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3" r:id="rId1"/>
    <p:sldMasterId id="2147483698" r:id="rId2"/>
  </p:sldMasterIdLst>
  <p:notesMasterIdLst>
    <p:notesMasterId r:id="rId21"/>
  </p:notesMasterIdLst>
  <p:handoutMasterIdLst>
    <p:handoutMasterId r:id="rId22"/>
  </p:handoutMasterIdLst>
  <p:sldIdLst>
    <p:sldId id="266" r:id="rId3"/>
    <p:sldId id="299" r:id="rId4"/>
    <p:sldId id="320" r:id="rId5"/>
    <p:sldId id="321" r:id="rId6"/>
    <p:sldId id="322" r:id="rId7"/>
    <p:sldId id="323" r:id="rId8"/>
    <p:sldId id="298" r:id="rId9"/>
    <p:sldId id="316" r:id="rId10"/>
    <p:sldId id="300" r:id="rId11"/>
    <p:sldId id="317" r:id="rId12"/>
    <p:sldId id="303" r:id="rId13"/>
    <p:sldId id="307" r:id="rId14"/>
    <p:sldId id="302" r:id="rId15"/>
    <p:sldId id="305" r:id="rId16"/>
    <p:sldId id="306" r:id="rId17"/>
    <p:sldId id="277" r:id="rId18"/>
    <p:sldId id="279" r:id="rId19"/>
    <p:sldId id="31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7A71B"/>
    <a:srgbClr val="FF8674"/>
    <a:srgbClr val="007B84"/>
    <a:srgbClr val="F51FBD"/>
    <a:srgbClr val="978A7C"/>
    <a:srgbClr val="E7ECED"/>
    <a:srgbClr val="CBD6D8"/>
    <a:srgbClr val="C9C198"/>
    <a:srgbClr val="9BB5AA"/>
    <a:srgbClr val="58611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8189A86-7AE8-4122-B859-FAA41C2635B2}" v="1" dt="2026-08-12T02:35:47.012"/>
  </p1510:revLst>
</p1510:revInfo>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0" d="100"/>
          <a:sy n="150" d="100"/>
        </p:scale>
        <p:origin x="654" y="12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7840533-3F98-D76E-7FED-1F964B87FD6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a:extLst>
              <a:ext uri="{FF2B5EF4-FFF2-40B4-BE49-F238E27FC236}">
                <a16:creationId xmlns:a16="http://schemas.microsoft.com/office/drawing/2014/main" id="{20BE97DC-72C4-BC6D-582E-0190EBB1477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8F9EE5F-6819-4A75-A4C5-B7C461C17030}" type="datetimeFigureOut">
              <a:rPr lang="en-AU" smtClean="0"/>
              <a:t>15/09/2026</a:t>
            </a:fld>
            <a:endParaRPr lang="en-AU"/>
          </a:p>
        </p:txBody>
      </p:sp>
      <p:sp>
        <p:nvSpPr>
          <p:cNvPr id="4" name="Footer Placeholder 3">
            <a:extLst>
              <a:ext uri="{FF2B5EF4-FFF2-40B4-BE49-F238E27FC236}">
                <a16:creationId xmlns:a16="http://schemas.microsoft.com/office/drawing/2014/main" id="{D0F9B807-C4BC-8A35-238C-E42B07271EA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id="{22C63C51-40CD-B6CC-F227-88D3EFB65AE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3D4FC92-C404-406F-999A-F4AAC4A44B7C}" type="slidenum">
              <a:rPr lang="en-AU" smtClean="0"/>
              <a:t>‹#›</a:t>
            </a:fld>
            <a:endParaRPr lang="en-AU"/>
          </a:p>
        </p:txBody>
      </p:sp>
    </p:spTree>
    <p:extLst>
      <p:ext uri="{BB962C8B-B14F-4D97-AF65-F5344CB8AC3E}">
        <p14:creationId xmlns:p14="http://schemas.microsoft.com/office/powerpoint/2010/main" val="363323241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504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agriculture.gov.au/biosecurity-trade/import/before/prepare/treatment-outside-australia/pre-border-biosecurity-treatment-providers"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5F453A5-8E06-450B-9CE8-B02AC4B7487A}" type="slidenum">
              <a:rPr lang="en-AU" smtClean="0"/>
              <a:t>1</a:t>
            </a:fld>
            <a:endParaRPr lang="en-AU"/>
          </a:p>
        </p:txBody>
      </p:sp>
    </p:spTree>
    <p:extLst>
      <p:ext uri="{BB962C8B-B14F-4D97-AF65-F5344CB8AC3E}">
        <p14:creationId xmlns:p14="http://schemas.microsoft.com/office/powerpoint/2010/main" val="4043423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AU"/>
              <a:t> Welcome all to the 2026-2027 BMSB Industry Session.  I'd</a:t>
            </a:r>
            <a:r>
              <a:rPr lang="en-AU" sz="1200" b="0" kern="1200">
                <a:solidFill>
                  <a:schemeClr val="tx1"/>
                </a:solidFill>
                <a:effectLst/>
                <a:latin typeface="+mn-lt"/>
                <a:ea typeface="+mn-ea"/>
                <a:cs typeface="+mn-cs"/>
              </a:rPr>
              <a:t> like to begin by acknowledging the Traditional Custodians and Owners of the land and/or water on which we meet today. I'd also like to acknowledge their Elders - past and present, and any other Aboriginal or Torres Strait Islander peoples who may be present here today.’</a:t>
            </a:r>
            <a:endParaRPr lang="en-AU"/>
          </a:p>
          <a:p>
            <a:endParaRPr lang="en-AU"/>
          </a:p>
          <a:p>
            <a:r>
              <a:rPr lang="en-AU"/>
              <a:t>Differing slightly from information sessions of previous years, we’ll begin with the data analysis because it provides important context for this season’s changes. The data shows that, although the measures are managing significant risk, live and post-border detections demonstrate that BMSB risk remains present and may be changing. </a:t>
            </a:r>
          </a:p>
          <a:p>
            <a:endParaRPr lang="en-AU"/>
          </a:p>
          <a:p>
            <a:r>
              <a:rPr lang="en-AU"/>
              <a:t>We’ll then explain the targeted changes and cover the broader measures, most of which remain unchanged from last season.</a:t>
            </a:r>
          </a:p>
          <a:p>
            <a:endParaRPr lang="en-AU"/>
          </a:p>
          <a:p>
            <a:r>
              <a:rPr lang="en-AU"/>
              <a:t>Please feel free to post general questions in the chat and we’ll answer as many as we can towards the end. For consignment-specific scenarios, pathway questions or detailed questions about the analysis, please email HPP@aff.gov.au. This will allow us to provide a more comprehensive response than we can in the chat and address any follow-up questions more effectively.</a:t>
            </a:r>
          </a:p>
        </p:txBody>
      </p:sp>
      <p:sp>
        <p:nvSpPr>
          <p:cNvPr id="4" name="Slide Number Placeholder 3"/>
          <p:cNvSpPr>
            <a:spLocks noGrp="1"/>
          </p:cNvSpPr>
          <p:nvPr>
            <p:ph type="sldNum" sz="quarter" idx="5"/>
          </p:nvPr>
        </p:nvSpPr>
        <p:spPr/>
        <p:txBody>
          <a:bodyPr/>
          <a:lstStyle/>
          <a:p>
            <a:fld id="{15F453A5-8E06-450B-9CE8-B02AC4B7487A}" type="slidenum">
              <a:rPr lang="en-AU" smtClean="0"/>
              <a:t>2</a:t>
            </a:fld>
            <a:endParaRPr lang="en-AU"/>
          </a:p>
        </p:txBody>
      </p:sp>
    </p:spTree>
    <p:extLst>
      <p:ext uri="{BB962C8B-B14F-4D97-AF65-F5344CB8AC3E}">
        <p14:creationId xmlns:p14="http://schemas.microsoft.com/office/powerpoint/2010/main" val="225569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i="1">
                <a:effectLst/>
                <a:latin typeface="Calibri" panose="020F0502020204030204" pitchFamily="34" charset="0"/>
                <a:ea typeface="Calibri" panose="020F0502020204030204" pitchFamily="34" charset="0"/>
                <a:cs typeface="Times New Roman" panose="02020603050405020304" pitchFamily="18" charset="0"/>
              </a:rPr>
              <a:t>For those that are not familiar, </a:t>
            </a:r>
            <a:r>
              <a:rPr lang="en-AU" sz="1200">
                <a:effectLst/>
                <a:latin typeface="Calibri" panose="020F0502020204030204" pitchFamily="34" charset="0"/>
                <a:ea typeface="Calibri" panose="020F0502020204030204" pitchFamily="34" charset="0"/>
                <a:cs typeface="Times New Roman" panose="02020603050405020304" pitchFamily="18" charset="0"/>
              </a:rPr>
              <a:t>BMSB is native to temperate east Asia, including China, Japan and South Korea.  It has successfully invaded and established throughout Europe and North America.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a:effectLst/>
                <a:latin typeface="Calibri" panose="020F0502020204030204" pitchFamily="34" charset="0"/>
                <a:ea typeface="Calibri" panose="020F0502020204030204" pitchFamily="34" charset="0"/>
                <a:cs typeface="Arial" panose="020B0604020202020204" pitchFamily="34" charset="0"/>
              </a:rPr>
              <a:t>BMSB damages over 300 agricultural and ornamental plant species. If it establishes in Australia, it would be extremely difficult to eradicate and expensive for farmers to manage. They are also a nuisance for the general public as they enter houses and buildings in large numbers in Autumn. If disturbed or crushed, they emit a foul odour.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a:effectLst/>
                <a:latin typeface="Calibri" panose="020F0502020204030204" pitchFamily="34" charset="0"/>
                <a:ea typeface="Calibri" panose="020F0502020204030204" pitchFamily="34" charset="0"/>
                <a:cs typeface="Arial" panose="020B0604020202020204" pitchFamily="34" charset="0"/>
              </a:rPr>
              <a:t>Aggregations of reproductively immature adults form in September. The bugs seek dark, sheltered sites to overwinter, entering diapause for several months.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a:effectLst/>
                <a:latin typeface="Calibri" panose="020F0502020204030204" pitchFamily="34" charset="0"/>
                <a:ea typeface="Calibri" panose="020F0502020204030204" pitchFamily="34" charset="0"/>
                <a:cs typeface="Arial" panose="020B0604020202020204" pitchFamily="34" charset="0"/>
              </a:rPr>
              <a:t>BMSB can infest a range of goods as well as boxes and packaging, and containers transporting infested goods. These goods are often stored outdoors or in industrial buildings that are not well sealed.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a:effectLst/>
                <a:latin typeface="Calibri" panose="020F0502020204030204" pitchFamily="34" charset="0"/>
                <a:ea typeface="Calibri" panose="020F0502020204030204" pitchFamily="34" charset="0"/>
                <a:cs typeface="Arial" panose="020B0604020202020204" pitchFamily="34" charset="0"/>
              </a:rPr>
              <a:t>After arriving in Australia and being exposed to warm temperatures, the bugs exit their winter diapause and disperse seeking food.</a:t>
            </a:r>
          </a:p>
          <a:p>
            <a:endParaRPr lang="en-AU"/>
          </a:p>
          <a:p>
            <a:pPr marL="0" marR="0" lvl="0" indent="0" algn="l" defTabSz="914400" rtl="0" eaLnBrk="1" fontAlgn="auto" latinLnBrk="0" hangingPunct="1">
              <a:lnSpc>
                <a:spcPct val="100000"/>
              </a:lnSpc>
              <a:spcBef>
                <a:spcPts val="0"/>
              </a:spcBef>
              <a:spcAft>
                <a:spcPts val="0"/>
              </a:spcAft>
              <a:buClrTx/>
              <a:buSzTx/>
              <a:buFontTx/>
              <a:buNone/>
              <a:tabLst/>
              <a:defRPr/>
            </a:pPr>
            <a:r>
              <a:rPr lang="en-AU" i="1"/>
              <a:t>This slide Italics (Candice’s text ) </a:t>
            </a:r>
            <a:r>
              <a:rPr lang="en-AU" i="0"/>
              <a:t>standard text (PSaRA’s text)</a:t>
            </a:r>
            <a:endParaRPr lang="en-AU" i="1"/>
          </a:p>
          <a:p>
            <a:endParaRPr lang="en-AU"/>
          </a:p>
        </p:txBody>
      </p:sp>
    </p:spTree>
    <p:extLst>
      <p:ext uri="{BB962C8B-B14F-4D97-AF65-F5344CB8AC3E}">
        <p14:creationId xmlns:p14="http://schemas.microsoft.com/office/powerpoint/2010/main" val="31700101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AU" i="1"/>
              <a:t>In line with the life cycle of BMSB</a:t>
            </a:r>
            <a:r>
              <a:rPr lang="en-AU"/>
              <a:t>, the BMSB season runs from 1 September to 30 April, reflecting the seasonal pattern of interceptions at the border. </a:t>
            </a:r>
          </a:p>
          <a:p>
            <a:endParaRPr lang="en-AU"/>
          </a:p>
          <a:p>
            <a:r>
              <a:rPr lang="en-AU"/>
              <a:t>This chart shows the number of incidents of BMSB by month over the last ten years. </a:t>
            </a:r>
          </a:p>
          <a:p>
            <a:r>
              <a:rPr lang="en-AU"/>
              <a:t>(If asked, this chart includes both live and dead incidents).</a:t>
            </a:r>
          </a:p>
          <a:p>
            <a:endParaRPr lang="en-AU"/>
          </a:p>
          <a:p>
            <a:r>
              <a:rPr lang="en-AU"/>
              <a:t>Arrivals of BMSB begin to rise in October, peaking in December and January and tailing off Autumn.</a:t>
            </a:r>
          </a:p>
          <a:p>
            <a:r>
              <a:rPr lang="en-AU"/>
              <a:t>(If asked, many of the detections in the off months May-Aug were dead and found in consignments of breakbulk).</a:t>
            </a:r>
            <a:br>
              <a:rPr lang="en-AU"/>
            </a:br>
            <a:br>
              <a:rPr lang="en-AU"/>
            </a:br>
            <a:endParaRPr lang="en-AU" i="1"/>
          </a:p>
          <a:p>
            <a:r>
              <a:rPr lang="en-AU" i="1"/>
              <a:t>As you can see this chart establishes the seasonal timing and when we see the peaks and troughs of risk periods; in the next slide looks at how interceptions have changed over time.</a:t>
            </a:r>
          </a:p>
          <a:p>
            <a:endParaRPr lang="en-AU" i="1"/>
          </a:p>
          <a:p>
            <a:r>
              <a:rPr lang="en-AU" i="1"/>
              <a:t>This slide Italics (Candice’s text ) </a:t>
            </a:r>
            <a:r>
              <a:rPr lang="en-AU" i="0"/>
              <a:t>standard text (PSaRA’s text)</a:t>
            </a:r>
            <a:endParaRPr lang="en-AU" i="1"/>
          </a:p>
          <a:p>
            <a:endParaRPr lang="en-AU"/>
          </a:p>
        </p:txBody>
      </p:sp>
    </p:spTree>
    <p:extLst>
      <p:ext uri="{BB962C8B-B14F-4D97-AF65-F5344CB8AC3E}">
        <p14:creationId xmlns:p14="http://schemas.microsoft.com/office/powerpoint/2010/main" val="10535362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a:t>BMSB interceptions peaked in 2018-2019. </a:t>
            </a:r>
            <a:r>
              <a:rPr lang="en-AU" sz="1200" kern="100">
                <a:effectLst/>
                <a:latin typeface="Aptos" panose="020B0004020202020204" pitchFamily="34" charset="0"/>
                <a:ea typeface="Aptos" panose="020B0004020202020204" pitchFamily="34" charset="0"/>
                <a:cs typeface="Times New Roman" panose="02020603050405020304" pitchFamily="18" charset="0"/>
              </a:rPr>
              <a:t>Importantly, the detections represented here are of distinct (or unique) incidents. If individual BMSB [from each incident] were represented it would number in their thousands (for the dead ones).</a:t>
            </a:r>
          </a:p>
          <a:p>
            <a:endParaRPr lang="en-AU"/>
          </a:p>
          <a:p>
            <a:pPr marL="0" marR="0" lvl="0" indent="0" algn="l" defTabSz="914400" rtl="0" eaLnBrk="1" fontAlgn="auto" latinLnBrk="0" hangingPunct="1">
              <a:lnSpc>
                <a:spcPct val="100000"/>
              </a:lnSpc>
              <a:spcBef>
                <a:spcPts val="0"/>
              </a:spcBef>
              <a:spcAft>
                <a:spcPts val="0"/>
              </a:spcAft>
              <a:buClrTx/>
              <a:buSzTx/>
              <a:buFontTx/>
              <a:buNone/>
              <a:tabLst/>
              <a:defRPr/>
            </a:pPr>
            <a:r>
              <a:rPr lang="en-AU"/>
              <a:t>The high number of dead interceptions is very likely the result of effective offshore treatment for target high risk goods.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a:p>
          <a:p>
            <a:pPr marL="0" marR="0" lvl="0" indent="0" algn="l" defTabSz="914400" rtl="0" eaLnBrk="1" fontAlgn="auto" latinLnBrk="0" hangingPunct="1">
              <a:lnSpc>
                <a:spcPct val="100000"/>
              </a:lnSpc>
              <a:spcBef>
                <a:spcPts val="0"/>
              </a:spcBef>
              <a:spcAft>
                <a:spcPts val="0"/>
              </a:spcAft>
              <a:buClrTx/>
              <a:buSzTx/>
              <a:buFontTx/>
              <a:buNone/>
              <a:tabLst/>
              <a:defRPr/>
            </a:pPr>
            <a:r>
              <a:rPr lang="en-AU"/>
              <a:t>The overall number of live detections has remained fairly constant over the past few years, indicating there is still a risk.</a:t>
            </a:r>
            <a:br>
              <a:rPr lang="en-AU"/>
            </a:br>
            <a:endParaRPr lang="en-AU"/>
          </a:p>
          <a:p>
            <a:endParaRPr lang="en-AU"/>
          </a:p>
          <a:p>
            <a:endParaRPr lang="en-AU"/>
          </a:p>
          <a:p>
            <a:pPr marL="0" marR="0" lvl="0" indent="0" algn="l" defTabSz="914400" rtl="0" eaLnBrk="1" fontAlgn="auto" latinLnBrk="0" hangingPunct="1">
              <a:lnSpc>
                <a:spcPct val="100000"/>
              </a:lnSpc>
              <a:spcBef>
                <a:spcPts val="0"/>
              </a:spcBef>
              <a:spcAft>
                <a:spcPts val="0"/>
              </a:spcAft>
              <a:buClrTx/>
              <a:buSzTx/>
              <a:buFontTx/>
              <a:buNone/>
              <a:tabLst/>
              <a:defRPr/>
            </a:pPr>
            <a:r>
              <a:rPr lang="en-AU" i="1"/>
              <a:t>This slide Italics (Candice’s text ) </a:t>
            </a:r>
            <a:r>
              <a:rPr lang="en-AU" i="0"/>
              <a:t>standard text (PSaRA’s text)</a:t>
            </a:r>
            <a:endParaRPr lang="en-AU" i="1"/>
          </a:p>
          <a:p>
            <a:endParaRPr lang="en-AU"/>
          </a:p>
        </p:txBody>
      </p:sp>
    </p:spTree>
    <p:extLst>
      <p:ext uri="{BB962C8B-B14F-4D97-AF65-F5344CB8AC3E}">
        <p14:creationId xmlns:p14="http://schemas.microsoft.com/office/powerpoint/2010/main" val="29129959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a:t>However, the risk appears to be changing. In the past two years, Australia has seen a dramatic increase in post-border detections across all states and territories.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a:p>
          <a:p>
            <a:pPr marL="0" marR="0" lvl="0" indent="0" algn="l" defTabSz="914400" rtl="0" eaLnBrk="1" fontAlgn="auto" latinLnBrk="0" hangingPunct="1">
              <a:lnSpc>
                <a:spcPct val="100000"/>
              </a:lnSpc>
              <a:spcBef>
                <a:spcPts val="0"/>
              </a:spcBef>
              <a:spcAft>
                <a:spcPts val="0"/>
              </a:spcAft>
              <a:buClrTx/>
              <a:buSzTx/>
              <a:buFontTx/>
              <a:buNone/>
              <a:tabLst/>
              <a:defRPr/>
            </a:pPr>
            <a:r>
              <a:rPr lang="en-AU"/>
              <a:t>This chart records the number of BMSB caught in surveillance traps (pink) and the number of response locations (grey).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a:p>
          <a:p>
            <a:pPr marL="0" marR="0" lvl="0" indent="0" algn="l" defTabSz="914400" rtl="0" eaLnBrk="1" fontAlgn="auto" latinLnBrk="0" hangingPunct="1">
              <a:lnSpc>
                <a:spcPct val="100000"/>
              </a:lnSpc>
              <a:spcBef>
                <a:spcPts val="0"/>
              </a:spcBef>
              <a:spcAft>
                <a:spcPts val="0"/>
              </a:spcAft>
              <a:buClrTx/>
              <a:buSzTx/>
              <a:buFontTx/>
              <a:buNone/>
              <a:tabLst/>
              <a:defRPr/>
            </a:pPr>
            <a:r>
              <a:rPr lang="en-AU"/>
              <a:t>The increase in post border detections is very concerning and suggests there is leakage happening on import pathways.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a:p>
          <a:p>
            <a:pPr marL="0" marR="0" lvl="0" indent="0" algn="l" defTabSz="914400" rtl="0" eaLnBrk="1" fontAlgn="auto" latinLnBrk="0" hangingPunct="1">
              <a:lnSpc>
                <a:spcPct val="100000"/>
              </a:lnSpc>
              <a:spcBef>
                <a:spcPts val="0"/>
              </a:spcBef>
              <a:spcAft>
                <a:spcPts val="0"/>
              </a:spcAft>
              <a:buClrTx/>
              <a:buSzTx/>
              <a:buFontTx/>
              <a:buNone/>
              <a:tabLst/>
              <a:defRPr/>
            </a:pPr>
            <a:r>
              <a:rPr lang="en-AU"/>
              <a:t>The increase has not been linked to a specific pathway. Some of the increases could be linked to improvements in the surveillance tools and trap grid design (</a:t>
            </a:r>
            <a:r>
              <a:rPr lang="en-AU" err="1"/>
              <a:t>ie</a:t>
            </a:r>
            <a:r>
              <a:rPr lang="en-AU"/>
              <a:t> this level of leakage has been present but has only recently come to our attention due to the improvements in surveillance).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a:p>
          <a:p>
            <a:pPr marL="0" marR="0" lvl="0" indent="0" algn="l" defTabSz="914400" rtl="0" eaLnBrk="1" fontAlgn="auto" latinLnBrk="0" hangingPunct="1">
              <a:lnSpc>
                <a:spcPct val="100000"/>
              </a:lnSpc>
              <a:spcBef>
                <a:spcPts val="0"/>
              </a:spcBef>
              <a:spcAft>
                <a:spcPts val="0"/>
              </a:spcAft>
              <a:buClrTx/>
              <a:buSzTx/>
              <a:buFontTx/>
              <a:buNone/>
              <a:tabLst/>
              <a:defRPr/>
            </a:pPr>
            <a:r>
              <a:rPr lang="en-AU"/>
              <a:t>Currently, there is no evidence of an established population of BMSB in Australia.</a:t>
            </a:r>
          </a:p>
          <a:p>
            <a:pPr marL="0" marR="0" lvl="0" indent="0" algn="l" defTabSz="914400" rtl="0" eaLnBrk="1" fontAlgn="auto" latinLnBrk="0" hangingPunct="1">
              <a:lnSpc>
                <a:spcPct val="100000"/>
              </a:lnSpc>
              <a:spcBef>
                <a:spcPts val="0"/>
              </a:spcBef>
              <a:spcAft>
                <a:spcPts val="0"/>
              </a:spcAft>
              <a:buClrTx/>
              <a:buSzTx/>
              <a:buFontTx/>
              <a:buNone/>
              <a:tabLst/>
              <a:defRPr/>
            </a:pPr>
            <a:r>
              <a:rPr lang="en-AU"/>
              <a:t>(If asked no eggs or nymphs have been found, which are indications of an established breeding population, and no large aggregations of BMSB in areas surveyed).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a:p>
          <a:p>
            <a:pPr marL="0" marR="0" lvl="0" indent="0" algn="l" defTabSz="914400" rtl="0" eaLnBrk="1" fontAlgn="auto" latinLnBrk="0" hangingPunct="1">
              <a:lnSpc>
                <a:spcPct val="100000"/>
              </a:lnSpc>
              <a:spcBef>
                <a:spcPts val="0"/>
              </a:spcBef>
              <a:spcAft>
                <a:spcPts val="0"/>
              </a:spcAft>
              <a:buClrTx/>
              <a:buSzTx/>
              <a:buFontTx/>
              <a:buNone/>
              <a:tabLst/>
              <a:defRPr/>
            </a:pPr>
            <a:r>
              <a:rPr lang="en-AU"/>
              <a:t>The department is continuing to review interception data, monitor risk pathways and responds to every BMSB trap detection to ensure the risk is managed.</a:t>
            </a:r>
            <a:br>
              <a:rPr lang="en-AU"/>
            </a:br>
            <a:br>
              <a:rPr lang="en-AU"/>
            </a:br>
            <a:endParaRPr lang="en-AU"/>
          </a:p>
          <a:p>
            <a:pPr marL="0" marR="0" lvl="0" indent="0" algn="l" defTabSz="914400" rtl="0" eaLnBrk="1" fontAlgn="auto" latinLnBrk="0" hangingPunct="1">
              <a:lnSpc>
                <a:spcPct val="100000"/>
              </a:lnSpc>
              <a:spcBef>
                <a:spcPts val="0"/>
              </a:spcBef>
              <a:spcAft>
                <a:spcPts val="0"/>
              </a:spcAft>
              <a:buClrTx/>
              <a:buSzTx/>
              <a:buFontTx/>
              <a:buNone/>
              <a:tabLst/>
              <a:defRPr/>
            </a:pPr>
            <a:r>
              <a:rPr lang="en-AU" i="1"/>
              <a:t>This slide Italics (Candice’s text ) </a:t>
            </a:r>
            <a:r>
              <a:rPr lang="en-AU" i="0"/>
              <a:t>standard text (PSaRA’s text)</a:t>
            </a:r>
            <a:endParaRPr lang="en-AU" i="1"/>
          </a:p>
          <a:p>
            <a:endParaRPr lang="en-AU"/>
          </a:p>
          <a:p>
            <a:endParaRPr lang="en-AU"/>
          </a:p>
        </p:txBody>
      </p:sp>
    </p:spTree>
    <p:extLst>
      <p:ext uri="{BB962C8B-B14F-4D97-AF65-F5344CB8AC3E}">
        <p14:creationId xmlns:p14="http://schemas.microsoft.com/office/powerpoint/2010/main" val="5205355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a:p>
            <a:r>
              <a:rPr lang="en-AU"/>
              <a:t>This slide brings the most recent two seasons into focus and reinforces the pattern shown in the previous slides. </a:t>
            </a:r>
          </a:p>
          <a:p>
            <a:endParaRPr lang="en-AU"/>
          </a:p>
          <a:p>
            <a:r>
              <a:rPr lang="en-AU"/>
              <a:t>The department uses detection data and other intelligence to continually review pathways, assess changes in risk and test whether the measures remain effective. </a:t>
            </a:r>
          </a:p>
          <a:p>
            <a:endParaRPr lang="en-AU"/>
          </a:p>
          <a:p>
            <a:pPr marL="0" marR="0" lvl="0" indent="0" algn="l" defTabSz="914400" rtl="0" eaLnBrk="1" fontAlgn="auto" latinLnBrk="0" hangingPunct="1">
              <a:lnSpc>
                <a:spcPct val="100000"/>
              </a:lnSpc>
              <a:spcBef>
                <a:spcPts val="0"/>
              </a:spcBef>
              <a:spcAft>
                <a:spcPts val="0"/>
              </a:spcAft>
              <a:buClrTx/>
              <a:buSzTx/>
              <a:buFontTx/>
              <a:buNone/>
              <a:tabLst/>
              <a:defRPr/>
            </a:pPr>
            <a:r>
              <a:rPr lang="en-AU"/>
              <a:t>The recent movement in detections supports continued vigilance and provides evidence as to why the department is making two targeted changes for 2026–27 while retaining the broader seasonal framework which we will cover next.</a:t>
            </a:r>
          </a:p>
          <a:p>
            <a:endParaRPr lang="en-AU"/>
          </a:p>
          <a:p>
            <a:r>
              <a:rPr lang="en-AU"/>
              <a:t>Yellow spotted stink bug, shown here as YSSB, is also being monitored closely. There are no plans at this time to introduce seasonal measures for YSSB equivalent to those used for BMSB.</a:t>
            </a:r>
          </a:p>
        </p:txBody>
      </p:sp>
      <p:sp>
        <p:nvSpPr>
          <p:cNvPr id="4" name="Slide Number Placeholder 3"/>
          <p:cNvSpPr>
            <a:spLocks noGrp="1"/>
          </p:cNvSpPr>
          <p:nvPr>
            <p:ph type="sldNum" sz="quarter" idx="5"/>
          </p:nvPr>
        </p:nvSpPr>
        <p:spPr/>
        <p:txBody>
          <a:bodyPr/>
          <a:lstStyle/>
          <a:p>
            <a:fld id="{15F453A5-8E06-450B-9CE8-B02AC4B7487A}" type="slidenum">
              <a:rPr lang="en-AU" smtClean="0"/>
              <a:t>7</a:t>
            </a:fld>
            <a:endParaRPr lang="en-AU"/>
          </a:p>
        </p:txBody>
      </p:sp>
    </p:spTree>
    <p:extLst>
      <p:ext uri="{BB962C8B-B14F-4D97-AF65-F5344CB8AC3E}">
        <p14:creationId xmlns:p14="http://schemas.microsoft.com/office/powerpoint/2010/main" val="13160354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AU"/>
          </a:p>
          <a:p>
            <a:r>
              <a:rPr lang="en-AU"/>
              <a:t>The target risk countries, approved treatments, 120-hour window, target high risk goods, declarations and verification inspections remain largely unchanged from last season.</a:t>
            </a:r>
          </a:p>
          <a:p>
            <a:endParaRPr lang="en-AU"/>
          </a:p>
          <a:p>
            <a:r>
              <a:rPr lang="en-AU"/>
              <a:t>As part of its regular review of pathway performance and detection trends, and to reduce possible pathways where leakage could occur, the department identified that these two alternative clearance pathways should cease. Goods that previously used these pathways will instead be managed under the standard measures.</a:t>
            </a:r>
          </a:p>
          <a:p>
            <a:endParaRPr lang="en-AU"/>
          </a:p>
          <a:p>
            <a:r>
              <a:rPr lang="en-AU"/>
              <a:t>To cover each change, </a:t>
            </a:r>
          </a:p>
          <a:p>
            <a:endParaRPr lang="en-AU"/>
          </a:p>
          <a:p>
            <a:r>
              <a:rPr lang="en-AU"/>
              <a:t>The </a:t>
            </a:r>
            <a:r>
              <a:t>Safeguarding Arrangement Scheme will cease </a:t>
            </a:r>
            <a:r>
              <a:rPr lang="en-AU"/>
              <a:t>as the scheme in its current form was assessed as not being able to</a:t>
            </a:r>
            <a:r>
              <a:t> </a:t>
            </a:r>
            <a:r>
              <a:rPr lang="en-AU"/>
              <a:t>provide</a:t>
            </a:r>
            <a:r>
              <a:t> the same level of assurance</a:t>
            </a:r>
            <a:r>
              <a:rPr lang="en-AU"/>
              <a:t> of risk mitigation</a:t>
            </a:r>
            <a:r>
              <a:t> </a:t>
            </a:r>
            <a:r>
              <a:rPr lang="en-AU"/>
              <a:t>as the standard measures. Concerns were also </a:t>
            </a:r>
            <a:r>
              <a:t>identified with </a:t>
            </a:r>
            <a:r>
              <a:rPr lang="en-AU"/>
              <a:t>achieving consistent implementation, compliance against scheme requirements and alignment with current legislative requirements. Ceasing the scheme does not preclude similar alternative arrangements being considered in the future where appropriate, however . </a:t>
            </a:r>
          </a:p>
          <a:p>
            <a:endParaRPr/>
          </a:p>
          <a:p>
            <a:r>
              <a:rPr lang="en-AU"/>
              <a:t>The </a:t>
            </a:r>
            <a:r>
              <a:t>rolled goods policy will also cease. </a:t>
            </a:r>
            <a:r>
              <a:rPr lang="en-AU"/>
              <a:t>It </a:t>
            </a:r>
            <a:r>
              <a:t>was</a:t>
            </a:r>
            <a:r>
              <a:rPr lang="en-AU"/>
              <a:t> </a:t>
            </a:r>
            <a:r>
              <a:t>introduced </a:t>
            </a:r>
            <a:r>
              <a:rPr lang="en-AU"/>
              <a:t>as a temporary measure originally, </a:t>
            </a:r>
            <a:r>
              <a:t>to </a:t>
            </a:r>
            <a:r>
              <a:rPr lang="en-AU"/>
              <a:t>provide flexibility for </a:t>
            </a:r>
            <a:r>
              <a:t>shipping </a:t>
            </a:r>
            <a:r>
              <a:rPr lang="en-AU"/>
              <a:t>delays during the COVID-19 period, and those exceptional conditions no longer apply</a:t>
            </a:r>
            <a:r>
              <a:t>. Breakbulk </a:t>
            </a:r>
            <a:r>
              <a:rPr lang="en-AU"/>
              <a:t>goods </a:t>
            </a:r>
            <a:r>
              <a:t>that</a:t>
            </a:r>
            <a:r>
              <a:rPr lang="en-AU"/>
              <a:t> do not meet </a:t>
            </a:r>
            <a:r>
              <a:t>the standard 120-hour </a:t>
            </a:r>
            <a:r>
              <a:rPr lang="en-AU"/>
              <a:t>post-treatment </a:t>
            </a:r>
            <a:r>
              <a:t>window</a:t>
            </a:r>
            <a:r>
              <a:rPr lang="en-AU"/>
              <a:t> </a:t>
            </a:r>
            <a:r>
              <a:t>will</a:t>
            </a:r>
            <a:r>
              <a:rPr lang="en-AU"/>
              <a:t> be </a:t>
            </a:r>
            <a:r>
              <a:t>managed as untreated breakbulk</a:t>
            </a:r>
            <a:r>
              <a:rPr lang="en-AU"/>
              <a:t> under the legislated BMSB measures</a:t>
            </a:r>
            <a:r>
              <a:t>.</a:t>
            </a:r>
            <a:endParaRPr lang="en-AU"/>
          </a:p>
          <a:p>
            <a:endParaRPr lang="en-AU"/>
          </a:p>
          <a:p>
            <a:r>
              <a:rPr lang="en-AU"/>
              <a:t>The key message is that these are targeted responses to the evidence of the changes in risk and increase in post border detections.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Now onto  the wider measures, the 2026-27 seasonal measures remain largely unchanged from last season. They apply to </a:t>
            </a:r>
            <a:r>
              <a:rPr lang="en-AU" altLang="en-US" sz="1200">
                <a:cs typeface="Calibri" panose="020F0502020204030204" pitchFamily="34" charset="0"/>
              </a:rPr>
              <a:t>target high risk or target risk goods manufactured in, or shipped from a target risk country </a:t>
            </a:r>
            <a:r>
              <a:rPr lang="en-AU"/>
              <a:t>shipped as sea freight from 1 September to 30 April, inclusive. </a:t>
            </a:r>
          </a:p>
          <a:p>
            <a:endParaRPr lang="en-AU"/>
          </a:p>
          <a:p>
            <a:r>
              <a:rPr lang="en-AU"/>
              <a:t>Target high risk goods will continue to require mandatory treatment and may also be selected for random inspection. Target risk goods will continue to be subject to random inspection. </a:t>
            </a:r>
          </a:p>
          <a:p>
            <a:endParaRPr lang="en-AU"/>
          </a:p>
          <a:p>
            <a:r>
              <a:rPr lang="en-AU"/>
              <a:t>Heightened vessel surveillance also continues for relevant roll-on, roll-off vessel arrivals. </a:t>
            </a:r>
          </a:p>
          <a:p>
            <a:endParaRPr lang="en-AU"/>
          </a:p>
          <a:p>
            <a:r>
              <a:rPr lang="en-AU"/>
              <a:t>Eligible goods from emerging-risk countries, and relevant airfreight from the United States and China, continue to be subject to random verification inspection.</a:t>
            </a:r>
          </a:p>
          <a:p>
            <a:endParaRPr lang="en-AU"/>
          </a:p>
        </p:txBody>
      </p:sp>
      <p:sp>
        <p:nvSpPr>
          <p:cNvPr id="4" name="Slide Number Placeholder 3"/>
          <p:cNvSpPr>
            <a:spLocks noGrp="1"/>
          </p:cNvSpPr>
          <p:nvPr>
            <p:ph type="sldNum" sz="quarter" idx="5"/>
          </p:nvPr>
        </p:nvSpPr>
        <p:spPr/>
        <p:txBody>
          <a:bodyPr/>
          <a:lstStyle/>
          <a:p>
            <a:fld id="{15F453A5-8E06-450B-9CE8-B02AC4B7487A}" type="slidenum">
              <a:rPr lang="en-AU" smtClean="0"/>
              <a:t>9</a:t>
            </a:fld>
            <a:endParaRPr lang="en-AU"/>
          </a:p>
        </p:txBody>
      </p:sp>
    </p:spTree>
    <p:extLst>
      <p:ext uri="{BB962C8B-B14F-4D97-AF65-F5344CB8AC3E}">
        <p14:creationId xmlns:p14="http://schemas.microsoft.com/office/powerpoint/2010/main" val="33529069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a:t>Here we can see the list of </a:t>
            </a:r>
            <a:r>
              <a:t>target-risk </a:t>
            </a:r>
            <a:r>
              <a:rPr lang="en-US"/>
              <a:t>countries. Standard</a:t>
            </a:r>
            <a:r>
              <a:t> seasonal measures </a:t>
            </a:r>
            <a:r>
              <a:rPr lang="en-US"/>
              <a:t>including treatment, will apply</a:t>
            </a:r>
            <a:r>
              <a:rPr lang="en-AU"/>
              <a:t> to target high risk goods that have been manufacture and or shipped from these countries. </a:t>
            </a:r>
            <a:endParaRPr lang="en-US"/>
          </a:p>
          <a:p>
            <a:endParaRPr lang="en-AU"/>
          </a:p>
          <a:p>
            <a:r>
              <a:rPr lang="en-AU"/>
              <a:t>The emerging-risk </a:t>
            </a:r>
            <a:r>
              <a:t>countries</a:t>
            </a:r>
            <a:r>
              <a:rPr lang="en-AU"/>
              <a:t> are shown separately. Eligible </a:t>
            </a:r>
            <a:r>
              <a:t>goods </a:t>
            </a:r>
            <a:r>
              <a:rPr lang="en-AU"/>
              <a:t>from these countries </a:t>
            </a:r>
            <a:r>
              <a:t>are subject to random verification inspection</a:t>
            </a:r>
            <a:r>
              <a:rPr lang="en-US"/>
              <a:t>.</a:t>
            </a:r>
            <a:r>
              <a:t> </a:t>
            </a:r>
            <a:r>
              <a:rPr lang="en-US"/>
              <a:t>Treatment is not mandatory </a:t>
            </a:r>
            <a:r>
              <a:rPr lang="en-US" err="1"/>
              <a:t>unle</a:t>
            </a:r>
            <a:r>
              <a:rPr lang="en-US"/>
              <a:t>ss the goods have been manufactured in (country of origin) a target risk </a:t>
            </a:r>
            <a:r>
              <a:rPr lang="en-US" err="1"/>
              <a:t>countr</a:t>
            </a:r>
            <a:r>
              <a:rPr lang="en-US"/>
              <a:t>y.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Onto approved treatment options. </a:t>
            </a:r>
          </a:p>
          <a:p>
            <a:endParaRPr lang="en-AU"/>
          </a:p>
          <a:p>
            <a:r>
              <a:rPr lang="en-AU"/>
              <a:t>There are four approved BMSB treatments  methyl bromide, sulfuryl fluoride, heat treatment and ethyl </a:t>
            </a:r>
            <a:r>
              <a:rPr lang="en-AU" err="1"/>
              <a:t>formate</a:t>
            </a:r>
            <a:r>
              <a:rPr lang="en-AU"/>
              <a:t>. Ethyl </a:t>
            </a:r>
            <a:r>
              <a:rPr lang="en-AU" err="1"/>
              <a:t>formate</a:t>
            </a:r>
            <a:r>
              <a:rPr lang="en-AU"/>
              <a:t> is being introduced as an onshore option this season. Registered ethyl </a:t>
            </a:r>
            <a:r>
              <a:rPr lang="en-AU" err="1"/>
              <a:t>formate</a:t>
            </a:r>
            <a:r>
              <a:rPr lang="en-AU"/>
              <a:t> entities will be published on the department’s website when they become available.</a:t>
            </a:r>
          </a:p>
          <a:p>
            <a:endParaRPr lang="en-AU"/>
          </a:p>
          <a:p>
            <a:r>
              <a:rPr lang="en-AU"/>
              <a:t>For offshore treatments, providers in target-risk countries must be registered under an offshore treatment-provider scheme, (or </a:t>
            </a:r>
            <a:r>
              <a:rPr lang="en-AU" err="1"/>
              <a:t>AusTreat</a:t>
            </a:r>
            <a:r>
              <a:rPr lang="en-AU"/>
              <a:t>), while for treatment providers in non target risk countries being registered with an offshore treatment provider scheme is not mandatory . </a:t>
            </a:r>
          </a:p>
          <a:p>
            <a:endParaRPr lang="en-AU" sz="1200" b="0" i="0" kern="1200">
              <a:solidFill>
                <a:schemeClr val="tx1"/>
              </a:solidFill>
              <a:effectLst/>
              <a:latin typeface="+mn-lt"/>
              <a:ea typeface="+mn-ea"/>
              <a:cs typeface="+mn-cs"/>
            </a:endParaRPr>
          </a:p>
          <a:p>
            <a:r>
              <a:rPr lang="en-AU" sz="1200" b="0" i="0" kern="1200">
                <a:solidFill>
                  <a:schemeClr val="tx1"/>
                </a:solidFill>
                <a:effectLst/>
                <a:latin typeface="+mn-lt"/>
                <a:ea typeface="+mn-ea"/>
                <a:cs typeface="+mn-cs"/>
              </a:rPr>
              <a:t>Treatment certificates issued by a treatment provider in non-target risk country will be accepted unless the:</a:t>
            </a:r>
          </a:p>
          <a:p>
            <a:endParaRPr lang="en-AU" sz="1200" b="0" i="0" kern="1200">
              <a:solidFill>
                <a:schemeClr val="tx1"/>
              </a:solidFill>
              <a:effectLst/>
              <a:latin typeface="+mn-lt"/>
              <a:ea typeface="+mn-ea"/>
              <a:cs typeface="+mn-cs"/>
            </a:endParaRPr>
          </a:p>
          <a:p>
            <a:pPr marL="171450" indent="-171450">
              <a:buFont typeface="Arial" panose="020B0604020202020204" pitchFamily="34" charset="0"/>
              <a:buChar char="•"/>
            </a:pPr>
            <a:r>
              <a:rPr lang="en-AU" sz="1200" b="0" i="0" kern="1200">
                <a:solidFill>
                  <a:schemeClr val="tx1"/>
                </a:solidFill>
                <a:effectLst/>
                <a:latin typeface="+mn-lt"/>
                <a:ea typeface="+mn-ea"/>
                <a:cs typeface="+mn-cs"/>
              </a:rPr>
              <a:t>Treatment provider is listed as ‘suspended’, 'withdrawn' or ‘under review’ on the </a:t>
            </a:r>
            <a:r>
              <a:rPr lang="en-AU" sz="1200" b="0" i="0" u="sng" kern="1200">
                <a:solidFill>
                  <a:schemeClr val="tx1"/>
                </a:solidFill>
                <a:effectLst/>
                <a:latin typeface="+mn-lt"/>
                <a:ea typeface="+mn-ea"/>
                <a:cs typeface="+mn-cs"/>
                <a:hlinkClick r:id="rId3" tooltip="Pre-border Biosecurity Treatment Providers"/>
              </a:rPr>
              <a:t>List of treatment providers</a:t>
            </a:r>
            <a:r>
              <a:rPr lang="en-AU" sz="1200" b="0" i="0" kern="1200">
                <a:solidFill>
                  <a:schemeClr val="tx1"/>
                </a:solidFill>
                <a:effectLst/>
                <a:latin typeface="+mn-lt"/>
                <a:ea typeface="+mn-ea"/>
                <a:cs typeface="+mn-cs"/>
              </a:rPr>
              <a:t>,</a:t>
            </a:r>
            <a:br>
              <a:rPr lang="en-AU" sz="1200" b="0" i="0" kern="1200">
                <a:solidFill>
                  <a:schemeClr val="tx1"/>
                </a:solidFill>
                <a:effectLst/>
                <a:latin typeface="+mn-lt"/>
                <a:ea typeface="+mn-ea"/>
                <a:cs typeface="+mn-cs"/>
              </a:rPr>
            </a:br>
            <a:r>
              <a:rPr lang="en-AU" sz="1200" b="0" i="0" kern="1200">
                <a:solidFill>
                  <a:schemeClr val="tx1"/>
                </a:solidFill>
                <a:effectLst/>
                <a:latin typeface="+mn-lt"/>
                <a:ea typeface="+mn-ea"/>
                <a:cs typeface="+mn-cs"/>
              </a:rPr>
              <a:t>or</a:t>
            </a:r>
          </a:p>
          <a:p>
            <a:pPr marL="171450" indent="-171450">
              <a:buFont typeface="Arial" panose="020B0604020202020204" pitchFamily="34" charset="0"/>
              <a:buChar char="•"/>
            </a:pPr>
            <a:r>
              <a:rPr lang="en-AU" sz="1200" b="0" i="0" kern="1200">
                <a:solidFill>
                  <a:schemeClr val="tx1"/>
                </a:solidFill>
                <a:effectLst/>
                <a:latin typeface="+mn-lt"/>
                <a:ea typeface="+mn-ea"/>
                <a:cs typeface="+mn-cs"/>
              </a:rPr>
              <a:t>Unregistered treatment provider is listed as ‘unacceptable’ or ‘under review’ on our </a:t>
            </a:r>
            <a:r>
              <a:rPr lang="en-AU" sz="1200" b="0" i="0" u="sng" kern="1200">
                <a:solidFill>
                  <a:schemeClr val="tx1"/>
                </a:solidFill>
                <a:effectLst/>
                <a:latin typeface="+mn-lt"/>
                <a:ea typeface="+mn-ea"/>
                <a:cs typeface="+mn-cs"/>
                <a:hlinkClick r:id="rId3" tooltip="Pre-border Biosecurity Treatment Providers"/>
              </a:rPr>
              <a:t>webpage</a:t>
            </a:r>
            <a:r>
              <a:rPr lang="en-AU" sz="1200" b="0" i="0" kern="1200">
                <a:solidFill>
                  <a:schemeClr val="tx1"/>
                </a:solidFill>
                <a:effectLst/>
                <a:latin typeface="+mn-lt"/>
                <a:ea typeface="+mn-ea"/>
                <a:cs typeface="+mn-cs"/>
              </a:rPr>
              <a:t>.</a:t>
            </a:r>
          </a:p>
          <a:p>
            <a:endParaRPr lang="en-AU"/>
          </a:p>
          <a:p>
            <a:endParaRPr lang="en-AU"/>
          </a:p>
          <a:p>
            <a:r>
              <a:rPr lang="en-AU"/>
              <a:t>Treatment certificates must still meet BMSB requirements regardless of where treatment occurs. Reminder there are differences between a standard treatment certificate and a BMSB treatment certificate.</a:t>
            </a:r>
          </a:p>
          <a:p>
            <a:endParaRPr lang="en-AU"/>
          </a:p>
          <a:p>
            <a:r>
              <a:rPr lang="en-AU"/>
              <a:t>Treating offshore where possible, and coordinating early with treatment providers, remain the best ways to reduce border delays.</a:t>
            </a:r>
          </a:p>
        </p:txBody>
      </p:sp>
      <p:sp>
        <p:nvSpPr>
          <p:cNvPr id="4" name="Slide Number Placeholder 3"/>
          <p:cNvSpPr>
            <a:spLocks noGrp="1"/>
          </p:cNvSpPr>
          <p:nvPr>
            <p:ph type="sldNum" sz="quarter" idx="5"/>
          </p:nvPr>
        </p:nvSpPr>
        <p:spPr/>
        <p:txBody>
          <a:bodyPr/>
          <a:lstStyle/>
          <a:p>
            <a:fld id="{15F453A5-8E06-450B-9CE8-B02AC4B7487A}" type="slidenum">
              <a:rPr lang="en-AU" smtClean="0"/>
              <a:t>11</a:t>
            </a:fld>
            <a:endParaRPr lang="en-AU"/>
          </a:p>
        </p:txBody>
      </p:sp>
    </p:spTree>
    <p:extLst>
      <p:ext uri="{BB962C8B-B14F-4D97-AF65-F5344CB8AC3E}">
        <p14:creationId xmlns:p14="http://schemas.microsoft.com/office/powerpoint/2010/main" val="22915519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The 120-hour post-treatment window remains in place as a legislated requirement. For goods treated in a target-risk country before 1 December, containerised goods must be sealed within the window and breakbulk goods must be shipped on board the vessel within the window.</a:t>
            </a:r>
          </a:p>
          <a:p>
            <a:endParaRPr lang="en-AU"/>
          </a:p>
          <a:p>
            <a:r>
              <a:rPr lang="en-AU"/>
              <a:t>For breakbulk, the relevant evidence is the shipped-on-board or laden-on-board date listed on the ocean bill of lading. Estimated departure and gate-in dates are not accepted for this purpose.</a:t>
            </a:r>
          </a:p>
          <a:p>
            <a:endParaRPr lang="en-AU"/>
          </a:p>
          <a:p>
            <a:r>
              <a:rPr lang="en-AU"/>
              <a:t>The window does not apply where treatment occurs in a non-target-risk country or after 1 December. </a:t>
            </a:r>
          </a:p>
          <a:p>
            <a:endParaRPr lang="en-AU"/>
          </a:p>
          <a:p>
            <a:r>
              <a:rPr lang="en-AU"/>
              <a:t>For awareness when planning the shipping route, the 120-hour transhipment window also applies to breakbulk transhipping through a target-risk country before 1 December.</a:t>
            </a:r>
          </a:p>
          <a:p>
            <a:endParaRPr lang="en-AU"/>
          </a:p>
          <a:p>
            <a:r>
              <a:rPr lang="en-AU"/>
              <a:t>It is important to plan treatment and vessel loading together to ensure the 120hr time frame is met. </a:t>
            </a:r>
          </a:p>
        </p:txBody>
      </p:sp>
      <p:sp>
        <p:nvSpPr>
          <p:cNvPr id="4" name="Slide Number Placeholder 3"/>
          <p:cNvSpPr>
            <a:spLocks noGrp="1"/>
          </p:cNvSpPr>
          <p:nvPr>
            <p:ph type="sldNum" sz="quarter" idx="5"/>
          </p:nvPr>
        </p:nvSpPr>
        <p:spPr/>
        <p:txBody>
          <a:bodyPr/>
          <a:lstStyle/>
          <a:p>
            <a:fld id="{15F453A5-8E06-450B-9CE8-B02AC4B7487A}" type="slidenum">
              <a:rPr lang="en-AU" smtClean="0"/>
              <a:t>12</a:t>
            </a:fld>
            <a:endParaRPr lang="en-AU"/>
          </a:p>
        </p:txBody>
      </p:sp>
    </p:spTree>
    <p:extLst>
      <p:ext uri="{BB962C8B-B14F-4D97-AF65-F5344CB8AC3E}">
        <p14:creationId xmlns:p14="http://schemas.microsoft.com/office/powerpoint/2010/main" val="20320238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The distinction between breakbulk and containerised cargo will continue to determine if the goods are subject to mandatory offshore treatment.</a:t>
            </a:r>
          </a:p>
          <a:p>
            <a:endParaRPr lang="en-AU"/>
          </a:p>
          <a:p>
            <a:r>
              <a:rPr lang="en-AU"/>
              <a:t>Flat racks, open tops and modified containers are managed as breakbulk. Target high risk goods shipped as breakbulk must be treated offshore. Untreated breakbulk, or breakbulk that does not meet the 120-hour post-treatment window, will be directed for export. * talk about what is a modified container and to email us to be sure*</a:t>
            </a:r>
          </a:p>
          <a:p>
            <a:endParaRPr lang="en-AU"/>
          </a:p>
          <a:p>
            <a:r>
              <a:rPr lang="en-AU"/>
              <a:t>Six-hard-sided containers, including relevant refrigerated and specified hard-top open-top containers, may be treated offshore or onshore at container level.</a:t>
            </a:r>
          </a:p>
          <a:p>
            <a:endParaRPr lang="en-AU"/>
          </a:p>
          <a:p>
            <a:r>
              <a:rPr lang="en-AU"/>
              <a:t>LCL and FAK containers containing target high risk goods are managed at the container level before deconsolidation. We recommend confirming whether cargo is subject to the measures before packing and booking.</a:t>
            </a:r>
          </a:p>
        </p:txBody>
      </p:sp>
      <p:sp>
        <p:nvSpPr>
          <p:cNvPr id="4" name="Slide Number Placeholder 3"/>
          <p:cNvSpPr>
            <a:spLocks noGrp="1"/>
          </p:cNvSpPr>
          <p:nvPr>
            <p:ph type="sldNum" sz="quarter" idx="5"/>
          </p:nvPr>
        </p:nvSpPr>
        <p:spPr/>
        <p:txBody>
          <a:bodyPr/>
          <a:lstStyle/>
          <a:p>
            <a:fld id="{15F453A5-8E06-450B-9CE8-B02AC4B7487A}" type="slidenum">
              <a:rPr lang="en-AU" smtClean="0"/>
              <a:t>13</a:t>
            </a:fld>
            <a:endParaRPr lang="en-AU"/>
          </a:p>
        </p:txBody>
      </p:sp>
    </p:spTree>
    <p:extLst>
      <p:ext uri="{BB962C8B-B14F-4D97-AF65-F5344CB8AC3E}">
        <p14:creationId xmlns:p14="http://schemas.microsoft.com/office/powerpoint/2010/main" val="10103132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NUFT and sealing declarations remain available for eligible goods where the relevant conditions are met.</a:t>
            </a:r>
          </a:p>
          <a:p>
            <a:endParaRPr lang="en-AU"/>
          </a:p>
          <a:p>
            <a:r>
              <a:rPr lang="en-AU"/>
              <a:t>For NUFT, the goods must be new, unused and not field tested, manufacture date must start on or after 1 December, and the goods must fall within the eligible tariff chapters. The declaration must state the manufacture start date, and refurbished goods are not eligible. The template is available on the department’s website. Please note that the BMSB NUFT declaration differs from the standard NUFT declaration.</a:t>
            </a:r>
          </a:p>
          <a:p>
            <a:endParaRPr lang="en-AU"/>
          </a:p>
          <a:p>
            <a:r>
              <a:rPr lang="en-AU"/>
              <a:t>Sealing declarations can verify that a six-hard-sided container was sealed in one of the accepted circumstances shown here. They must be completed at origin by the exporter, freight forwarder or shipping company. Australian importers and brokers cannot sign them.</a:t>
            </a:r>
          </a:p>
          <a:p>
            <a:endParaRPr lang="en-AU"/>
          </a:p>
          <a:p>
            <a:r>
              <a:rPr lang="en-AU"/>
              <a:t>Sealing declarations cannot be used for breakbulk, open-top, flat-rack or modified containers. These evidence requirements remain consistent with previous seasons.</a:t>
            </a:r>
          </a:p>
        </p:txBody>
      </p:sp>
      <p:sp>
        <p:nvSpPr>
          <p:cNvPr id="4" name="Slide Number Placeholder 3"/>
          <p:cNvSpPr>
            <a:spLocks noGrp="1"/>
          </p:cNvSpPr>
          <p:nvPr>
            <p:ph type="sldNum" sz="quarter" idx="5"/>
          </p:nvPr>
        </p:nvSpPr>
        <p:spPr/>
        <p:txBody>
          <a:bodyPr/>
          <a:lstStyle/>
          <a:p>
            <a:fld id="{15F453A5-8E06-450B-9CE8-B02AC4B7487A}" type="slidenum">
              <a:rPr lang="en-AU" smtClean="0"/>
              <a:t>14</a:t>
            </a:fld>
            <a:endParaRPr lang="en-AU"/>
          </a:p>
        </p:txBody>
      </p:sp>
    </p:spTree>
    <p:extLst>
      <p:ext uri="{BB962C8B-B14F-4D97-AF65-F5344CB8AC3E}">
        <p14:creationId xmlns:p14="http://schemas.microsoft.com/office/powerpoint/2010/main" val="31499381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Random verification inspections remain part of the seasonal measures for both sea cargo and specified airfreight.</a:t>
            </a:r>
          </a:p>
          <a:p>
            <a:endParaRPr lang="en-AU"/>
          </a:p>
          <a:p>
            <a:r>
              <a:rPr lang="en-AU"/>
              <a:t>Break bulk inspection will be performed at the wharf. </a:t>
            </a:r>
          </a:p>
          <a:p>
            <a:endParaRPr lang="en-AU"/>
          </a:p>
          <a:p>
            <a:r>
              <a:rPr lang="en-AU"/>
              <a:t>For sea cargo, selected containers need to be made available at an appropriate approved arrangement in a metropolitan location, unless another location is approved. Where an entry contains multiple containers, containers that are not selected may generally proceed and be deconsolidated.</a:t>
            </a:r>
          </a:p>
          <a:p>
            <a:endParaRPr lang="en-AU"/>
          </a:p>
          <a:p>
            <a:r>
              <a:rPr lang="en-AU"/>
              <a:t>For airfreight, random inspections continue to apply to target high risk goods shipped from the United States and China during the season. Reminder to allow time for intervention and to confirm inspection arrangements early. Selection for verification inspection is part of the risk-management framework and cannot be waived simply because delivery timelines are tight.</a:t>
            </a:r>
          </a:p>
        </p:txBody>
      </p:sp>
      <p:sp>
        <p:nvSpPr>
          <p:cNvPr id="4" name="Slide Number Placeholder 3"/>
          <p:cNvSpPr>
            <a:spLocks noGrp="1"/>
          </p:cNvSpPr>
          <p:nvPr>
            <p:ph type="sldNum" sz="quarter" idx="5"/>
          </p:nvPr>
        </p:nvSpPr>
        <p:spPr/>
        <p:txBody>
          <a:bodyPr/>
          <a:lstStyle/>
          <a:p>
            <a:fld id="{15F453A5-8E06-450B-9CE8-B02AC4B7487A}" type="slidenum">
              <a:rPr lang="en-AU" smtClean="0"/>
              <a:t>15</a:t>
            </a:fld>
            <a:endParaRPr lang="en-AU"/>
          </a:p>
        </p:txBody>
      </p:sp>
    </p:spTree>
    <p:extLst>
      <p:ext uri="{BB962C8B-B14F-4D97-AF65-F5344CB8AC3E}">
        <p14:creationId xmlns:p14="http://schemas.microsoft.com/office/powerpoint/2010/main" val="40645946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AU"/>
          </a:p>
          <a:p>
            <a:r>
              <a:rPr lang="en-AU"/>
              <a:t>Reminders for importers on how to avoid delays.</a:t>
            </a:r>
            <a:endParaRPr/>
          </a:p>
          <a:p>
            <a:endParaRPr/>
          </a:p>
          <a:p>
            <a:r>
              <a:t>First, confirm the scope, cargo type and treatment need before shipment. Second, check the full route, including </a:t>
            </a:r>
            <a:r>
              <a:rPr lang="en-AU"/>
              <a:t>transhipment</a:t>
            </a:r>
            <a:r>
              <a:t>. Third, use an approved provider and make sure the certificate meets the requirements. Fourth, comply with the sealing and loading timeframes. Fifth, ensure the treatment, shipping and supporting documents clearly link to the consignment. </a:t>
            </a:r>
            <a:r>
              <a:rPr lang="en-AU"/>
              <a:t>Finally</a:t>
            </a:r>
            <a:r>
              <a:t>, allow time for inspection or other intervention.</a:t>
            </a:r>
          </a:p>
          <a:p>
            <a:endParaRPr/>
          </a:p>
          <a:p>
            <a:r>
              <a:t>Early planning and accurate documentation remain the most effective ways to avoid delays.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a:p>
            <a:r>
              <a:rPr lang="en-AU"/>
              <a:t>These are a few scenarios we saw last season that are worth highlighting.</a:t>
            </a:r>
          </a:p>
          <a:p>
            <a:endParaRPr lang="en-AU"/>
          </a:p>
          <a:p>
            <a:r>
              <a:rPr lang="en-AU"/>
              <a:t>Free samples or promotional materials are not automatically exempt because of their intended use or because they were added unexpectedly by the supplier.</a:t>
            </a:r>
          </a:p>
          <a:p>
            <a:endParaRPr lang="en-AU"/>
          </a:p>
          <a:p>
            <a:r>
              <a:rPr lang="en-AU"/>
              <a:t>Modified containers will be managed as breakbulk and may therefore require offshore treatment. </a:t>
            </a:r>
          </a:p>
          <a:p>
            <a:endParaRPr lang="en-AU"/>
          </a:p>
          <a:p>
            <a:r>
              <a:rPr lang="en-AU"/>
              <a:t>Some personal effects can still require treatment, depending on how the goods are reported.</a:t>
            </a:r>
          </a:p>
          <a:p>
            <a:endParaRPr lang="en-AU"/>
          </a:p>
          <a:p>
            <a:r>
              <a:rPr lang="en-AU"/>
              <a:t>Clearance in New Zealand does not automatically satisfy Australian BMSB requirements where the goods have a target-risk origin. If evidence cannot show that the goods arrived in New Zealand before 1 September, the seasonal measures may apply, including offshore treatment for breakbulk consignments.</a:t>
            </a:r>
          </a:p>
          <a:p>
            <a:endParaRPr lang="en-AU"/>
          </a:p>
          <a:p>
            <a:r>
              <a:rPr lang="en-AU"/>
              <a:t>The common theme is to check before packing or shipping. If there is uncertainty about classification, origin or treatment, please contact us early rather than waiting until the goods arrive.</a:t>
            </a:r>
          </a:p>
        </p:txBody>
      </p:sp>
      <p:sp>
        <p:nvSpPr>
          <p:cNvPr id="4" name="Slide Number Placeholder 3"/>
          <p:cNvSpPr>
            <a:spLocks noGrp="1"/>
          </p:cNvSpPr>
          <p:nvPr>
            <p:ph type="sldNum" sz="quarter" idx="5"/>
          </p:nvPr>
        </p:nvSpPr>
        <p:spPr/>
        <p:txBody>
          <a:bodyPr/>
          <a:lstStyle/>
          <a:p>
            <a:fld id="{2A6BD0E2-F68F-4415-BE8C-73085F878C76}" type="slidenum">
              <a:rPr lang="en-AU" smtClean="0"/>
              <a:t>17</a:t>
            </a:fld>
            <a:endParaRPr lang="en-AU"/>
          </a:p>
        </p:txBody>
      </p:sp>
    </p:spTree>
    <p:extLst>
      <p:ext uri="{BB962C8B-B14F-4D97-AF65-F5344CB8AC3E}">
        <p14:creationId xmlns:p14="http://schemas.microsoft.com/office/powerpoint/2010/main" val="25906325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I’ll finish by emphasising the important role industry plays in managing biosecurity risk. The most effective approach is to work with suppliers, treatment providers, freight forwarders and brokers early—before the goods are packed and shipped.</a:t>
            </a:r>
          </a:p>
          <a:p>
            <a:endParaRPr lang="en-AU"/>
          </a:p>
          <a:p>
            <a:r>
              <a:rPr lang="en-AU"/>
              <a:t>Please continue to check the published BMSB seasonal measures, subscribe to Import Industry Advice Notices and use the contact points shown here if you need guidance on policy, treatment-provider requirements or LCL and FAK lodgements.</a:t>
            </a:r>
          </a:p>
          <a:p>
            <a:endParaRPr lang="en-AU"/>
          </a:p>
          <a:p>
            <a:r>
              <a:rPr lang="en-AU"/>
              <a:t>Most measures remain consistent with previous seasons. Early planning, correct treatment and complete documentation remain the best ways to avoid delays.</a:t>
            </a:r>
          </a:p>
          <a:p>
            <a:endParaRPr lang="en-AU"/>
          </a:p>
          <a:p>
            <a:r>
              <a:rPr lang="en-AU"/>
              <a:t>Thank you. We’re happy to take questions.</a:t>
            </a:r>
          </a:p>
        </p:txBody>
      </p:sp>
      <p:sp>
        <p:nvSpPr>
          <p:cNvPr id="4" name="Slide Number Placeholder 3"/>
          <p:cNvSpPr>
            <a:spLocks noGrp="1"/>
          </p:cNvSpPr>
          <p:nvPr>
            <p:ph type="sldNum" sz="quarter" idx="5"/>
          </p:nvPr>
        </p:nvSpPr>
        <p:spPr/>
        <p:txBody>
          <a:bodyPr/>
          <a:lstStyle/>
          <a:p>
            <a:fld id="{15F453A5-8E06-450B-9CE8-B02AC4B7487A}" type="slidenum">
              <a:rPr lang="en-AU" smtClean="0"/>
              <a:t>18</a:t>
            </a:fld>
            <a:endParaRPr lang="en-AU"/>
          </a:p>
        </p:txBody>
      </p:sp>
    </p:spTree>
    <p:extLst>
      <p:ext uri="{BB962C8B-B14F-4D97-AF65-F5344CB8AC3E}">
        <p14:creationId xmlns:p14="http://schemas.microsoft.com/office/powerpoint/2010/main" val="27774941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Title Slide">
    <p:bg>
      <p:bgPr>
        <a:solidFill>
          <a:schemeClr val="bg2">
            <a:lumMod val="40000"/>
            <a:lumOff val="60000"/>
          </a:schemeClr>
        </a:solid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45A2DFB5-8B00-2D60-251B-0760199BA9D6}"/>
              </a:ext>
            </a:extLst>
          </p:cNvPr>
          <p:cNvSpPr>
            <a:spLocks noGrp="1"/>
          </p:cNvSpPr>
          <p:nvPr>
            <p:ph type="body" sz="quarter" idx="11" hasCustomPrompt="1"/>
          </p:nvPr>
        </p:nvSpPr>
        <p:spPr>
          <a:xfrm>
            <a:off x="975186" y="3151098"/>
            <a:ext cx="4928201" cy="646450"/>
          </a:xfrm>
          <a:prstGeom prst="rect">
            <a:avLst/>
          </a:prstGeom>
        </p:spPr>
        <p:txBody>
          <a:bodyPr/>
          <a:lstStyle>
            <a:lvl1pPr marL="0" indent="0">
              <a:buNone/>
              <a:defRPr/>
            </a:lvl1pPr>
          </a:lstStyle>
          <a:p>
            <a:pPr marL="0" marR="0" lvl="0" indent="0" algn="l" defTabSz="457200" rtl="0" eaLnBrk="1" fontAlgn="base" latinLnBrk="0" hangingPunct="1">
              <a:lnSpc>
                <a:spcPts val="26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333333">
                    <a:lumMod val="50000"/>
                  </a:srgbClr>
                </a:solidFill>
                <a:effectLst/>
                <a:uLnTx/>
                <a:uFillTx/>
                <a:latin typeface="Calibri" panose="020F0502020204030204" pitchFamily="34" charset="0"/>
                <a:ea typeface="+mn-ea"/>
                <a:cs typeface="Arial"/>
              </a:rPr>
              <a:t>Subheading</a:t>
            </a:r>
          </a:p>
          <a:p>
            <a:pPr marL="0" marR="0" lvl="0" indent="0" algn="l" defTabSz="457200" rtl="0" eaLnBrk="1" fontAlgn="base" latinLnBrk="0" hangingPunct="1">
              <a:lnSpc>
                <a:spcPts val="2600"/>
              </a:lnSpc>
              <a:spcBef>
                <a:spcPct val="0"/>
              </a:spcBef>
              <a:spcAft>
                <a:spcPct val="0"/>
              </a:spcAft>
              <a:buClrTx/>
              <a:buSzTx/>
              <a:buFontTx/>
              <a:buNone/>
              <a:tabLst/>
              <a:defRPr/>
            </a:pPr>
            <a:endParaRPr kumimoji="0" lang="en-US" altLang="en-US" sz="3000" b="0" i="0" u="none" strike="noStrike" kern="1200" cap="none" spc="0" normalizeH="0" baseline="0" noProof="0">
              <a:ln>
                <a:noFill/>
              </a:ln>
              <a:solidFill>
                <a:srgbClr val="333333">
                  <a:lumMod val="50000"/>
                </a:srgbClr>
              </a:solidFill>
              <a:effectLst/>
              <a:uLnTx/>
              <a:uFillTx/>
              <a:latin typeface="Calibri" panose="020F0502020204030204" pitchFamily="34" charset="0"/>
              <a:ea typeface="+mn-ea"/>
              <a:cs typeface="Arial"/>
            </a:endParaRPr>
          </a:p>
        </p:txBody>
      </p:sp>
      <p:cxnSp>
        <p:nvCxnSpPr>
          <p:cNvPr id="15" name="Straight Connector 14">
            <a:extLst>
              <a:ext uri="{FF2B5EF4-FFF2-40B4-BE49-F238E27FC236}">
                <a16:creationId xmlns:a16="http://schemas.microsoft.com/office/drawing/2014/main" id="{EBC4C94C-F4D6-5826-679A-82424D1B7901}"/>
              </a:ext>
            </a:extLst>
          </p:cNvPr>
          <p:cNvCxnSpPr>
            <a:cxnSpLocks/>
          </p:cNvCxnSpPr>
          <p:nvPr userDrawn="1"/>
        </p:nvCxnSpPr>
        <p:spPr>
          <a:xfrm>
            <a:off x="1092832" y="6248618"/>
            <a:ext cx="4586073" cy="0"/>
          </a:xfrm>
          <a:prstGeom prst="line">
            <a:avLst/>
          </a:prstGeom>
          <a:noFill/>
          <a:ln w="6350" cap="flat" cmpd="sng" algn="ctr">
            <a:solidFill>
              <a:srgbClr val="333333"/>
            </a:solidFill>
            <a:prstDash val="solid"/>
          </a:ln>
          <a:effectLst/>
        </p:spPr>
      </p:cxnSp>
      <p:sp>
        <p:nvSpPr>
          <p:cNvPr id="42" name="Text Placeholder 41">
            <a:extLst>
              <a:ext uri="{FF2B5EF4-FFF2-40B4-BE49-F238E27FC236}">
                <a16:creationId xmlns:a16="http://schemas.microsoft.com/office/drawing/2014/main" id="{EF98EF4C-B917-2A40-796F-636B1FDE67DE}"/>
              </a:ext>
            </a:extLst>
          </p:cNvPr>
          <p:cNvSpPr>
            <a:spLocks noGrp="1"/>
          </p:cNvSpPr>
          <p:nvPr>
            <p:ph type="body" sz="quarter" idx="16" hasCustomPrompt="1"/>
          </p:nvPr>
        </p:nvSpPr>
        <p:spPr>
          <a:xfrm>
            <a:off x="973669" y="3825451"/>
            <a:ext cx="4928202" cy="403225"/>
          </a:xfrm>
          <a:prstGeom prst="rect">
            <a:avLst/>
          </a:prstGeom>
        </p:spPr>
        <p:txBody>
          <a:bodyPr/>
          <a:lstStyle>
            <a:lvl1pPr marL="0" indent="0">
              <a:buNone/>
              <a:defRPr sz="1800"/>
            </a:lvl1pPr>
          </a:lstStyle>
          <a:p>
            <a:pPr lvl="0"/>
            <a:r>
              <a:rPr lang="en-US"/>
              <a:t>Day Month Year</a:t>
            </a:r>
          </a:p>
        </p:txBody>
      </p:sp>
      <p:sp>
        <p:nvSpPr>
          <p:cNvPr id="43" name="Title 42">
            <a:extLst>
              <a:ext uri="{FF2B5EF4-FFF2-40B4-BE49-F238E27FC236}">
                <a16:creationId xmlns:a16="http://schemas.microsoft.com/office/drawing/2014/main" id="{A358187C-3D64-C566-B4CC-B8AE8179F264}"/>
              </a:ext>
            </a:extLst>
          </p:cNvPr>
          <p:cNvSpPr>
            <a:spLocks noGrp="1"/>
          </p:cNvSpPr>
          <p:nvPr>
            <p:ph type="title" hasCustomPrompt="1"/>
          </p:nvPr>
        </p:nvSpPr>
        <p:spPr>
          <a:xfrm>
            <a:off x="957969" y="2069868"/>
            <a:ext cx="4945417" cy="838202"/>
          </a:xfrm>
          <a:prstGeom prst="rect">
            <a:avLst/>
          </a:prstGeom>
        </p:spPr>
        <p:txBody>
          <a:bodyPr/>
          <a:lstStyle>
            <a:lvl1pPr>
              <a:lnSpc>
                <a:spcPct val="80000"/>
              </a:lnSpc>
              <a:defRPr sz="3600" b="1" i="0">
                <a:latin typeface="Calibri "/>
              </a:defRPr>
            </a:lvl1pPr>
          </a:lstStyle>
          <a:p>
            <a:r>
              <a:rPr lang="en-AU"/>
              <a:t>Heading 1 [max 2 lines]</a:t>
            </a:r>
          </a:p>
        </p:txBody>
      </p:sp>
      <p:sp>
        <p:nvSpPr>
          <p:cNvPr id="49" name="Text Placeholder 48">
            <a:extLst>
              <a:ext uri="{FF2B5EF4-FFF2-40B4-BE49-F238E27FC236}">
                <a16:creationId xmlns:a16="http://schemas.microsoft.com/office/drawing/2014/main" id="{39118412-518D-5B39-2958-1B46FB9967CE}"/>
              </a:ext>
            </a:extLst>
          </p:cNvPr>
          <p:cNvSpPr>
            <a:spLocks noGrp="1"/>
          </p:cNvSpPr>
          <p:nvPr>
            <p:ph type="body" sz="quarter" idx="18" hasCustomPrompt="1"/>
          </p:nvPr>
        </p:nvSpPr>
        <p:spPr>
          <a:xfrm>
            <a:off x="973668" y="5643566"/>
            <a:ext cx="4928200" cy="267919"/>
          </a:xfrm>
          <a:prstGeom prst="rect">
            <a:avLst/>
          </a:prstGeom>
        </p:spPr>
        <p:txBody>
          <a:bodyPr/>
          <a:lstStyle>
            <a:lvl1pPr marL="0" indent="0">
              <a:buNone/>
              <a:defRPr sz="1600" b="1"/>
            </a:lvl1pPr>
          </a:lstStyle>
          <a:p>
            <a:pPr marL="0" marR="0" lvl="0" indent="0" algn="l" defTabSz="457200" rtl="0" eaLnBrk="1" fontAlgn="base" latinLnBrk="0" hangingPunct="1">
              <a:lnSpc>
                <a:spcPct val="90000"/>
              </a:lnSpc>
              <a:spcBef>
                <a:spcPct val="0"/>
              </a:spcBef>
              <a:spcAft>
                <a:spcPct val="0"/>
              </a:spcAft>
              <a:buClrTx/>
              <a:buSzTx/>
              <a:buFontTx/>
              <a:buNone/>
              <a:tabLst/>
              <a:defRPr/>
            </a:pPr>
            <a:r>
              <a:rPr kumimoji="0" lang="en-AU" altLang="en-US" sz="1600" b="1" i="0" u="none" strike="noStrike" kern="1200" cap="none" spc="0" normalizeH="0" baseline="0" noProof="0">
                <a:ln>
                  <a:noFill/>
                </a:ln>
                <a:solidFill>
                  <a:srgbClr val="333333">
                    <a:lumMod val="50000"/>
                  </a:srgbClr>
                </a:solidFill>
                <a:effectLst/>
                <a:uLnTx/>
                <a:uFillTx/>
                <a:latin typeface="Calibri" panose="020F0502020204030204" pitchFamily="34" charset="0"/>
                <a:ea typeface="ＭＳ Ｐゴシック" panose="020B0600070205080204" pitchFamily="34" charset="-128"/>
                <a:cs typeface="Arial"/>
              </a:rPr>
              <a:t>Author’s name/Presenter</a:t>
            </a:r>
          </a:p>
        </p:txBody>
      </p:sp>
      <p:sp>
        <p:nvSpPr>
          <p:cNvPr id="53" name="Text Placeholder 52">
            <a:extLst>
              <a:ext uri="{FF2B5EF4-FFF2-40B4-BE49-F238E27FC236}">
                <a16:creationId xmlns:a16="http://schemas.microsoft.com/office/drawing/2014/main" id="{69404F18-26C9-8049-9B24-438E84D16780}"/>
              </a:ext>
            </a:extLst>
          </p:cNvPr>
          <p:cNvSpPr>
            <a:spLocks noGrp="1"/>
          </p:cNvSpPr>
          <p:nvPr>
            <p:ph type="body" sz="quarter" idx="20" hasCustomPrompt="1"/>
          </p:nvPr>
        </p:nvSpPr>
        <p:spPr>
          <a:xfrm>
            <a:off x="973666" y="5911483"/>
            <a:ext cx="4928201" cy="337136"/>
          </a:xfrm>
          <a:prstGeom prst="rect">
            <a:avLst/>
          </a:prstGeom>
        </p:spPr>
        <p:txBody>
          <a:bodyPr/>
          <a:lstStyle>
            <a:lvl1pPr marL="0" indent="0">
              <a:buNone/>
              <a:defRPr sz="1600"/>
            </a:lvl1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AU" altLang="en-US" sz="1600" b="0" i="0" u="none" strike="noStrike" kern="1200" cap="none" spc="0" normalizeH="0" baseline="0" noProof="0">
                <a:ln>
                  <a:noFill/>
                </a:ln>
                <a:solidFill>
                  <a:srgbClr val="333333"/>
                </a:solidFill>
                <a:effectLst/>
                <a:uLnTx/>
                <a:uFillTx/>
                <a:latin typeface="Calibri" panose="020F0502020204030204" pitchFamily="34" charset="0"/>
                <a:ea typeface="ＭＳ Ｐゴシック" panose="020B0600070205080204" pitchFamily="34" charset="-128"/>
                <a:cs typeface="Arial"/>
              </a:rPr>
              <a:t>Branch/Division</a:t>
            </a:r>
            <a:endParaRPr kumimoji="0" lang="en-US" altLang="en-US" sz="1600" b="0" i="0" u="none" strike="noStrike" kern="1200" cap="none" spc="0" normalizeH="0" baseline="0" noProof="0">
              <a:ln>
                <a:noFill/>
              </a:ln>
              <a:solidFill>
                <a:srgbClr val="333333"/>
              </a:solidFill>
              <a:effectLst/>
              <a:uLnTx/>
              <a:uFillTx/>
              <a:latin typeface="Calibri" panose="020F0502020204030204" pitchFamily="34" charset="0"/>
              <a:ea typeface="ＭＳ Ｐゴシック" panose="020B0600070205080204" pitchFamily="34" charset="-128"/>
              <a:cs typeface="Arial"/>
            </a:endParaRPr>
          </a:p>
        </p:txBody>
      </p:sp>
      <p:pic>
        <p:nvPicPr>
          <p:cNvPr id="13" name="Picture 12">
            <a:extLst>
              <a:ext uri="{FF2B5EF4-FFF2-40B4-BE49-F238E27FC236}">
                <a16:creationId xmlns:a16="http://schemas.microsoft.com/office/drawing/2014/main" id="{F1AFC7F9-E994-69B1-F305-49E1147BA0B4}"/>
              </a:ext>
            </a:extLst>
          </p:cNvPr>
          <p:cNvPicPr>
            <a:picLocks noChangeAspect="1"/>
          </p:cNvPicPr>
          <p:nvPr userDrawn="1"/>
        </p:nvPicPr>
        <p:blipFill>
          <a:blip r:embed="rId2"/>
          <a:stretch>
            <a:fillRect/>
          </a:stretch>
        </p:blipFill>
        <p:spPr>
          <a:xfrm>
            <a:off x="958850" y="555091"/>
            <a:ext cx="2441453" cy="710185"/>
          </a:xfrm>
          <a:prstGeom prst="rect">
            <a:avLst/>
          </a:prstGeom>
        </p:spPr>
      </p:pic>
    </p:spTree>
    <p:extLst>
      <p:ext uri="{BB962C8B-B14F-4D97-AF65-F5344CB8AC3E}">
        <p14:creationId xmlns:p14="http://schemas.microsoft.com/office/powerpoint/2010/main" val="3047104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chemeClr val="bg2">
            <a:alpha val="40000"/>
          </a:schemeClr>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9ED6A75-27E3-01D7-F3BB-99990D4E656C}"/>
              </a:ext>
            </a:extLst>
          </p:cNvPr>
          <p:cNvSpPr>
            <a:spLocks noGrp="1"/>
          </p:cNvSpPr>
          <p:nvPr>
            <p:ph type="body" sz="quarter" idx="13" hasCustomPrompt="1"/>
          </p:nvPr>
        </p:nvSpPr>
        <p:spPr>
          <a:xfrm>
            <a:off x="958851" y="2089397"/>
            <a:ext cx="10274299" cy="1039812"/>
          </a:xfrm>
          <a:prstGeom prst="rect">
            <a:avLst/>
          </a:prstGeom>
        </p:spPr>
        <p:txBody>
          <a:bodyPr/>
          <a:lstStyle>
            <a:lvl1pPr marL="0" indent="0">
              <a:lnSpc>
                <a:spcPct val="70000"/>
              </a:lnSpc>
              <a:buNone/>
              <a:defRPr sz="7200" b="0">
                <a:latin typeface="+mn-lt"/>
              </a:defRPr>
            </a:lvl1pPr>
          </a:lstStyle>
          <a:p>
            <a:pPr lvl="0"/>
            <a:r>
              <a:rPr lang="en-US"/>
              <a:t>Section heading</a:t>
            </a:r>
          </a:p>
        </p:txBody>
      </p:sp>
      <p:sp>
        <p:nvSpPr>
          <p:cNvPr id="5" name="Text Placeholder 24">
            <a:extLst>
              <a:ext uri="{FF2B5EF4-FFF2-40B4-BE49-F238E27FC236}">
                <a16:creationId xmlns:a16="http://schemas.microsoft.com/office/drawing/2014/main" id="{217FAA4D-52E4-2D2E-00D2-E3EF84F998EC}"/>
              </a:ext>
            </a:extLst>
          </p:cNvPr>
          <p:cNvSpPr>
            <a:spLocks noGrp="1"/>
          </p:cNvSpPr>
          <p:nvPr>
            <p:ph type="body" sz="quarter" idx="12" hasCustomPrompt="1"/>
          </p:nvPr>
        </p:nvSpPr>
        <p:spPr>
          <a:xfrm>
            <a:off x="958851" y="3201401"/>
            <a:ext cx="10274300" cy="1293162"/>
          </a:xfrm>
          <a:prstGeom prst="rect">
            <a:avLst/>
          </a:prstGeom>
        </p:spPr>
        <p:txBody>
          <a:bodyPr/>
          <a:lstStyle>
            <a:lvl1pPr marL="0" indent="0">
              <a:buNone/>
              <a:defRPr/>
            </a:lvl1pPr>
          </a:lstStyle>
          <a:p>
            <a:pPr lvl="0"/>
            <a:r>
              <a:rPr lang="en-US"/>
              <a:t>Subheading</a:t>
            </a:r>
          </a:p>
        </p:txBody>
      </p:sp>
      <p:sp>
        <p:nvSpPr>
          <p:cNvPr id="6" name="Rectangle 5">
            <a:extLst>
              <a:ext uri="{FF2B5EF4-FFF2-40B4-BE49-F238E27FC236}">
                <a16:creationId xmlns:a16="http://schemas.microsoft.com/office/drawing/2014/main" id="{DA878F09-FD4C-18D0-7580-8432EAC84E63}"/>
              </a:ext>
            </a:extLst>
          </p:cNvPr>
          <p:cNvSpPr/>
          <p:nvPr userDrawn="1"/>
        </p:nvSpPr>
        <p:spPr>
          <a:xfrm>
            <a:off x="0" y="6356838"/>
            <a:ext cx="12192000" cy="403225"/>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4" name="Picture 3" descr="A picture containing text, vector graphics, balloon, aircraft&#10;&#10;Description automatically generated">
            <a:extLst>
              <a:ext uri="{FF2B5EF4-FFF2-40B4-BE49-F238E27FC236}">
                <a16:creationId xmlns:a16="http://schemas.microsoft.com/office/drawing/2014/main" id="{8F85B1BC-1BD0-5219-3BF9-6C7696D0F1D3}"/>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a:stretch/>
        </p:blipFill>
        <p:spPr>
          <a:xfrm>
            <a:off x="7239268" y="1911552"/>
            <a:ext cx="4952732" cy="4946448"/>
          </a:xfrm>
          <a:prstGeom prst="rect">
            <a:avLst/>
          </a:prstGeom>
        </p:spPr>
      </p:pic>
    </p:spTree>
    <p:extLst>
      <p:ext uri="{BB962C8B-B14F-4D97-AF65-F5344CB8AC3E}">
        <p14:creationId xmlns:p14="http://schemas.microsoft.com/office/powerpoint/2010/main" val="356288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Custom Layout">
    <p:bg>
      <p:bgPr>
        <a:solidFill>
          <a:schemeClr val="bg2">
            <a:lumMod val="40000"/>
            <a:lumOff val="60000"/>
          </a:schemeClr>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9ED6A75-27E3-01D7-F3BB-99990D4E656C}"/>
              </a:ext>
            </a:extLst>
          </p:cNvPr>
          <p:cNvSpPr>
            <a:spLocks noGrp="1"/>
          </p:cNvSpPr>
          <p:nvPr>
            <p:ph type="body" sz="quarter" idx="13" hasCustomPrompt="1"/>
          </p:nvPr>
        </p:nvSpPr>
        <p:spPr>
          <a:xfrm>
            <a:off x="958851" y="2089397"/>
            <a:ext cx="10274299" cy="1039812"/>
          </a:xfrm>
          <a:prstGeom prst="rect">
            <a:avLst/>
          </a:prstGeom>
        </p:spPr>
        <p:txBody>
          <a:bodyPr/>
          <a:lstStyle>
            <a:lvl1pPr marL="0" indent="0">
              <a:lnSpc>
                <a:spcPct val="70000"/>
              </a:lnSpc>
              <a:buNone/>
              <a:defRPr sz="7200" b="0">
                <a:latin typeface="+mn-lt"/>
              </a:defRPr>
            </a:lvl1pPr>
          </a:lstStyle>
          <a:p>
            <a:pPr lvl="0"/>
            <a:r>
              <a:rPr lang="en-US"/>
              <a:t>Section heading</a:t>
            </a:r>
          </a:p>
        </p:txBody>
      </p:sp>
      <p:sp>
        <p:nvSpPr>
          <p:cNvPr id="5" name="Text Placeholder 24">
            <a:extLst>
              <a:ext uri="{FF2B5EF4-FFF2-40B4-BE49-F238E27FC236}">
                <a16:creationId xmlns:a16="http://schemas.microsoft.com/office/drawing/2014/main" id="{217FAA4D-52E4-2D2E-00D2-E3EF84F998EC}"/>
              </a:ext>
            </a:extLst>
          </p:cNvPr>
          <p:cNvSpPr>
            <a:spLocks noGrp="1"/>
          </p:cNvSpPr>
          <p:nvPr>
            <p:ph type="body" sz="quarter" idx="12" hasCustomPrompt="1"/>
          </p:nvPr>
        </p:nvSpPr>
        <p:spPr>
          <a:xfrm>
            <a:off x="958851" y="3201401"/>
            <a:ext cx="10274300" cy="1293162"/>
          </a:xfrm>
          <a:prstGeom prst="rect">
            <a:avLst/>
          </a:prstGeom>
        </p:spPr>
        <p:txBody>
          <a:bodyPr/>
          <a:lstStyle>
            <a:lvl1pPr marL="0" indent="0">
              <a:buNone/>
              <a:defRPr/>
            </a:lvl1pPr>
          </a:lstStyle>
          <a:p>
            <a:pPr lvl="0"/>
            <a:r>
              <a:rPr lang="en-US"/>
              <a:t>Subheading</a:t>
            </a:r>
          </a:p>
        </p:txBody>
      </p:sp>
      <p:sp>
        <p:nvSpPr>
          <p:cNvPr id="6" name="Rectangle 5">
            <a:extLst>
              <a:ext uri="{FF2B5EF4-FFF2-40B4-BE49-F238E27FC236}">
                <a16:creationId xmlns:a16="http://schemas.microsoft.com/office/drawing/2014/main" id="{BFA0D14E-FB4D-E85B-9E24-C0CA3EE134C3}"/>
              </a:ext>
            </a:extLst>
          </p:cNvPr>
          <p:cNvSpPr/>
          <p:nvPr userDrawn="1"/>
        </p:nvSpPr>
        <p:spPr>
          <a:xfrm>
            <a:off x="0" y="6356838"/>
            <a:ext cx="12192000" cy="403225"/>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4" name="Picture 3" descr="A picture containing text, vector graphics, balloon, aircraft&#10;&#10;Description automatically generated">
            <a:extLst>
              <a:ext uri="{FF2B5EF4-FFF2-40B4-BE49-F238E27FC236}">
                <a16:creationId xmlns:a16="http://schemas.microsoft.com/office/drawing/2014/main" id="{8F85B1BC-1BD0-5219-3BF9-6C7696D0F1D3}"/>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239" t="-1691"/>
          <a:stretch/>
        </p:blipFill>
        <p:spPr>
          <a:xfrm>
            <a:off x="8659904" y="3291681"/>
            <a:ext cx="3532096" cy="3566319"/>
          </a:xfrm>
          <a:prstGeom prst="rect">
            <a:avLst/>
          </a:prstGeom>
        </p:spPr>
      </p:pic>
    </p:spTree>
    <p:extLst>
      <p:ext uri="{BB962C8B-B14F-4D97-AF65-F5344CB8AC3E}">
        <p14:creationId xmlns:p14="http://schemas.microsoft.com/office/powerpoint/2010/main" val="939605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bg2">
            <a:lumMod val="40000"/>
            <a:lumOff val="6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29643D6-C732-0263-258E-E397F60C2650}"/>
              </a:ext>
            </a:extLst>
          </p:cNvPr>
          <p:cNvSpPr/>
          <p:nvPr userDrawn="1"/>
        </p:nvSpPr>
        <p:spPr>
          <a:xfrm>
            <a:off x="0" y="6356838"/>
            <a:ext cx="12192000" cy="403225"/>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4" name="Picture 3" descr="A picture containing text, vector graphics, balloon, aircraft&#10;&#10;Description automatically generated">
            <a:extLst>
              <a:ext uri="{FF2B5EF4-FFF2-40B4-BE49-F238E27FC236}">
                <a16:creationId xmlns:a16="http://schemas.microsoft.com/office/drawing/2014/main" id="{8F85B1BC-1BD0-5219-3BF9-6C7696D0F1D3}"/>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a:stretch/>
        </p:blipFill>
        <p:spPr>
          <a:xfrm>
            <a:off x="9772910" y="4426949"/>
            <a:ext cx="2419090" cy="2431051"/>
          </a:xfrm>
          <a:prstGeom prst="rect">
            <a:avLst/>
          </a:prstGeom>
        </p:spPr>
      </p:pic>
      <p:sp>
        <p:nvSpPr>
          <p:cNvPr id="3" name="Text Placeholder 2">
            <a:extLst>
              <a:ext uri="{FF2B5EF4-FFF2-40B4-BE49-F238E27FC236}">
                <a16:creationId xmlns:a16="http://schemas.microsoft.com/office/drawing/2014/main" id="{49ED6A75-27E3-01D7-F3BB-99990D4E656C}"/>
              </a:ext>
            </a:extLst>
          </p:cNvPr>
          <p:cNvSpPr>
            <a:spLocks noGrp="1"/>
          </p:cNvSpPr>
          <p:nvPr>
            <p:ph type="body" sz="quarter" idx="13" hasCustomPrompt="1"/>
          </p:nvPr>
        </p:nvSpPr>
        <p:spPr>
          <a:xfrm>
            <a:off x="958851" y="2089397"/>
            <a:ext cx="10274299" cy="1039812"/>
          </a:xfrm>
          <a:prstGeom prst="rect">
            <a:avLst/>
          </a:prstGeom>
        </p:spPr>
        <p:txBody>
          <a:bodyPr/>
          <a:lstStyle>
            <a:lvl1pPr marL="0" indent="0">
              <a:lnSpc>
                <a:spcPct val="70000"/>
              </a:lnSpc>
              <a:buNone/>
              <a:defRPr sz="7200" b="0">
                <a:latin typeface="+mn-lt"/>
              </a:defRPr>
            </a:lvl1pPr>
          </a:lstStyle>
          <a:p>
            <a:pPr lvl="0"/>
            <a:r>
              <a:rPr lang="en-US"/>
              <a:t>Section heading</a:t>
            </a:r>
          </a:p>
        </p:txBody>
      </p:sp>
      <p:sp>
        <p:nvSpPr>
          <p:cNvPr id="5" name="Text Placeholder 24">
            <a:extLst>
              <a:ext uri="{FF2B5EF4-FFF2-40B4-BE49-F238E27FC236}">
                <a16:creationId xmlns:a16="http://schemas.microsoft.com/office/drawing/2014/main" id="{217FAA4D-52E4-2D2E-00D2-E3EF84F998EC}"/>
              </a:ext>
            </a:extLst>
          </p:cNvPr>
          <p:cNvSpPr>
            <a:spLocks noGrp="1"/>
          </p:cNvSpPr>
          <p:nvPr>
            <p:ph type="body" sz="quarter" idx="12" hasCustomPrompt="1"/>
          </p:nvPr>
        </p:nvSpPr>
        <p:spPr>
          <a:xfrm>
            <a:off x="958851" y="3201401"/>
            <a:ext cx="10274300" cy="1293162"/>
          </a:xfrm>
          <a:prstGeom prst="rect">
            <a:avLst/>
          </a:prstGeom>
        </p:spPr>
        <p:txBody>
          <a:bodyPr/>
          <a:lstStyle>
            <a:lvl1pPr marL="0" indent="0">
              <a:buNone/>
              <a:defRPr/>
            </a:lvl1pPr>
          </a:lstStyle>
          <a:p>
            <a:pPr lvl="0"/>
            <a:r>
              <a:rPr lang="en-US"/>
              <a:t>Subheading</a:t>
            </a:r>
          </a:p>
        </p:txBody>
      </p:sp>
    </p:spTree>
    <p:extLst>
      <p:ext uri="{BB962C8B-B14F-4D97-AF65-F5344CB8AC3E}">
        <p14:creationId xmlns:p14="http://schemas.microsoft.com/office/powerpoint/2010/main" val="4072358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Custom Layout">
    <p:bg>
      <p:bgPr>
        <a:solidFill>
          <a:schemeClr val="bg2">
            <a:lumMod val="40000"/>
            <a:lumOff val="6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29643D6-C732-0263-258E-E397F60C2650}"/>
              </a:ext>
            </a:extLst>
          </p:cNvPr>
          <p:cNvSpPr/>
          <p:nvPr userDrawn="1"/>
        </p:nvSpPr>
        <p:spPr>
          <a:xfrm>
            <a:off x="0" y="6356838"/>
            <a:ext cx="12192000" cy="403225"/>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Text Placeholder 2">
            <a:extLst>
              <a:ext uri="{FF2B5EF4-FFF2-40B4-BE49-F238E27FC236}">
                <a16:creationId xmlns:a16="http://schemas.microsoft.com/office/drawing/2014/main" id="{49ED6A75-27E3-01D7-F3BB-99990D4E656C}"/>
              </a:ext>
            </a:extLst>
          </p:cNvPr>
          <p:cNvSpPr>
            <a:spLocks noGrp="1"/>
          </p:cNvSpPr>
          <p:nvPr>
            <p:ph type="body" sz="quarter" idx="13" hasCustomPrompt="1"/>
          </p:nvPr>
        </p:nvSpPr>
        <p:spPr>
          <a:xfrm>
            <a:off x="958851" y="2089397"/>
            <a:ext cx="10274299" cy="1039812"/>
          </a:xfrm>
          <a:prstGeom prst="rect">
            <a:avLst/>
          </a:prstGeom>
        </p:spPr>
        <p:txBody>
          <a:bodyPr/>
          <a:lstStyle>
            <a:lvl1pPr marL="0" indent="0">
              <a:lnSpc>
                <a:spcPct val="70000"/>
              </a:lnSpc>
              <a:buNone/>
              <a:defRPr sz="7200" b="0">
                <a:latin typeface="+mn-lt"/>
              </a:defRPr>
            </a:lvl1pPr>
          </a:lstStyle>
          <a:p>
            <a:pPr lvl="0"/>
            <a:r>
              <a:rPr lang="en-US"/>
              <a:t>Section heading</a:t>
            </a:r>
          </a:p>
        </p:txBody>
      </p:sp>
      <p:sp>
        <p:nvSpPr>
          <p:cNvPr id="5" name="Text Placeholder 24">
            <a:extLst>
              <a:ext uri="{FF2B5EF4-FFF2-40B4-BE49-F238E27FC236}">
                <a16:creationId xmlns:a16="http://schemas.microsoft.com/office/drawing/2014/main" id="{217FAA4D-52E4-2D2E-00D2-E3EF84F998EC}"/>
              </a:ext>
            </a:extLst>
          </p:cNvPr>
          <p:cNvSpPr>
            <a:spLocks noGrp="1"/>
          </p:cNvSpPr>
          <p:nvPr>
            <p:ph type="body" sz="quarter" idx="12" hasCustomPrompt="1"/>
          </p:nvPr>
        </p:nvSpPr>
        <p:spPr>
          <a:xfrm>
            <a:off x="958851" y="3201401"/>
            <a:ext cx="10274300" cy="1293162"/>
          </a:xfrm>
          <a:prstGeom prst="rect">
            <a:avLst/>
          </a:prstGeom>
        </p:spPr>
        <p:txBody>
          <a:bodyPr/>
          <a:lstStyle>
            <a:lvl1pPr marL="0" indent="0">
              <a:buNone/>
              <a:defRPr/>
            </a:lvl1pPr>
          </a:lstStyle>
          <a:p>
            <a:pPr lvl="0"/>
            <a:r>
              <a:rPr lang="en-US"/>
              <a:t>Subheading</a:t>
            </a:r>
          </a:p>
        </p:txBody>
      </p:sp>
      <p:pic>
        <p:nvPicPr>
          <p:cNvPr id="6" name="Picture 5" descr="A picture containing text, vector graphics, balloon, aircraft&#10;&#10;Description automatically generated">
            <a:extLst>
              <a:ext uri="{FF2B5EF4-FFF2-40B4-BE49-F238E27FC236}">
                <a16:creationId xmlns:a16="http://schemas.microsoft.com/office/drawing/2014/main" id="{26579BE4-BDAC-4D12-EE96-FA1ADE13D5AA}"/>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a:stretch/>
        </p:blipFill>
        <p:spPr>
          <a:xfrm rot="10800000">
            <a:off x="0" y="0"/>
            <a:ext cx="2419090" cy="2431051"/>
          </a:xfrm>
          <a:prstGeom prst="rect">
            <a:avLst/>
          </a:prstGeom>
        </p:spPr>
      </p:pic>
    </p:spTree>
    <p:extLst>
      <p:ext uri="{BB962C8B-B14F-4D97-AF65-F5344CB8AC3E}">
        <p14:creationId xmlns:p14="http://schemas.microsoft.com/office/powerpoint/2010/main" val="30378811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Custom Layout">
    <p:bg>
      <p:bgPr>
        <a:solidFill>
          <a:schemeClr val="bg2">
            <a:lumMod val="40000"/>
            <a:lumOff val="6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29643D6-C732-0263-258E-E397F60C2650}"/>
              </a:ext>
            </a:extLst>
          </p:cNvPr>
          <p:cNvSpPr/>
          <p:nvPr userDrawn="1"/>
        </p:nvSpPr>
        <p:spPr>
          <a:xfrm>
            <a:off x="0" y="6356838"/>
            <a:ext cx="12192000" cy="403225"/>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Text Placeholder 2">
            <a:extLst>
              <a:ext uri="{FF2B5EF4-FFF2-40B4-BE49-F238E27FC236}">
                <a16:creationId xmlns:a16="http://schemas.microsoft.com/office/drawing/2014/main" id="{49ED6A75-27E3-01D7-F3BB-99990D4E656C}"/>
              </a:ext>
            </a:extLst>
          </p:cNvPr>
          <p:cNvSpPr>
            <a:spLocks noGrp="1"/>
          </p:cNvSpPr>
          <p:nvPr>
            <p:ph type="body" sz="quarter" idx="13" hasCustomPrompt="1"/>
          </p:nvPr>
        </p:nvSpPr>
        <p:spPr>
          <a:xfrm>
            <a:off x="958851" y="2089397"/>
            <a:ext cx="10274299" cy="1039812"/>
          </a:xfrm>
          <a:prstGeom prst="rect">
            <a:avLst/>
          </a:prstGeom>
        </p:spPr>
        <p:txBody>
          <a:bodyPr/>
          <a:lstStyle>
            <a:lvl1pPr marL="0" indent="0">
              <a:lnSpc>
                <a:spcPct val="70000"/>
              </a:lnSpc>
              <a:buNone/>
              <a:defRPr sz="7200" b="0">
                <a:latin typeface="+mn-lt"/>
              </a:defRPr>
            </a:lvl1pPr>
          </a:lstStyle>
          <a:p>
            <a:pPr lvl="0"/>
            <a:r>
              <a:rPr lang="en-US"/>
              <a:t>Section heading</a:t>
            </a:r>
          </a:p>
        </p:txBody>
      </p:sp>
      <p:sp>
        <p:nvSpPr>
          <p:cNvPr id="5" name="Text Placeholder 24">
            <a:extLst>
              <a:ext uri="{FF2B5EF4-FFF2-40B4-BE49-F238E27FC236}">
                <a16:creationId xmlns:a16="http://schemas.microsoft.com/office/drawing/2014/main" id="{217FAA4D-52E4-2D2E-00D2-E3EF84F998EC}"/>
              </a:ext>
            </a:extLst>
          </p:cNvPr>
          <p:cNvSpPr>
            <a:spLocks noGrp="1"/>
          </p:cNvSpPr>
          <p:nvPr>
            <p:ph type="body" sz="quarter" idx="12" hasCustomPrompt="1"/>
          </p:nvPr>
        </p:nvSpPr>
        <p:spPr>
          <a:xfrm>
            <a:off x="958851" y="3201401"/>
            <a:ext cx="10274300" cy="1293162"/>
          </a:xfrm>
          <a:prstGeom prst="rect">
            <a:avLst/>
          </a:prstGeom>
        </p:spPr>
        <p:txBody>
          <a:bodyPr/>
          <a:lstStyle>
            <a:lvl1pPr marL="0" indent="0">
              <a:buNone/>
              <a:defRPr/>
            </a:lvl1pPr>
          </a:lstStyle>
          <a:p>
            <a:pPr lvl="0"/>
            <a:r>
              <a:rPr lang="en-US"/>
              <a:t>Subheading</a:t>
            </a:r>
          </a:p>
        </p:txBody>
      </p:sp>
    </p:spTree>
    <p:extLst>
      <p:ext uri="{BB962C8B-B14F-4D97-AF65-F5344CB8AC3E}">
        <p14:creationId xmlns:p14="http://schemas.microsoft.com/office/powerpoint/2010/main" val="2465229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bg2">
            <a:lumMod val="40000"/>
            <a:lumOff val="60000"/>
          </a:schemeClr>
        </a:solidFill>
        <a:effectLst/>
      </p:bgPr>
    </p:bg>
    <p:spTree>
      <p:nvGrpSpPr>
        <p:cNvPr id="1" name=""/>
        <p:cNvGrpSpPr/>
        <p:nvPr/>
      </p:nvGrpSpPr>
      <p:grpSpPr>
        <a:xfrm>
          <a:off x="0" y="0"/>
          <a:ext cx="0" cy="0"/>
          <a:chOff x="0" y="0"/>
          <a:chExt cx="0" cy="0"/>
        </a:xfrm>
      </p:grpSpPr>
      <p:sp>
        <p:nvSpPr>
          <p:cNvPr id="2" name="Picture Placeholder 21">
            <a:extLst>
              <a:ext uri="{FF2B5EF4-FFF2-40B4-BE49-F238E27FC236}">
                <a16:creationId xmlns:a16="http://schemas.microsoft.com/office/drawing/2014/main" id="{8BC30B74-BBF6-60D3-F93A-1DEF80379EAE}"/>
              </a:ext>
            </a:extLst>
          </p:cNvPr>
          <p:cNvSpPr>
            <a:spLocks noGrp="1"/>
          </p:cNvSpPr>
          <p:nvPr>
            <p:ph type="pic" sz="quarter" idx="17"/>
          </p:nvPr>
        </p:nvSpPr>
        <p:spPr>
          <a:xfrm>
            <a:off x="6300120" y="1920222"/>
            <a:ext cx="4933030" cy="3531755"/>
          </a:xfrm>
          <a:prstGeom prst="roundRect">
            <a:avLst>
              <a:gd name="adj" fmla="val 7910"/>
            </a:avLst>
          </a:prstGeom>
        </p:spPr>
        <p:txBody>
          <a:bodyPr/>
          <a:lstStyle>
            <a:lvl1pPr>
              <a:defRPr/>
            </a:lvl1pPr>
          </a:lstStyle>
          <a:p>
            <a:r>
              <a:rPr lang="en-US"/>
              <a:t>Click icon to add picture</a:t>
            </a:r>
            <a:endParaRPr lang="en-AU"/>
          </a:p>
        </p:txBody>
      </p:sp>
      <p:sp>
        <p:nvSpPr>
          <p:cNvPr id="3" name="Title 23">
            <a:extLst>
              <a:ext uri="{FF2B5EF4-FFF2-40B4-BE49-F238E27FC236}">
                <a16:creationId xmlns:a16="http://schemas.microsoft.com/office/drawing/2014/main" id="{0E0307F7-788B-9C58-0DE5-73CEBF5CBA2C}"/>
              </a:ext>
            </a:extLst>
          </p:cNvPr>
          <p:cNvSpPr>
            <a:spLocks noGrp="1"/>
          </p:cNvSpPr>
          <p:nvPr>
            <p:ph type="title" hasCustomPrompt="1"/>
          </p:nvPr>
        </p:nvSpPr>
        <p:spPr>
          <a:xfrm>
            <a:off x="970882" y="728664"/>
            <a:ext cx="10262268" cy="917256"/>
          </a:xfrm>
          <a:prstGeom prst="rect">
            <a:avLst/>
          </a:prstGeom>
        </p:spPr>
        <p:txBody>
          <a:bodyPr/>
          <a:lstStyle>
            <a:lvl1pPr>
              <a:defRPr sz="5000">
                <a:latin typeface="+mn-lt"/>
              </a:defRPr>
            </a:lvl1pPr>
          </a:lstStyle>
          <a:p>
            <a:r>
              <a:rPr lang="en-US"/>
              <a:t>Heading 1</a:t>
            </a:r>
            <a:endParaRPr lang="en-AU"/>
          </a:p>
        </p:txBody>
      </p:sp>
      <p:sp>
        <p:nvSpPr>
          <p:cNvPr id="4" name="Text Placeholder 27">
            <a:extLst>
              <a:ext uri="{FF2B5EF4-FFF2-40B4-BE49-F238E27FC236}">
                <a16:creationId xmlns:a16="http://schemas.microsoft.com/office/drawing/2014/main" id="{FF037F2B-15F5-4612-5751-19EB034925F0}"/>
              </a:ext>
            </a:extLst>
          </p:cNvPr>
          <p:cNvSpPr>
            <a:spLocks noGrp="1"/>
          </p:cNvSpPr>
          <p:nvPr>
            <p:ph type="body" sz="quarter" idx="19" hasCustomPrompt="1"/>
          </p:nvPr>
        </p:nvSpPr>
        <p:spPr>
          <a:xfrm>
            <a:off x="970883" y="1928218"/>
            <a:ext cx="4933030" cy="631825"/>
          </a:xfrm>
          <a:prstGeom prst="rect">
            <a:avLst/>
          </a:prstGeom>
        </p:spPr>
        <p:txBody>
          <a:bodyPr/>
          <a:lstStyle>
            <a:lvl1pPr marL="0" indent="0">
              <a:buNone/>
              <a:defRPr sz="3000" b="1"/>
            </a:lvl1pPr>
          </a:lstStyle>
          <a:p>
            <a:pPr lvl="0"/>
            <a:r>
              <a:rPr lang="en-US"/>
              <a:t>Heading 2</a:t>
            </a:r>
          </a:p>
        </p:txBody>
      </p:sp>
      <p:sp>
        <p:nvSpPr>
          <p:cNvPr id="6" name="Text Placeholder 6">
            <a:extLst>
              <a:ext uri="{FF2B5EF4-FFF2-40B4-BE49-F238E27FC236}">
                <a16:creationId xmlns:a16="http://schemas.microsoft.com/office/drawing/2014/main" id="{F4698223-9258-E8AD-4009-CAB549D8EDD1}"/>
              </a:ext>
            </a:extLst>
          </p:cNvPr>
          <p:cNvSpPr>
            <a:spLocks noGrp="1"/>
          </p:cNvSpPr>
          <p:nvPr>
            <p:ph type="body" sz="quarter" idx="20"/>
          </p:nvPr>
        </p:nvSpPr>
        <p:spPr>
          <a:xfrm>
            <a:off x="970882" y="2792413"/>
            <a:ext cx="5125118" cy="2846387"/>
          </a:xfrm>
          <a:prstGeom prst="rect">
            <a:avLst/>
          </a:prstGeom>
        </p:spPr>
        <p:txBody>
          <a:bodyPr/>
          <a:lstStyle>
            <a:lvl1pPr marL="0" indent="0">
              <a:buNone/>
              <a:defRPr sz="2000"/>
            </a:lvl1pPr>
            <a:lvl2pPr marL="0" indent="-457200">
              <a:buFont typeface="Arial" panose="020B0604020202020204" pitchFamily="34" charset="0"/>
              <a:buChar char="•"/>
              <a:defRPr sz="2000" b="0"/>
            </a:lvl2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410236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chemeClr val="bg1"/>
        </a:solidFill>
        <a:effectLst/>
      </p:bgPr>
    </p:bg>
    <p:spTree>
      <p:nvGrpSpPr>
        <p:cNvPr id="1" name=""/>
        <p:cNvGrpSpPr/>
        <p:nvPr/>
      </p:nvGrpSpPr>
      <p:grpSpPr>
        <a:xfrm>
          <a:off x="0" y="0"/>
          <a:ext cx="0" cy="0"/>
          <a:chOff x="0" y="0"/>
          <a:chExt cx="0" cy="0"/>
        </a:xfrm>
      </p:grpSpPr>
      <p:sp>
        <p:nvSpPr>
          <p:cNvPr id="9" name="Title 23">
            <a:extLst>
              <a:ext uri="{FF2B5EF4-FFF2-40B4-BE49-F238E27FC236}">
                <a16:creationId xmlns:a16="http://schemas.microsoft.com/office/drawing/2014/main" id="{E194AC54-BABD-116E-5B74-8EAA5E178B9A}"/>
              </a:ext>
            </a:extLst>
          </p:cNvPr>
          <p:cNvSpPr>
            <a:spLocks noGrp="1"/>
          </p:cNvSpPr>
          <p:nvPr>
            <p:ph type="title" hasCustomPrompt="1"/>
          </p:nvPr>
        </p:nvSpPr>
        <p:spPr>
          <a:xfrm>
            <a:off x="970882" y="728664"/>
            <a:ext cx="10262268" cy="917256"/>
          </a:xfrm>
          <a:prstGeom prst="rect">
            <a:avLst/>
          </a:prstGeom>
        </p:spPr>
        <p:txBody>
          <a:bodyPr/>
          <a:lstStyle>
            <a:lvl1pPr>
              <a:defRPr sz="5000">
                <a:latin typeface="+mn-lt"/>
              </a:defRPr>
            </a:lvl1pPr>
          </a:lstStyle>
          <a:p>
            <a:r>
              <a:rPr lang="en-US"/>
              <a:t>Heading 1</a:t>
            </a:r>
            <a:endParaRPr lang="en-AU"/>
          </a:p>
        </p:txBody>
      </p:sp>
      <p:sp>
        <p:nvSpPr>
          <p:cNvPr id="10" name="Text Placeholder 27">
            <a:extLst>
              <a:ext uri="{FF2B5EF4-FFF2-40B4-BE49-F238E27FC236}">
                <a16:creationId xmlns:a16="http://schemas.microsoft.com/office/drawing/2014/main" id="{D156E6CF-5182-8FC0-0E34-7E6AAEBB3F74}"/>
              </a:ext>
            </a:extLst>
          </p:cNvPr>
          <p:cNvSpPr>
            <a:spLocks noGrp="1"/>
          </p:cNvSpPr>
          <p:nvPr>
            <p:ph type="body" sz="quarter" idx="19" hasCustomPrompt="1"/>
          </p:nvPr>
        </p:nvSpPr>
        <p:spPr>
          <a:xfrm>
            <a:off x="970883" y="1928218"/>
            <a:ext cx="4933030" cy="631825"/>
          </a:xfrm>
          <a:prstGeom prst="rect">
            <a:avLst/>
          </a:prstGeom>
        </p:spPr>
        <p:txBody>
          <a:bodyPr/>
          <a:lstStyle>
            <a:lvl1pPr marL="0" indent="0">
              <a:buNone/>
              <a:defRPr sz="3000" b="1"/>
            </a:lvl1pPr>
          </a:lstStyle>
          <a:p>
            <a:pPr lvl="0"/>
            <a:r>
              <a:rPr lang="en-US"/>
              <a:t>Heading 2</a:t>
            </a:r>
          </a:p>
        </p:txBody>
      </p:sp>
      <p:sp>
        <p:nvSpPr>
          <p:cNvPr id="3" name="Picture Placeholder 21">
            <a:extLst>
              <a:ext uri="{FF2B5EF4-FFF2-40B4-BE49-F238E27FC236}">
                <a16:creationId xmlns:a16="http://schemas.microsoft.com/office/drawing/2014/main" id="{B7A95740-33FA-0217-88F1-25FF2EA7D853}"/>
              </a:ext>
            </a:extLst>
          </p:cNvPr>
          <p:cNvSpPr>
            <a:spLocks noGrp="1"/>
          </p:cNvSpPr>
          <p:nvPr>
            <p:ph type="pic" sz="quarter" idx="17"/>
          </p:nvPr>
        </p:nvSpPr>
        <p:spPr>
          <a:xfrm>
            <a:off x="6300120" y="1920222"/>
            <a:ext cx="4933030" cy="3531755"/>
          </a:xfrm>
          <a:prstGeom prst="roundRect">
            <a:avLst>
              <a:gd name="adj" fmla="val 7910"/>
            </a:avLst>
          </a:prstGeom>
        </p:spPr>
        <p:txBody>
          <a:bodyPr/>
          <a:lstStyle>
            <a:lvl1pPr>
              <a:defRPr/>
            </a:lvl1pPr>
          </a:lstStyle>
          <a:p>
            <a:r>
              <a:rPr lang="en-US"/>
              <a:t>Click icon to add picture</a:t>
            </a:r>
            <a:endParaRPr lang="en-AU"/>
          </a:p>
        </p:txBody>
      </p:sp>
      <p:sp>
        <p:nvSpPr>
          <p:cNvPr id="7" name="Text Placeholder 6">
            <a:extLst>
              <a:ext uri="{FF2B5EF4-FFF2-40B4-BE49-F238E27FC236}">
                <a16:creationId xmlns:a16="http://schemas.microsoft.com/office/drawing/2014/main" id="{6BE07843-4708-4BFD-7686-D88B619A9598}"/>
              </a:ext>
            </a:extLst>
          </p:cNvPr>
          <p:cNvSpPr>
            <a:spLocks noGrp="1"/>
          </p:cNvSpPr>
          <p:nvPr>
            <p:ph type="body" sz="quarter" idx="20"/>
          </p:nvPr>
        </p:nvSpPr>
        <p:spPr>
          <a:xfrm>
            <a:off x="970882" y="2792413"/>
            <a:ext cx="5125118" cy="2846387"/>
          </a:xfrm>
          <a:prstGeom prst="rect">
            <a:avLst/>
          </a:prstGeom>
        </p:spPr>
        <p:txBody>
          <a:bodyPr/>
          <a:lstStyle>
            <a:lvl1pPr marL="0" indent="0">
              <a:buNone/>
              <a:defRPr sz="2000"/>
            </a:lvl1pPr>
            <a:lvl2pPr marL="0" indent="-457200">
              <a:buFont typeface="Arial" panose="020B0604020202020204" pitchFamily="34" charset="0"/>
              <a:buChar char="•"/>
              <a:defRPr sz="2000" b="0"/>
            </a:lvl2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666778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Custom Layout">
    <p:bg>
      <p:bgPr>
        <a:solidFill>
          <a:schemeClr val="bg1"/>
        </a:solidFill>
        <a:effectLst/>
      </p:bgPr>
    </p:bg>
    <p:spTree>
      <p:nvGrpSpPr>
        <p:cNvPr id="1" name=""/>
        <p:cNvGrpSpPr/>
        <p:nvPr/>
      </p:nvGrpSpPr>
      <p:grpSpPr>
        <a:xfrm>
          <a:off x="0" y="0"/>
          <a:ext cx="0" cy="0"/>
          <a:chOff x="0" y="0"/>
          <a:chExt cx="0" cy="0"/>
        </a:xfrm>
      </p:grpSpPr>
      <p:sp>
        <p:nvSpPr>
          <p:cNvPr id="9" name="Title 23">
            <a:extLst>
              <a:ext uri="{FF2B5EF4-FFF2-40B4-BE49-F238E27FC236}">
                <a16:creationId xmlns:a16="http://schemas.microsoft.com/office/drawing/2014/main" id="{E194AC54-BABD-116E-5B74-8EAA5E178B9A}"/>
              </a:ext>
            </a:extLst>
          </p:cNvPr>
          <p:cNvSpPr>
            <a:spLocks noGrp="1"/>
          </p:cNvSpPr>
          <p:nvPr>
            <p:ph type="title" hasCustomPrompt="1"/>
          </p:nvPr>
        </p:nvSpPr>
        <p:spPr>
          <a:xfrm>
            <a:off x="970882" y="728664"/>
            <a:ext cx="10262268" cy="917256"/>
          </a:xfrm>
          <a:prstGeom prst="rect">
            <a:avLst/>
          </a:prstGeom>
        </p:spPr>
        <p:txBody>
          <a:bodyPr/>
          <a:lstStyle>
            <a:lvl1pPr>
              <a:defRPr sz="5000">
                <a:latin typeface="+mn-lt"/>
              </a:defRPr>
            </a:lvl1pPr>
          </a:lstStyle>
          <a:p>
            <a:r>
              <a:rPr lang="en-US"/>
              <a:t>Heading 1</a:t>
            </a:r>
            <a:endParaRPr lang="en-AU"/>
          </a:p>
        </p:txBody>
      </p:sp>
      <p:sp>
        <p:nvSpPr>
          <p:cNvPr id="10" name="Text Placeholder 27">
            <a:extLst>
              <a:ext uri="{FF2B5EF4-FFF2-40B4-BE49-F238E27FC236}">
                <a16:creationId xmlns:a16="http://schemas.microsoft.com/office/drawing/2014/main" id="{D156E6CF-5182-8FC0-0E34-7E6AAEBB3F74}"/>
              </a:ext>
            </a:extLst>
          </p:cNvPr>
          <p:cNvSpPr>
            <a:spLocks noGrp="1"/>
          </p:cNvSpPr>
          <p:nvPr>
            <p:ph type="body" sz="quarter" idx="19" hasCustomPrompt="1"/>
          </p:nvPr>
        </p:nvSpPr>
        <p:spPr>
          <a:xfrm>
            <a:off x="970883" y="1928218"/>
            <a:ext cx="4933030" cy="631825"/>
          </a:xfrm>
          <a:prstGeom prst="rect">
            <a:avLst/>
          </a:prstGeom>
        </p:spPr>
        <p:txBody>
          <a:bodyPr/>
          <a:lstStyle>
            <a:lvl1pPr marL="0" indent="0">
              <a:buNone/>
              <a:defRPr sz="3000" b="1"/>
            </a:lvl1pPr>
          </a:lstStyle>
          <a:p>
            <a:pPr lvl="0"/>
            <a:r>
              <a:rPr lang="en-US"/>
              <a:t>Heading 2</a:t>
            </a:r>
          </a:p>
        </p:txBody>
      </p:sp>
      <p:sp>
        <p:nvSpPr>
          <p:cNvPr id="2" name="Text Placeholder 6">
            <a:extLst>
              <a:ext uri="{FF2B5EF4-FFF2-40B4-BE49-F238E27FC236}">
                <a16:creationId xmlns:a16="http://schemas.microsoft.com/office/drawing/2014/main" id="{077531A0-07ED-6EEB-D337-E682E9505E35}"/>
              </a:ext>
            </a:extLst>
          </p:cNvPr>
          <p:cNvSpPr>
            <a:spLocks noGrp="1"/>
          </p:cNvSpPr>
          <p:nvPr>
            <p:ph type="body" sz="quarter" idx="20"/>
          </p:nvPr>
        </p:nvSpPr>
        <p:spPr>
          <a:xfrm>
            <a:off x="970882" y="2792413"/>
            <a:ext cx="5125118" cy="2846387"/>
          </a:xfrm>
          <a:prstGeom prst="rect">
            <a:avLst/>
          </a:prstGeom>
        </p:spPr>
        <p:txBody>
          <a:bodyPr/>
          <a:lstStyle>
            <a:lvl1pPr marL="0" indent="0">
              <a:buNone/>
              <a:defRPr sz="2000"/>
            </a:lvl1pPr>
            <a:lvl2pPr marL="0" indent="-457200">
              <a:buFont typeface="Arial" panose="020B0604020202020204" pitchFamily="34" charset="0"/>
              <a:buChar char="•"/>
              <a:defRPr sz="2000" b="0"/>
            </a:lvl2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852858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rgbClr val="A7BDB1">
            <a:alpha val="60000"/>
          </a:srgb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29643D6-C732-0263-258E-E397F60C2650}"/>
              </a:ext>
            </a:extLst>
          </p:cNvPr>
          <p:cNvSpPr/>
          <p:nvPr userDrawn="1"/>
        </p:nvSpPr>
        <p:spPr>
          <a:xfrm>
            <a:off x="0" y="6356838"/>
            <a:ext cx="12192000" cy="403225"/>
          </a:xfrm>
          <a:prstGeom prst="rect">
            <a:avLst/>
          </a:prstGeom>
          <a:solidFill>
            <a:srgbClr val="CAD7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4" name="Picture 3" descr="A picture containing text, vector graphics, balloon, aircraft&#10;&#10;Description automatically generated">
            <a:extLst>
              <a:ext uri="{FF2B5EF4-FFF2-40B4-BE49-F238E27FC236}">
                <a16:creationId xmlns:a16="http://schemas.microsoft.com/office/drawing/2014/main" id="{8F85B1BC-1BD0-5219-3BF9-6C7696D0F1D3}"/>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7239268" y="1911552"/>
            <a:ext cx="6517087" cy="6505613"/>
          </a:xfrm>
          <a:prstGeom prst="rect">
            <a:avLst/>
          </a:prstGeom>
        </p:spPr>
      </p:pic>
      <p:sp>
        <p:nvSpPr>
          <p:cNvPr id="3" name="Text Placeholder 2">
            <a:extLst>
              <a:ext uri="{FF2B5EF4-FFF2-40B4-BE49-F238E27FC236}">
                <a16:creationId xmlns:a16="http://schemas.microsoft.com/office/drawing/2014/main" id="{49ED6A75-27E3-01D7-F3BB-99990D4E656C}"/>
              </a:ext>
            </a:extLst>
          </p:cNvPr>
          <p:cNvSpPr>
            <a:spLocks noGrp="1"/>
          </p:cNvSpPr>
          <p:nvPr>
            <p:ph type="body" sz="quarter" idx="13" hasCustomPrompt="1"/>
          </p:nvPr>
        </p:nvSpPr>
        <p:spPr>
          <a:xfrm>
            <a:off x="958851" y="2089397"/>
            <a:ext cx="10274299" cy="1039812"/>
          </a:xfrm>
          <a:prstGeom prst="rect">
            <a:avLst/>
          </a:prstGeom>
        </p:spPr>
        <p:txBody>
          <a:bodyPr/>
          <a:lstStyle>
            <a:lvl1pPr marL="0" indent="0">
              <a:lnSpc>
                <a:spcPct val="70000"/>
              </a:lnSpc>
              <a:buNone/>
              <a:defRPr sz="7200" b="0">
                <a:latin typeface="+mn-lt"/>
              </a:defRPr>
            </a:lvl1pPr>
          </a:lstStyle>
          <a:p>
            <a:pPr lvl="0"/>
            <a:r>
              <a:rPr lang="en-US"/>
              <a:t>Section heading</a:t>
            </a:r>
          </a:p>
        </p:txBody>
      </p:sp>
      <p:sp>
        <p:nvSpPr>
          <p:cNvPr id="5" name="Text Placeholder 24">
            <a:extLst>
              <a:ext uri="{FF2B5EF4-FFF2-40B4-BE49-F238E27FC236}">
                <a16:creationId xmlns:a16="http://schemas.microsoft.com/office/drawing/2014/main" id="{217FAA4D-52E4-2D2E-00D2-E3EF84F998EC}"/>
              </a:ext>
            </a:extLst>
          </p:cNvPr>
          <p:cNvSpPr>
            <a:spLocks noGrp="1"/>
          </p:cNvSpPr>
          <p:nvPr>
            <p:ph type="body" sz="quarter" idx="12" hasCustomPrompt="1"/>
          </p:nvPr>
        </p:nvSpPr>
        <p:spPr>
          <a:xfrm>
            <a:off x="958851" y="3201401"/>
            <a:ext cx="10274300" cy="1293162"/>
          </a:xfrm>
          <a:prstGeom prst="rect">
            <a:avLst/>
          </a:prstGeom>
        </p:spPr>
        <p:txBody>
          <a:bodyPr/>
          <a:lstStyle>
            <a:lvl1pPr marL="0" indent="0">
              <a:buNone/>
              <a:defRPr/>
            </a:lvl1pPr>
          </a:lstStyle>
          <a:p>
            <a:pPr lvl="0"/>
            <a:r>
              <a:rPr lang="en-US"/>
              <a:t>Subheading</a:t>
            </a:r>
          </a:p>
        </p:txBody>
      </p:sp>
    </p:spTree>
    <p:extLst>
      <p:ext uri="{BB962C8B-B14F-4D97-AF65-F5344CB8AC3E}">
        <p14:creationId xmlns:p14="http://schemas.microsoft.com/office/powerpoint/2010/main" val="26530349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Custom Layout">
    <p:bg>
      <p:bgPr>
        <a:solidFill>
          <a:srgbClr val="A7BDB1">
            <a:alpha val="60000"/>
          </a:srgb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29643D6-C732-0263-258E-E397F60C2650}"/>
              </a:ext>
            </a:extLst>
          </p:cNvPr>
          <p:cNvSpPr/>
          <p:nvPr userDrawn="1"/>
        </p:nvSpPr>
        <p:spPr>
          <a:xfrm>
            <a:off x="0" y="6356838"/>
            <a:ext cx="12192000" cy="403225"/>
          </a:xfrm>
          <a:prstGeom prst="rect">
            <a:avLst/>
          </a:prstGeom>
          <a:solidFill>
            <a:srgbClr val="CAD7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4" name="Picture 3" descr="A picture containing text, vector graphics, balloon, aircraft&#10;&#10;Description automatically generated">
            <a:extLst>
              <a:ext uri="{FF2B5EF4-FFF2-40B4-BE49-F238E27FC236}">
                <a16:creationId xmlns:a16="http://schemas.microsoft.com/office/drawing/2014/main" id="{8F85B1BC-1BD0-5219-3BF9-6C7696D0F1D3}"/>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8659904" y="3291681"/>
            <a:ext cx="4662006" cy="4653798"/>
          </a:xfrm>
          <a:prstGeom prst="rect">
            <a:avLst/>
          </a:prstGeom>
        </p:spPr>
      </p:pic>
      <p:sp>
        <p:nvSpPr>
          <p:cNvPr id="3" name="Text Placeholder 2">
            <a:extLst>
              <a:ext uri="{FF2B5EF4-FFF2-40B4-BE49-F238E27FC236}">
                <a16:creationId xmlns:a16="http://schemas.microsoft.com/office/drawing/2014/main" id="{49ED6A75-27E3-01D7-F3BB-99990D4E656C}"/>
              </a:ext>
            </a:extLst>
          </p:cNvPr>
          <p:cNvSpPr>
            <a:spLocks noGrp="1"/>
          </p:cNvSpPr>
          <p:nvPr>
            <p:ph type="body" sz="quarter" idx="13" hasCustomPrompt="1"/>
          </p:nvPr>
        </p:nvSpPr>
        <p:spPr>
          <a:xfrm>
            <a:off x="958851" y="2089397"/>
            <a:ext cx="10274299" cy="1039812"/>
          </a:xfrm>
          <a:prstGeom prst="rect">
            <a:avLst/>
          </a:prstGeom>
        </p:spPr>
        <p:txBody>
          <a:bodyPr/>
          <a:lstStyle>
            <a:lvl1pPr marL="0" indent="0">
              <a:lnSpc>
                <a:spcPct val="70000"/>
              </a:lnSpc>
              <a:buNone/>
              <a:defRPr sz="7200" b="0">
                <a:latin typeface="+mn-lt"/>
              </a:defRPr>
            </a:lvl1pPr>
          </a:lstStyle>
          <a:p>
            <a:pPr lvl="0"/>
            <a:r>
              <a:rPr lang="en-US"/>
              <a:t>Section heading</a:t>
            </a:r>
          </a:p>
        </p:txBody>
      </p:sp>
      <p:sp>
        <p:nvSpPr>
          <p:cNvPr id="5" name="Text Placeholder 24">
            <a:extLst>
              <a:ext uri="{FF2B5EF4-FFF2-40B4-BE49-F238E27FC236}">
                <a16:creationId xmlns:a16="http://schemas.microsoft.com/office/drawing/2014/main" id="{217FAA4D-52E4-2D2E-00D2-E3EF84F998EC}"/>
              </a:ext>
            </a:extLst>
          </p:cNvPr>
          <p:cNvSpPr>
            <a:spLocks noGrp="1"/>
          </p:cNvSpPr>
          <p:nvPr>
            <p:ph type="body" sz="quarter" idx="12" hasCustomPrompt="1"/>
          </p:nvPr>
        </p:nvSpPr>
        <p:spPr>
          <a:xfrm>
            <a:off x="958851" y="3201401"/>
            <a:ext cx="10274300" cy="1293162"/>
          </a:xfrm>
          <a:prstGeom prst="rect">
            <a:avLst/>
          </a:prstGeom>
        </p:spPr>
        <p:txBody>
          <a:bodyPr/>
          <a:lstStyle>
            <a:lvl1pPr marL="0" indent="0">
              <a:buNone/>
              <a:defRPr/>
            </a:lvl1pPr>
          </a:lstStyle>
          <a:p>
            <a:pPr lvl="0"/>
            <a:r>
              <a:rPr lang="en-US"/>
              <a:t>Subheading</a:t>
            </a:r>
          </a:p>
        </p:txBody>
      </p:sp>
    </p:spTree>
    <p:extLst>
      <p:ext uri="{BB962C8B-B14F-4D97-AF65-F5344CB8AC3E}">
        <p14:creationId xmlns:p14="http://schemas.microsoft.com/office/powerpoint/2010/main" val="3575292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rgbClr val="A7BDB1">
            <a:alpha val="60000"/>
          </a:srgb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29643D6-C732-0263-258E-E397F60C2650}"/>
              </a:ext>
            </a:extLst>
          </p:cNvPr>
          <p:cNvSpPr/>
          <p:nvPr userDrawn="1"/>
        </p:nvSpPr>
        <p:spPr>
          <a:xfrm>
            <a:off x="0" y="6356838"/>
            <a:ext cx="12192000" cy="403225"/>
          </a:xfrm>
          <a:prstGeom prst="rect">
            <a:avLst/>
          </a:prstGeom>
          <a:solidFill>
            <a:srgbClr val="CAD7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4" name="Picture 3" descr="A picture containing text, vector graphics, balloon, aircraft&#10;&#10;Description automatically generated">
            <a:extLst>
              <a:ext uri="{FF2B5EF4-FFF2-40B4-BE49-F238E27FC236}">
                <a16:creationId xmlns:a16="http://schemas.microsoft.com/office/drawing/2014/main" id="{8F85B1BC-1BD0-5219-3BF9-6C7696D0F1D3}"/>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9772910" y="4426949"/>
            <a:ext cx="3205586" cy="3199942"/>
          </a:xfrm>
          <a:prstGeom prst="rect">
            <a:avLst/>
          </a:prstGeom>
        </p:spPr>
      </p:pic>
      <p:sp>
        <p:nvSpPr>
          <p:cNvPr id="3" name="Text Placeholder 2">
            <a:extLst>
              <a:ext uri="{FF2B5EF4-FFF2-40B4-BE49-F238E27FC236}">
                <a16:creationId xmlns:a16="http://schemas.microsoft.com/office/drawing/2014/main" id="{49ED6A75-27E3-01D7-F3BB-99990D4E656C}"/>
              </a:ext>
            </a:extLst>
          </p:cNvPr>
          <p:cNvSpPr>
            <a:spLocks noGrp="1"/>
          </p:cNvSpPr>
          <p:nvPr>
            <p:ph type="body" sz="quarter" idx="13" hasCustomPrompt="1"/>
          </p:nvPr>
        </p:nvSpPr>
        <p:spPr>
          <a:xfrm>
            <a:off x="958851" y="2089397"/>
            <a:ext cx="10274299" cy="1039812"/>
          </a:xfrm>
          <a:prstGeom prst="rect">
            <a:avLst/>
          </a:prstGeom>
        </p:spPr>
        <p:txBody>
          <a:bodyPr/>
          <a:lstStyle>
            <a:lvl1pPr marL="0" indent="0">
              <a:lnSpc>
                <a:spcPct val="70000"/>
              </a:lnSpc>
              <a:buNone/>
              <a:defRPr sz="7200" b="0">
                <a:latin typeface="+mn-lt"/>
              </a:defRPr>
            </a:lvl1pPr>
          </a:lstStyle>
          <a:p>
            <a:pPr lvl="0"/>
            <a:r>
              <a:rPr lang="en-US"/>
              <a:t>Section heading</a:t>
            </a:r>
          </a:p>
        </p:txBody>
      </p:sp>
      <p:sp>
        <p:nvSpPr>
          <p:cNvPr id="5" name="Text Placeholder 24">
            <a:extLst>
              <a:ext uri="{FF2B5EF4-FFF2-40B4-BE49-F238E27FC236}">
                <a16:creationId xmlns:a16="http://schemas.microsoft.com/office/drawing/2014/main" id="{217FAA4D-52E4-2D2E-00D2-E3EF84F998EC}"/>
              </a:ext>
            </a:extLst>
          </p:cNvPr>
          <p:cNvSpPr>
            <a:spLocks noGrp="1"/>
          </p:cNvSpPr>
          <p:nvPr>
            <p:ph type="body" sz="quarter" idx="12" hasCustomPrompt="1"/>
          </p:nvPr>
        </p:nvSpPr>
        <p:spPr>
          <a:xfrm>
            <a:off x="958851" y="3201401"/>
            <a:ext cx="10274300" cy="1293162"/>
          </a:xfrm>
          <a:prstGeom prst="rect">
            <a:avLst/>
          </a:prstGeom>
        </p:spPr>
        <p:txBody>
          <a:bodyPr/>
          <a:lstStyle>
            <a:lvl1pPr marL="0" indent="0">
              <a:buNone/>
              <a:defRPr/>
            </a:lvl1pPr>
          </a:lstStyle>
          <a:p>
            <a:pPr lvl="0"/>
            <a:r>
              <a:rPr lang="en-US"/>
              <a:t>Subheading</a:t>
            </a:r>
          </a:p>
        </p:txBody>
      </p:sp>
    </p:spTree>
    <p:extLst>
      <p:ext uri="{BB962C8B-B14F-4D97-AF65-F5344CB8AC3E}">
        <p14:creationId xmlns:p14="http://schemas.microsoft.com/office/powerpoint/2010/main" val="17774607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rgbClr val="A7BDB1">
            <a:alpha val="60000"/>
          </a:srgbClr>
        </a:solidFill>
        <a:effectLst/>
      </p:bgPr>
    </p:bg>
    <p:spTree>
      <p:nvGrpSpPr>
        <p:cNvPr id="1" name=""/>
        <p:cNvGrpSpPr/>
        <p:nvPr/>
      </p:nvGrpSpPr>
      <p:grpSpPr>
        <a:xfrm>
          <a:off x="0" y="0"/>
          <a:ext cx="0" cy="0"/>
          <a:chOff x="0" y="0"/>
          <a:chExt cx="0" cy="0"/>
        </a:xfrm>
      </p:grpSpPr>
      <p:sp>
        <p:nvSpPr>
          <p:cNvPr id="2" name="Picture Placeholder 21">
            <a:extLst>
              <a:ext uri="{FF2B5EF4-FFF2-40B4-BE49-F238E27FC236}">
                <a16:creationId xmlns:a16="http://schemas.microsoft.com/office/drawing/2014/main" id="{8BC30B74-BBF6-60D3-F93A-1DEF80379EAE}"/>
              </a:ext>
            </a:extLst>
          </p:cNvPr>
          <p:cNvSpPr>
            <a:spLocks noGrp="1"/>
          </p:cNvSpPr>
          <p:nvPr>
            <p:ph type="pic" sz="quarter" idx="17"/>
          </p:nvPr>
        </p:nvSpPr>
        <p:spPr>
          <a:xfrm>
            <a:off x="6300120" y="1920222"/>
            <a:ext cx="4933030" cy="3531755"/>
          </a:xfrm>
          <a:prstGeom prst="roundRect">
            <a:avLst>
              <a:gd name="adj" fmla="val 7910"/>
            </a:avLst>
          </a:prstGeom>
        </p:spPr>
        <p:txBody>
          <a:bodyPr/>
          <a:lstStyle>
            <a:lvl1pPr>
              <a:defRPr/>
            </a:lvl1pPr>
          </a:lstStyle>
          <a:p>
            <a:r>
              <a:rPr lang="en-US"/>
              <a:t>Click icon to add picture</a:t>
            </a:r>
            <a:endParaRPr lang="en-AU"/>
          </a:p>
        </p:txBody>
      </p:sp>
      <p:sp>
        <p:nvSpPr>
          <p:cNvPr id="3" name="Title 23">
            <a:extLst>
              <a:ext uri="{FF2B5EF4-FFF2-40B4-BE49-F238E27FC236}">
                <a16:creationId xmlns:a16="http://schemas.microsoft.com/office/drawing/2014/main" id="{0E0307F7-788B-9C58-0DE5-73CEBF5CBA2C}"/>
              </a:ext>
            </a:extLst>
          </p:cNvPr>
          <p:cNvSpPr>
            <a:spLocks noGrp="1"/>
          </p:cNvSpPr>
          <p:nvPr>
            <p:ph type="title" hasCustomPrompt="1"/>
          </p:nvPr>
        </p:nvSpPr>
        <p:spPr>
          <a:xfrm>
            <a:off x="970882" y="728664"/>
            <a:ext cx="10262268" cy="917256"/>
          </a:xfrm>
          <a:prstGeom prst="rect">
            <a:avLst/>
          </a:prstGeom>
        </p:spPr>
        <p:txBody>
          <a:bodyPr/>
          <a:lstStyle>
            <a:lvl1pPr>
              <a:defRPr sz="5000">
                <a:latin typeface="+mn-lt"/>
              </a:defRPr>
            </a:lvl1pPr>
          </a:lstStyle>
          <a:p>
            <a:r>
              <a:rPr lang="en-US"/>
              <a:t>Heading 1</a:t>
            </a:r>
            <a:endParaRPr lang="en-AU"/>
          </a:p>
        </p:txBody>
      </p:sp>
      <p:sp>
        <p:nvSpPr>
          <p:cNvPr id="4" name="Text Placeholder 27">
            <a:extLst>
              <a:ext uri="{FF2B5EF4-FFF2-40B4-BE49-F238E27FC236}">
                <a16:creationId xmlns:a16="http://schemas.microsoft.com/office/drawing/2014/main" id="{FF037F2B-15F5-4612-5751-19EB034925F0}"/>
              </a:ext>
            </a:extLst>
          </p:cNvPr>
          <p:cNvSpPr>
            <a:spLocks noGrp="1"/>
          </p:cNvSpPr>
          <p:nvPr>
            <p:ph type="body" sz="quarter" idx="19" hasCustomPrompt="1"/>
          </p:nvPr>
        </p:nvSpPr>
        <p:spPr>
          <a:xfrm>
            <a:off x="970883" y="1928218"/>
            <a:ext cx="4933030" cy="631825"/>
          </a:xfrm>
          <a:prstGeom prst="rect">
            <a:avLst/>
          </a:prstGeom>
        </p:spPr>
        <p:txBody>
          <a:bodyPr/>
          <a:lstStyle>
            <a:lvl1pPr marL="0" indent="0">
              <a:buNone/>
              <a:defRPr sz="3000" b="1"/>
            </a:lvl1pPr>
          </a:lstStyle>
          <a:p>
            <a:pPr lvl="0"/>
            <a:r>
              <a:rPr lang="en-US"/>
              <a:t>Heading 2</a:t>
            </a:r>
          </a:p>
        </p:txBody>
      </p:sp>
      <p:sp>
        <p:nvSpPr>
          <p:cNvPr id="6" name="Text Placeholder 6">
            <a:extLst>
              <a:ext uri="{FF2B5EF4-FFF2-40B4-BE49-F238E27FC236}">
                <a16:creationId xmlns:a16="http://schemas.microsoft.com/office/drawing/2014/main" id="{F4698223-9258-E8AD-4009-CAB549D8EDD1}"/>
              </a:ext>
            </a:extLst>
          </p:cNvPr>
          <p:cNvSpPr>
            <a:spLocks noGrp="1"/>
          </p:cNvSpPr>
          <p:nvPr>
            <p:ph type="body" sz="quarter" idx="20"/>
          </p:nvPr>
        </p:nvSpPr>
        <p:spPr>
          <a:xfrm>
            <a:off x="970882" y="2792413"/>
            <a:ext cx="5125118" cy="2846387"/>
          </a:xfrm>
          <a:prstGeom prst="rect">
            <a:avLst/>
          </a:prstGeom>
        </p:spPr>
        <p:txBody>
          <a:bodyPr/>
          <a:lstStyle>
            <a:lvl1pPr marL="0" indent="0">
              <a:buNone/>
              <a:defRPr sz="2000"/>
            </a:lvl1pPr>
            <a:lvl2pPr marL="0" indent="-457200">
              <a:buFont typeface="Arial" panose="020B0604020202020204" pitchFamily="34" charset="0"/>
              <a:buChar char="•"/>
              <a:defRPr sz="2000" b="0"/>
            </a:lvl2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0971173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chemeClr val="bg1"/>
        </a:solidFill>
        <a:effectLst/>
      </p:bgPr>
    </p:bg>
    <p:spTree>
      <p:nvGrpSpPr>
        <p:cNvPr id="1" name=""/>
        <p:cNvGrpSpPr/>
        <p:nvPr/>
      </p:nvGrpSpPr>
      <p:grpSpPr>
        <a:xfrm>
          <a:off x="0" y="0"/>
          <a:ext cx="0" cy="0"/>
          <a:chOff x="0" y="0"/>
          <a:chExt cx="0" cy="0"/>
        </a:xfrm>
      </p:grpSpPr>
      <p:sp>
        <p:nvSpPr>
          <p:cNvPr id="9" name="Title 23">
            <a:extLst>
              <a:ext uri="{FF2B5EF4-FFF2-40B4-BE49-F238E27FC236}">
                <a16:creationId xmlns:a16="http://schemas.microsoft.com/office/drawing/2014/main" id="{E194AC54-BABD-116E-5B74-8EAA5E178B9A}"/>
              </a:ext>
            </a:extLst>
          </p:cNvPr>
          <p:cNvSpPr>
            <a:spLocks noGrp="1"/>
          </p:cNvSpPr>
          <p:nvPr>
            <p:ph type="title" hasCustomPrompt="1"/>
          </p:nvPr>
        </p:nvSpPr>
        <p:spPr>
          <a:xfrm>
            <a:off x="970882" y="728664"/>
            <a:ext cx="10262268" cy="917256"/>
          </a:xfrm>
          <a:prstGeom prst="rect">
            <a:avLst/>
          </a:prstGeom>
        </p:spPr>
        <p:txBody>
          <a:bodyPr/>
          <a:lstStyle>
            <a:lvl1pPr>
              <a:defRPr sz="5000">
                <a:latin typeface="+mn-lt"/>
              </a:defRPr>
            </a:lvl1pPr>
          </a:lstStyle>
          <a:p>
            <a:r>
              <a:rPr lang="en-US"/>
              <a:t>Heading 1</a:t>
            </a:r>
            <a:endParaRPr lang="en-AU"/>
          </a:p>
        </p:txBody>
      </p:sp>
      <p:sp>
        <p:nvSpPr>
          <p:cNvPr id="10" name="Text Placeholder 27">
            <a:extLst>
              <a:ext uri="{FF2B5EF4-FFF2-40B4-BE49-F238E27FC236}">
                <a16:creationId xmlns:a16="http://schemas.microsoft.com/office/drawing/2014/main" id="{D156E6CF-5182-8FC0-0E34-7E6AAEBB3F74}"/>
              </a:ext>
            </a:extLst>
          </p:cNvPr>
          <p:cNvSpPr>
            <a:spLocks noGrp="1"/>
          </p:cNvSpPr>
          <p:nvPr>
            <p:ph type="body" sz="quarter" idx="19" hasCustomPrompt="1"/>
          </p:nvPr>
        </p:nvSpPr>
        <p:spPr>
          <a:xfrm>
            <a:off x="970883" y="1928218"/>
            <a:ext cx="4933030" cy="631825"/>
          </a:xfrm>
          <a:prstGeom prst="rect">
            <a:avLst/>
          </a:prstGeom>
        </p:spPr>
        <p:txBody>
          <a:bodyPr/>
          <a:lstStyle>
            <a:lvl1pPr marL="0" indent="0">
              <a:buNone/>
              <a:defRPr sz="3000" b="1"/>
            </a:lvl1pPr>
          </a:lstStyle>
          <a:p>
            <a:pPr lvl="0"/>
            <a:r>
              <a:rPr lang="en-US"/>
              <a:t>Heading 2</a:t>
            </a:r>
          </a:p>
        </p:txBody>
      </p:sp>
      <p:sp>
        <p:nvSpPr>
          <p:cNvPr id="3" name="Picture Placeholder 21">
            <a:extLst>
              <a:ext uri="{FF2B5EF4-FFF2-40B4-BE49-F238E27FC236}">
                <a16:creationId xmlns:a16="http://schemas.microsoft.com/office/drawing/2014/main" id="{B7A95740-33FA-0217-88F1-25FF2EA7D853}"/>
              </a:ext>
            </a:extLst>
          </p:cNvPr>
          <p:cNvSpPr>
            <a:spLocks noGrp="1"/>
          </p:cNvSpPr>
          <p:nvPr>
            <p:ph type="pic" sz="quarter" idx="17"/>
          </p:nvPr>
        </p:nvSpPr>
        <p:spPr>
          <a:xfrm>
            <a:off x="6300120" y="1920222"/>
            <a:ext cx="4933030" cy="3531755"/>
          </a:xfrm>
          <a:prstGeom prst="roundRect">
            <a:avLst>
              <a:gd name="adj" fmla="val 7910"/>
            </a:avLst>
          </a:prstGeom>
        </p:spPr>
        <p:txBody>
          <a:bodyPr/>
          <a:lstStyle>
            <a:lvl1pPr>
              <a:defRPr/>
            </a:lvl1pPr>
          </a:lstStyle>
          <a:p>
            <a:r>
              <a:rPr lang="en-US"/>
              <a:t>Click icon to add picture</a:t>
            </a:r>
            <a:endParaRPr lang="en-AU"/>
          </a:p>
        </p:txBody>
      </p:sp>
      <p:sp>
        <p:nvSpPr>
          <p:cNvPr id="7" name="Text Placeholder 6">
            <a:extLst>
              <a:ext uri="{FF2B5EF4-FFF2-40B4-BE49-F238E27FC236}">
                <a16:creationId xmlns:a16="http://schemas.microsoft.com/office/drawing/2014/main" id="{6BE07843-4708-4BFD-7686-D88B619A9598}"/>
              </a:ext>
            </a:extLst>
          </p:cNvPr>
          <p:cNvSpPr>
            <a:spLocks noGrp="1"/>
          </p:cNvSpPr>
          <p:nvPr>
            <p:ph type="body" sz="quarter" idx="20"/>
          </p:nvPr>
        </p:nvSpPr>
        <p:spPr>
          <a:xfrm>
            <a:off x="970882" y="2792413"/>
            <a:ext cx="5125118" cy="2846387"/>
          </a:xfrm>
          <a:prstGeom prst="rect">
            <a:avLst/>
          </a:prstGeom>
        </p:spPr>
        <p:txBody>
          <a:bodyPr/>
          <a:lstStyle>
            <a:lvl1pPr marL="0" indent="0">
              <a:buNone/>
              <a:defRPr sz="2000"/>
            </a:lvl1pPr>
            <a:lvl2pPr marL="0" indent="-457200">
              <a:buFont typeface="Arial" panose="020B0604020202020204" pitchFamily="34" charset="0"/>
              <a:buChar char="•"/>
              <a:defRPr sz="2000" b="0"/>
            </a:lvl2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2808870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ustom Layout">
    <p:bg>
      <p:bgPr>
        <a:solidFill>
          <a:schemeClr val="bg1"/>
        </a:solidFill>
        <a:effectLst/>
      </p:bgPr>
    </p:bg>
    <p:spTree>
      <p:nvGrpSpPr>
        <p:cNvPr id="1" name=""/>
        <p:cNvGrpSpPr/>
        <p:nvPr/>
      </p:nvGrpSpPr>
      <p:grpSpPr>
        <a:xfrm>
          <a:off x="0" y="0"/>
          <a:ext cx="0" cy="0"/>
          <a:chOff x="0" y="0"/>
          <a:chExt cx="0" cy="0"/>
        </a:xfrm>
      </p:grpSpPr>
      <p:sp>
        <p:nvSpPr>
          <p:cNvPr id="9" name="Title 23">
            <a:extLst>
              <a:ext uri="{FF2B5EF4-FFF2-40B4-BE49-F238E27FC236}">
                <a16:creationId xmlns:a16="http://schemas.microsoft.com/office/drawing/2014/main" id="{E194AC54-BABD-116E-5B74-8EAA5E178B9A}"/>
              </a:ext>
            </a:extLst>
          </p:cNvPr>
          <p:cNvSpPr>
            <a:spLocks noGrp="1"/>
          </p:cNvSpPr>
          <p:nvPr>
            <p:ph type="title" hasCustomPrompt="1"/>
          </p:nvPr>
        </p:nvSpPr>
        <p:spPr>
          <a:xfrm>
            <a:off x="970882" y="728664"/>
            <a:ext cx="10262268" cy="917256"/>
          </a:xfrm>
          <a:prstGeom prst="rect">
            <a:avLst/>
          </a:prstGeom>
        </p:spPr>
        <p:txBody>
          <a:bodyPr/>
          <a:lstStyle>
            <a:lvl1pPr>
              <a:defRPr sz="5000">
                <a:latin typeface="+mn-lt"/>
              </a:defRPr>
            </a:lvl1pPr>
          </a:lstStyle>
          <a:p>
            <a:r>
              <a:rPr lang="en-US"/>
              <a:t>Heading 1</a:t>
            </a:r>
            <a:endParaRPr lang="en-AU"/>
          </a:p>
        </p:txBody>
      </p:sp>
      <p:sp>
        <p:nvSpPr>
          <p:cNvPr id="10" name="Text Placeholder 27">
            <a:extLst>
              <a:ext uri="{FF2B5EF4-FFF2-40B4-BE49-F238E27FC236}">
                <a16:creationId xmlns:a16="http://schemas.microsoft.com/office/drawing/2014/main" id="{D156E6CF-5182-8FC0-0E34-7E6AAEBB3F74}"/>
              </a:ext>
            </a:extLst>
          </p:cNvPr>
          <p:cNvSpPr>
            <a:spLocks noGrp="1"/>
          </p:cNvSpPr>
          <p:nvPr>
            <p:ph type="body" sz="quarter" idx="19" hasCustomPrompt="1"/>
          </p:nvPr>
        </p:nvSpPr>
        <p:spPr>
          <a:xfrm>
            <a:off x="970883" y="1928218"/>
            <a:ext cx="4933030" cy="631825"/>
          </a:xfrm>
          <a:prstGeom prst="rect">
            <a:avLst/>
          </a:prstGeom>
        </p:spPr>
        <p:txBody>
          <a:bodyPr/>
          <a:lstStyle>
            <a:lvl1pPr marL="0" indent="0">
              <a:buNone/>
              <a:defRPr sz="3000" b="1"/>
            </a:lvl1pPr>
          </a:lstStyle>
          <a:p>
            <a:pPr lvl="0"/>
            <a:r>
              <a:rPr lang="en-US"/>
              <a:t>Heading 2</a:t>
            </a:r>
          </a:p>
        </p:txBody>
      </p:sp>
      <p:sp>
        <p:nvSpPr>
          <p:cNvPr id="2" name="Text Placeholder 6">
            <a:extLst>
              <a:ext uri="{FF2B5EF4-FFF2-40B4-BE49-F238E27FC236}">
                <a16:creationId xmlns:a16="http://schemas.microsoft.com/office/drawing/2014/main" id="{077531A0-07ED-6EEB-D337-E682E9505E35}"/>
              </a:ext>
            </a:extLst>
          </p:cNvPr>
          <p:cNvSpPr>
            <a:spLocks noGrp="1"/>
          </p:cNvSpPr>
          <p:nvPr>
            <p:ph type="body" sz="quarter" idx="20"/>
          </p:nvPr>
        </p:nvSpPr>
        <p:spPr>
          <a:xfrm>
            <a:off x="970882" y="2792413"/>
            <a:ext cx="5125118" cy="2846387"/>
          </a:xfrm>
          <a:prstGeom prst="rect">
            <a:avLst/>
          </a:prstGeom>
        </p:spPr>
        <p:txBody>
          <a:bodyPr/>
          <a:lstStyle>
            <a:lvl1pPr marL="0" indent="0">
              <a:buNone/>
              <a:defRPr sz="2000"/>
            </a:lvl1pPr>
            <a:lvl2pPr marL="0" indent="-457200">
              <a:buFont typeface="Arial" panose="020B0604020202020204" pitchFamily="34" charset="0"/>
              <a:buChar char="•"/>
              <a:defRPr sz="2000" b="0"/>
            </a:lvl2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190477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C747CF21-FEEA-85D4-0164-A1DCA9752864}"/>
              </a:ext>
            </a:extLst>
          </p:cNvPr>
          <p:cNvSpPr txBox="1"/>
          <p:nvPr userDrawn="1"/>
        </p:nvSpPr>
        <p:spPr bwMode="auto">
          <a:xfrm>
            <a:off x="10999967" y="6381750"/>
            <a:ext cx="605367"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fontAlgn="base">
              <a:lnSpc>
                <a:spcPts val="1000"/>
              </a:lnSpc>
              <a:spcBef>
                <a:spcPct val="0"/>
              </a:spcBef>
              <a:spcAft>
                <a:spcPct val="0"/>
              </a:spcAft>
            </a:pPr>
            <a:fld id="{4F061296-42C2-1443-8274-6B17F3E28B7C}" type="slidenum">
              <a:rPr lang="en-GB" altLang="en-US" sz="900">
                <a:solidFill>
                  <a:srgbClr val="776F65">
                    <a:lumMod val="50000"/>
                  </a:srgbClr>
                </a:solidFill>
                <a:latin typeface="Calibri" panose="020F0502020204030204" pitchFamily="34" charset="0"/>
                <a:cs typeface="Arial"/>
              </a:rPr>
              <a:pPr fontAlgn="base">
                <a:lnSpc>
                  <a:spcPts val="1000"/>
                </a:lnSpc>
                <a:spcBef>
                  <a:spcPct val="0"/>
                </a:spcBef>
                <a:spcAft>
                  <a:spcPct val="0"/>
                </a:spcAft>
              </a:pPr>
              <a:t>‹#›</a:t>
            </a:fld>
            <a:endParaRPr lang="en-GB" altLang="en-US" sz="900">
              <a:solidFill>
                <a:srgbClr val="776F65">
                  <a:lumMod val="50000"/>
                </a:srgbClr>
              </a:solidFill>
              <a:latin typeface="Calibri" panose="020F0502020204030204" pitchFamily="34" charset="0"/>
              <a:cs typeface="Arial"/>
            </a:endParaRPr>
          </a:p>
        </p:txBody>
      </p:sp>
      <p:cxnSp>
        <p:nvCxnSpPr>
          <p:cNvPr id="12" name="Straight Connector 11">
            <a:extLst>
              <a:ext uri="{FF2B5EF4-FFF2-40B4-BE49-F238E27FC236}">
                <a16:creationId xmlns:a16="http://schemas.microsoft.com/office/drawing/2014/main" id="{FBA8CD06-D784-7947-F010-796C2FF25916}"/>
              </a:ext>
            </a:extLst>
          </p:cNvPr>
          <p:cNvCxnSpPr/>
          <p:nvPr userDrawn="1"/>
        </p:nvCxnSpPr>
        <p:spPr>
          <a:xfrm flipH="1" flipV="1">
            <a:off x="10896247" y="6397628"/>
            <a:ext cx="0" cy="206375"/>
          </a:xfrm>
          <a:prstGeom prst="line">
            <a:avLst/>
          </a:prstGeom>
          <a:noFill/>
          <a:ln w="6350" cap="flat" cmpd="sng" algn="ctr">
            <a:solidFill>
              <a:srgbClr val="776F65">
                <a:lumMod val="50000"/>
              </a:srgbClr>
            </a:solidFill>
            <a:prstDash val="solid"/>
          </a:ln>
          <a:effectLst/>
        </p:spPr>
      </p:cxnSp>
      <p:sp>
        <p:nvSpPr>
          <p:cNvPr id="15" name="Title 1">
            <a:extLst>
              <a:ext uri="{FF2B5EF4-FFF2-40B4-BE49-F238E27FC236}">
                <a16:creationId xmlns:a16="http://schemas.microsoft.com/office/drawing/2014/main" id="{825061E4-52D5-719F-C273-82024DA970F5}"/>
              </a:ext>
            </a:extLst>
          </p:cNvPr>
          <p:cNvSpPr txBox="1"/>
          <p:nvPr userDrawn="1"/>
        </p:nvSpPr>
        <p:spPr bwMode="auto">
          <a:xfrm>
            <a:off x="1059984" y="6380166"/>
            <a:ext cx="3285348" cy="22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fontAlgn="base">
              <a:lnSpc>
                <a:spcPts val="1000"/>
              </a:lnSpc>
              <a:spcBef>
                <a:spcPct val="0"/>
              </a:spcBef>
              <a:spcAft>
                <a:spcPct val="0"/>
              </a:spcAft>
            </a:pPr>
            <a:endParaRPr lang="en-GB" altLang="en-US" sz="900">
              <a:solidFill>
                <a:srgbClr val="776F65">
                  <a:lumMod val="50000"/>
                </a:srgbClr>
              </a:solidFill>
              <a:latin typeface="Calibri" panose="020F0502020204030204" pitchFamily="34" charset="0"/>
              <a:cs typeface="Arial"/>
            </a:endParaRPr>
          </a:p>
          <a:p>
            <a:pPr fontAlgn="base">
              <a:lnSpc>
                <a:spcPts val="1000"/>
              </a:lnSpc>
              <a:spcBef>
                <a:spcPct val="0"/>
              </a:spcBef>
              <a:spcAft>
                <a:spcPct val="0"/>
              </a:spcAft>
            </a:pPr>
            <a:r>
              <a:rPr lang="en-US" altLang="en-US" sz="900">
                <a:solidFill>
                  <a:srgbClr val="776F65">
                    <a:lumMod val="50000"/>
                  </a:srgbClr>
                </a:solidFill>
                <a:latin typeface="Calibri" panose="020F0502020204030204" pitchFamily="34" charset="0"/>
                <a:cs typeface="Arial"/>
              </a:rPr>
              <a:t>Department of Agriculture, Fisheries and Forestry</a:t>
            </a:r>
          </a:p>
        </p:txBody>
      </p:sp>
      <p:sp>
        <p:nvSpPr>
          <p:cNvPr id="4" name="TextBox 3">
            <a:extLst>
              <a:ext uri="{FF2B5EF4-FFF2-40B4-BE49-F238E27FC236}">
                <a16:creationId xmlns:a16="http://schemas.microsoft.com/office/drawing/2014/main" id="{88DCBF76-A311-F2AA-1071-90F4EEDCDC59}"/>
              </a:ext>
            </a:extLst>
          </p:cNvPr>
          <p:cNvSpPr txBox="1"/>
          <p:nvPr userDrawn="1">
            <p:extLst>
              <p:ext uri="{1162E1C5-73C7-4A58-AE30-91384D911F3F}">
                <p184:classification xmlns:p184="http://schemas.microsoft.com/office/powerpoint/2018/4/main" val="hdr"/>
              </p:ext>
            </p:extLst>
          </p:nvPr>
        </p:nvSpPr>
        <p:spPr>
          <a:xfrm>
            <a:off x="5820537" y="63500"/>
            <a:ext cx="585788" cy="182880"/>
          </a:xfrm>
          <a:prstGeom prst="rect">
            <a:avLst/>
          </a:prstGeom>
        </p:spPr>
        <p:txBody>
          <a:bodyPr horzOverflow="overflow" lIns="0" tIns="0" rIns="0" bIns="0">
            <a:spAutoFit/>
          </a:bodyPr>
          <a:lstStyle/>
          <a:p>
            <a:pPr algn="l"/>
            <a:r>
              <a:rPr lang="en-AU" sz="1200">
                <a:solidFill>
                  <a:srgbClr val="FF0000"/>
                </a:solidFill>
                <a:latin typeface="Calibri" panose="020F0502020204030204" pitchFamily="34" charset="0"/>
                <a:ea typeface="Calibri" panose="020F0502020204030204" pitchFamily="34" charset="0"/>
                <a:cs typeface="Calibri" panose="020F0502020204030204" pitchFamily="34" charset="0"/>
              </a:rPr>
              <a:t>OFFICIAL</a:t>
            </a:r>
          </a:p>
        </p:txBody>
      </p:sp>
      <p:sp>
        <p:nvSpPr>
          <p:cNvPr id="5" name="TextBox 4">
            <a:extLst>
              <a:ext uri="{FF2B5EF4-FFF2-40B4-BE49-F238E27FC236}">
                <a16:creationId xmlns:a16="http://schemas.microsoft.com/office/drawing/2014/main" id="{F5A96F43-0EA3-6EBF-4A8B-AAEB89231522}"/>
              </a:ext>
            </a:extLst>
          </p:cNvPr>
          <p:cNvSpPr txBox="1"/>
          <p:nvPr userDrawn="1">
            <p:extLst>
              <p:ext uri="{1162E1C5-73C7-4A58-AE30-91384D911F3F}">
                <p184:classification xmlns:p184="http://schemas.microsoft.com/office/powerpoint/2018/4/main" val="ftr"/>
              </p:ext>
            </p:extLst>
          </p:nvPr>
        </p:nvSpPr>
        <p:spPr>
          <a:xfrm>
            <a:off x="5820537" y="6611620"/>
            <a:ext cx="585788" cy="182880"/>
          </a:xfrm>
          <a:prstGeom prst="rect">
            <a:avLst/>
          </a:prstGeom>
        </p:spPr>
        <p:txBody>
          <a:bodyPr horzOverflow="overflow" lIns="0" tIns="0" rIns="0" bIns="0">
            <a:spAutoFit/>
          </a:bodyPr>
          <a:lstStyle/>
          <a:p>
            <a:pPr algn="l"/>
            <a:r>
              <a:rPr lang="en-AU" sz="1200">
                <a:solidFill>
                  <a:srgbClr val="FF0000"/>
                </a:solidFill>
                <a:latin typeface="Calibri" panose="020F0502020204030204" pitchFamily="34" charset="0"/>
                <a:ea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3952524912"/>
      </p:ext>
    </p:extLst>
  </p:cSld>
  <p:clrMap bg1="lt1" tx1="dk1" bg2="lt2" tx2="dk2" accent1="accent1" accent2="accent2" accent3="accent3" accent4="accent4" accent5="accent5" accent6="accent6" hlink="hlink" folHlink="folHlink"/>
  <p:sldLayoutIdLst>
    <p:sldLayoutId id="2147483685" r:id="rId1"/>
    <p:sldLayoutId id="2147483690" r:id="rId2"/>
    <p:sldLayoutId id="2147483695" r:id="rId3"/>
    <p:sldLayoutId id="2147483694" r:id="rId4"/>
    <p:sldLayoutId id="2147483696" r:id="rId5"/>
    <p:sldLayoutId id="2147483697" r:id="rId6"/>
    <p:sldLayoutId id="2147483672" r:id="rId7"/>
    <p:sldLayoutId id="2147483692" r:id="rId8"/>
    <p:sldLayoutId id="2147483693" r:id="rId9"/>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719" userDrawn="1">
          <p15:clr>
            <a:srgbClr val="F26B43"/>
          </p15:clr>
        </p15:guide>
        <p15:guide id="2" pos="604" userDrawn="1">
          <p15:clr>
            <a:srgbClr val="F26B43"/>
          </p15:clr>
        </p15:guide>
        <p15:guide id="3" orient="horz" pos="459" userDrawn="1">
          <p15:clr>
            <a:srgbClr val="F26B43"/>
          </p15:clr>
        </p15:guide>
        <p15:guide id="4" pos="7076" userDrawn="1">
          <p15:clr>
            <a:srgbClr val="F26B43"/>
          </p15:clr>
        </p15:guide>
        <p15:guide id="5" orient="horz" pos="3861" userDrawn="1">
          <p15:clr>
            <a:srgbClr val="F26B43"/>
          </p15:clr>
        </p15:guide>
        <p15:guide id="6" pos="3961"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C747CF21-FEEA-85D4-0164-A1DCA9752864}"/>
              </a:ext>
            </a:extLst>
          </p:cNvPr>
          <p:cNvSpPr txBox="1"/>
          <p:nvPr userDrawn="1"/>
        </p:nvSpPr>
        <p:spPr bwMode="auto">
          <a:xfrm>
            <a:off x="10999967" y="6381750"/>
            <a:ext cx="605367"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fontAlgn="base">
              <a:lnSpc>
                <a:spcPts val="1000"/>
              </a:lnSpc>
              <a:spcBef>
                <a:spcPct val="0"/>
              </a:spcBef>
              <a:spcAft>
                <a:spcPct val="0"/>
              </a:spcAft>
            </a:pPr>
            <a:fld id="{4F061296-42C2-1443-8274-6B17F3E28B7C}" type="slidenum">
              <a:rPr lang="en-GB" altLang="en-US" sz="900">
                <a:solidFill>
                  <a:srgbClr val="776F65">
                    <a:lumMod val="50000"/>
                  </a:srgbClr>
                </a:solidFill>
                <a:latin typeface="Calibri" panose="020F0502020204030204" pitchFamily="34" charset="0"/>
                <a:cs typeface="Arial"/>
              </a:rPr>
              <a:pPr fontAlgn="base">
                <a:lnSpc>
                  <a:spcPts val="1000"/>
                </a:lnSpc>
                <a:spcBef>
                  <a:spcPct val="0"/>
                </a:spcBef>
                <a:spcAft>
                  <a:spcPct val="0"/>
                </a:spcAft>
              </a:pPr>
              <a:t>‹#›</a:t>
            </a:fld>
            <a:endParaRPr lang="en-GB" altLang="en-US" sz="900">
              <a:solidFill>
                <a:srgbClr val="776F65">
                  <a:lumMod val="50000"/>
                </a:srgbClr>
              </a:solidFill>
              <a:latin typeface="Calibri" panose="020F0502020204030204" pitchFamily="34" charset="0"/>
              <a:cs typeface="Arial"/>
            </a:endParaRPr>
          </a:p>
        </p:txBody>
      </p:sp>
      <p:cxnSp>
        <p:nvCxnSpPr>
          <p:cNvPr id="12" name="Straight Connector 11">
            <a:extLst>
              <a:ext uri="{FF2B5EF4-FFF2-40B4-BE49-F238E27FC236}">
                <a16:creationId xmlns:a16="http://schemas.microsoft.com/office/drawing/2014/main" id="{FBA8CD06-D784-7947-F010-796C2FF25916}"/>
              </a:ext>
            </a:extLst>
          </p:cNvPr>
          <p:cNvCxnSpPr/>
          <p:nvPr userDrawn="1"/>
        </p:nvCxnSpPr>
        <p:spPr>
          <a:xfrm flipH="1" flipV="1">
            <a:off x="10896247" y="6397628"/>
            <a:ext cx="0" cy="206375"/>
          </a:xfrm>
          <a:prstGeom prst="line">
            <a:avLst/>
          </a:prstGeom>
          <a:noFill/>
          <a:ln w="6350" cap="flat" cmpd="sng" algn="ctr">
            <a:solidFill>
              <a:srgbClr val="776F65">
                <a:lumMod val="50000"/>
              </a:srgbClr>
            </a:solidFill>
            <a:prstDash val="solid"/>
          </a:ln>
          <a:effectLst/>
        </p:spPr>
      </p:cxnSp>
      <p:sp>
        <p:nvSpPr>
          <p:cNvPr id="15" name="Title 1">
            <a:extLst>
              <a:ext uri="{FF2B5EF4-FFF2-40B4-BE49-F238E27FC236}">
                <a16:creationId xmlns:a16="http://schemas.microsoft.com/office/drawing/2014/main" id="{825061E4-52D5-719F-C273-82024DA970F5}"/>
              </a:ext>
            </a:extLst>
          </p:cNvPr>
          <p:cNvSpPr txBox="1"/>
          <p:nvPr userDrawn="1"/>
        </p:nvSpPr>
        <p:spPr bwMode="auto">
          <a:xfrm>
            <a:off x="1059984" y="6380166"/>
            <a:ext cx="3285348" cy="22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fontAlgn="base">
              <a:lnSpc>
                <a:spcPts val="1000"/>
              </a:lnSpc>
              <a:spcBef>
                <a:spcPct val="0"/>
              </a:spcBef>
              <a:spcAft>
                <a:spcPct val="0"/>
              </a:spcAft>
            </a:pPr>
            <a:endParaRPr lang="en-GB" altLang="en-US" sz="900">
              <a:solidFill>
                <a:srgbClr val="776F65">
                  <a:lumMod val="50000"/>
                </a:srgbClr>
              </a:solidFill>
              <a:latin typeface="Calibri" panose="020F0502020204030204" pitchFamily="34" charset="0"/>
              <a:cs typeface="Arial"/>
            </a:endParaRPr>
          </a:p>
          <a:p>
            <a:pPr fontAlgn="base">
              <a:lnSpc>
                <a:spcPts val="1000"/>
              </a:lnSpc>
              <a:spcBef>
                <a:spcPct val="0"/>
              </a:spcBef>
              <a:spcAft>
                <a:spcPct val="0"/>
              </a:spcAft>
            </a:pPr>
            <a:r>
              <a:rPr lang="en-US" altLang="en-US" sz="900">
                <a:solidFill>
                  <a:srgbClr val="776F65">
                    <a:lumMod val="50000"/>
                  </a:srgbClr>
                </a:solidFill>
                <a:latin typeface="Calibri" panose="020F0502020204030204" pitchFamily="34" charset="0"/>
                <a:cs typeface="Arial"/>
              </a:rPr>
              <a:t>Department of Agriculture, Fisheries and Forestry</a:t>
            </a:r>
          </a:p>
        </p:txBody>
      </p:sp>
      <p:sp>
        <p:nvSpPr>
          <p:cNvPr id="4" name="TextBox 3">
            <a:extLst>
              <a:ext uri="{FF2B5EF4-FFF2-40B4-BE49-F238E27FC236}">
                <a16:creationId xmlns:a16="http://schemas.microsoft.com/office/drawing/2014/main" id="{12F71A79-64D4-863F-F543-EA2318496B2B}"/>
              </a:ext>
            </a:extLst>
          </p:cNvPr>
          <p:cNvSpPr txBox="1"/>
          <p:nvPr userDrawn="1">
            <p:extLst>
              <p:ext uri="{1162E1C5-73C7-4A58-AE30-91384D911F3F}">
                <p184:classification xmlns:p184="http://schemas.microsoft.com/office/powerpoint/2018/4/main" val="hdr"/>
              </p:ext>
            </p:extLst>
          </p:nvPr>
        </p:nvSpPr>
        <p:spPr>
          <a:xfrm>
            <a:off x="5820537" y="63500"/>
            <a:ext cx="585788" cy="182880"/>
          </a:xfrm>
          <a:prstGeom prst="rect">
            <a:avLst/>
          </a:prstGeom>
        </p:spPr>
        <p:txBody>
          <a:bodyPr horzOverflow="overflow" lIns="0" tIns="0" rIns="0" bIns="0">
            <a:spAutoFit/>
          </a:bodyPr>
          <a:lstStyle/>
          <a:p>
            <a:pPr algn="l"/>
            <a:r>
              <a:rPr lang="en-AU" sz="1200">
                <a:solidFill>
                  <a:srgbClr val="FF0000"/>
                </a:solidFill>
                <a:latin typeface="Calibri" panose="020F0502020204030204" pitchFamily="34" charset="0"/>
                <a:ea typeface="Calibri" panose="020F0502020204030204" pitchFamily="34" charset="0"/>
                <a:cs typeface="Calibri" panose="020F0502020204030204" pitchFamily="34" charset="0"/>
              </a:rPr>
              <a:t>OFFICIAL</a:t>
            </a:r>
          </a:p>
        </p:txBody>
      </p:sp>
      <p:sp>
        <p:nvSpPr>
          <p:cNvPr id="5" name="TextBox 4">
            <a:extLst>
              <a:ext uri="{FF2B5EF4-FFF2-40B4-BE49-F238E27FC236}">
                <a16:creationId xmlns:a16="http://schemas.microsoft.com/office/drawing/2014/main" id="{8919C4C8-7DF7-9003-0830-306DFB3D8303}"/>
              </a:ext>
            </a:extLst>
          </p:cNvPr>
          <p:cNvSpPr txBox="1"/>
          <p:nvPr userDrawn="1">
            <p:extLst>
              <p:ext uri="{1162E1C5-73C7-4A58-AE30-91384D911F3F}">
                <p184:classification xmlns:p184="http://schemas.microsoft.com/office/powerpoint/2018/4/main" val="ftr"/>
              </p:ext>
            </p:extLst>
          </p:nvPr>
        </p:nvSpPr>
        <p:spPr>
          <a:xfrm>
            <a:off x="5820537" y="6611620"/>
            <a:ext cx="585788" cy="182880"/>
          </a:xfrm>
          <a:prstGeom prst="rect">
            <a:avLst/>
          </a:prstGeom>
        </p:spPr>
        <p:txBody>
          <a:bodyPr horzOverflow="overflow" lIns="0" tIns="0" rIns="0" bIns="0">
            <a:spAutoFit/>
          </a:bodyPr>
          <a:lstStyle/>
          <a:p>
            <a:pPr algn="l"/>
            <a:r>
              <a:rPr lang="en-AU" sz="1200">
                <a:solidFill>
                  <a:srgbClr val="FF0000"/>
                </a:solidFill>
                <a:latin typeface="Calibri" panose="020F0502020204030204" pitchFamily="34" charset="0"/>
                <a:ea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3696570870"/>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719">
          <p15:clr>
            <a:srgbClr val="F26B43"/>
          </p15:clr>
        </p15:guide>
        <p15:guide id="2" pos="604">
          <p15:clr>
            <a:srgbClr val="F26B43"/>
          </p15:clr>
        </p15:guide>
        <p15:guide id="3" orient="horz" pos="459">
          <p15:clr>
            <a:srgbClr val="F26B43"/>
          </p15:clr>
        </p15:guide>
        <p15:guide id="4" pos="7076">
          <p15:clr>
            <a:srgbClr val="F26B43"/>
          </p15:clr>
        </p15:guide>
        <p15:guide id="5" orient="horz" pos="3861">
          <p15:clr>
            <a:srgbClr val="F26B43"/>
          </p15:clr>
        </p15:guide>
        <p15:guide id="6" pos="396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sv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hyperlink" Target="https://www.agriculture.gov.au/biosecurity-trade/import/arrival/treatments/treatments-fumigants#heat-treatment_2" TargetMode="External"/><Relationship Id="rId3" Type="http://schemas.openxmlformats.org/officeDocument/2006/relationships/image" Target="../media/image3.png"/><Relationship Id="rId7" Type="http://schemas.openxmlformats.org/officeDocument/2006/relationships/hyperlink" Target="https://www.agriculture.gov.au/biosecurity-trade/import/arrival/treatments/treatments-fumigants#sulfuryl-fluoride-fumigation"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hyperlink" Target="https://www.agriculture.gov.au/biosecurity-trade/import/arrival/treatments/treatments-fumigants#methyl-bromide-fumigation_2" TargetMode="External"/><Relationship Id="rId5" Type="http://schemas.openxmlformats.org/officeDocument/2006/relationships/hyperlink" Target="mailto:offshoretreatments@aff.gov.au" TargetMode="External"/><Relationship Id="rId10" Type="http://schemas.openxmlformats.org/officeDocument/2006/relationships/image" Target="../media/image6.png"/><Relationship Id="rId4" Type="http://schemas.openxmlformats.org/officeDocument/2006/relationships/hyperlink" Target="https://www.agriculture.gov.au/biosecurity-trade/import/before/prepare/treatment-outside-australia/AusTreat" TargetMode="External"/><Relationship Id="rId9" Type="http://schemas.openxmlformats.org/officeDocument/2006/relationships/hyperlink" Target="https://www.agriculture.gov.au/biosecurity-trade/import/arrival/treatments/treatments-fumigants#ethyl-formate-fumigation"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www.agriculture.gov.au/bmsb" TargetMode="External"/><Relationship Id="rId7" Type="http://schemas.openxmlformats.org/officeDocument/2006/relationships/hyperlink" Target="mailto:BMSBprocessing@aff.gov.au"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hyperlink" Target="mailto:offshoretreatments@aff.gov.au" TargetMode="External"/><Relationship Id="rId11" Type="http://schemas.openxmlformats.org/officeDocument/2006/relationships/image" Target="../media/image24.png"/><Relationship Id="rId5" Type="http://schemas.openxmlformats.org/officeDocument/2006/relationships/hyperlink" Target="mailto:hpp@aff.gov.au" TargetMode="External"/><Relationship Id="rId10" Type="http://schemas.openxmlformats.org/officeDocument/2006/relationships/image" Target="../media/image23.png"/><Relationship Id="rId4" Type="http://schemas.openxmlformats.org/officeDocument/2006/relationships/hyperlink" Target="https://subscribe.agriculture.gov.au/subscribe" TargetMode="External"/><Relationship Id="rId9" Type="http://schemas.openxmlformats.org/officeDocument/2006/relationships/hyperlink" Target="https://www.agriculture.gov.au/biosecurity/australia/public-awareness/webinar-seri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0B215E4-B153-FF78-B532-9C8E7EDD12F1}"/>
              </a:ext>
            </a:extLst>
          </p:cNvPr>
          <p:cNvSpPr>
            <a:spLocks noGrp="1"/>
          </p:cNvSpPr>
          <p:nvPr>
            <p:ph type="title"/>
          </p:nvPr>
        </p:nvSpPr>
        <p:spPr>
          <a:xfrm>
            <a:off x="957969" y="2069868"/>
            <a:ext cx="5820895" cy="838202"/>
          </a:xfrm>
        </p:spPr>
        <p:txBody>
          <a:bodyPr/>
          <a:lstStyle/>
          <a:p>
            <a:r>
              <a:rPr lang="en-AU"/>
              <a:t>Industry BMSB Information</a:t>
            </a:r>
          </a:p>
        </p:txBody>
      </p:sp>
      <p:sp>
        <p:nvSpPr>
          <p:cNvPr id="9" name="Text Placeholder 8">
            <a:extLst>
              <a:ext uri="{FF2B5EF4-FFF2-40B4-BE49-F238E27FC236}">
                <a16:creationId xmlns:a16="http://schemas.microsoft.com/office/drawing/2014/main" id="{3A980288-8EA6-83CD-77EF-849040483631}"/>
              </a:ext>
            </a:extLst>
          </p:cNvPr>
          <p:cNvSpPr>
            <a:spLocks noGrp="1"/>
          </p:cNvSpPr>
          <p:nvPr>
            <p:ph type="body" sz="quarter" idx="11"/>
          </p:nvPr>
        </p:nvSpPr>
        <p:spPr>
          <a:xfrm>
            <a:off x="975186" y="3151098"/>
            <a:ext cx="5712484" cy="682308"/>
          </a:xfrm>
        </p:spPr>
        <p:txBody>
          <a:bodyPr lIns="91440" tIns="45720" rIns="91440" bIns="45720" anchor="t"/>
          <a:lstStyle/>
          <a:p>
            <a:r>
              <a:rPr lang="en-AU"/>
              <a:t>BMSB Seasonal Measures</a:t>
            </a:r>
          </a:p>
        </p:txBody>
      </p:sp>
      <p:sp>
        <p:nvSpPr>
          <p:cNvPr id="10" name="Text Placeholder 9">
            <a:extLst>
              <a:ext uri="{FF2B5EF4-FFF2-40B4-BE49-F238E27FC236}">
                <a16:creationId xmlns:a16="http://schemas.microsoft.com/office/drawing/2014/main" id="{D3A977C0-454B-0052-4517-E7E6A9E64C10}"/>
              </a:ext>
            </a:extLst>
          </p:cNvPr>
          <p:cNvSpPr>
            <a:spLocks noGrp="1"/>
          </p:cNvSpPr>
          <p:nvPr>
            <p:ph type="body" sz="quarter" idx="16"/>
          </p:nvPr>
        </p:nvSpPr>
        <p:spPr>
          <a:xfrm>
            <a:off x="973669" y="3590706"/>
            <a:ext cx="4928202" cy="403225"/>
          </a:xfrm>
        </p:spPr>
        <p:txBody>
          <a:bodyPr/>
          <a:lstStyle/>
          <a:p>
            <a:r>
              <a:rPr lang="en-AU"/>
              <a:t>01 September – 30 April (inclusive)</a:t>
            </a:r>
          </a:p>
        </p:txBody>
      </p:sp>
      <p:sp>
        <p:nvSpPr>
          <p:cNvPr id="12" name="Text Placeholder 11">
            <a:extLst>
              <a:ext uri="{FF2B5EF4-FFF2-40B4-BE49-F238E27FC236}">
                <a16:creationId xmlns:a16="http://schemas.microsoft.com/office/drawing/2014/main" id="{C0E9340A-A80D-5AFE-D91C-8F06F151A417}"/>
              </a:ext>
            </a:extLst>
          </p:cNvPr>
          <p:cNvSpPr>
            <a:spLocks noGrp="1"/>
          </p:cNvSpPr>
          <p:nvPr>
            <p:ph type="body" sz="quarter" idx="20"/>
          </p:nvPr>
        </p:nvSpPr>
        <p:spPr>
          <a:xfrm>
            <a:off x="973666" y="5911483"/>
            <a:ext cx="5283296" cy="337136"/>
          </a:xfrm>
        </p:spPr>
        <p:txBody>
          <a:bodyPr/>
          <a:lstStyle/>
          <a:p>
            <a:r>
              <a:rPr lang="en-AU"/>
              <a:t>Hitchhiker Pests Policy  |  Hitchhiker &amp; NFP Cargo Policy</a:t>
            </a:r>
          </a:p>
        </p:txBody>
      </p:sp>
      <p:sp>
        <p:nvSpPr>
          <p:cNvPr id="2" name="Rectangle: Diagonal Corners Rounded 1">
            <a:extLst>
              <a:ext uri="{FF2B5EF4-FFF2-40B4-BE49-F238E27FC236}">
                <a16:creationId xmlns:a16="http://schemas.microsoft.com/office/drawing/2014/main" id="{4354992D-4C63-E605-5E3F-E5FF41C335D5}"/>
              </a:ext>
              <a:ext uri="{C183D7F6-B498-43B3-948B-1728B52AA6E4}">
                <adec:decorative xmlns:adec="http://schemas.microsoft.com/office/drawing/2017/decorative" val="1"/>
              </a:ext>
            </a:extLst>
          </p:cNvPr>
          <p:cNvSpPr/>
          <p:nvPr/>
        </p:nvSpPr>
        <p:spPr>
          <a:xfrm>
            <a:off x="9981351" y="1038122"/>
            <a:ext cx="1749010" cy="1803818"/>
          </a:xfrm>
          <a:prstGeom prst="round2DiagRect">
            <a:avLst>
              <a:gd name="adj1" fmla="val 32009"/>
              <a:gd name="adj2" fmla="val 0"/>
            </a:avLst>
          </a:prstGeom>
          <a:noFill/>
          <a:ln w="57150">
            <a:solidFill>
              <a:srgbClr val="FF867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a:p>
        </p:txBody>
      </p:sp>
      <p:pic>
        <p:nvPicPr>
          <p:cNvPr id="3" name="Picture 2">
            <a:extLst>
              <a:ext uri="{FF2B5EF4-FFF2-40B4-BE49-F238E27FC236}">
                <a16:creationId xmlns:a16="http://schemas.microsoft.com/office/drawing/2014/main" id="{1E10E2CF-B1CA-F782-5B5B-E0C336EF6B7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800041">
            <a:off x="9909724" y="989290"/>
            <a:ext cx="2021737" cy="2021574"/>
          </a:xfrm>
          <a:prstGeom prst="rect">
            <a:avLst/>
          </a:prstGeom>
        </p:spPr>
      </p:pic>
      <p:pic>
        <p:nvPicPr>
          <p:cNvPr id="5" name="Graphic 4">
            <a:extLst>
              <a:ext uri="{FF2B5EF4-FFF2-40B4-BE49-F238E27FC236}">
                <a16:creationId xmlns:a16="http://schemas.microsoft.com/office/drawing/2014/main" id="{B4074722-9BC1-59EF-4BFC-134DE3BC75B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200000">
            <a:off x="8555198" y="4187611"/>
            <a:ext cx="927848" cy="927848"/>
          </a:xfrm>
          <a:prstGeom prst="rect">
            <a:avLst/>
          </a:prstGeom>
        </p:spPr>
      </p:pic>
      <p:sp>
        <p:nvSpPr>
          <p:cNvPr id="6" name="Rectangle: Diagonal Corners Rounded 5">
            <a:extLst>
              <a:ext uri="{FF2B5EF4-FFF2-40B4-BE49-F238E27FC236}">
                <a16:creationId xmlns:a16="http://schemas.microsoft.com/office/drawing/2014/main" id="{6695717D-7225-6A74-DB29-BC91426BD1CA}"/>
              </a:ext>
              <a:ext uri="{C183D7F6-B498-43B3-948B-1728B52AA6E4}">
                <adec:decorative xmlns:adec="http://schemas.microsoft.com/office/drawing/2017/decorative" val="1"/>
              </a:ext>
            </a:extLst>
          </p:cNvPr>
          <p:cNvSpPr/>
          <p:nvPr/>
        </p:nvSpPr>
        <p:spPr>
          <a:xfrm flipH="1">
            <a:off x="9660071" y="2540978"/>
            <a:ext cx="1471010" cy="1452953"/>
          </a:xfrm>
          <a:prstGeom prst="round2DiagRect">
            <a:avLst>
              <a:gd name="adj1" fmla="val 34126"/>
              <a:gd name="adj2" fmla="val 0"/>
            </a:avLst>
          </a:prstGeom>
          <a:solidFill>
            <a:srgbClr val="00768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a:p>
        </p:txBody>
      </p:sp>
      <p:sp>
        <p:nvSpPr>
          <p:cNvPr id="13" name="Freeform: Shape 12">
            <a:extLst>
              <a:ext uri="{FF2B5EF4-FFF2-40B4-BE49-F238E27FC236}">
                <a16:creationId xmlns:a16="http://schemas.microsoft.com/office/drawing/2014/main" id="{B578E547-4177-14D2-F787-7E401A003515}"/>
              </a:ext>
              <a:ext uri="{C183D7F6-B498-43B3-948B-1728B52AA6E4}">
                <adec:decorative xmlns:adec="http://schemas.microsoft.com/office/drawing/2017/decorative" val="1"/>
              </a:ext>
            </a:extLst>
          </p:cNvPr>
          <p:cNvSpPr/>
          <p:nvPr/>
        </p:nvSpPr>
        <p:spPr>
          <a:xfrm>
            <a:off x="6778864" y="1299604"/>
            <a:ext cx="2695363" cy="2697774"/>
          </a:xfrm>
          <a:custGeom>
            <a:avLst/>
            <a:gdLst>
              <a:gd name="connsiteX0" fmla="*/ 0 w 1547374"/>
              <a:gd name="connsiteY0" fmla="*/ 0 h 1541765"/>
              <a:gd name="connsiteX1" fmla="*/ 1025661 w 1547374"/>
              <a:gd name="connsiteY1" fmla="*/ 0 h 1541765"/>
              <a:gd name="connsiteX2" fmla="*/ 1025661 w 1547374"/>
              <a:gd name="connsiteY2" fmla="*/ 83 h 1541765"/>
              <a:gd name="connsiteX3" fmla="*/ 1026596 w 1547374"/>
              <a:gd name="connsiteY3" fmla="*/ 0 h 1541765"/>
              <a:gd name="connsiteX4" fmla="*/ 1547374 w 1547374"/>
              <a:gd name="connsiteY4" fmla="*/ 520778 h 1541765"/>
              <a:gd name="connsiteX5" fmla="*/ 1547267 w 1547374"/>
              <a:gd name="connsiteY5" fmla="*/ 521990 h 1541765"/>
              <a:gd name="connsiteX6" fmla="*/ 1547374 w 1547374"/>
              <a:gd name="connsiteY6" fmla="*/ 521990 h 1541765"/>
              <a:gd name="connsiteX7" fmla="*/ 1547374 w 1547374"/>
              <a:gd name="connsiteY7" fmla="*/ 1541765 h 1541765"/>
              <a:gd name="connsiteX8" fmla="*/ 534190 w 1547374"/>
              <a:gd name="connsiteY8" fmla="*/ 1541765 h 1541765"/>
              <a:gd name="connsiteX9" fmla="*/ 534190 w 1547374"/>
              <a:gd name="connsiteY9" fmla="*/ 1540582 h 1541765"/>
              <a:gd name="connsiteX10" fmla="*/ 520778 w 1547374"/>
              <a:gd name="connsiteY10" fmla="*/ 1541765 h 1541765"/>
              <a:gd name="connsiteX11" fmla="*/ 0 w 1547374"/>
              <a:gd name="connsiteY11" fmla="*/ 1020987 h 1541765"/>
              <a:gd name="connsiteX12" fmla="*/ 330 w 1547374"/>
              <a:gd name="connsiteY12" fmla="*/ 1017247 h 1541765"/>
              <a:gd name="connsiteX13" fmla="*/ 0 w 1547374"/>
              <a:gd name="connsiteY13" fmla="*/ 1017247 h 1541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47374" h="1541765">
                <a:moveTo>
                  <a:pt x="0" y="0"/>
                </a:moveTo>
                <a:lnTo>
                  <a:pt x="1025661" y="0"/>
                </a:lnTo>
                <a:lnTo>
                  <a:pt x="1025661" y="83"/>
                </a:lnTo>
                <a:lnTo>
                  <a:pt x="1026596" y="0"/>
                </a:lnTo>
                <a:cubicBezTo>
                  <a:pt x="1314214" y="0"/>
                  <a:pt x="1547374" y="233160"/>
                  <a:pt x="1547374" y="520778"/>
                </a:cubicBezTo>
                <a:lnTo>
                  <a:pt x="1547267" y="521990"/>
                </a:lnTo>
                <a:lnTo>
                  <a:pt x="1547374" y="521990"/>
                </a:lnTo>
                <a:lnTo>
                  <a:pt x="1547374" y="1541765"/>
                </a:lnTo>
                <a:lnTo>
                  <a:pt x="534190" y="1541765"/>
                </a:lnTo>
                <a:lnTo>
                  <a:pt x="534190" y="1540582"/>
                </a:lnTo>
                <a:lnTo>
                  <a:pt x="520778" y="1541765"/>
                </a:lnTo>
                <a:cubicBezTo>
                  <a:pt x="233160" y="1541765"/>
                  <a:pt x="0" y="1308605"/>
                  <a:pt x="0" y="1020987"/>
                </a:cubicBezTo>
                <a:lnTo>
                  <a:pt x="330" y="1017247"/>
                </a:lnTo>
                <a:lnTo>
                  <a:pt x="0" y="1017247"/>
                </a:lnTo>
                <a:close/>
              </a:path>
            </a:pathLst>
          </a:custGeom>
          <a:blipFill>
            <a:blip r:embed="rId5">
              <a:extLst>
                <a:ext uri="{28A0092B-C50C-407E-A947-70E740481C1C}">
                  <a14:useLocalDpi xmlns:a14="http://schemas.microsoft.com/office/drawing/2010/main" val="0"/>
                </a:ext>
              </a:extLst>
            </a:blip>
            <a:stretch>
              <a:fillRect/>
            </a:stretch>
          </a:blip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14" name="Rectangle: Diagonal Corners Rounded 13">
            <a:extLst>
              <a:ext uri="{FF2B5EF4-FFF2-40B4-BE49-F238E27FC236}">
                <a16:creationId xmlns:a16="http://schemas.microsoft.com/office/drawing/2014/main" id="{987A74C2-E9B0-6FA1-CACC-6D60214C83C3}"/>
              </a:ext>
              <a:ext uri="{C183D7F6-B498-43B3-948B-1728B52AA6E4}">
                <adec:decorative xmlns:adec="http://schemas.microsoft.com/office/drawing/2017/decorative" val="1"/>
              </a:ext>
            </a:extLst>
          </p:cNvPr>
          <p:cNvSpPr/>
          <p:nvPr/>
        </p:nvSpPr>
        <p:spPr>
          <a:xfrm flipH="1">
            <a:off x="9671552" y="4177190"/>
            <a:ext cx="1810383" cy="1803818"/>
          </a:xfrm>
          <a:prstGeom prst="round2DiagRect">
            <a:avLst>
              <a:gd name="adj1" fmla="val 34110"/>
              <a:gd name="adj2" fmla="val 0"/>
            </a:avLst>
          </a:prstGeom>
          <a:blipFill>
            <a:blip r:embed="rId6">
              <a:extLst>
                <a:ext uri="{28A0092B-C50C-407E-A947-70E740481C1C}">
                  <a14:useLocalDpi xmlns:a14="http://schemas.microsoft.com/office/drawing/2010/main" val="0"/>
                </a:ext>
              </a:extLst>
            </a:blip>
            <a:stretch>
              <a:fillRect l="1008"/>
            </a:stretch>
          </a:blip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Tree>
    <p:extLst>
      <p:ext uri="{BB962C8B-B14F-4D97-AF65-F5344CB8AC3E}">
        <p14:creationId xmlns:p14="http://schemas.microsoft.com/office/powerpoint/2010/main" val="3345030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14E80-93FC-C1E9-783D-DB4440E2680D}"/>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9209B9B3-84E4-1DC8-0BD1-B02A26CE4268}"/>
              </a:ext>
              <a:ext uri="{C183D7F6-B498-43B3-948B-1728B52AA6E4}">
                <adec:decorative xmlns:adec="http://schemas.microsoft.com/office/drawing/2017/decorative" val="1"/>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a:stretch/>
        </p:blipFill>
        <p:spPr>
          <a:xfrm>
            <a:off x="7239268" y="1911552"/>
            <a:ext cx="4952732" cy="4946448"/>
          </a:xfrm>
          <a:prstGeom prst="rect">
            <a:avLst/>
          </a:prstGeom>
        </p:spPr>
      </p:pic>
      <p:sp>
        <p:nvSpPr>
          <p:cNvPr id="12" name="Text Placeholder 4">
            <a:extLst>
              <a:ext uri="{FF2B5EF4-FFF2-40B4-BE49-F238E27FC236}">
                <a16:creationId xmlns:a16="http://schemas.microsoft.com/office/drawing/2014/main" id="{FB825A2D-30F6-2DC4-AAE1-35769AE9340B}"/>
              </a:ext>
            </a:extLst>
          </p:cNvPr>
          <p:cNvSpPr txBox="1">
            <a:spLocks noGrp="1"/>
          </p:cNvSpPr>
          <p:nvPr>
            <p:ph type="title" idx="4294967295"/>
          </p:nvPr>
        </p:nvSpPr>
        <p:spPr>
          <a:xfrm>
            <a:off x="689679" y="821327"/>
            <a:ext cx="5270499" cy="58694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4000" b="1" i="0" u="none" strike="noStrike" kern="1200" cap="none" spc="0" normalizeH="0" baseline="0" noProof="0">
                <a:ln>
                  <a:noFill/>
                </a:ln>
                <a:solidFill>
                  <a:schemeClr val="tx1"/>
                </a:solidFill>
                <a:effectLst/>
                <a:uLnTx/>
                <a:uFillTx/>
                <a:latin typeface="+mn-lt"/>
                <a:ea typeface="+mn-ea"/>
                <a:cs typeface="+mn-cs"/>
              </a:rPr>
              <a:t>Agenda</a:t>
            </a:r>
            <a:endParaRPr kumimoji="0" lang="en-AU" sz="4800" b="1" i="0" u="none" strike="noStrike" kern="1200" cap="none" spc="0" normalizeH="0" baseline="0" noProof="0">
              <a:ln>
                <a:noFill/>
              </a:ln>
              <a:solidFill>
                <a:schemeClr val="tx1"/>
              </a:solidFill>
              <a:effectLst/>
              <a:uLnTx/>
              <a:uFillTx/>
              <a:latin typeface="+mn-lt"/>
              <a:ea typeface="+mn-ea"/>
              <a:cs typeface="+mn-cs"/>
            </a:endParaRPr>
          </a:p>
        </p:txBody>
      </p:sp>
      <p:pic>
        <p:nvPicPr>
          <p:cNvPr id="13" name="Picture 12">
            <a:extLst>
              <a:ext uri="{FF2B5EF4-FFF2-40B4-BE49-F238E27FC236}">
                <a16:creationId xmlns:a16="http://schemas.microsoft.com/office/drawing/2014/main" id="{B53B38F2-49E7-9831-D913-2FC0F9704B8E}"/>
              </a:ext>
              <a:ext uri="{C183D7F6-B498-43B3-948B-1728B52AA6E4}">
                <adec:decorative xmlns:adec="http://schemas.microsoft.com/office/drawing/2017/decorative" val="1"/>
              </a:ext>
            </a:extLst>
          </p:cNvPr>
          <p:cNvPicPr/>
          <p:nvPr/>
        </p:nvPicPr>
        <p:blipFill>
          <a:blip r:embed="rId4">
            <a:alphaModFix amt="35000"/>
            <a:extLst>
              <a:ext uri="{28A0092B-C50C-407E-A947-70E740481C1C}">
                <a14:useLocalDpi xmlns:a14="http://schemas.microsoft.com/office/drawing/2010/main" val="0"/>
              </a:ext>
            </a:extLst>
          </a:blip>
          <a:stretch>
            <a:fillRect/>
          </a:stretch>
        </p:blipFill>
        <p:spPr>
          <a:xfrm rot="12349248">
            <a:off x="6958038" y="-4208510"/>
            <a:ext cx="9088566" cy="9087833"/>
          </a:xfrm>
          <a:prstGeom prst="rect">
            <a:avLst/>
          </a:prstGeom>
        </p:spPr>
      </p:pic>
      <p:sp>
        <p:nvSpPr>
          <p:cNvPr id="14" name="Text Placeholder 3">
            <a:extLst>
              <a:ext uri="{FF2B5EF4-FFF2-40B4-BE49-F238E27FC236}">
                <a16:creationId xmlns:a16="http://schemas.microsoft.com/office/drawing/2014/main" id="{6CE95EA4-7305-D53C-C1FB-36451D6FB7E0}"/>
              </a:ext>
            </a:extLst>
          </p:cNvPr>
          <p:cNvSpPr txBox="1">
            <a:spLocks/>
          </p:cNvSpPr>
          <p:nvPr/>
        </p:nvSpPr>
        <p:spPr>
          <a:xfrm>
            <a:off x="689679" y="1599537"/>
            <a:ext cx="7265581" cy="480542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50000"/>
              </a:lnSpc>
              <a:buFont typeface="Arial" panose="020B0604020202020204" pitchFamily="34" charset="0"/>
              <a:buChar char="•"/>
            </a:pPr>
            <a:r>
              <a:rPr lang="en-AU" sz="2000" b="1" dirty="0"/>
              <a:t>Acknowledgement of country</a:t>
            </a:r>
          </a:p>
          <a:p>
            <a:pPr marL="285750" indent="-285750">
              <a:lnSpc>
                <a:spcPct val="150000"/>
              </a:lnSpc>
              <a:buFont typeface="Arial" panose="020B0604020202020204" pitchFamily="34" charset="0"/>
              <a:buChar char="•"/>
            </a:pPr>
            <a:r>
              <a:rPr lang="en-AU" sz="2000" b="1" dirty="0"/>
              <a:t>Data Analysis</a:t>
            </a:r>
          </a:p>
          <a:p>
            <a:pPr marL="285750" indent="-285750">
              <a:lnSpc>
                <a:spcPct val="150000"/>
              </a:lnSpc>
              <a:buFont typeface="Arial" panose="020B0604020202020204" pitchFamily="34" charset="0"/>
              <a:buChar char="•"/>
            </a:pPr>
            <a:endParaRPr lang="en-AU" sz="2000" b="1" dirty="0"/>
          </a:p>
          <a:p>
            <a:pPr>
              <a:lnSpc>
                <a:spcPct val="150000"/>
              </a:lnSpc>
              <a:spcBef>
                <a:spcPts val="0"/>
              </a:spcBef>
            </a:pPr>
            <a:r>
              <a:rPr lang="en-AU" sz="2000" b="1" dirty="0"/>
              <a:t>Measures for the upcoming BMSB season / What has changed</a:t>
            </a:r>
          </a:p>
          <a:p>
            <a:pPr>
              <a:lnSpc>
                <a:spcPct val="150000"/>
              </a:lnSpc>
              <a:spcBef>
                <a:spcPts val="0"/>
              </a:spcBef>
            </a:pPr>
            <a:endParaRPr lang="en-AU" sz="2000" b="1" dirty="0"/>
          </a:p>
          <a:p>
            <a:pPr marL="0" indent="0">
              <a:lnSpc>
                <a:spcPct val="150000"/>
              </a:lnSpc>
              <a:spcBef>
                <a:spcPts val="1800"/>
              </a:spcBef>
              <a:buNone/>
            </a:pPr>
            <a:endParaRPr lang="en-AU" sz="2000" b="1" dirty="0"/>
          </a:p>
          <a:p>
            <a:pPr marL="0" indent="0">
              <a:lnSpc>
                <a:spcPct val="150000"/>
              </a:lnSpc>
              <a:spcBef>
                <a:spcPts val="1800"/>
              </a:spcBef>
              <a:buNone/>
            </a:pPr>
            <a:endParaRPr lang="en-AU" sz="2000" b="1" dirty="0"/>
          </a:p>
          <a:p>
            <a:pPr>
              <a:lnSpc>
                <a:spcPct val="150000"/>
              </a:lnSpc>
              <a:spcBef>
                <a:spcPts val="1800"/>
              </a:spcBef>
            </a:pPr>
            <a:r>
              <a:rPr lang="en-AU" sz="2000" b="1" dirty="0"/>
              <a:t>Questions</a:t>
            </a:r>
          </a:p>
          <a:p>
            <a:pPr marL="285750" indent="-285750">
              <a:lnSpc>
                <a:spcPct val="150000"/>
              </a:lnSpc>
              <a:spcBef>
                <a:spcPts val="2400"/>
              </a:spcBef>
              <a:buFont typeface="Arial" panose="020B0604020202020204" pitchFamily="34" charset="0"/>
              <a:buChar char="•"/>
            </a:pPr>
            <a:endParaRPr lang="en-AU" sz="2000" b="1" dirty="0"/>
          </a:p>
        </p:txBody>
      </p:sp>
      <p:sp>
        <p:nvSpPr>
          <p:cNvPr id="15" name="TextBox 14">
            <a:extLst>
              <a:ext uri="{FF2B5EF4-FFF2-40B4-BE49-F238E27FC236}">
                <a16:creationId xmlns:a16="http://schemas.microsoft.com/office/drawing/2014/main" id="{70CA5C7F-9B85-01EF-73A3-F54C55FC1506}"/>
              </a:ext>
            </a:extLst>
          </p:cNvPr>
          <p:cNvSpPr txBox="1"/>
          <p:nvPr/>
        </p:nvSpPr>
        <p:spPr>
          <a:xfrm>
            <a:off x="137471" y="3756429"/>
            <a:ext cx="8061037" cy="2167966"/>
          </a:xfrm>
          <a:prstGeom prst="rect">
            <a:avLst/>
          </a:prstGeom>
          <a:noFill/>
        </p:spPr>
        <p:txBody>
          <a:bodyPr wrap="square" numCol="2">
            <a:spAutoFit/>
          </a:bodyPr>
          <a:lstStyle/>
          <a:p>
            <a:pPr marL="971550" lvl="1" indent="-285750">
              <a:buFont typeface="Wingdings" panose="05000000000000000000" pitchFamily="2" charset="2"/>
              <a:buChar char="Ø"/>
            </a:pPr>
            <a:r>
              <a:rPr lang="en-AU" sz="1600" dirty="0"/>
              <a:t>Target Risk Countries</a:t>
            </a:r>
          </a:p>
          <a:p>
            <a:pPr marL="971550" lvl="1" indent="-285750">
              <a:lnSpc>
                <a:spcPct val="150000"/>
              </a:lnSpc>
              <a:buFont typeface="Wingdings" panose="05000000000000000000" pitchFamily="2" charset="2"/>
              <a:buChar char="Ø"/>
            </a:pPr>
            <a:r>
              <a:rPr lang="en-AU" sz="1600" dirty="0"/>
              <a:t>Emerging Risk Countries</a:t>
            </a:r>
          </a:p>
          <a:p>
            <a:pPr marL="971550" lvl="1" indent="-285750">
              <a:lnSpc>
                <a:spcPct val="150000"/>
              </a:lnSpc>
              <a:buFont typeface="Wingdings" panose="05000000000000000000" pitchFamily="2" charset="2"/>
              <a:buChar char="Ø"/>
            </a:pPr>
            <a:r>
              <a:rPr lang="en-AU" sz="1600" dirty="0"/>
              <a:t>Containerised vs Break Bulk</a:t>
            </a:r>
          </a:p>
          <a:p>
            <a:pPr marL="971550" lvl="1" indent="-285750">
              <a:lnSpc>
                <a:spcPct val="150000"/>
              </a:lnSpc>
              <a:buFont typeface="Wingdings" panose="05000000000000000000" pitchFamily="2" charset="2"/>
              <a:buChar char="Ø"/>
            </a:pPr>
            <a:r>
              <a:rPr lang="en-AU" sz="1600" dirty="0"/>
              <a:t>BMSB Treatments</a:t>
            </a:r>
          </a:p>
          <a:p>
            <a:pPr marL="971550" lvl="1" indent="-285750">
              <a:lnSpc>
                <a:spcPct val="150000"/>
              </a:lnSpc>
              <a:buFont typeface="Wingdings" panose="05000000000000000000" pitchFamily="2" charset="2"/>
              <a:buChar char="Ø"/>
            </a:pPr>
            <a:r>
              <a:rPr lang="en-AU" sz="1600" dirty="0"/>
              <a:t>NUFT and 120 hours</a:t>
            </a:r>
            <a:br>
              <a:rPr lang="en-AU" sz="1600" dirty="0"/>
            </a:br>
            <a:endParaRPr lang="en-AU" sz="1600" dirty="0"/>
          </a:p>
          <a:p>
            <a:pPr marL="971550" lvl="1" indent="-285750">
              <a:buFont typeface="Wingdings" panose="05000000000000000000" pitchFamily="2" charset="2"/>
              <a:buChar char="Ø"/>
            </a:pPr>
            <a:r>
              <a:rPr lang="en-AU" sz="1600" dirty="0"/>
              <a:t>Sealing Declarations </a:t>
            </a:r>
          </a:p>
          <a:p>
            <a:pPr marL="971550" lvl="1" indent="-285750">
              <a:lnSpc>
                <a:spcPct val="150000"/>
              </a:lnSpc>
              <a:buFont typeface="Wingdings" panose="05000000000000000000" pitchFamily="2" charset="2"/>
              <a:buChar char="Ø"/>
            </a:pPr>
            <a:r>
              <a:rPr lang="en-AU" sz="1600" dirty="0"/>
              <a:t>Management of LCL/FAK Containers</a:t>
            </a:r>
          </a:p>
          <a:p>
            <a:pPr marL="971550" lvl="1" indent="-285750">
              <a:lnSpc>
                <a:spcPct val="150000"/>
              </a:lnSpc>
              <a:buFont typeface="Wingdings" panose="05000000000000000000" pitchFamily="2" charset="2"/>
              <a:buChar char="Ø"/>
            </a:pPr>
            <a:r>
              <a:rPr lang="en-AU" sz="1600" dirty="0"/>
              <a:t>Verification Inspections</a:t>
            </a:r>
          </a:p>
          <a:p>
            <a:pPr marL="971550" lvl="1" indent="-285750">
              <a:lnSpc>
                <a:spcPct val="150000"/>
              </a:lnSpc>
              <a:buFont typeface="Wingdings" panose="05000000000000000000" pitchFamily="2" charset="2"/>
              <a:buChar char="Ø"/>
            </a:pPr>
            <a:r>
              <a:rPr lang="en-AU" sz="1600" dirty="0"/>
              <a:t>Preparing for the BMSB Season</a:t>
            </a:r>
          </a:p>
          <a:p>
            <a:pPr marL="971550" lvl="1" indent="-285750">
              <a:lnSpc>
                <a:spcPct val="150000"/>
              </a:lnSpc>
              <a:buFont typeface="Wingdings" panose="05000000000000000000" pitchFamily="2" charset="2"/>
              <a:buChar char="Ø"/>
            </a:pPr>
            <a:r>
              <a:rPr lang="en-AU" sz="1600" dirty="0"/>
              <a:t>Frequent Scenarios</a:t>
            </a:r>
          </a:p>
        </p:txBody>
      </p:sp>
      <p:sp>
        <p:nvSpPr>
          <p:cNvPr id="3" name="TextBox 2">
            <a:extLst>
              <a:ext uri="{FF2B5EF4-FFF2-40B4-BE49-F238E27FC236}">
                <a16:creationId xmlns:a16="http://schemas.microsoft.com/office/drawing/2014/main" id="{AEE9B648-E1C4-36BB-424E-86495527BD6D}"/>
              </a:ext>
            </a:extLst>
          </p:cNvPr>
          <p:cNvSpPr txBox="1"/>
          <p:nvPr/>
        </p:nvSpPr>
        <p:spPr>
          <a:xfrm>
            <a:off x="137471" y="2613417"/>
            <a:ext cx="8432097" cy="830997"/>
          </a:xfrm>
          <a:prstGeom prst="rect">
            <a:avLst/>
          </a:prstGeom>
          <a:noFill/>
        </p:spPr>
        <p:txBody>
          <a:bodyPr wrap="square" numCol="1">
            <a:spAutoFit/>
          </a:bodyPr>
          <a:lstStyle/>
          <a:p>
            <a:pPr marL="971550" lvl="1" indent="-285750">
              <a:buFont typeface="Wingdings" panose="05000000000000000000" pitchFamily="2" charset="2"/>
              <a:buChar char="Ø"/>
            </a:pPr>
            <a:r>
              <a:rPr lang="en-AU" sz="1600" dirty="0"/>
              <a:t>Season Review</a:t>
            </a:r>
          </a:p>
          <a:p>
            <a:pPr marL="971550" lvl="1" indent="-285750">
              <a:buFont typeface="Wingdings" panose="05000000000000000000" pitchFamily="2" charset="2"/>
              <a:buChar char="Ø"/>
            </a:pPr>
            <a:r>
              <a:rPr lang="en-AU" sz="1600" dirty="0"/>
              <a:t>BMSB Risk background </a:t>
            </a:r>
          </a:p>
          <a:p>
            <a:pPr marL="971550" lvl="1" indent="-285750">
              <a:buFont typeface="Wingdings" panose="05000000000000000000" pitchFamily="2" charset="2"/>
              <a:buChar char="Ø"/>
            </a:pPr>
            <a:r>
              <a:rPr lang="en-AU" sz="1600" dirty="0"/>
              <a:t>Data analysis</a:t>
            </a:r>
          </a:p>
        </p:txBody>
      </p:sp>
    </p:spTree>
    <p:extLst>
      <p:ext uri="{BB962C8B-B14F-4D97-AF65-F5344CB8AC3E}">
        <p14:creationId xmlns:p14="http://schemas.microsoft.com/office/powerpoint/2010/main" val="2379415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icture containing text, vector graphics, balloon, aircraft&#10;&#10;Description automatically generated">
            <a:extLst>
              <a:ext uri="{FF2B5EF4-FFF2-40B4-BE49-F238E27FC236}">
                <a16:creationId xmlns:a16="http://schemas.microsoft.com/office/drawing/2014/main" id="{96D5E0AE-6E5C-D3D2-1FD3-54F51866E5CD}"/>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239" t="-1691"/>
          <a:stretch/>
        </p:blipFill>
        <p:spPr>
          <a:xfrm rot="16200000">
            <a:off x="8659905" y="-17111"/>
            <a:ext cx="3532096" cy="3566319"/>
          </a:xfrm>
          <a:prstGeom prst="rect">
            <a:avLst/>
          </a:prstGeom>
        </p:spPr>
      </p:pic>
      <p:sp>
        <p:nvSpPr>
          <p:cNvPr id="9" name="Text Placeholder 4">
            <a:extLst>
              <a:ext uri="{FF2B5EF4-FFF2-40B4-BE49-F238E27FC236}">
                <a16:creationId xmlns:a16="http://schemas.microsoft.com/office/drawing/2014/main" id="{12E1A317-AE15-67A6-B3ED-5370807BAA8A}"/>
              </a:ext>
            </a:extLst>
          </p:cNvPr>
          <p:cNvSpPr txBox="1">
            <a:spLocks/>
          </p:cNvSpPr>
          <p:nvPr/>
        </p:nvSpPr>
        <p:spPr>
          <a:xfrm>
            <a:off x="815434" y="452210"/>
            <a:ext cx="10858406" cy="5953582"/>
          </a:xfrm>
          <a:prstGeom prst="rect">
            <a:avLst/>
          </a:prstGeom>
          <a:solidFill>
            <a:schemeClr val="bg2">
              <a:lumMod val="60000"/>
              <a:lumOff val="40000"/>
              <a:alpha val="66000"/>
            </a:schemeClr>
          </a:solidFill>
          <a:effectLst>
            <a:softEdge rad="63500"/>
          </a:effectLst>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None/>
            </a:pPr>
            <a:r>
              <a:rPr lang="en-AU" sz="4400" b="1"/>
              <a:t>Brown marmorated stink bug (BMSB) lifecycle</a:t>
            </a:r>
          </a:p>
        </p:txBody>
      </p:sp>
      <p:pic>
        <p:nvPicPr>
          <p:cNvPr id="7" name="Picture 6">
            <a:extLst>
              <a:ext uri="{FF2B5EF4-FFF2-40B4-BE49-F238E27FC236}">
                <a16:creationId xmlns:a16="http://schemas.microsoft.com/office/drawing/2014/main" id="{618844D1-3C9A-41EF-EE20-669FB37BC953}"/>
              </a:ext>
            </a:extLst>
          </p:cNvPr>
          <p:cNvPicPr>
            <a:picLocks noChangeAspect="1"/>
          </p:cNvPicPr>
          <p:nvPr/>
        </p:nvPicPr>
        <p:blipFill>
          <a:blip r:embed="rId4"/>
          <a:stretch>
            <a:fillRect/>
          </a:stretch>
        </p:blipFill>
        <p:spPr>
          <a:xfrm>
            <a:off x="3222270" y="1458445"/>
            <a:ext cx="5747455" cy="4947346"/>
          </a:xfrm>
          <a:prstGeom prst="rect">
            <a:avLst/>
          </a:prstGeom>
          <a:solidFill>
            <a:schemeClr val="bg1"/>
          </a:solidFill>
        </p:spPr>
      </p:pic>
    </p:spTree>
    <p:extLst>
      <p:ext uri="{BB962C8B-B14F-4D97-AF65-F5344CB8AC3E}">
        <p14:creationId xmlns:p14="http://schemas.microsoft.com/office/powerpoint/2010/main" val="2360594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F602F7-4011-D272-3DD6-E1BEFA4E569D}"/>
            </a:ext>
          </a:extLst>
        </p:cNvPr>
        <p:cNvGrpSpPr/>
        <p:nvPr/>
      </p:nvGrpSpPr>
      <p:grpSpPr>
        <a:xfrm>
          <a:off x="0" y="0"/>
          <a:ext cx="0" cy="0"/>
          <a:chOff x="0" y="0"/>
          <a:chExt cx="0" cy="0"/>
        </a:xfrm>
      </p:grpSpPr>
      <p:pic>
        <p:nvPicPr>
          <p:cNvPr id="11" name="Picture 10" descr="A picture containing text, vector graphics, balloon, aircraft&#10;&#10;Description automatically generated">
            <a:extLst>
              <a:ext uri="{FF2B5EF4-FFF2-40B4-BE49-F238E27FC236}">
                <a16:creationId xmlns:a16="http://schemas.microsoft.com/office/drawing/2014/main" id="{FA05944B-F238-77BF-CA2A-72FE0388B496}"/>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239" t="-1691"/>
          <a:stretch/>
        </p:blipFill>
        <p:spPr>
          <a:xfrm>
            <a:off x="8659904" y="3291681"/>
            <a:ext cx="3532096" cy="3566319"/>
          </a:xfrm>
          <a:prstGeom prst="rect">
            <a:avLst/>
          </a:prstGeom>
        </p:spPr>
      </p:pic>
      <p:sp>
        <p:nvSpPr>
          <p:cNvPr id="5" name="Text Placeholder 4">
            <a:extLst>
              <a:ext uri="{FF2B5EF4-FFF2-40B4-BE49-F238E27FC236}">
                <a16:creationId xmlns:a16="http://schemas.microsoft.com/office/drawing/2014/main" id="{D41C638C-4E03-2D62-D555-A14BF8D35640}"/>
              </a:ext>
            </a:extLst>
          </p:cNvPr>
          <p:cNvSpPr txBox="1">
            <a:spLocks/>
          </p:cNvSpPr>
          <p:nvPr/>
        </p:nvSpPr>
        <p:spPr>
          <a:xfrm>
            <a:off x="815434" y="658368"/>
            <a:ext cx="10858406" cy="5747423"/>
          </a:xfrm>
          <a:prstGeom prst="rect">
            <a:avLst/>
          </a:prstGeom>
          <a:solidFill>
            <a:schemeClr val="bg2">
              <a:lumMod val="60000"/>
              <a:lumOff val="40000"/>
              <a:alpha val="66000"/>
            </a:schemeClr>
          </a:solidFill>
          <a:effectLst>
            <a:softEdge rad="63500"/>
          </a:effectLst>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None/>
            </a:pPr>
            <a:endParaRPr lang="en-AU" sz="4400" b="1"/>
          </a:p>
        </p:txBody>
      </p:sp>
      <p:pic>
        <p:nvPicPr>
          <p:cNvPr id="8" name="Picture 7">
            <a:extLst>
              <a:ext uri="{FF2B5EF4-FFF2-40B4-BE49-F238E27FC236}">
                <a16:creationId xmlns:a16="http://schemas.microsoft.com/office/drawing/2014/main" id="{0B45996D-AA08-AAC3-00DB-7F71B762E8A4}"/>
              </a:ext>
            </a:extLst>
          </p:cNvPr>
          <p:cNvPicPr>
            <a:picLocks noChangeAspect="1"/>
          </p:cNvPicPr>
          <p:nvPr/>
        </p:nvPicPr>
        <p:blipFill>
          <a:blip r:embed="rId4"/>
          <a:stretch>
            <a:fillRect/>
          </a:stretch>
        </p:blipFill>
        <p:spPr>
          <a:xfrm>
            <a:off x="1070699" y="513658"/>
            <a:ext cx="10050601" cy="5435153"/>
          </a:xfrm>
          <a:prstGeom prst="rect">
            <a:avLst/>
          </a:prstGeom>
        </p:spPr>
      </p:pic>
    </p:spTree>
    <p:extLst>
      <p:ext uri="{BB962C8B-B14F-4D97-AF65-F5344CB8AC3E}">
        <p14:creationId xmlns:p14="http://schemas.microsoft.com/office/powerpoint/2010/main" val="14948373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6992F-5D66-4903-185E-3305B15EF5E0}"/>
            </a:ext>
          </a:extLst>
        </p:cNvPr>
        <p:cNvGrpSpPr/>
        <p:nvPr/>
      </p:nvGrpSpPr>
      <p:grpSpPr>
        <a:xfrm>
          <a:off x="0" y="0"/>
          <a:ext cx="0" cy="0"/>
          <a:chOff x="0" y="0"/>
          <a:chExt cx="0" cy="0"/>
        </a:xfrm>
      </p:grpSpPr>
      <p:pic>
        <p:nvPicPr>
          <p:cNvPr id="11" name="Picture 10" descr="A picture containing text, vector graphics, balloon, aircraft&#10;&#10;Description automatically generated">
            <a:extLst>
              <a:ext uri="{FF2B5EF4-FFF2-40B4-BE49-F238E27FC236}">
                <a16:creationId xmlns:a16="http://schemas.microsoft.com/office/drawing/2014/main" id="{B22272C2-CF5C-14B7-13C9-31231C7CBE02}"/>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239" t="-1691"/>
          <a:stretch/>
        </p:blipFill>
        <p:spPr>
          <a:xfrm rot="16200000">
            <a:off x="8659905" y="-17129"/>
            <a:ext cx="3532096" cy="3566319"/>
          </a:xfrm>
          <a:prstGeom prst="rect">
            <a:avLst/>
          </a:prstGeom>
        </p:spPr>
      </p:pic>
      <p:sp>
        <p:nvSpPr>
          <p:cNvPr id="6" name="Text Placeholder 4">
            <a:extLst>
              <a:ext uri="{FF2B5EF4-FFF2-40B4-BE49-F238E27FC236}">
                <a16:creationId xmlns:a16="http://schemas.microsoft.com/office/drawing/2014/main" id="{9DCD6118-D553-6E04-96D2-208975620996}"/>
              </a:ext>
            </a:extLst>
          </p:cNvPr>
          <p:cNvSpPr txBox="1">
            <a:spLocks/>
          </p:cNvSpPr>
          <p:nvPr/>
        </p:nvSpPr>
        <p:spPr>
          <a:xfrm>
            <a:off x="815434" y="365760"/>
            <a:ext cx="10858406" cy="5936948"/>
          </a:xfrm>
          <a:prstGeom prst="rect">
            <a:avLst/>
          </a:prstGeom>
          <a:solidFill>
            <a:schemeClr val="bg2">
              <a:lumMod val="60000"/>
              <a:lumOff val="40000"/>
              <a:alpha val="66000"/>
            </a:schemeClr>
          </a:solidFill>
          <a:effectLst>
            <a:softEdge rad="63500"/>
          </a:effectLst>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None/>
            </a:pPr>
            <a:endParaRPr lang="en-AU" sz="4400" b="1"/>
          </a:p>
        </p:txBody>
      </p:sp>
      <p:pic>
        <p:nvPicPr>
          <p:cNvPr id="3" name="Picture 2">
            <a:extLst>
              <a:ext uri="{FF2B5EF4-FFF2-40B4-BE49-F238E27FC236}">
                <a16:creationId xmlns:a16="http://schemas.microsoft.com/office/drawing/2014/main" id="{7A70BFAD-64EB-9056-DA74-B22136446E23}"/>
              </a:ext>
            </a:extLst>
          </p:cNvPr>
          <p:cNvPicPr>
            <a:picLocks noChangeAspect="1"/>
          </p:cNvPicPr>
          <p:nvPr/>
        </p:nvPicPr>
        <p:blipFill>
          <a:blip r:embed="rId4"/>
          <a:stretch>
            <a:fillRect/>
          </a:stretch>
        </p:blipFill>
        <p:spPr>
          <a:xfrm>
            <a:off x="1007435" y="799131"/>
            <a:ext cx="10177130" cy="5503577"/>
          </a:xfrm>
          <a:prstGeom prst="rect">
            <a:avLst/>
          </a:prstGeom>
        </p:spPr>
      </p:pic>
    </p:spTree>
    <p:extLst>
      <p:ext uri="{BB962C8B-B14F-4D97-AF65-F5344CB8AC3E}">
        <p14:creationId xmlns:p14="http://schemas.microsoft.com/office/powerpoint/2010/main" val="3524623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9E60E-5DD9-A826-6C9C-16AABEF1FCF4}"/>
            </a:ext>
          </a:extLst>
        </p:cNvPr>
        <p:cNvGrpSpPr/>
        <p:nvPr/>
      </p:nvGrpSpPr>
      <p:grpSpPr>
        <a:xfrm>
          <a:off x="0" y="0"/>
          <a:ext cx="0" cy="0"/>
          <a:chOff x="0" y="0"/>
          <a:chExt cx="0" cy="0"/>
        </a:xfrm>
      </p:grpSpPr>
      <p:pic>
        <p:nvPicPr>
          <p:cNvPr id="11" name="Picture 10" descr="A picture containing text, vector graphics, balloon, aircraft&#10;&#10;Description automatically generated">
            <a:extLst>
              <a:ext uri="{FF2B5EF4-FFF2-40B4-BE49-F238E27FC236}">
                <a16:creationId xmlns:a16="http://schemas.microsoft.com/office/drawing/2014/main" id="{07255913-5392-C9B8-1FA1-2B250175BB00}"/>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239" t="-1691"/>
          <a:stretch/>
        </p:blipFill>
        <p:spPr>
          <a:xfrm>
            <a:off x="8659904" y="3291681"/>
            <a:ext cx="3532096" cy="3566319"/>
          </a:xfrm>
          <a:prstGeom prst="rect">
            <a:avLst/>
          </a:prstGeom>
        </p:spPr>
      </p:pic>
      <p:sp>
        <p:nvSpPr>
          <p:cNvPr id="5" name="Text Placeholder 4">
            <a:extLst>
              <a:ext uri="{FF2B5EF4-FFF2-40B4-BE49-F238E27FC236}">
                <a16:creationId xmlns:a16="http://schemas.microsoft.com/office/drawing/2014/main" id="{95946DF7-7795-F3EA-4A71-C31CC97FD4E7}"/>
              </a:ext>
            </a:extLst>
          </p:cNvPr>
          <p:cNvSpPr txBox="1">
            <a:spLocks/>
          </p:cNvSpPr>
          <p:nvPr/>
        </p:nvSpPr>
        <p:spPr>
          <a:xfrm>
            <a:off x="815434" y="658368"/>
            <a:ext cx="10858406" cy="5894832"/>
          </a:xfrm>
          <a:prstGeom prst="rect">
            <a:avLst/>
          </a:prstGeom>
          <a:solidFill>
            <a:schemeClr val="bg2">
              <a:lumMod val="60000"/>
              <a:lumOff val="40000"/>
              <a:alpha val="66000"/>
            </a:schemeClr>
          </a:solidFill>
          <a:effectLst>
            <a:softEdge rad="63500"/>
          </a:effectLst>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None/>
            </a:pPr>
            <a:endParaRPr lang="en-AU" sz="4400" b="1"/>
          </a:p>
        </p:txBody>
      </p:sp>
      <p:pic>
        <p:nvPicPr>
          <p:cNvPr id="3" name="Picture 2">
            <a:extLst>
              <a:ext uri="{FF2B5EF4-FFF2-40B4-BE49-F238E27FC236}">
                <a16:creationId xmlns:a16="http://schemas.microsoft.com/office/drawing/2014/main" id="{E25AFB19-D7F4-BCF5-DCA6-6F2C1546D310}"/>
              </a:ext>
            </a:extLst>
          </p:cNvPr>
          <p:cNvPicPr>
            <a:picLocks noChangeAspect="1"/>
          </p:cNvPicPr>
          <p:nvPr/>
        </p:nvPicPr>
        <p:blipFill>
          <a:blip r:embed="rId4"/>
          <a:stretch>
            <a:fillRect/>
          </a:stretch>
        </p:blipFill>
        <p:spPr>
          <a:xfrm>
            <a:off x="1843697" y="459581"/>
            <a:ext cx="8504605" cy="5664200"/>
          </a:xfrm>
          <a:prstGeom prst="rect">
            <a:avLst/>
          </a:prstGeom>
        </p:spPr>
      </p:pic>
    </p:spTree>
    <p:extLst>
      <p:ext uri="{BB962C8B-B14F-4D97-AF65-F5344CB8AC3E}">
        <p14:creationId xmlns:p14="http://schemas.microsoft.com/office/powerpoint/2010/main" val="29077624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6A2F5-73E0-8AC4-FA7F-154220D9E8E5}"/>
            </a:ext>
          </a:extLst>
        </p:cNvPr>
        <p:cNvGrpSpPr/>
        <p:nvPr/>
      </p:nvGrpSpPr>
      <p:grpSpPr>
        <a:xfrm>
          <a:off x="0" y="0"/>
          <a:ext cx="0" cy="0"/>
          <a:chOff x="0" y="0"/>
          <a:chExt cx="0" cy="0"/>
        </a:xfrm>
      </p:grpSpPr>
      <p:sp>
        <p:nvSpPr>
          <p:cNvPr id="31" name="Text Placeholder 3">
            <a:extLst>
              <a:ext uri="{FF2B5EF4-FFF2-40B4-BE49-F238E27FC236}">
                <a16:creationId xmlns:a16="http://schemas.microsoft.com/office/drawing/2014/main" id="{4C6B2343-3173-D920-35DF-F5E58973A381}"/>
              </a:ext>
              <a:ext uri="{C183D7F6-B498-43B3-948B-1728B52AA6E4}">
                <adec:decorative xmlns:adec="http://schemas.microsoft.com/office/drawing/2017/decorative" val="1"/>
              </a:ext>
            </a:extLst>
          </p:cNvPr>
          <p:cNvSpPr txBox="1">
            <a:spLocks/>
          </p:cNvSpPr>
          <p:nvPr/>
        </p:nvSpPr>
        <p:spPr>
          <a:xfrm>
            <a:off x="1063626" y="4467574"/>
            <a:ext cx="7265581" cy="197255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endParaRPr lang="en-AU" sz="1800" b="1"/>
          </a:p>
        </p:txBody>
      </p:sp>
      <p:sp>
        <p:nvSpPr>
          <p:cNvPr id="32" name="Text Placeholder 4">
            <a:extLst>
              <a:ext uri="{FF2B5EF4-FFF2-40B4-BE49-F238E27FC236}">
                <a16:creationId xmlns:a16="http://schemas.microsoft.com/office/drawing/2014/main" id="{6DB442F3-E67D-7709-A1F6-9A1247FE19CE}"/>
              </a:ext>
            </a:extLst>
          </p:cNvPr>
          <p:cNvSpPr txBox="1">
            <a:spLocks noGrp="1"/>
          </p:cNvSpPr>
          <p:nvPr>
            <p:ph type="title" idx="4294967295"/>
          </p:nvPr>
        </p:nvSpPr>
        <p:spPr>
          <a:xfrm>
            <a:off x="689679" y="821327"/>
            <a:ext cx="6675780" cy="58694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3600" b="1" i="0" u="none" strike="noStrike" kern="1200" cap="none" spc="0" normalizeH="0" baseline="0" noProof="0">
                <a:ln>
                  <a:noFill/>
                </a:ln>
                <a:solidFill>
                  <a:schemeClr val="tx1"/>
                </a:solidFill>
                <a:effectLst/>
                <a:uLnTx/>
                <a:uFillTx/>
                <a:latin typeface="+mn-lt"/>
                <a:ea typeface="+mn-ea"/>
                <a:cs typeface="+mn-cs"/>
              </a:rPr>
              <a:t>2025-26 BMSB Season Review</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AU" sz="4800" b="1" i="0" u="none" strike="noStrike" kern="1200" cap="none" spc="0" normalizeH="0" baseline="0" noProof="0">
              <a:ln>
                <a:noFill/>
              </a:ln>
              <a:solidFill>
                <a:schemeClr val="tx1"/>
              </a:solidFill>
              <a:effectLst/>
              <a:uLnTx/>
              <a:uFillTx/>
              <a:latin typeface="+mn-lt"/>
              <a:ea typeface="+mn-ea"/>
              <a:cs typeface="+mn-cs"/>
            </a:endParaRPr>
          </a:p>
        </p:txBody>
      </p:sp>
      <p:graphicFrame>
        <p:nvGraphicFramePr>
          <p:cNvPr id="34" name="Table 33">
            <a:extLst>
              <a:ext uri="{FF2B5EF4-FFF2-40B4-BE49-F238E27FC236}">
                <a16:creationId xmlns:a16="http://schemas.microsoft.com/office/drawing/2014/main" id="{C3804A42-D613-3737-0038-2C1C708DDD66}"/>
              </a:ext>
            </a:extLst>
          </p:cNvPr>
          <p:cNvGraphicFramePr>
            <a:graphicFrameLocks noGrp="1"/>
          </p:cNvGraphicFramePr>
          <p:nvPr>
            <p:extLst>
              <p:ext uri="{D42A27DB-BD31-4B8C-83A1-F6EECF244321}">
                <p14:modId xmlns:p14="http://schemas.microsoft.com/office/powerpoint/2010/main" val="2688067897"/>
              </p:ext>
            </p:extLst>
          </p:nvPr>
        </p:nvGraphicFramePr>
        <p:xfrm>
          <a:off x="398225" y="1543604"/>
          <a:ext cx="5581795" cy="2934000"/>
        </p:xfrm>
        <a:graphic>
          <a:graphicData uri="http://schemas.openxmlformats.org/drawingml/2006/table">
            <a:tbl>
              <a:tblPr firstRow="1" bandRow="1">
                <a:tableStyleId>{93296810-A885-4BE3-A3E7-6D5BEEA58F35}</a:tableStyleId>
              </a:tblPr>
              <a:tblGrid>
                <a:gridCol w="1783801">
                  <a:extLst>
                    <a:ext uri="{9D8B030D-6E8A-4147-A177-3AD203B41FA5}">
                      <a16:colId xmlns:a16="http://schemas.microsoft.com/office/drawing/2014/main" val="3379468677"/>
                    </a:ext>
                  </a:extLst>
                </a:gridCol>
                <a:gridCol w="1017913">
                  <a:extLst>
                    <a:ext uri="{9D8B030D-6E8A-4147-A177-3AD203B41FA5}">
                      <a16:colId xmlns:a16="http://schemas.microsoft.com/office/drawing/2014/main" val="279447817"/>
                    </a:ext>
                  </a:extLst>
                </a:gridCol>
                <a:gridCol w="1430232">
                  <a:extLst>
                    <a:ext uri="{9D8B030D-6E8A-4147-A177-3AD203B41FA5}">
                      <a16:colId xmlns:a16="http://schemas.microsoft.com/office/drawing/2014/main" val="782064118"/>
                    </a:ext>
                  </a:extLst>
                </a:gridCol>
                <a:gridCol w="1349849">
                  <a:extLst>
                    <a:ext uri="{9D8B030D-6E8A-4147-A177-3AD203B41FA5}">
                      <a16:colId xmlns:a16="http://schemas.microsoft.com/office/drawing/2014/main" val="776717967"/>
                    </a:ext>
                  </a:extLst>
                </a:gridCol>
              </a:tblGrid>
              <a:tr h="360000">
                <a:tc gridSpan="4">
                  <a:txBody>
                    <a:bodyPr/>
                    <a:lstStyle/>
                    <a:p>
                      <a:r>
                        <a:rPr lang="en-AU" sz="1600">
                          <a:solidFill>
                            <a:schemeClr val="tx1"/>
                          </a:solidFill>
                          <a:latin typeface="+mn-lt"/>
                        </a:rPr>
                        <a:t>BMSB Detections</a:t>
                      </a:r>
                      <a:endParaRPr lang="en-AU" sz="1200">
                        <a:solidFill>
                          <a:schemeClr val="tx1"/>
                        </a:solidFill>
                        <a:latin typeface="+mn-lt"/>
                      </a:endParaRPr>
                    </a:p>
                  </a:txBody>
                  <a:tcPr marL="90416" marR="90416" marT="45208" marB="45208" anchor="ctr"/>
                </a:tc>
                <a:tc hMerge="1">
                  <a:txBody>
                    <a:bodyPr/>
                    <a:lstStyle/>
                    <a:p>
                      <a:endParaRPr lang="en-AU"/>
                    </a:p>
                  </a:txBody>
                  <a:tcPr/>
                </a:tc>
                <a:tc hMerge="1">
                  <a:txBody>
                    <a:bodyPr/>
                    <a:lstStyle/>
                    <a:p>
                      <a:endParaRPr lang="en-AU"/>
                    </a:p>
                  </a:txBody>
                  <a:tcPr/>
                </a:tc>
                <a:tc hMerge="1">
                  <a:txBody>
                    <a:bodyPr/>
                    <a:lstStyle/>
                    <a:p>
                      <a:endParaRPr lang="en-AU" sz="1200">
                        <a:solidFill>
                          <a:schemeClr val="tx1"/>
                        </a:solidFill>
                        <a:latin typeface="+mn-lt"/>
                      </a:endParaRPr>
                    </a:p>
                  </a:txBody>
                  <a:tcPr marL="90416" marR="90416" marT="45208" marB="45208"/>
                </a:tc>
                <a:extLst>
                  <a:ext uri="{0D108BD9-81ED-4DB2-BD59-A6C34878D82A}">
                    <a16:rowId xmlns:a16="http://schemas.microsoft.com/office/drawing/2014/main" val="2004868537"/>
                  </a:ext>
                </a:extLst>
              </a:tr>
              <a:tr h="55800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1600" b="1">
                        <a:solidFill>
                          <a:schemeClr val="tx1"/>
                        </a:solidFill>
                        <a:latin typeface="+mn-lt"/>
                      </a:endParaRPr>
                    </a:p>
                  </a:txBody>
                  <a:tcPr marL="90416" marR="90416" marT="45208" marB="45208"/>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b="1">
                        <a:solidFill>
                          <a:schemeClr val="tx2"/>
                        </a:solidFill>
                      </a:endParaRPr>
                    </a:p>
                  </a:txBody>
                  <a:tcPr/>
                </a:tc>
                <a:tc>
                  <a:txBody>
                    <a:bodyPr/>
                    <a:lstStyle/>
                    <a:p>
                      <a:pPr algn="ctr"/>
                      <a:r>
                        <a:rPr lang="en-AU" sz="1400" b="1">
                          <a:solidFill>
                            <a:schemeClr val="tx1"/>
                          </a:solidFill>
                          <a:latin typeface="+mn-lt"/>
                        </a:rPr>
                        <a:t>2024-25</a:t>
                      </a:r>
                    </a:p>
                    <a:p>
                      <a:pPr algn="ctr"/>
                      <a:r>
                        <a:rPr lang="en-AU" sz="1400">
                          <a:solidFill>
                            <a:schemeClr val="tx1"/>
                          </a:solidFill>
                          <a:latin typeface="+mn-lt"/>
                        </a:rPr>
                        <a:t>1 Sept – 18 June</a:t>
                      </a:r>
                    </a:p>
                  </a:txBody>
                  <a:tcPr marL="83479" marR="83479" marT="41740" marB="41740" anchor="ctr"/>
                </a:tc>
                <a:tc>
                  <a:txBody>
                    <a:bodyPr/>
                    <a:lstStyle/>
                    <a:p>
                      <a:pPr algn="ctr"/>
                      <a:r>
                        <a:rPr lang="en-AU" sz="1400" b="1">
                          <a:solidFill>
                            <a:schemeClr val="tx1"/>
                          </a:solidFill>
                          <a:latin typeface="+mn-lt"/>
                        </a:rPr>
                        <a:t>2025-26</a:t>
                      </a:r>
                    </a:p>
                    <a:p>
                      <a:pPr algn="ctr"/>
                      <a:r>
                        <a:rPr lang="en-AU" sz="1400">
                          <a:solidFill>
                            <a:schemeClr val="tx1"/>
                          </a:solidFill>
                          <a:latin typeface="+mn-lt"/>
                        </a:rPr>
                        <a:t>1 Sept – 17 June</a:t>
                      </a:r>
                    </a:p>
                  </a:txBody>
                  <a:tcPr marL="83479" marR="83479" marT="41740" marB="41740" anchor="ctr"/>
                </a:tc>
                <a:extLst>
                  <a:ext uri="{0D108BD9-81ED-4DB2-BD59-A6C34878D82A}">
                    <a16:rowId xmlns:a16="http://schemas.microsoft.com/office/drawing/2014/main" val="1804983875"/>
                  </a:ext>
                </a:extLst>
              </a:tr>
              <a:tr h="360000">
                <a:tc>
                  <a:txBody>
                    <a:bodyPr/>
                    <a:lstStyle/>
                    <a:p>
                      <a:endParaRPr lang="en-AU" sz="1300" b="1">
                        <a:solidFill>
                          <a:schemeClr val="tx1"/>
                        </a:solidFill>
                        <a:latin typeface="+mn-lt"/>
                      </a:endParaRPr>
                    </a:p>
                  </a:txBody>
                  <a:tcPr marL="83479" marR="83479" marT="41740" marB="41740"/>
                </a:tc>
                <a:tc>
                  <a:txBody>
                    <a:bodyPr/>
                    <a:lstStyle/>
                    <a:p>
                      <a:r>
                        <a:rPr lang="en-AU" sz="1600" b="1">
                          <a:solidFill>
                            <a:schemeClr val="tx1"/>
                          </a:solidFill>
                          <a:latin typeface="+mn-lt"/>
                        </a:rPr>
                        <a:t>Condition</a:t>
                      </a:r>
                      <a:endParaRPr lang="en-AU" sz="1400" b="1">
                        <a:solidFill>
                          <a:schemeClr val="tx1"/>
                        </a:solidFill>
                        <a:latin typeface="+mn-lt"/>
                      </a:endParaRPr>
                    </a:p>
                  </a:txBody>
                  <a:tcPr marL="83479" marR="83479" marT="41740" marB="41740"/>
                </a:tc>
                <a:tc gridSpan="2">
                  <a:txBody>
                    <a:bodyPr/>
                    <a:lstStyle/>
                    <a:p>
                      <a:pPr algn="ctr"/>
                      <a:r>
                        <a:rPr lang="en-AU" sz="1600" b="1">
                          <a:solidFill>
                            <a:schemeClr val="tx1"/>
                          </a:solidFill>
                          <a:latin typeface="+mn-lt"/>
                        </a:rPr>
                        <a:t>Number of Detections</a:t>
                      </a:r>
                    </a:p>
                  </a:txBody>
                  <a:tcPr marL="90416" marR="90416" marT="45208" marB="45208" anchor="ctr"/>
                </a:tc>
                <a:tc hMerge="1">
                  <a:txBody>
                    <a:bodyPr/>
                    <a:lstStyle/>
                    <a:p>
                      <a:pPr algn="ctr"/>
                      <a:endParaRPr lang="en-AU" sz="1600" b="1">
                        <a:solidFill>
                          <a:schemeClr val="tx1"/>
                        </a:solidFill>
                        <a:latin typeface="+mn-lt"/>
                      </a:endParaRPr>
                    </a:p>
                  </a:txBody>
                  <a:tcPr marL="90416" marR="90416" marT="45208" marB="45208" anchor="ctr"/>
                </a:tc>
                <a:extLst>
                  <a:ext uri="{0D108BD9-81ED-4DB2-BD59-A6C34878D82A}">
                    <a16:rowId xmlns:a16="http://schemas.microsoft.com/office/drawing/2014/main" val="3220628621"/>
                  </a:ext>
                </a:extLst>
              </a:tr>
              <a:tr h="324000">
                <a:tc rowSpan="2">
                  <a:txBody>
                    <a:bodyPr/>
                    <a:lstStyle/>
                    <a:p>
                      <a:r>
                        <a:rPr lang="en-AU" sz="1600" b="1">
                          <a:solidFill>
                            <a:schemeClr val="tx1"/>
                          </a:solidFill>
                          <a:latin typeface="+mn-lt"/>
                        </a:rPr>
                        <a:t>Biosecurity Intervention Point</a:t>
                      </a:r>
                    </a:p>
                  </a:txBody>
                  <a:tcPr marL="90416" marR="90416" marT="45208" marB="45208" anchor="ctr"/>
                </a:tc>
                <a:tc>
                  <a:txBody>
                    <a:bodyPr/>
                    <a:lstStyle/>
                    <a:p>
                      <a:r>
                        <a:rPr lang="en-AU" sz="1400" b="0">
                          <a:solidFill>
                            <a:schemeClr val="tx1"/>
                          </a:solidFill>
                          <a:latin typeface="+mn-lt"/>
                        </a:rPr>
                        <a:t>Alive</a:t>
                      </a:r>
                    </a:p>
                  </a:txBody>
                  <a:tcPr marL="83479" marR="83479" marT="41740" marB="41740" anchor="ctr"/>
                </a:tc>
                <a:tc>
                  <a:txBody>
                    <a:bodyPr/>
                    <a:lstStyle/>
                    <a:p>
                      <a:pPr algn="r"/>
                      <a:r>
                        <a:rPr lang="en-AU" sz="1400">
                          <a:solidFill>
                            <a:schemeClr val="tx1"/>
                          </a:solidFill>
                          <a:latin typeface="+mn-lt"/>
                        </a:rPr>
                        <a:t>12</a:t>
                      </a:r>
                    </a:p>
                  </a:txBody>
                  <a:tcPr marL="83479" marR="83479" marT="41740" marB="41740" anchor="ctr">
                    <a:solidFill>
                      <a:srgbClr val="FFD9D5"/>
                    </a:solidFill>
                  </a:tcPr>
                </a:tc>
                <a:tc>
                  <a:txBody>
                    <a:bodyPr/>
                    <a:lstStyle/>
                    <a:p>
                      <a:pPr marL="0" algn="r" defTabSz="914400" rtl="0" eaLnBrk="1" latinLnBrk="0" hangingPunct="1">
                        <a:spcBef>
                          <a:spcPts val="600"/>
                        </a:spcBef>
                      </a:pPr>
                      <a:r>
                        <a:rPr lang="en-AU" sz="1400" kern="1200">
                          <a:solidFill>
                            <a:schemeClr val="tx1"/>
                          </a:solidFill>
                          <a:latin typeface="+mn-lt"/>
                          <a:ea typeface="+mn-ea"/>
                          <a:cs typeface="+mn-cs"/>
                        </a:rPr>
                        <a:t>15</a:t>
                      </a:r>
                    </a:p>
                  </a:txBody>
                  <a:tcPr marL="62610" marR="62610" marT="0" marB="0" anchor="ctr">
                    <a:solidFill>
                      <a:srgbClr val="FFD9D5"/>
                    </a:solidFill>
                  </a:tcPr>
                </a:tc>
                <a:extLst>
                  <a:ext uri="{0D108BD9-81ED-4DB2-BD59-A6C34878D82A}">
                    <a16:rowId xmlns:a16="http://schemas.microsoft.com/office/drawing/2014/main" val="2945114061"/>
                  </a:ext>
                </a:extLst>
              </a:tr>
              <a:tr h="324000">
                <a:tc vMerge="1">
                  <a:txBody>
                    <a:bodyPr/>
                    <a:lstStyle/>
                    <a:p>
                      <a:endParaRPr lang="en-AU"/>
                    </a:p>
                  </a:txBody>
                  <a:tcPr/>
                </a:tc>
                <a:tc>
                  <a:txBody>
                    <a:bodyPr/>
                    <a:lstStyle/>
                    <a:p>
                      <a:r>
                        <a:rPr lang="en-AU" sz="1400" b="0">
                          <a:solidFill>
                            <a:schemeClr val="tx1"/>
                          </a:solidFill>
                          <a:latin typeface="+mn-lt"/>
                        </a:rPr>
                        <a:t>Dead</a:t>
                      </a:r>
                    </a:p>
                  </a:txBody>
                  <a:tcPr marL="83479" marR="83479" marT="41740" marB="41740" anchor="ctr">
                    <a:solidFill>
                      <a:srgbClr val="FFD9D5"/>
                    </a:solidFill>
                  </a:tcPr>
                </a:tc>
                <a:tc>
                  <a:txBody>
                    <a:bodyPr/>
                    <a:lstStyle/>
                    <a:p>
                      <a:pPr algn="r"/>
                      <a:r>
                        <a:rPr lang="en-AU" sz="1400">
                          <a:solidFill>
                            <a:schemeClr val="tx1"/>
                          </a:solidFill>
                          <a:latin typeface="+mn-lt"/>
                        </a:rPr>
                        <a:t>164</a:t>
                      </a:r>
                    </a:p>
                  </a:txBody>
                  <a:tcPr marL="83479" marR="83479" marT="41740" marB="41740" anchor="ctr">
                    <a:solidFill>
                      <a:srgbClr val="FFD9D5"/>
                    </a:solidFill>
                  </a:tcPr>
                </a:tc>
                <a:tc>
                  <a:txBody>
                    <a:bodyPr/>
                    <a:lstStyle/>
                    <a:p>
                      <a:pPr marL="0" algn="r" defTabSz="914400" rtl="0" eaLnBrk="1" latinLnBrk="0" hangingPunct="1">
                        <a:spcBef>
                          <a:spcPts val="600"/>
                        </a:spcBef>
                      </a:pPr>
                      <a:r>
                        <a:rPr lang="en-AU" sz="1400" kern="1200">
                          <a:solidFill>
                            <a:schemeClr val="tx1"/>
                          </a:solidFill>
                          <a:latin typeface="+mn-lt"/>
                          <a:ea typeface="+mn-ea"/>
                          <a:cs typeface="+mn-cs"/>
                        </a:rPr>
                        <a:t>172</a:t>
                      </a:r>
                    </a:p>
                  </a:txBody>
                  <a:tcPr marL="62610" marR="62610" marT="0" marB="0" anchor="ctr">
                    <a:solidFill>
                      <a:srgbClr val="FFD9D5"/>
                    </a:solidFill>
                  </a:tcPr>
                </a:tc>
                <a:extLst>
                  <a:ext uri="{0D108BD9-81ED-4DB2-BD59-A6C34878D82A}">
                    <a16:rowId xmlns:a16="http://schemas.microsoft.com/office/drawing/2014/main" val="1974833785"/>
                  </a:ext>
                </a:extLst>
              </a:tr>
              <a:tr h="324000">
                <a:tc rowSpan="2">
                  <a:txBody>
                    <a:bodyPr/>
                    <a:lstStyle/>
                    <a:p>
                      <a:r>
                        <a:rPr lang="en-AU" sz="1600" b="1">
                          <a:solidFill>
                            <a:schemeClr val="tx1"/>
                          </a:solidFill>
                          <a:latin typeface="+mn-lt"/>
                        </a:rPr>
                        <a:t>Post Biosecurity</a:t>
                      </a:r>
                    </a:p>
                  </a:txBody>
                  <a:tcPr marL="90416" marR="90416" marT="45208" marB="45208" anchor="ctr">
                    <a:lnB w="12700" cap="flat" cmpd="sng" algn="ctr">
                      <a:solidFill>
                        <a:schemeClr val="tx1"/>
                      </a:solidFill>
                      <a:prstDash val="solid"/>
                      <a:round/>
                      <a:headEnd type="none" w="med" len="med"/>
                      <a:tailEnd type="none" w="med" len="med"/>
                    </a:lnB>
                    <a:solidFill>
                      <a:srgbClr val="FFEDEB"/>
                    </a:solidFill>
                  </a:tcPr>
                </a:tc>
                <a:tc>
                  <a:txBody>
                    <a:bodyPr/>
                    <a:lstStyle/>
                    <a:p>
                      <a:r>
                        <a:rPr lang="en-AU" sz="1400" b="0">
                          <a:solidFill>
                            <a:schemeClr val="tx1"/>
                          </a:solidFill>
                          <a:latin typeface="+mn-lt"/>
                        </a:rPr>
                        <a:t>Alive</a:t>
                      </a:r>
                    </a:p>
                  </a:txBody>
                  <a:tcPr marL="83479" marR="83479" marT="41740" marB="41740" anchor="ctr">
                    <a:solidFill>
                      <a:srgbClr val="FFEDEB"/>
                    </a:solidFill>
                  </a:tcPr>
                </a:tc>
                <a:tc>
                  <a:txBody>
                    <a:bodyPr/>
                    <a:lstStyle/>
                    <a:p>
                      <a:pPr algn="r"/>
                      <a:r>
                        <a:rPr lang="en-AU" sz="1400">
                          <a:solidFill>
                            <a:schemeClr val="tx1"/>
                          </a:solidFill>
                          <a:latin typeface="+mn-lt"/>
                        </a:rPr>
                        <a:t>37</a:t>
                      </a:r>
                    </a:p>
                  </a:txBody>
                  <a:tcPr marL="83479" marR="83479" marT="41740" marB="41740" anchor="ctr">
                    <a:solidFill>
                      <a:srgbClr val="FFEDEB"/>
                    </a:solidFill>
                  </a:tcPr>
                </a:tc>
                <a:tc>
                  <a:txBody>
                    <a:bodyPr/>
                    <a:lstStyle/>
                    <a:p>
                      <a:pPr marL="0" algn="r" defTabSz="914400" rtl="0" eaLnBrk="1" latinLnBrk="0" hangingPunct="1">
                        <a:spcBef>
                          <a:spcPts val="600"/>
                        </a:spcBef>
                      </a:pPr>
                      <a:r>
                        <a:rPr lang="en-AU" sz="1400" kern="1200">
                          <a:solidFill>
                            <a:schemeClr val="tx1"/>
                          </a:solidFill>
                          <a:latin typeface="+mn-lt"/>
                          <a:ea typeface="+mn-ea"/>
                          <a:cs typeface="+mn-cs"/>
                        </a:rPr>
                        <a:t>64</a:t>
                      </a:r>
                    </a:p>
                  </a:txBody>
                  <a:tcPr marL="62610" marR="62610" marT="0" marB="0" anchor="ctr">
                    <a:solidFill>
                      <a:srgbClr val="FFEDEB"/>
                    </a:solidFill>
                  </a:tcPr>
                </a:tc>
                <a:extLst>
                  <a:ext uri="{0D108BD9-81ED-4DB2-BD59-A6C34878D82A}">
                    <a16:rowId xmlns:a16="http://schemas.microsoft.com/office/drawing/2014/main" val="750547510"/>
                  </a:ext>
                </a:extLst>
              </a:tr>
              <a:tr h="324000">
                <a:tc vMerge="1">
                  <a:txBody>
                    <a:bodyPr/>
                    <a:lstStyle/>
                    <a:p>
                      <a:endParaRPr lang="en-AU"/>
                    </a:p>
                  </a:txBody>
                  <a:tcPr/>
                </a:tc>
                <a:tc>
                  <a:txBody>
                    <a:bodyPr/>
                    <a:lstStyle/>
                    <a:p>
                      <a:r>
                        <a:rPr lang="en-AU" sz="1400" b="0">
                          <a:solidFill>
                            <a:schemeClr val="tx1"/>
                          </a:solidFill>
                          <a:latin typeface="+mn-lt"/>
                        </a:rPr>
                        <a:t>Dead</a:t>
                      </a:r>
                    </a:p>
                  </a:txBody>
                  <a:tcPr marL="83479" marR="83479" marT="41740" marB="41740" anchor="ctr">
                    <a:lnB w="12700" cap="flat" cmpd="sng" algn="ctr">
                      <a:solidFill>
                        <a:schemeClr val="tx1"/>
                      </a:solidFill>
                      <a:prstDash val="solid"/>
                      <a:round/>
                      <a:headEnd type="none" w="med" len="med"/>
                      <a:tailEnd type="none" w="med" len="med"/>
                    </a:lnB>
                    <a:solidFill>
                      <a:srgbClr val="FFEDEB"/>
                    </a:solidFill>
                  </a:tcPr>
                </a:tc>
                <a:tc>
                  <a:txBody>
                    <a:bodyPr/>
                    <a:lstStyle/>
                    <a:p>
                      <a:pPr algn="r"/>
                      <a:r>
                        <a:rPr lang="en-AU" sz="1400">
                          <a:solidFill>
                            <a:schemeClr val="tx1"/>
                          </a:solidFill>
                          <a:latin typeface="+mn-lt"/>
                        </a:rPr>
                        <a:t>6</a:t>
                      </a:r>
                    </a:p>
                  </a:txBody>
                  <a:tcPr marL="83479" marR="83479" marT="41740" marB="41740" anchor="ctr">
                    <a:lnB w="12700" cap="flat" cmpd="sng" algn="ctr">
                      <a:solidFill>
                        <a:schemeClr val="tx1"/>
                      </a:solidFill>
                      <a:prstDash val="solid"/>
                      <a:round/>
                      <a:headEnd type="none" w="med" len="med"/>
                      <a:tailEnd type="none" w="med" len="med"/>
                    </a:lnB>
                    <a:solidFill>
                      <a:srgbClr val="FFEDEB"/>
                    </a:solidFill>
                  </a:tcPr>
                </a:tc>
                <a:tc>
                  <a:txBody>
                    <a:bodyPr/>
                    <a:lstStyle/>
                    <a:p>
                      <a:pPr marL="0" algn="r" defTabSz="914400" rtl="0" eaLnBrk="1" latinLnBrk="0" hangingPunct="1">
                        <a:spcBef>
                          <a:spcPts val="600"/>
                        </a:spcBef>
                      </a:pPr>
                      <a:r>
                        <a:rPr lang="en-AU" sz="1400" kern="1200">
                          <a:solidFill>
                            <a:schemeClr val="tx1"/>
                          </a:solidFill>
                          <a:latin typeface="+mn-lt"/>
                          <a:ea typeface="+mn-ea"/>
                          <a:cs typeface="+mn-cs"/>
                        </a:rPr>
                        <a:t>7</a:t>
                      </a:r>
                    </a:p>
                  </a:txBody>
                  <a:tcPr marL="62610" marR="62610" marT="0" marB="0" anchor="ctr">
                    <a:lnB w="12700" cap="flat" cmpd="sng" algn="ctr">
                      <a:solidFill>
                        <a:schemeClr val="tx1"/>
                      </a:solidFill>
                      <a:prstDash val="solid"/>
                      <a:round/>
                      <a:headEnd type="none" w="med" len="med"/>
                      <a:tailEnd type="none" w="med" len="med"/>
                    </a:lnB>
                    <a:solidFill>
                      <a:srgbClr val="FFEDEB"/>
                    </a:solidFill>
                  </a:tcPr>
                </a:tc>
                <a:extLst>
                  <a:ext uri="{0D108BD9-81ED-4DB2-BD59-A6C34878D82A}">
                    <a16:rowId xmlns:a16="http://schemas.microsoft.com/office/drawing/2014/main" val="944107791"/>
                  </a:ext>
                </a:extLst>
              </a:tr>
              <a:tr h="360000">
                <a:tc gridSpan="2">
                  <a:txBody>
                    <a:bodyPr/>
                    <a:lstStyle/>
                    <a:p>
                      <a:r>
                        <a:rPr lang="en-AU" sz="1600" b="1">
                          <a:solidFill>
                            <a:schemeClr val="tx1"/>
                          </a:solidFill>
                          <a:latin typeface="+mn-lt"/>
                        </a:rPr>
                        <a:t>Total</a:t>
                      </a:r>
                    </a:p>
                  </a:txBody>
                  <a:tcPr marL="90416" marR="90416" marT="45208" marB="45208" anchor="ctr">
                    <a:lnT w="12700" cap="flat" cmpd="sng" algn="ctr">
                      <a:solidFill>
                        <a:schemeClr val="tx1"/>
                      </a:solidFill>
                      <a:prstDash val="solid"/>
                      <a:round/>
                      <a:headEnd type="none" w="med" len="med"/>
                      <a:tailEnd type="none" w="med" len="med"/>
                    </a:lnT>
                  </a:tcPr>
                </a:tc>
                <a:tc hMerge="1">
                  <a:txBody>
                    <a:bodyPr/>
                    <a:lstStyle/>
                    <a:p>
                      <a:endParaRPr lang="en-AU" b="1">
                        <a:solidFill>
                          <a:schemeClr val="tx2"/>
                        </a:solidFill>
                      </a:endParaRPr>
                    </a:p>
                  </a:txBody>
                  <a:tcPr>
                    <a:lnT w="12700" cap="flat" cmpd="sng" algn="ctr">
                      <a:solidFill>
                        <a:schemeClr val="tx2"/>
                      </a:solidFill>
                      <a:prstDash val="solid"/>
                      <a:round/>
                      <a:headEnd type="none" w="med" len="med"/>
                      <a:tailEnd type="none" w="med" len="med"/>
                    </a:lnT>
                  </a:tcPr>
                </a:tc>
                <a:tc>
                  <a:txBody>
                    <a:bodyPr/>
                    <a:lstStyle/>
                    <a:p>
                      <a:pPr algn="r"/>
                      <a:r>
                        <a:rPr lang="en-AU" sz="1500" b="1">
                          <a:solidFill>
                            <a:schemeClr val="tx1"/>
                          </a:solidFill>
                          <a:latin typeface="+mn-lt"/>
                        </a:rPr>
                        <a:t>219</a:t>
                      </a:r>
                    </a:p>
                  </a:txBody>
                  <a:tcPr marL="83479" marR="83479" marT="41740" marB="41740" anchor="ctr">
                    <a:lnT w="12700" cap="flat" cmpd="sng" algn="ctr">
                      <a:solidFill>
                        <a:schemeClr val="tx1"/>
                      </a:solidFill>
                      <a:prstDash val="solid"/>
                      <a:round/>
                      <a:headEnd type="none" w="med" len="med"/>
                      <a:tailEnd type="none" w="med" len="med"/>
                    </a:lnT>
                  </a:tcPr>
                </a:tc>
                <a:tc>
                  <a:txBody>
                    <a:bodyPr/>
                    <a:lstStyle/>
                    <a:p>
                      <a:pPr algn="r"/>
                      <a:r>
                        <a:rPr lang="en-AU" sz="1500" b="1">
                          <a:solidFill>
                            <a:schemeClr val="tx1"/>
                          </a:solidFill>
                          <a:latin typeface="+mn-lt"/>
                        </a:rPr>
                        <a:t>258</a:t>
                      </a:r>
                    </a:p>
                  </a:txBody>
                  <a:tcPr marL="83479" marR="83479" marT="41740" marB="4174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579271683"/>
                  </a:ext>
                </a:extLst>
              </a:tr>
            </a:tbl>
          </a:graphicData>
        </a:graphic>
      </p:graphicFrame>
      <p:grpSp>
        <p:nvGrpSpPr>
          <p:cNvPr id="35" name="Group 34">
            <a:extLst>
              <a:ext uri="{FF2B5EF4-FFF2-40B4-BE49-F238E27FC236}">
                <a16:creationId xmlns:a16="http://schemas.microsoft.com/office/drawing/2014/main" id="{A14910EA-BCB4-1359-2B8D-8B670A6975D1}"/>
              </a:ext>
              <a:ext uri="{C183D7F6-B498-43B3-948B-1728B52AA6E4}">
                <adec:decorative xmlns:adec="http://schemas.microsoft.com/office/drawing/2017/decorative" val="1"/>
              </a:ext>
            </a:extLst>
          </p:cNvPr>
          <p:cNvGrpSpPr/>
          <p:nvPr/>
        </p:nvGrpSpPr>
        <p:grpSpPr>
          <a:xfrm>
            <a:off x="566389" y="4711430"/>
            <a:ext cx="2681463" cy="738664"/>
            <a:chOff x="12351453" y="3277777"/>
            <a:chExt cx="2681463" cy="738664"/>
          </a:xfrm>
        </p:grpSpPr>
        <p:grpSp>
          <p:nvGrpSpPr>
            <p:cNvPr id="36" name="Group 35">
              <a:extLst>
                <a:ext uri="{FF2B5EF4-FFF2-40B4-BE49-F238E27FC236}">
                  <a16:creationId xmlns:a16="http://schemas.microsoft.com/office/drawing/2014/main" id="{63CCCEC6-7E01-3C8D-A9B5-8633BE5ECB4D}"/>
                </a:ext>
              </a:extLst>
            </p:cNvPr>
            <p:cNvGrpSpPr/>
            <p:nvPr/>
          </p:nvGrpSpPr>
          <p:grpSpPr>
            <a:xfrm>
              <a:off x="12351453" y="3367608"/>
              <a:ext cx="566212" cy="583956"/>
              <a:chOff x="12351453" y="3193399"/>
              <a:chExt cx="566212" cy="583956"/>
            </a:xfrm>
          </p:grpSpPr>
          <p:sp>
            <p:nvSpPr>
              <p:cNvPr id="38" name="Rectangle: Diagonal Corners Rounded 37">
                <a:extLst>
                  <a:ext uri="{FF2B5EF4-FFF2-40B4-BE49-F238E27FC236}">
                    <a16:creationId xmlns:a16="http://schemas.microsoft.com/office/drawing/2014/main" id="{6ACF9564-0EE3-D1AC-9F23-E431C09749B4}"/>
                  </a:ext>
                </a:extLst>
              </p:cNvPr>
              <p:cNvSpPr/>
              <p:nvPr/>
            </p:nvSpPr>
            <p:spPr>
              <a:xfrm>
                <a:off x="12351453" y="3193399"/>
                <a:ext cx="566212" cy="583956"/>
              </a:xfrm>
              <a:prstGeom prst="round2DiagRect">
                <a:avLst>
                  <a:gd name="adj1" fmla="val 32009"/>
                  <a:gd name="adj2" fmla="val 0"/>
                </a:avLst>
              </a:prstGeom>
              <a:solidFill>
                <a:srgbClr val="FF8674"/>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a:solidFill>
                    <a:schemeClr val="tx1"/>
                  </a:solidFill>
                </a:endParaRPr>
              </a:p>
            </p:txBody>
          </p:sp>
          <p:pic>
            <p:nvPicPr>
              <p:cNvPr id="39" name="Graphic 38">
                <a:extLst>
                  <a:ext uri="{FF2B5EF4-FFF2-40B4-BE49-F238E27FC236}">
                    <a16:creationId xmlns:a16="http://schemas.microsoft.com/office/drawing/2014/main" id="{12FEFA96-666C-F79E-5482-B2927003C5C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405971" y="3245888"/>
                <a:ext cx="457175" cy="468604"/>
              </a:xfrm>
              <a:prstGeom prst="rect">
                <a:avLst/>
              </a:prstGeom>
            </p:spPr>
          </p:pic>
        </p:grpSp>
        <p:sp>
          <p:nvSpPr>
            <p:cNvPr id="37" name="TextBox 36">
              <a:extLst>
                <a:ext uri="{FF2B5EF4-FFF2-40B4-BE49-F238E27FC236}">
                  <a16:creationId xmlns:a16="http://schemas.microsoft.com/office/drawing/2014/main" id="{3F2B37A6-CA86-25E1-8A3F-9C6FD2E1F2A2}"/>
                </a:ext>
              </a:extLst>
            </p:cNvPr>
            <p:cNvSpPr txBox="1"/>
            <p:nvPr/>
          </p:nvSpPr>
          <p:spPr>
            <a:xfrm>
              <a:off x="13016916" y="3277777"/>
              <a:ext cx="2016000" cy="738664"/>
            </a:xfrm>
            <a:prstGeom prst="rect">
              <a:avLst/>
            </a:prstGeom>
            <a:noFill/>
          </p:spPr>
          <p:txBody>
            <a:bodyPr wrap="square">
              <a:spAutoFit/>
            </a:bodyPr>
            <a:lstStyle/>
            <a:p>
              <a:pPr marL="0" marR="0" lvl="2" indent="0" defTabSz="1459947" rtl="0" eaLnBrk="1" fontAlgn="auto" latinLnBrk="0" hangingPunct="1">
                <a:lnSpc>
                  <a:spcPct val="100000"/>
                </a:lnSpc>
                <a:spcBef>
                  <a:spcPts val="0"/>
                </a:spcBef>
                <a:spcAft>
                  <a:spcPts val="0"/>
                </a:spcAft>
                <a:buClrTx/>
                <a:buSzTx/>
                <a:buFont typeface="+mj-lt"/>
                <a:buNone/>
                <a:tabLst/>
                <a:defRPr/>
              </a:pPr>
              <a:r>
                <a:rPr kumimoji="0" lang="en-AU" sz="1400" b="1" i="0" u="none" strike="noStrike" kern="1200" cap="none" spc="0" normalizeH="0" baseline="0" noProof="0">
                  <a:ln>
                    <a:noFill/>
                  </a:ln>
                  <a:effectLst/>
                  <a:uLnTx/>
                  <a:uFillTx/>
                  <a:ea typeface="+mn-ea"/>
                  <a:cs typeface="+mn-cs"/>
                </a:rPr>
                <a:t>52</a:t>
              </a:r>
              <a:r>
                <a:rPr kumimoji="0" lang="en-AU" sz="1400" b="0" i="0" u="none" strike="noStrike" kern="1200" cap="none" spc="0" normalizeH="0" baseline="0" noProof="0">
                  <a:ln>
                    <a:noFill/>
                  </a:ln>
                  <a:effectLst/>
                  <a:uLnTx/>
                  <a:uFillTx/>
                  <a:ea typeface="+mn-ea"/>
                  <a:cs typeface="+mn-cs"/>
                </a:rPr>
                <a:t> AIMS entries </a:t>
              </a:r>
            </a:p>
            <a:p>
              <a:pPr marL="0" marR="0" lvl="2" indent="0" defTabSz="1459947" rtl="0" eaLnBrk="1" fontAlgn="auto" latinLnBrk="0" hangingPunct="1">
                <a:lnSpc>
                  <a:spcPct val="100000"/>
                </a:lnSpc>
                <a:spcBef>
                  <a:spcPts val="0"/>
                </a:spcBef>
                <a:spcAft>
                  <a:spcPts val="0"/>
                </a:spcAft>
                <a:buClrTx/>
                <a:buSzTx/>
                <a:buFont typeface="+mj-lt"/>
                <a:buNone/>
                <a:tabLst/>
                <a:defRPr/>
              </a:pPr>
              <a:r>
                <a:rPr kumimoji="0" lang="en-AU" sz="1400" b="0" i="0" u="none" strike="noStrike" kern="1200" cap="none" spc="0" normalizeH="0" baseline="0" noProof="0">
                  <a:ln>
                    <a:noFill/>
                  </a:ln>
                  <a:effectLst/>
                  <a:uLnTx/>
                  <a:uFillTx/>
                  <a:ea typeface="+mn-ea"/>
                  <a:cs typeface="+mn-cs"/>
                </a:rPr>
                <a:t>with BMSB </a:t>
              </a:r>
            </a:p>
            <a:p>
              <a:pPr marL="0" marR="0" lvl="2" indent="0" defTabSz="1459947" rtl="0" eaLnBrk="1" fontAlgn="auto" latinLnBrk="0" hangingPunct="1">
                <a:lnSpc>
                  <a:spcPct val="100000"/>
                </a:lnSpc>
                <a:spcBef>
                  <a:spcPts val="0"/>
                </a:spcBef>
                <a:spcAft>
                  <a:spcPts val="0"/>
                </a:spcAft>
                <a:buClrTx/>
                <a:buSzTx/>
                <a:buFont typeface="+mj-lt"/>
                <a:buNone/>
                <a:tabLst/>
                <a:defRPr/>
              </a:pPr>
              <a:r>
                <a:rPr kumimoji="0" lang="en-AU" sz="1400" b="0" i="0" u="none" strike="noStrike" kern="1200" cap="none" spc="0" normalizeH="0" baseline="0" noProof="0">
                  <a:ln>
                    <a:noFill/>
                  </a:ln>
                  <a:effectLst/>
                  <a:uLnTx/>
                  <a:uFillTx/>
                  <a:ea typeface="+mn-ea"/>
                  <a:cs typeface="+mn-cs"/>
                </a:rPr>
                <a:t>detections.</a:t>
              </a:r>
            </a:p>
          </p:txBody>
        </p:sp>
      </p:grpSp>
      <p:grpSp>
        <p:nvGrpSpPr>
          <p:cNvPr id="45" name="Group 44">
            <a:extLst>
              <a:ext uri="{FF2B5EF4-FFF2-40B4-BE49-F238E27FC236}">
                <a16:creationId xmlns:a16="http://schemas.microsoft.com/office/drawing/2014/main" id="{6A9CB280-47A3-27C1-BACD-B790547D68A6}"/>
              </a:ext>
              <a:ext uri="{C183D7F6-B498-43B3-948B-1728B52AA6E4}">
                <adec:decorative xmlns:adec="http://schemas.microsoft.com/office/drawing/2017/decorative" val="1"/>
              </a:ext>
            </a:extLst>
          </p:cNvPr>
          <p:cNvGrpSpPr/>
          <p:nvPr/>
        </p:nvGrpSpPr>
        <p:grpSpPr>
          <a:xfrm>
            <a:off x="2183157" y="5567262"/>
            <a:ext cx="2681463" cy="738664"/>
            <a:chOff x="12351453" y="5415555"/>
            <a:chExt cx="2681463" cy="738664"/>
          </a:xfrm>
        </p:grpSpPr>
        <p:grpSp>
          <p:nvGrpSpPr>
            <p:cNvPr id="46" name="Group 45">
              <a:extLst>
                <a:ext uri="{FF2B5EF4-FFF2-40B4-BE49-F238E27FC236}">
                  <a16:creationId xmlns:a16="http://schemas.microsoft.com/office/drawing/2014/main" id="{02FC83D0-4745-B375-B877-05AD9E45047E}"/>
                </a:ext>
              </a:extLst>
            </p:cNvPr>
            <p:cNvGrpSpPr/>
            <p:nvPr/>
          </p:nvGrpSpPr>
          <p:grpSpPr>
            <a:xfrm>
              <a:off x="12351453" y="5514933"/>
              <a:ext cx="566212" cy="583956"/>
              <a:chOff x="12351453" y="5514933"/>
              <a:chExt cx="566212" cy="583956"/>
            </a:xfrm>
          </p:grpSpPr>
          <p:sp>
            <p:nvSpPr>
              <p:cNvPr id="48" name="Rectangle: Diagonal Corners Rounded 47">
                <a:extLst>
                  <a:ext uri="{FF2B5EF4-FFF2-40B4-BE49-F238E27FC236}">
                    <a16:creationId xmlns:a16="http://schemas.microsoft.com/office/drawing/2014/main" id="{21E82486-B01D-6D9D-0783-6467D3189B2A}"/>
                  </a:ext>
                </a:extLst>
              </p:cNvPr>
              <p:cNvSpPr/>
              <p:nvPr/>
            </p:nvSpPr>
            <p:spPr>
              <a:xfrm>
                <a:off x="12351453" y="5514933"/>
                <a:ext cx="566212" cy="583956"/>
              </a:xfrm>
              <a:prstGeom prst="round2DiagRect">
                <a:avLst>
                  <a:gd name="adj1" fmla="val 32009"/>
                  <a:gd name="adj2" fmla="val 0"/>
                </a:avLst>
              </a:prstGeom>
              <a:solidFill>
                <a:srgbClr val="C9C19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a:solidFill>
                    <a:schemeClr val="tx1"/>
                  </a:solidFill>
                </a:endParaRPr>
              </a:p>
            </p:txBody>
          </p:sp>
          <p:pic>
            <p:nvPicPr>
              <p:cNvPr id="49" name="Graphic 48">
                <a:extLst>
                  <a:ext uri="{FF2B5EF4-FFF2-40B4-BE49-F238E27FC236}">
                    <a16:creationId xmlns:a16="http://schemas.microsoft.com/office/drawing/2014/main" id="{8C045072-7EE5-C314-775A-9B06EABD96B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410886" y="5590484"/>
                <a:ext cx="441516" cy="422965"/>
              </a:xfrm>
              <a:prstGeom prst="rect">
                <a:avLst/>
              </a:prstGeom>
            </p:spPr>
          </p:pic>
        </p:grpSp>
        <p:sp>
          <p:nvSpPr>
            <p:cNvPr id="47" name="TextBox 46">
              <a:extLst>
                <a:ext uri="{FF2B5EF4-FFF2-40B4-BE49-F238E27FC236}">
                  <a16:creationId xmlns:a16="http://schemas.microsoft.com/office/drawing/2014/main" id="{94B87E8B-52F2-9AB6-987C-D088F113E66F}"/>
                </a:ext>
              </a:extLst>
            </p:cNvPr>
            <p:cNvSpPr txBox="1"/>
            <p:nvPr/>
          </p:nvSpPr>
          <p:spPr>
            <a:xfrm>
              <a:off x="13016916" y="5415555"/>
              <a:ext cx="2016000" cy="738664"/>
            </a:xfrm>
            <a:prstGeom prst="rect">
              <a:avLst/>
            </a:prstGeom>
            <a:noFill/>
          </p:spPr>
          <p:txBody>
            <a:bodyPr wrap="square">
              <a:spAutoFit/>
            </a:bodyPr>
            <a:lstStyle/>
            <a:p>
              <a:pPr marL="0" lvl="2" indent="0">
                <a:lnSpc>
                  <a:spcPct val="100000"/>
                </a:lnSpc>
                <a:buFont typeface="+mj-lt"/>
                <a:buNone/>
              </a:pPr>
              <a:r>
                <a:rPr lang="en-AU" sz="1400" b="1"/>
                <a:t>85,573</a:t>
              </a:r>
              <a:r>
                <a:rPr lang="en-AU" sz="1400"/>
                <a:t> Total entries referred into AIMs</a:t>
              </a:r>
            </a:p>
            <a:p>
              <a:pPr marL="0" lvl="2" indent="0">
                <a:lnSpc>
                  <a:spcPct val="100000"/>
                </a:lnSpc>
                <a:buFont typeface="+mj-lt"/>
                <a:buNone/>
              </a:pPr>
              <a:r>
                <a:rPr lang="en-AU" sz="1400"/>
                <a:t>for BMSB. </a:t>
              </a:r>
            </a:p>
          </p:txBody>
        </p:sp>
      </p:grpSp>
      <p:grpSp>
        <p:nvGrpSpPr>
          <p:cNvPr id="50" name="Group 49">
            <a:extLst>
              <a:ext uri="{FF2B5EF4-FFF2-40B4-BE49-F238E27FC236}">
                <a16:creationId xmlns:a16="http://schemas.microsoft.com/office/drawing/2014/main" id="{4F483710-0308-206A-C6A0-CBD23A6BE739}"/>
              </a:ext>
              <a:ext uri="{C183D7F6-B498-43B3-948B-1728B52AA6E4}">
                <adec:decorative xmlns:adec="http://schemas.microsoft.com/office/drawing/2017/decorative" val="1"/>
              </a:ext>
            </a:extLst>
          </p:cNvPr>
          <p:cNvGrpSpPr/>
          <p:nvPr/>
        </p:nvGrpSpPr>
        <p:grpSpPr>
          <a:xfrm>
            <a:off x="3453728" y="4718720"/>
            <a:ext cx="2668762" cy="738664"/>
            <a:chOff x="12351453" y="7589789"/>
            <a:chExt cx="2668762" cy="738664"/>
          </a:xfrm>
        </p:grpSpPr>
        <p:grpSp>
          <p:nvGrpSpPr>
            <p:cNvPr id="51" name="Group 50">
              <a:extLst>
                <a:ext uri="{FF2B5EF4-FFF2-40B4-BE49-F238E27FC236}">
                  <a16:creationId xmlns:a16="http://schemas.microsoft.com/office/drawing/2014/main" id="{96616429-A0CB-ECD2-982D-CCEC914CF83F}"/>
                </a:ext>
              </a:extLst>
            </p:cNvPr>
            <p:cNvGrpSpPr/>
            <p:nvPr/>
          </p:nvGrpSpPr>
          <p:grpSpPr>
            <a:xfrm>
              <a:off x="12351453" y="7651303"/>
              <a:ext cx="566212" cy="583956"/>
              <a:chOff x="12351453" y="7403850"/>
              <a:chExt cx="566212" cy="583956"/>
            </a:xfrm>
          </p:grpSpPr>
          <p:sp>
            <p:nvSpPr>
              <p:cNvPr id="53" name="Rectangle: Diagonal Corners Rounded 52">
                <a:extLst>
                  <a:ext uri="{FF2B5EF4-FFF2-40B4-BE49-F238E27FC236}">
                    <a16:creationId xmlns:a16="http://schemas.microsoft.com/office/drawing/2014/main" id="{5F4F05F7-13D0-CC0C-B248-90FF85049F2F}"/>
                  </a:ext>
                </a:extLst>
              </p:cNvPr>
              <p:cNvSpPr/>
              <p:nvPr/>
            </p:nvSpPr>
            <p:spPr>
              <a:xfrm>
                <a:off x="12351453" y="7403850"/>
                <a:ext cx="566212" cy="583956"/>
              </a:xfrm>
              <a:prstGeom prst="round2DiagRect">
                <a:avLst>
                  <a:gd name="adj1" fmla="val 32009"/>
                  <a:gd name="adj2" fmla="val 0"/>
                </a:avLst>
              </a:prstGeom>
              <a:solidFill>
                <a:srgbClr val="978A7C"/>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a:solidFill>
                    <a:schemeClr val="tx1"/>
                  </a:solidFill>
                </a:endParaRPr>
              </a:p>
            </p:txBody>
          </p:sp>
          <p:pic>
            <p:nvPicPr>
              <p:cNvPr id="54" name="Graphic 53">
                <a:extLst>
                  <a:ext uri="{FF2B5EF4-FFF2-40B4-BE49-F238E27FC236}">
                    <a16:creationId xmlns:a16="http://schemas.microsoft.com/office/drawing/2014/main" id="{8B421449-484F-1BF6-5F97-0D768A304F5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2435287" y="7517536"/>
                <a:ext cx="416757" cy="351666"/>
              </a:xfrm>
              <a:prstGeom prst="rect">
                <a:avLst/>
              </a:prstGeom>
            </p:spPr>
          </p:pic>
        </p:grpSp>
        <p:sp>
          <p:nvSpPr>
            <p:cNvPr id="52" name="TextBox 51">
              <a:extLst>
                <a:ext uri="{FF2B5EF4-FFF2-40B4-BE49-F238E27FC236}">
                  <a16:creationId xmlns:a16="http://schemas.microsoft.com/office/drawing/2014/main" id="{90DD3252-55DD-FFF3-DE75-5B6D6AB8255A}"/>
                </a:ext>
              </a:extLst>
            </p:cNvPr>
            <p:cNvSpPr txBox="1"/>
            <p:nvPr/>
          </p:nvSpPr>
          <p:spPr>
            <a:xfrm>
              <a:off x="13004215" y="7589789"/>
              <a:ext cx="2016000" cy="738664"/>
            </a:xfrm>
            <a:prstGeom prst="rect">
              <a:avLst/>
            </a:prstGeom>
            <a:noFill/>
          </p:spPr>
          <p:txBody>
            <a:bodyPr wrap="square">
              <a:spAutoFit/>
            </a:bodyPr>
            <a:lstStyle/>
            <a:p>
              <a:pPr marL="0" lvl="2" indent="0">
                <a:lnSpc>
                  <a:spcPct val="100000"/>
                </a:lnSpc>
                <a:buFont typeface="+mj-lt"/>
                <a:buNone/>
              </a:pPr>
              <a:r>
                <a:rPr lang="en-AU" sz="1400" b="1"/>
                <a:t>4,250</a:t>
              </a:r>
              <a:r>
                <a:rPr lang="en-AU" sz="1400"/>
                <a:t> BMSB entries lodged through AEPCOMM.</a:t>
              </a:r>
            </a:p>
          </p:txBody>
        </p:sp>
      </p:grpSp>
      <p:grpSp>
        <p:nvGrpSpPr>
          <p:cNvPr id="55" name="Group 54">
            <a:extLst>
              <a:ext uri="{FF2B5EF4-FFF2-40B4-BE49-F238E27FC236}">
                <a16:creationId xmlns:a16="http://schemas.microsoft.com/office/drawing/2014/main" id="{E2CBFC19-3C23-C594-9D28-CF44C1730F9C}"/>
              </a:ext>
              <a:ext uri="{C183D7F6-B498-43B3-948B-1728B52AA6E4}">
                <adec:decorative xmlns:adec="http://schemas.microsoft.com/office/drawing/2017/decorative" val="1"/>
              </a:ext>
            </a:extLst>
          </p:cNvPr>
          <p:cNvGrpSpPr/>
          <p:nvPr/>
        </p:nvGrpSpPr>
        <p:grpSpPr>
          <a:xfrm>
            <a:off x="5096329" y="5567262"/>
            <a:ext cx="2667609" cy="738664"/>
            <a:chOff x="11516907" y="6496541"/>
            <a:chExt cx="2667609" cy="738664"/>
          </a:xfrm>
        </p:grpSpPr>
        <p:grpSp>
          <p:nvGrpSpPr>
            <p:cNvPr id="56" name="Group 55">
              <a:extLst>
                <a:ext uri="{FF2B5EF4-FFF2-40B4-BE49-F238E27FC236}">
                  <a16:creationId xmlns:a16="http://schemas.microsoft.com/office/drawing/2014/main" id="{11607023-DC5E-5DD9-4520-76FC94B0ECCA}"/>
                </a:ext>
              </a:extLst>
            </p:cNvPr>
            <p:cNvGrpSpPr/>
            <p:nvPr/>
          </p:nvGrpSpPr>
          <p:grpSpPr>
            <a:xfrm>
              <a:off x="11516907" y="6577451"/>
              <a:ext cx="566212" cy="583956"/>
              <a:chOff x="11516907" y="6350776"/>
              <a:chExt cx="566212" cy="583956"/>
            </a:xfrm>
          </p:grpSpPr>
          <p:sp>
            <p:nvSpPr>
              <p:cNvPr id="58" name="Rectangle: Diagonal Corners Rounded 57">
                <a:extLst>
                  <a:ext uri="{FF2B5EF4-FFF2-40B4-BE49-F238E27FC236}">
                    <a16:creationId xmlns:a16="http://schemas.microsoft.com/office/drawing/2014/main" id="{1129C43A-AC4C-4F35-00E7-A2CB0720E3F2}"/>
                  </a:ext>
                </a:extLst>
              </p:cNvPr>
              <p:cNvSpPr/>
              <p:nvPr/>
            </p:nvSpPr>
            <p:spPr>
              <a:xfrm>
                <a:off x="11516907" y="6350776"/>
                <a:ext cx="566212" cy="583956"/>
              </a:xfrm>
              <a:prstGeom prst="round2DiagRect">
                <a:avLst>
                  <a:gd name="adj1" fmla="val 32009"/>
                  <a:gd name="adj2" fmla="val 0"/>
                </a:avLst>
              </a:prstGeom>
              <a:solidFill>
                <a:srgbClr val="7C878D"/>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a:solidFill>
                    <a:schemeClr val="tx1"/>
                  </a:solidFill>
                </a:endParaRPr>
              </a:p>
            </p:txBody>
          </p:sp>
          <p:pic>
            <p:nvPicPr>
              <p:cNvPr id="59" name="Graphic 58">
                <a:extLst>
                  <a:ext uri="{FF2B5EF4-FFF2-40B4-BE49-F238E27FC236}">
                    <a16:creationId xmlns:a16="http://schemas.microsoft.com/office/drawing/2014/main" id="{BA62E30F-18BE-8D00-C7F7-08B5ABB093B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579799" y="6434694"/>
                <a:ext cx="426714" cy="429898"/>
              </a:xfrm>
              <a:prstGeom prst="rect">
                <a:avLst/>
              </a:prstGeom>
            </p:spPr>
          </p:pic>
        </p:grpSp>
        <p:sp>
          <p:nvSpPr>
            <p:cNvPr id="57" name="TextBox 56">
              <a:extLst>
                <a:ext uri="{FF2B5EF4-FFF2-40B4-BE49-F238E27FC236}">
                  <a16:creationId xmlns:a16="http://schemas.microsoft.com/office/drawing/2014/main" id="{16CEFF3E-C498-F517-3BBC-E94A2FB671FB}"/>
                </a:ext>
              </a:extLst>
            </p:cNvPr>
            <p:cNvSpPr txBox="1"/>
            <p:nvPr/>
          </p:nvSpPr>
          <p:spPr>
            <a:xfrm>
              <a:off x="12169670" y="6496541"/>
              <a:ext cx="2014846" cy="738664"/>
            </a:xfrm>
            <a:prstGeom prst="rect">
              <a:avLst/>
            </a:prstGeom>
            <a:noFill/>
          </p:spPr>
          <p:txBody>
            <a:bodyPr wrap="square">
              <a:spAutoFit/>
            </a:bodyPr>
            <a:lstStyle/>
            <a:p>
              <a:pPr marL="0" lvl="2" indent="0" defTabSz="900000">
                <a:lnSpc>
                  <a:spcPct val="100000"/>
                </a:lnSpc>
                <a:buFont typeface="+mj-lt"/>
                <a:buNone/>
              </a:pPr>
              <a:r>
                <a:rPr lang="en-AU" sz="1400" b="1"/>
                <a:t>3,541</a:t>
              </a:r>
              <a:r>
                <a:rPr lang="en-AU" sz="1400"/>
                <a:t> consignments with a BMSB profile directed </a:t>
              </a:r>
              <a:br>
                <a:rPr lang="en-AU" sz="1400"/>
              </a:br>
              <a:r>
                <a:rPr lang="en-AU" sz="1400"/>
                <a:t>for inspection.</a:t>
              </a:r>
            </a:p>
          </p:txBody>
        </p:sp>
      </p:grpSp>
      <p:grpSp>
        <p:nvGrpSpPr>
          <p:cNvPr id="113" name="Group 112">
            <a:extLst>
              <a:ext uri="{FF2B5EF4-FFF2-40B4-BE49-F238E27FC236}">
                <a16:creationId xmlns:a16="http://schemas.microsoft.com/office/drawing/2014/main" id="{64496DCC-9746-8B34-81DC-F96548B2790E}"/>
              </a:ext>
              <a:ext uri="{C183D7F6-B498-43B3-948B-1728B52AA6E4}">
                <adec:decorative xmlns:adec="http://schemas.microsoft.com/office/drawing/2017/decorative" val="1"/>
              </a:ext>
            </a:extLst>
          </p:cNvPr>
          <p:cNvGrpSpPr/>
          <p:nvPr/>
        </p:nvGrpSpPr>
        <p:grpSpPr>
          <a:xfrm>
            <a:off x="9215198" y="4697645"/>
            <a:ext cx="2650346" cy="738664"/>
            <a:chOff x="11922880" y="4354098"/>
            <a:chExt cx="2650346" cy="738664"/>
          </a:xfrm>
        </p:grpSpPr>
        <p:grpSp>
          <p:nvGrpSpPr>
            <p:cNvPr id="114" name="Group 113">
              <a:extLst>
                <a:ext uri="{FF2B5EF4-FFF2-40B4-BE49-F238E27FC236}">
                  <a16:creationId xmlns:a16="http://schemas.microsoft.com/office/drawing/2014/main" id="{E8967CF0-0E7D-7666-4B9F-F106DE5EF696}"/>
                </a:ext>
              </a:extLst>
            </p:cNvPr>
            <p:cNvGrpSpPr/>
            <p:nvPr/>
          </p:nvGrpSpPr>
          <p:grpSpPr>
            <a:xfrm>
              <a:off x="11922880" y="4431452"/>
              <a:ext cx="566212" cy="583956"/>
              <a:chOff x="11922880" y="4246766"/>
              <a:chExt cx="566212" cy="583956"/>
            </a:xfrm>
          </p:grpSpPr>
          <p:sp>
            <p:nvSpPr>
              <p:cNvPr id="116" name="Rectangle: Diagonal Corners Rounded 115">
                <a:extLst>
                  <a:ext uri="{FF2B5EF4-FFF2-40B4-BE49-F238E27FC236}">
                    <a16:creationId xmlns:a16="http://schemas.microsoft.com/office/drawing/2014/main" id="{0B2F791A-F116-ECD7-6E7A-3FF34BC4DC6D}"/>
                  </a:ext>
                </a:extLst>
              </p:cNvPr>
              <p:cNvSpPr/>
              <p:nvPr/>
            </p:nvSpPr>
            <p:spPr>
              <a:xfrm>
                <a:off x="11922880" y="4246766"/>
                <a:ext cx="566212" cy="583956"/>
              </a:xfrm>
              <a:prstGeom prst="round2DiagRect">
                <a:avLst>
                  <a:gd name="adj1" fmla="val 32009"/>
                  <a:gd name="adj2" fmla="val 0"/>
                </a:avLst>
              </a:prstGeom>
              <a:solidFill>
                <a:srgbClr val="00748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a:solidFill>
                    <a:schemeClr val="tx1"/>
                  </a:solidFill>
                </a:endParaRPr>
              </a:p>
            </p:txBody>
          </p:sp>
          <p:pic>
            <p:nvPicPr>
              <p:cNvPr id="117" name="Graphic 116">
                <a:extLst>
                  <a:ext uri="{FF2B5EF4-FFF2-40B4-BE49-F238E27FC236}">
                    <a16:creationId xmlns:a16="http://schemas.microsoft.com/office/drawing/2014/main" id="{D37DDCC0-E294-A94E-ADF5-BB8160F3AD0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985772" y="4306548"/>
                <a:ext cx="440428" cy="421923"/>
              </a:xfrm>
              <a:prstGeom prst="rect">
                <a:avLst/>
              </a:prstGeom>
            </p:spPr>
          </p:pic>
        </p:grpSp>
        <p:sp>
          <p:nvSpPr>
            <p:cNvPr id="115" name="TextBox 114">
              <a:extLst>
                <a:ext uri="{FF2B5EF4-FFF2-40B4-BE49-F238E27FC236}">
                  <a16:creationId xmlns:a16="http://schemas.microsoft.com/office/drawing/2014/main" id="{8EEE86D3-D440-CBE0-1FE7-AFF442156AA3}"/>
                </a:ext>
              </a:extLst>
            </p:cNvPr>
            <p:cNvSpPr txBox="1"/>
            <p:nvPr/>
          </p:nvSpPr>
          <p:spPr>
            <a:xfrm>
              <a:off x="12557226" y="4354098"/>
              <a:ext cx="2016000" cy="738664"/>
            </a:xfrm>
            <a:prstGeom prst="rect">
              <a:avLst/>
            </a:prstGeom>
            <a:noFill/>
          </p:spPr>
          <p:txBody>
            <a:bodyPr wrap="square">
              <a:spAutoFit/>
            </a:bodyPr>
            <a:lstStyle/>
            <a:p>
              <a:pPr marL="0" lvl="2" indent="0" defTabSz="900000">
                <a:lnSpc>
                  <a:spcPct val="100000"/>
                </a:lnSpc>
                <a:buFont typeface="+mj-lt"/>
                <a:buNone/>
              </a:pPr>
              <a:r>
                <a:rPr lang="en-AU" sz="1400" b="1"/>
                <a:t>295</a:t>
              </a:r>
              <a:r>
                <a:rPr lang="en-AU" sz="1400"/>
                <a:t> SPIs performed </a:t>
              </a:r>
              <a:br>
                <a:rPr lang="en-AU" sz="1400"/>
              </a:br>
              <a:r>
                <a:rPr lang="en-AU" sz="1400"/>
                <a:t>on Roll-On Roll-Off </a:t>
              </a:r>
              <a:br>
                <a:rPr lang="en-AU" sz="1400"/>
              </a:br>
              <a:r>
                <a:rPr lang="en-AU" sz="1400"/>
                <a:t>vessels.</a:t>
              </a:r>
            </a:p>
          </p:txBody>
        </p:sp>
      </p:grpSp>
      <p:grpSp>
        <p:nvGrpSpPr>
          <p:cNvPr id="118" name="Group 117">
            <a:extLst>
              <a:ext uri="{FF2B5EF4-FFF2-40B4-BE49-F238E27FC236}">
                <a16:creationId xmlns:a16="http://schemas.microsoft.com/office/drawing/2014/main" id="{051BC29E-546D-F5EC-E044-790590CFB66C}"/>
              </a:ext>
              <a:ext uri="{C183D7F6-B498-43B3-948B-1728B52AA6E4}">
                <adec:decorative xmlns:adec="http://schemas.microsoft.com/office/drawing/2017/decorative" val="1"/>
              </a:ext>
            </a:extLst>
          </p:cNvPr>
          <p:cNvGrpSpPr/>
          <p:nvPr/>
        </p:nvGrpSpPr>
        <p:grpSpPr>
          <a:xfrm>
            <a:off x="7983956" y="5567262"/>
            <a:ext cx="2648712" cy="738664"/>
            <a:chOff x="6438344" y="5452800"/>
            <a:chExt cx="2648712" cy="738664"/>
          </a:xfrm>
        </p:grpSpPr>
        <p:sp>
          <p:nvSpPr>
            <p:cNvPr id="119" name="TextBox 118">
              <a:extLst>
                <a:ext uri="{FF2B5EF4-FFF2-40B4-BE49-F238E27FC236}">
                  <a16:creationId xmlns:a16="http://schemas.microsoft.com/office/drawing/2014/main" id="{68F26DB3-DFCE-E8C7-AA2C-738B7AF02320}"/>
                </a:ext>
              </a:extLst>
            </p:cNvPr>
            <p:cNvSpPr txBox="1"/>
            <p:nvPr/>
          </p:nvSpPr>
          <p:spPr>
            <a:xfrm>
              <a:off x="7072210" y="5452800"/>
              <a:ext cx="2014846" cy="738664"/>
            </a:xfrm>
            <a:prstGeom prst="rect">
              <a:avLst/>
            </a:prstGeom>
            <a:noFill/>
          </p:spPr>
          <p:txBody>
            <a:bodyPr wrap="square">
              <a:spAutoFit/>
            </a:bodyPr>
            <a:lstStyle/>
            <a:p>
              <a:pPr marL="0" lvl="2" indent="0" defTabSz="900000">
                <a:lnSpc>
                  <a:spcPct val="100000"/>
                </a:lnSpc>
                <a:buFont typeface="+mj-lt"/>
                <a:buNone/>
              </a:pPr>
              <a:r>
                <a:rPr lang="en-AU" sz="1400" b="1"/>
                <a:t>63</a:t>
              </a:r>
              <a:r>
                <a:rPr lang="en-AU" sz="1400"/>
                <a:t> Consignments directed for export for arriving non-compliant.</a:t>
              </a:r>
            </a:p>
          </p:txBody>
        </p:sp>
        <p:grpSp>
          <p:nvGrpSpPr>
            <p:cNvPr id="120" name="Group 119">
              <a:extLst>
                <a:ext uri="{FF2B5EF4-FFF2-40B4-BE49-F238E27FC236}">
                  <a16:creationId xmlns:a16="http://schemas.microsoft.com/office/drawing/2014/main" id="{54CCDE24-5490-6A9C-8F61-66E5E0FA34F9}"/>
                </a:ext>
              </a:extLst>
            </p:cNvPr>
            <p:cNvGrpSpPr/>
            <p:nvPr/>
          </p:nvGrpSpPr>
          <p:grpSpPr>
            <a:xfrm>
              <a:off x="6438344" y="5543516"/>
              <a:ext cx="566212" cy="583956"/>
              <a:chOff x="6438344" y="5543516"/>
              <a:chExt cx="566212" cy="583956"/>
            </a:xfrm>
          </p:grpSpPr>
          <p:sp>
            <p:nvSpPr>
              <p:cNvPr id="121" name="Rectangle: Diagonal Corners Rounded 120">
                <a:extLst>
                  <a:ext uri="{FF2B5EF4-FFF2-40B4-BE49-F238E27FC236}">
                    <a16:creationId xmlns:a16="http://schemas.microsoft.com/office/drawing/2014/main" id="{DE2A332C-1292-BDE8-8499-7AFD7965AA84}"/>
                  </a:ext>
                </a:extLst>
              </p:cNvPr>
              <p:cNvSpPr/>
              <p:nvPr/>
            </p:nvSpPr>
            <p:spPr>
              <a:xfrm>
                <a:off x="6438344" y="5543516"/>
                <a:ext cx="566212" cy="583956"/>
              </a:xfrm>
              <a:prstGeom prst="round2DiagRect">
                <a:avLst>
                  <a:gd name="adj1" fmla="val 32009"/>
                  <a:gd name="adj2" fmla="val 0"/>
                </a:avLst>
              </a:prstGeom>
              <a:solidFill>
                <a:srgbClr val="56293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a:solidFill>
                    <a:schemeClr val="tx1"/>
                  </a:solidFill>
                </a:endParaRPr>
              </a:p>
            </p:txBody>
          </p:sp>
          <p:grpSp>
            <p:nvGrpSpPr>
              <p:cNvPr id="122" name="Graphic 17">
                <a:extLst>
                  <a:ext uri="{FF2B5EF4-FFF2-40B4-BE49-F238E27FC236}">
                    <a16:creationId xmlns:a16="http://schemas.microsoft.com/office/drawing/2014/main" id="{4B907AF4-5474-C838-754D-12AD1A724A24}"/>
                  </a:ext>
                </a:extLst>
              </p:cNvPr>
              <p:cNvGrpSpPr/>
              <p:nvPr/>
            </p:nvGrpSpPr>
            <p:grpSpPr>
              <a:xfrm>
                <a:off x="6512926" y="5625903"/>
                <a:ext cx="416116" cy="416116"/>
                <a:chOff x="5748858" y="987985"/>
                <a:chExt cx="694285" cy="694285"/>
              </a:xfrm>
              <a:noFill/>
            </p:grpSpPr>
            <p:sp>
              <p:nvSpPr>
                <p:cNvPr id="123" name="Freeform: Shape 122">
                  <a:extLst>
                    <a:ext uri="{FF2B5EF4-FFF2-40B4-BE49-F238E27FC236}">
                      <a16:creationId xmlns:a16="http://schemas.microsoft.com/office/drawing/2014/main" id="{FB0CC6E5-CC32-CEB5-B657-7A61E08F97FF}"/>
                    </a:ext>
                  </a:extLst>
                </p:cNvPr>
                <p:cNvSpPr/>
                <p:nvPr/>
              </p:nvSpPr>
              <p:spPr>
                <a:xfrm>
                  <a:off x="5748858" y="987985"/>
                  <a:ext cx="694285" cy="694285"/>
                </a:xfrm>
                <a:custGeom>
                  <a:avLst/>
                  <a:gdLst>
                    <a:gd name="connsiteX0" fmla="*/ 694286 w 694285"/>
                    <a:gd name="connsiteY0" fmla="*/ 347143 h 694285"/>
                    <a:gd name="connsiteX1" fmla="*/ 347143 w 694285"/>
                    <a:gd name="connsiteY1" fmla="*/ 694286 h 694285"/>
                    <a:gd name="connsiteX2" fmla="*/ 0 w 694285"/>
                    <a:gd name="connsiteY2" fmla="*/ 347143 h 694285"/>
                    <a:gd name="connsiteX3" fmla="*/ 347143 w 694285"/>
                    <a:gd name="connsiteY3" fmla="*/ 0 h 694285"/>
                    <a:gd name="connsiteX4" fmla="*/ 694286 w 694285"/>
                    <a:gd name="connsiteY4" fmla="*/ 347143 h 6942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4285" h="694285">
                      <a:moveTo>
                        <a:pt x="694286" y="347143"/>
                      </a:moveTo>
                      <a:cubicBezTo>
                        <a:pt x="694286" y="538865"/>
                        <a:pt x="538865" y="694286"/>
                        <a:pt x="347143" y="694286"/>
                      </a:cubicBezTo>
                      <a:cubicBezTo>
                        <a:pt x="155421" y="694286"/>
                        <a:pt x="0" y="538865"/>
                        <a:pt x="0" y="347143"/>
                      </a:cubicBezTo>
                      <a:cubicBezTo>
                        <a:pt x="0" y="155421"/>
                        <a:pt x="155421" y="0"/>
                        <a:pt x="347143" y="0"/>
                      </a:cubicBezTo>
                      <a:cubicBezTo>
                        <a:pt x="538865" y="0"/>
                        <a:pt x="694286" y="155421"/>
                        <a:pt x="694286" y="347143"/>
                      </a:cubicBezTo>
                      <a:close/>
                    </a:path>
                  </a:pathLst>
                </a:custGeom>
                <a:noFill/>
                <a:ln w="19050" cap="rnd">
                  <a:solidFill>
                    <a:schemeClr val="bg1"/>
                  </a:solidFill>
                  <a:prstDash val="solid"/>
                  <a:round/>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AU"/>
                </a:p>
              </p:txBody>
            </p:sp>
            <p:sp>
              <p:nvSpPr>
                <p:cNvPr id="124" name="Freeform: Shape 123">
                  <a:extLst>
                    <a:ext uri="{FF2B5EF4-FFF2-40B4-BE49-F238E27FC236}">
                      <a16:creationId xmlns:a16="http://schemas.microsoft.com/office/drawing/2014/main" id="{1EBEF5D8-40BC-3751-B438-689393BDAFCD}"/>
                    </a:ext>
                  </a:extLst>
                </p:cNvPr>
                <p:cNvSpPr/>
                <p:nvPr/>
              </p:nvSpPr>
              <p:spPr>
                <a:xfrm>
                  <a:off x="5849452" y="1089119"/>
                  <a:ext cx="490937" cy="490911"/>
                </a:xfrm>
                <a:custGeom>
                  <a:avLst/>
                  <a:gdLst>
                    <a:gd name="connsiteX0" fmla="*/ 490937 w 490937"/>
                    <a:gd name="connsiteY0" fmla="*/ 0 h 490911"/>
                    <a:gd name="connsiteX1" fmla="*/ 0 w 490937"/>
                    <a:gd name="connsiteY1" fmla="*/ 490911 h 490911"/>
                  </a:gdLst>
                  <a:ahLst/>
                  <a:cxnLst>
                    <a:cxn ang="0">
                      <a:pos x="connsiteX0" y="connsiteY0"/>
                    </a:cxn>
                    <a:cxn ang="0">
                      <a:pos x="connsiteX1" y="connsiteY1"/>
                    </a:cxn>
                  </a:cxnLst>
                  <a:rect l="l" t="t" r="r" b="b"/>
                  <a:pathLst>
                    <a:path w="490937" h="490911">
                      <a:moveTo>
                        <a:pt x="490937" y="0"/>
                      </a:moveTo>
                      <a:lnTo>
                        <a:pt x="0" y="490911"/>
                      </a:lnTo>
                    </a:path>
                  </a:pathLst>
                </a:custGeom>
                <a:ln w="19050" cap="rnd">
                  <a:solidFill>
                    <a:schemeClr val="bg1"/>
                  </a:solidFill>
                  <a:prstDash val="solid"/>
                  <a:round/>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AU"/>
                </a:p>
              </p:txBody>
            </p:sp>
            <p:sp>
              <p:nvSpPr>
                <p:cNvPr id="125" name="Freeform: Shape 124">
                  <a:extLst>
                    <a:ext uri="{FF2B5EF4-FFF2-40B4-BE49-F238E27FC236}">
                      <a16:creationId xmlns:a16="http://schemas.microsoft.com/office/drawing/2014/main" id="{F1938FAB-0011-E133-C91A-D05BD067BE46}"/>
                    </a:ext>
                  </a:extLst>
                </p:cNvPr>
                <p:cNvSpPr/>
                <p:nvPr/>
              </p:nvSpPr>
              <p:spPr>
                <a:xfrm>
                  <a:off x="6043492" y="1167445"/>
                  <a:ext cx="102857" cy="51437"/>
                </a:xfrm>
                <a:custGeom>
                  <a:avLst/>
                  <a:gdLst>
                    <a:gd name="connsiteX0" fmla="*/ 51429 w 102857"/>
                    <a:gd name="connsiteY0" fmla="*/ 51429 h 51437"/>
                    <a:gd name="connsiteX1" fmla="*/ 102857 w 102857"/>
                    <a:gd name="connsiteY1" fmla="*/ 38571 h 51437"/>
                    <a:gd name="connsiteX2" fmla="*/ 51429 w 102857"/>
                    <a:gd name="connsiteY2" fmla="*/ 0 h 51437"/>
                    <a:gd name="connsiteX3" fmla="*/ 0 w 102857"/>
                    <a:gd name="connsiteY3" fmla="*/ 38571 h 51437"/>
                    <a:gd name="connsiteX4" fmla="*/ 51429 w 102857"/>
                    <a:gd name="connsiteY4" fmla="*/ 51429 h 51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857" h="51437">
                      <a:moveTo>
                        <a:pt x="51429" y="51429"/>
                      </a:moveTo>
                      <a:cubicBezTo>
                        <a:pt x="69395" y="51668"/>
                        <a:pt x="87117" y="47238"/>
                        <a:pt x="102857" y="38571"/>
                      </a:cubicBezTo>
                      <a:cubicBezTo>
                        <a:pt x="102857" y="38571"/>
                        <a:pt x="95349" y="0"/>
                        <a:pt x="51429" y="0"/>
                      </a:cubicBezTo>
                      <a:cubicBezTo>
                        <a:pt x="7509" y="0"/>
                        <a:pt x="0" y="38571"/>
                        <a:pt x="0" y="38571"/>
                      </a:cubicBezTo>
                      <a:cubicBezTo>
                        <a:pt x="15740" y="47238"/>
                        <a:pt x="33462" y="51668"/>
                        <a:pt x="51429" y="51429"/>
                      </a:cubicBezTo>
                      <a:close/>
                    </a:path>
                  </a:pathLst>
                </a:custGeom>
                <a:noFill/>
                <a:ln w="19050" cap="rnd">
                  <a:solidFill>
                    <a:schemeClr val="bg1"/>
                  </a:solidFill>
                  <a:prstDash val="solid"/>
                  <a:round/>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AU"/>
                </a:p>
              </p:txBody>
            </p:sp>
            <p:sp>
              <p:nvSpPr>
                <p:cNvPr id="126" name="Freeform: Shape 125">
                  <a:extLst>
                    <a:ext uri="{FF2B5EF4-FFF2-40B4-BE49-F238E27FC236}">
                      <a16:creationId xmlns:a16="http://schemas.microsoft.com/office/drawing/2014/main" id="{55835AE6-7811-A2C6-8B05-8D5C4425C079}"/>
                    </a:ext>
                  </a:extLst>
                </p:cNvPr>
                <p:cNvSpPr/>
                <p:nvPr/>
              </p:nvSpPr>
              <p:spPr>
                <a:xfrm>
                  <a:off x="5953492" y="1206016"/>
                  <a:ext cx="282857" cy="347142"/>
                </a:xfrm>
                <a:custGeom>
                  <a:avLst/>
                  <a:gdLst>
                    <a:gd name="connsiteX0" fmla="*/ 192857 w 282857"/>
                    <a:gd name="connsiteY0" fmla="*/ 0 h 347142"/>
                    <a:gd name="connsiteX1" fmla="*/ 282857 w 282857"/>
                    <a:gd name="connsiteY1" fmla="*/ 167143 h 347142"/>
                    <a:gd name="connsiteX2" fmla="*/ 141429 w 282857"/>
                    <a:gd name="connsiteY2" fmla="*/ 347143 h 347142"/>
                    <a:gd name="connsiteX3" fmla="*/ 0 w 282857"/>
                    <a:gd name="connsiteY3" fmla="*/ 167143 h 347142"/>
                    <a:gd name="connsiteX4" fmla="*/ 90000 w 282857"/>
                    <a:gd name="connsiteY4" fmla="*/ 0 h 347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857" h="347142">
                      <a:moveTo>
                        <a:pt x="192857" y="0"/>
                      </a:moveTo>
                      <a:cubicBezTo>
                        <a:pt x="192857" y="0"/>
                        <a:pt x="282857" y="22500"/>
                        <a:pt x="282857" y="167143"/>
                      </a:cubicBezTo>
                      <a:cubicBezTo>
                        <a:pt x="282857" y="303223"/>
                        <a:pt x="184294" y="347143"/>
                        <a:pt x="141429" y="347143"/>
                      </a:cubicBezTo>
                      <a:cubicBezTo>
                        <a:pt x="98563" y="347143"/>
                        <a:pt x="0" y="303223"/>
                        <a:pt x="0" y="167143"/>
                      </a:cubicBezTo>
                      <a:cubicBezTo>
                        <a:pt x="0" y="22500"/>
                        <a:pt x="90000" y="0"/>
                        <a:pt x="90000" y="0"/>
                      </a:cubicBezTo>
                    </a:path>
                  </a:pathLst>
                </a:custGeom>
                <a:noFill/>
                <a:ln w="19050" cap="rnd">
                  <a:solidFill>
                    <a:schemeClr val="bg1"/>
                  </a:solidFill>
                  <a:prstDash val="solid"/>
                  <a:round/>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AU"/>
                </a:p>
              </p:txBody>
            </p:sp>
            <p:sp>
              <p:nvSpPr>
                <p:cNvPr id="127" name="Freeform: Shape 126">
                  <a:extLst>
                    <a:ext uri="{FF2B5EF4-FFF2-40B4-BE49-F238E27FC236}">
                      <a16:creationId xmlns:a16="http://schemas.microsoft.com/office/drawing/2014/main" id="{06BC1B1C-61C2-5BB9-9572-A1BB6D2D7BF0}"/>
                    </a:ext>
                  </a:extLst>
                </p:cNvPr>
                <p:cNvSpPr/>
                <p:nvPr/>
              </p:nvSpPr>
              <p:spPr>
                <a:xfrm>
                  <a:off x="6123078" y="1103133"/>
                  <a:ext cx="48985" cy="71280"/>
                </a:xfrm>
                <a:custGeom>
                  <a:avLst/>
                  <a:gdLst>
                    <a:gd name="connsiteX0" fmla="*/ 0 w 48985"/>
                    <a:gd name="connsiteY0" fmla="*/ 71280 h 71280"/>
                    <a:gd name="connsiteX1" fmla="*/ 10414 w 48985"/>
                    <a:gd name="connsiteY1" fmla="*/ 25714 h 71280"/>
                    <a:gd name="connsiteX2" fmla="*/ 48986 w 48985"/>
                    <a:gd name="connsiteY2" fmla="*/ 0 h 71280"/>
                  </a:gdLst>
                  <a:ahLst/>
                  <a:cxnLst>
                    <a:cxn ang="0">
                      <a:pos x="connsiteX0" y="connsiteY0"/>
                    </a:cxn>
                    <a:cxn ang="0">
                      <a:pos x="connsiteX1" y="connsiteY1"/>
                    </a:cxn>
                    <a:cxn ang="0">
                      <a:pos x="connsiteX2" y="connsiteY2"/>
                    </a:cxn>
                  </a:cxnLst>
                  <a:rect l="l" t="t" r="r" b="b"/>
                  <a:pathLst>
                    <a:path w="48985" h="71280">
                      <a:moveTo>
                        <a:pt x="0" y="71280"/>
                      </a:moveTo>
                      <a:lnTo>
                        <a:pt x="10414" y="25714"/>
                      </a:lnTo>
                      <a:lnTo>
                        <a:pt x="48986" y="0"/>
                      </a:lnTo>
                    </a:path>
                  </a:pathLst>
                </a:custGeom>
                <a:noFill/>
                <a:ln w="19050" cap="rnd">
                  <a:solidFill>
                    <a:schemeClr val="bg1"/>
                  </a:solidFill>
                  <a:prstDash val="solid"/>
                  <a:round/>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AU"/>
                </a:p>
              </p:txBody>
            </p:sp>
            <p:sp>
              <p:nvSpPr>
                <p:cNvPr id="128" name="Freeform: Shape 127">
                  <a:extLst>
                    <a:ext uri="{FF2B5EF4-FFF2-40B4-BE49-F238E27FC236}">
                      <a16:creationId xmlns:a16="http://schemas.microsoft.com/office/drawing/2014/main" id="{DCED237F-FE6D-EE02-24ED-142E2B002B7A}"/>
                    </a:ext>
                  </a:extLst>
                </p:cNvPr>
                <p:cNvSpPr/>
                <p:nvPr/>
              </p:nvSpPr>
              <p:spPr>
                <a:xfrm>
                  <a:off x="6017778" y="1103133"/>
                  <a:ext cx="48985" cy="71280"/>
                </a:xfrm>
                <a:custGeom>
                  <a:avLst/>
                  <a:gdLst>
                    <a:gd name="connsiteX0" fmla="*/ 48986 w 48985"/>
                    <a:gd name="connsiteY0" fmla="*/ 71280 h 71280"/>
                    <a:gd name="connsiteX1" fmla="*/ 38571 w 48985"/>
                    <a:gd name="connsiteY1" fmla="*/ 25714 h 71280"/>
                    <a:gd name="connsiteX2" fmla="*/ 0 w 48985"/>
                    <a:gd name="connsiteY2" fmla="*/ 0 h 71280"/>
                  </a:gdLst>
                  <a:ahLst/>
                  <a:cxnLst>
                    <a:cxn ang="0">
                      <a:pos x="connsiteX0" y="connsiteY0"/>
                    </a:cxn>
                    <a:cxn ang="0">
                      <a:pos x="connsiteX1" y="connsiteY1"/>
                    </a:cxn>
                    <a:cxn ang="0">
                      <a:pos x="connsiteX2" y="connsiteY2"/>
                    </a:cxn>
                  </a:cxnLst>
                  <a:rect l="l" t="t" r="r" b="b"/>
                  <a:pathLst>
                    <a:path w="48985" h="71280">
                      <a:moveTo>
                        <a:pt x="48986" y="71280"/>
                      </a:moveTo>
                      <a:lnTo>
                        <a:pt x="38571" y="25714"/>
                      </a:lnTo>
                      <a:lnTo>
                        <a:pt x="0" y="0"/>
                      </a:lnTo>
                    </a:path>
                  </a:pathLst>
                </a:custGeom>
                <a:noFill/>
                <a:ln w="19050" cap="rnd">
                  <a:solidFill>
                    <a:schemeClr val="bg1"/>
                  </a:solidFill>
                  <a:prstDash val="solid"/>
                  <a:round/>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AU"/>
                </a:p>
              </p:txBody>
            </p:sp>
            <p:sp>
              <p:nvSpPr>
                <p:cNvPr id="129" name="Freeform: Shape 128">
                  <a:extLst>
                    <a:ext uri="{FF2B5EF4-FFF2-40B4-BE49-F238E27FC236}">
                      <a16:creationId xmlns:a16="http://schemas.microsoft.com/office/drawing/2014/main" id="{5F2499DF-1C88-07F2-32F6-27D9ECD41D05}"/>
                    </a:ext>
                  </a:extLst>
                </p:cNvPr>
                <p:cNvSpPr/>
                <p:nvPr/>
              </p:nvSpPr>
              <p:spPr>
                <a:xfrm>
                  <a:off x="6172115" y="1128847"/>
                  <a:ext cx="64234" cy="90000"/>
                </a:xfrm>
                <a:custGeom>
                  <a:avLst/>
                  <a:gdLst>
                    <a:gd name="connsiteX0" fmla="*/ 0 w 64234"/>
                    <a:gd name="connsiteY0" fmla="*/ 90000 h 90000"/>
                    <a:gd name="connsiteX1" fmla="*/ 25663 w 64234"/>
                    <a:gd name="connsiteY1" fmla="*/ 25714 h 90000"/>
                    <a:gd name="connsiteX2" fmla="*/ 64234 w 64234"/>
                    <a:gd name="connsiteY2" fmla="*/ 0 h 90000"/>
                  </a:gdLst>
                  <a:ahLst/>
                  <a:cxnLst>
                    <a:cxn ang="0">
                      <a:pos x="connsiteX0" y="connsiteY0"/>
                    </a:cxn>
                    <a:cxn ang="0">
                      <a:pos x="connsiteX1" y="connsiteY1"/>
                    </a:cxn>
                    <a:cxn ang="0">
                      <a:pos x="connsiteX2" y="connsiteY2"/>
                    </a:cxn>
                  </a:cxnLst>
                  <a:rect l="l" t="t" r="r" b="b"/>
                  <a:pathLst>
                    <a:path w="64234" h="90000">
                      <a:moveTo>
                        <a:pt x="0" y="90000"/>
                      </a:moveTo>
                      <a:lnTo>
                        <a:pt x="25663" y="25714"/>
                      </a:lnTo>
                      <a:lnTo>
                        <a:pt x="64234" y="0"/>
                      </a:lnTo>
                    </a:path>
                  </a:pathLst>
                </a:custGeom>
                <a:noFill/>
                <a:ln w="19050" cap="rnd">
                  <a:solidFill>
                    <a:schemeClr val="bg1"/>
                  </a:solidFill>
                  <a:prstDash val="solid"/>
                  <a:round/>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AU"/>
                </a:p>
              </p:txBody>
            </p:sp>
            <p:sp>
              <p:nvSpPr>
                <p:cNvPr id="130" name="Freeform: Shape 129">
                  <a:extLst>
                    <a:ext uri="{FF2B5EF4-FFF2-40B4-BE49-F238E27FC236}">
                      <a16:creationId xmlns:a16="http://schemas.microsoft.com/office/drawing/2014/main" id="{4A85764A-DACB-B942-64D5-A4628B16B66E}"/>
                    </a:ext>
                  </a:extLst>
                </p:cNvPr>
                <p:cNvSpPr/>
                <p:nvPr/>
              </p:nvSpPr>
              <p:spPr>
                <a:xfrm>
                  <a:off x="5953492" y="1128847"/>
                  <a:ext cx="64234" cy="90000"/>
                </a:xfrm>
                <a:custGeom>
                  <a:avLst/>
                  <a:gdLst>
                    <a:gd name="connsiteX0" fmla="*/ 64234 w 64234"/>
                    <a:gd name="connsiteY0" fmla="*/ 90000 h 90000"/>
                    <a:gd name="connsiteX1" fmla="*/ 38571 w 64234"/>
                    <a:gd name="connsiteY1" fmla="*/ 25714 h 90000"/>
                    <a:gd name="connsiteX2" fmla="*/ 0 w 64234"/>
                    <a:gd name="connsiteY2" fmla="*/ 0 h 90000"/>
                  </a:gdLst>
                  <a:ahLst/>
                  <a:cxnLst>
                    <a:cxn ang="0">
                      <a:pos x="connsiteX0" y="connsiteY0"/>
                    </a:cxn>
                    <a:cxn ang="0">
                      <a:pos x="connsiteX1" y="connsiteY1"/>
                    </a:cxn>
                    <a:cxn ang="0">
                      <a:pos x="connsiteX2" y="connsiteY2"/>
                    </a:cxn>
                  </a:cxnLst>
                  <a:rect l="l" t="t" r="r" b="b"/>
                  <a:pathLst>
                    <a:path w="64234" h="90000">
                      <a:moveTo>
                        <a:pt x="64234" y="90000"/>
                      </a:moveTo>
                      <a:lnTo>
                        <a:pt x="38571" y="25714"/>
                      </a:lnTo>
                      <a:lnTo>
                        <a:pt x="0" y="0"/>
                      </a:lnTo>
                    </a:path>
                  </a:pathLst>
                </a:custGeom>
                <a:noFill/>
                <a:ln w="19050" cap="rnd">
                  <a:solidFill>
                    <a:schemeClr val="bg1"/>
                  </a:solidFill>
                  <a:prstDash val="solid"/>
                  <a:round/>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AU"/>
                </a:p>
              </p:txBody>
            </p:sp>
            <p:sp>
              <p:nvSpPr>
                <p:cNvPr id="131" name="Freeform: Shape 130">
                  <a:extLst>
                    <a:ext uri="{FF2B5EF4-FFF2-40B4-BE49-F238E27FC236}">
                      <a16:creationId xmlns:a16="http://schemas.microsoft.com/office/drawing/2014/main" id="{6130E45D-96B1-23FE-4D7A-2D1F2EC1034A}"/>
                    </a:ext>
                  </a:extLst>
                </p:cNvPr>
                <p:cNvSpPr/>
                <p:nvPr/>
              </p:nvSpPr>
              <p:spPr>
                <a:xfrm>
                  <a:off x="6221178" y="1283133"/>
                  <a:ext cx="130885" cy="128571"/>
                </a:xfrm>
                <a:custGeom>
                  <a:avLst/>
                  <a:gdLst>
                    <a:gd name="connsiteX0" fmla="*/ 0 w 130885"/>
                    <a:gd name="connsiteY0" fmla="*/ 0 h 128571"/>
                    <a:gd name="connsiteX1" fmla="*/ 40886 w 130885"/>
                    <a:gd name="connsiteY1" fmla="*/ 0 h 128571"/>
                    <a:gd name="connsiteX2" fmla="*/ 66600 w 130885"/>
                    <a:gd name="connsiteY2" fmla="*/ 77143 h 128571"/>
                    <a:gd name="connsiteX3" fmla="*/ 130886 w 130885"/>
                    <a:gd name="connsiteY3" fmla="*/ 128571 h 128571"/>
                  </a:gdLst>
                  <a:ahLst/>
                  <a:cxnLst>
                    <a:cxn ang="0">
                      <a:pos x="connsiteX0" y="connsiteY0"/>
                    </a:cxn>
                    <a:cxn ang="0">
                      <a:pos x="connsiteX1" y="connsiteY1"/>
                    </a:cxn>
                    <a:cxn ang="0">
                      <a:pos x="connsiteX2" y="connsiteY2"/>
                    </a:cxn>
                    <a:cxn ang="0">
                      <a:pos x="connsiteX3" y="connsiteY3"/>
                    </a:cxn>
                  </a:cxnLst>
                  <a:rect l="l" t="t" r="r" b="b"/>
                  <a:pathLst>
                    <a:path w="130885" h="128571">
                      <a:moveTo>
                        <a:pt x="0" y="0"/>
                      </a:moveTo>
                      <a:lnTo>
                        <a:pt x="40886" y="0"/>
                      </a:lnTo>
                      <a:lnTo>
                        <a:pt x="66600" y="77143"/>
                      </a:lnTo>
                      <a:lnTo>
                        <a:pt x="130886" y="128571"/>
                      </a:lnTo>
                    </a:path>
                  </a:pathLst>
                </a:custGeom>
                <a:noFill/>
                <a:ln w="19050" cap="rnd">
                  <a:solidFill>
                    <a:schemeClr val="bg1"/>
                  </a:solidFill>
                  <a:prstDash val="solid"/>
                  <a:round/>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AU"/>
                </a:p>
              </p:txBody>
            </p:sp>
            <p:sp>
              <p:nvSpPr>
                <p:cNvPr id="132" name="Freeform: Shape 131">
                  <a:extLst>
                    <a:ext uri="{FF2B5EF4-FFF2-40B4-BE49-F238E27FC236}">
                      <a16:creationId xmlns:a16="http://schemas.microsoft.com/office/drawing/2014/main" id="{4C3E7B8D-CBB0-F77C-DF95-8D466BA76365}"/>
                    </a:ext>
                  </a:extLst>
                </p:cNvPr>
                <p:cNvSpPr/>
                <p:nvPr/>
              </p:nvSpPr>
              <p:spPr>
                <a:xfrm>
                  <a:off x="5837778" y="1283133"/>
                  <a:ext cx="130885" cy="128571"/>
                </a:xfrm>
                <a:custGeom>
                  <a:avLst/>
                  <a:gdLst>
                    <a:gd name="connsiteX0" fmla="*/ 130886 w 130885"/>
                    <a:gd name="connsiteY0" fmla="*/ 0 h 128571"/>
                    <a:gd name="connsiteX1" fmla="*/ 90000 w 130885"/>
                    <a:gd name="connsiteY1" fmla="*/ 0 h 128571"/>
                    <a:gd name="connsiteX2" fmla="*/ 64286 w 130885"/>
                    <a:gd name="connsiteY2" fmla="*/ 77143 h 128571"/>
                    <a:gd name="connsiteX3" fmla="*/ 0 w 130885"/>
                    <a:gd name="connsiteY3" fmla="*/ 128571 h 128571"/>
                  </a:gdLst>
                  <a:ahLst/>
                  <a:cxnLst>
                    <a:cxn ang="0">
                      <a:pos x="connsiteX0" y="connsiteY0"/>
                    </a:cxn>
                    <a:cxn ang="0">
                      <a:pos x="connsiteX1" y="connsiteY1"/>
                    </a:cxn>
                    <a:cxn ang="0">
                      <a:pos x="connsiteX2" y="connsiteY2"/>
                    </a:cxn>
                    <a:cxn ang="0">
                      <a:pos x="connsiteX3" y="connsiteY3"/>
                    </a:cxn>
                  </a:cxnLst>
                  <a:rect l="l" t="t" r="r" b="b"/>
                  <a:pathLst>
                    <a:path w="130885" h="128571">
                      <a:moveTo>
                        <a:pt x="130886" y="0"/>
                      </a:moveTo>
                      <a:lnTo>
                        <a:pt x="90000" y="0"/>
                      </a:lnTo>
                      <a:lnTo>
                        <a:pt x="64286" y="77143"/>
                      </a:lnTo>
                      <a:lnTo>
                        <a:pt x="0" y="128571"/>
                      </a:lnTo>
                    </a:path>
                  </a:pathLst>
                </a:custGeom>
                <a:noFill/>
                <a:ln w="19050" cap="rnd">
                  <a:solidFill>
                    <a:schemeClr val="bg1"/>
                  </a:solidFill>
                  <a:prstDash val="solid"/>
                  <a:round/>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AU"/>
                </a:p>
              </p:txBody>
            </p:sp>
            <p:sp>
              <p:nvSpPr>
                <p:cNvPr id="133" name="Freeform: Shape 132">
                  <a:extLst>
                    <a:ext uri="{FF2B5EF4-FFF2-40B4-BE49-F238E27FC236}">
                      <a16:creationId xmlns:a16="http://schemas.microsoft.com/office/drawing/2014/main" id="{15E4C49A-B510-AEDF-5A13-E9644840F3FF}"/>
                    </a:ext>
                  </a:extLst>
                </p:cNvPr>
                <p:cNvSpPr/>
                <p:nvPr/>
              </p:nvSpPr>
              <p:spPr>
                <a:xfrm>
                  <a:off x="6232878" y="1414559"/>
                  <a:ext cx="67757" cy="125717"/>
                </a:xfrm>
                <a:custGeom>
                  <a:avLst/>
                  <a:gdLst>
                    <a:gd name="connsiteX0" fmla="*/ 0 w 67757"/>
                    <a:gd name="connsiteY0" fmla="*/ 0 h 125717"/>
                    <a:gd name="connsiteX1" fmla="*/ 42043 w 67757"/>
                    <a:gd name="connsiteY1" fmla="*/ 22860 h 125717"/>
                    <a:gd name="connsiteX2" fmla="*/ 42043 w 67757"/>
                    <a:gd name="connsiteY2" fmla="*/ 100003 h 125717"/>
                    <a:gd name="connsiteX3" fmla="*/ 67757 w 67757"/>
                    <a:gd name="connsiteY3" fmla="*/ 125717 h 125717"/>
                  </a:gdLst>
                  <a:ahLst/>
                  <a:cxnLst>
                    <a:cxn ang="0">
                      <a:pos x="connsiteX0" y="connsiteY0"/>
                    </a:cxn>
                    <a:cxn ang="0">
                      <a:pos x="connsiteX1" y="connsiteY1"/>
                    </a:cxn>
                    <a:cxn ang="0">
                      <a:pos x="connsiteX2" y="connsiteY2"/>
                    </a:cxn>
                    <a:cxn ang="0">
                      <a:pos x="connsiteX3" y="connsiteY3"/>
                    </a:cxn>
                  </a:cxnLst>
                  <a:rect l="l" t="t" r="r" b="b"/>
                  <a:pathLst>
                    <a:path w="67757" h="125717">
                      <a:moveTo>
                        <a:pt x="0" y="0"/>
                      </a:moveTo>
                      <a:lnTo>
                        <a:pt x="42043" y="22860"/>
                      </a:lnTo>
                      <a:lnTo>
                        <a:pt x="42043" y="100003"/>
                      </a:lnTo>
                      <a:lnTo>
                        <a:pt x="67757" y="125717"/>
                      </a:lnTo>
                    </a:path>
                  </a:pathLst>
                </a:custGeom>
                <a:noFill/>
                <a:ln w="19050" cap="rnd">
                  <a:solidFill>
                    <a:schemeClr val="bg1"/>
                  </a:solidFill>
                  <a:prstDash val="solid"/>
                  <a:round/>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AU"/>
                </a:p>
              </p:txBody>
            </p:sp>
            <p:sp>
              <p:nvSpPr>
                <p:cNvPr id="134" name="Freeform: Shape 133">
                  <a:extLst>
                    <a:ext uri="{FF2B5EF4-FFF2-40B4-BE49-F238E27FC236}">
                      <a16:creationId xmlns:a16="http://schemas.microsoft.com/office/drawing/2014/main" id="{9D874244-E37F-D351-FEB0-3B6059D93026}"/>
                    </a:ext>
                  </a:extLst>
                </p:cNvPr>
                <p:cNvSpPr/>
                <p:nvPr/>
              </p:nvSpPr>
              <p:spPr>
                <a:xfrm>
                  <a:off x="5914921" y="1414559"/>
                  <a:ext cx="42042" cy="100002"/>
                </a:xfrm>
                <a:custGeom>
                  <a:avLst/>
                  <a:gdLst>
                    <a:gd name="connsiteX0" fmla="*/ 42043 w 42042"/>
                    <a:gd name="connsiteY0" fmla="*/ 0 h 100002"/>
                    <a:gd name="connsiteX1" fmla="*/ 0 w 42042"/>
                    <a:gd name="connsiteY1" fmla="*/ 22860 h 100002"/>
                    <a:gd name="connsiteX2" fmla="*/ 0 w 42042"/>
                    <a:gd name="connsiteY2" fmla="*/ 100003 h 100002"/>
                  </a:gdLst>
                  <a:ahLst/>
                  <a:cxnLst>
                    <a:cxn ang="0">
                      <a:pos x="connsiteX0" y="connsiteY0"/>
                    </a:cxn>
                    <a:cxn ang="0">
                      <a:pos x="connsiteX1" y="connsiteY1"/>
                    </a:cxn>
                    <a:cxn ang="0">
                      <a:pos x="connsiteX2" y="connsiteY2"/>
                    </a:cxn>
                  </a:cxnLst>
                  <a:rect l="l" t="t" r="r" b="b"/>
                  <a:pathLst>
                    <a:path w="42042" h="100002">
                      <a:moveTo>
                        <a:pt x="42043" y="0"/>
                      </a:moveTo>
                      <a:lnTo>
                        <a:pt x="0" y="22860"/>
                      </a:lnTo>
                      <a:lnTo>
                        <a:pt x="0" y="100003"/>
                      </a:lnTo>
                    </a:path>
                  </a:pathLst>
                </a:custGeom>
                <a:noFill/>
                <a:ln w="19050" cap="rnd">
                  <a:solidFill>
                    <a:schemeClr val="bg1"/>
                  </a:solidFill>
                  <a:prstDash val="solid"/>
                  <a:round/>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AU"/>
                </a:p>
              </p:txBody>
            </p:sp>
            <p:sp>
              <p:nvSpPr>
                <p:cNvPr id="135" name="Freeform: Shape 134">
                  <a:extLst>
                    <a:ext uri="{FF2B5EF4-FFF2-40B4-BE49-F238E27FC236}">
                      <a16:creationId xmlns:a16="http://schemas.microsoft.com/office/drawing/2014/main" id="{2F73A428-F313-544C-48E7-0FDE6C072314}"/>
                    </a:ext>
                  </a:extLst>
                </p:cNvPr>
                <p:cNvSpPr/>
                <p:nvPr/>
              </p:nvSpPr>
              <p:spPr>
                <a:xfrm>
                  <a:off x="6094921" y="1218873"/>
                  <a:ext cx="2571" cy="64285"/>
                </a:xfrm>
                <a:custGeom>
                  <a:avLst/>
                  <a:gdLst>
                    <a:gd name="connsiteX0" fmla="*/ 0 w 2571"/>
                    <a:gd name="connsiteY0" fmla="*/ 0 h 64285"/>
                    <a:gd name="connsiteX1" fmla="*/ 0 w 2571"/>
                    <a:gd name="connsiteY1" fmla="*/ 64286 h 64285"/>
                  </a:gdLst>
                  <a:ahLst/>
                  <a:cxnLst>
                    <a:cxn ang="0">
                      <a:pos x="connsiteX0" y="connsiteY0"/>
                    </a:cxn>
                    <a:cxn ang="0">
                      <a:pos x="connsiteX1" y="connsiteY1"/>
                    </a:cxn>
                  </a:cxnLst>
                  <a:rect l="l" t="t" r="r" b="b"/>
                  <a:pathLst>
                    <a:path w="2571" h="64285">
                      <a:moveTo>
                        <a:pt x="0" y="0"/>
                      </a:moveTo>
                      <a:lnTo>
                        <a:pt x="0" y="64286"/>
                      </a:lnTo>
                    </a:path>
                  </a:pathLst>
                </a:custGeom>
                <a:ln w="19050" cap="rnd">
                  <a:solidFill>
                    <a:schemeClr val="bg1"/>
                  </a:solidFill>
                  <a:prstDash val="solid"/>
                  <a:round/>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AU"/>
                </a:p>
              </p:txBody>
            </p:sp>
            <p:sp>
              <p:nvSpPr>
                <p:cNvPr id="136" name="Freeform: Shape 135">
                  <a:extLst>
                    <a:ext uri="{FF2B5EF4-FFF2-40B4-BE49-F238E27FC236}">
                      <a16:creationId xmlns:a16="http://schemas.microsoft.com/office/drawing/2014/main" id="{4990E3A3-2FAA-0744-4D9A-3DF7D2519E50}"/>
                    </a:ext>
                  </a:extLst>
                </p:cNvPr>
                <p:cNvSpPr/>
                <p:nvPr/>
              </p:nvSpPr>
              <p:spPr>
                <a:xfrm>
                  <a:off x="6094921" y="1334588"/>
                  <a:ext cx="2571" cy="218571"/>
                </a:xfrm>
                <a:custGeom>
                  <a:avLst/>
                  <a:gdLst>
                    <a:gd name="connsiteX0" fmla="*/ 0 w 2571"/>
                    <a:gd name="connsiteY0" fmla="*/ 0 h 218571"/>
                    <a:gd name="connsiteX1" fmla="*/ 0 w 2571"/>
                    <a:gd name="connsiteY1" fmla="*/ 218571 h 218571"/>
                  </a:gdLst>
                  <a:ahLst/>
                  <a:cxnLst>
                    <a:cxn ang="0">
                      <a:pos x="connsiteX0" y="connsiteY0"/>
                    </a:cxn>
                    <a:cxn ang="0">
                      <a:pos x="connsiteX1" y="connsiteY1"/>
                    </a:cxn>
                  </a:cxnLst>
                  <a:rect l="l" t="t" r="r" b="b"/>
                  <a:pathLst>
                    <a:path w="2571" h="218571">
                      <a:moveTo>
                        <a:pt x="0" y="0"/>
                      </a:moveTo>
                      <a:lnTo>
                        <a:pt x="0" y="218571"/>
                      </a:lnTo>
                    </a:path>
                  </a:pathLst>
                </a:custGeom>
                <a:ln w="19050" cap="rnd">
                  <a:solidFill>
                    <a:schemeClr val="bg1"/>
                  </a:solidFill>
                  <a:prstDash val="solid"/>
                  <a:round/>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AU"/>
                </a:p>
              </p:txBody>
            </p:sp>
          </p:grpSp>
        </p:grpSp>
      </p:grpSp>
      <p:grpSp>
        <p:nvGrpSpPr>
          <p:cNvPr id="2" name="Group 1">
            <a:extLst>
              <a:ext uri="{FF2B5EF4-FFF2-40B4-BE49-F238E27FC236}">
                <a16:creationId xmlns:a16="http://schemas.microsoft.com/office/drawing/2014/main" id="{056338B6-5C01-0CC0-5D4F-782648BE438F}"/>
              </a:ext>
              <a:ext uri="{C183D7F6-B498-43B3-948B-1728B52AA6E4}">
                <adec:decorative xmlns:adec="http://schemas.microsoft.com/office/drawing/2017/decorative" val="1"/>
              </a:ext>
            </a:extLst>
          </p:cNvPr>
          <p:cNvGrpSpPr/>
          <p:nvPr/>
        </p:nvGrpSpPr>
        <p:grpSpPr>
          <a:xfrm>
            <a:off x="6344742" y="4697645"/>
            <a:ext cx="2649866" cy="738664"/>
            <a:chOff x="6438344" y="5530529"/>
            <a:chExt cx="2649866" cy="738664"/>
          </a:xfrm>
        </p:grpSpPr>
        <p:grpSp>
          <p:nvGrpSpPr>
            <p:cNvPr id="112" name="Group 111">
              <a:extLst>
                <a:ext uri="{FF2B5EF4-FFF2-40B4-BE49-F238E27FC236}">
                  <a16:creationId xmlns:a16="http://schemas.microsoft.com/office/drawing/2014/main" id="{216D29D9-876F-EBFA-E593-51F557A4BD69}"/>
                </a:ext>
              </a:extLst>
            </p:cNvPr>
            <p:cNvGrpSpPr/>
            <p:nvPr/>
          </p:nvGrpSpPr>
          <p:grpSpPr>
            <a:xfrm>
              <a:off x="6438344" y="5530529"/>
              <a:ext cx="2649866" cy="738664"/>
              <a:chOff x="6438344" y="5452800"/>
              <a:chExt cx="2649866" cy="738664"/>
            </a:xfrm>
          </p:grpSpPr>
          <p:sp>
            <p:nvSpPr>
              <p:cNvPr id="75" name="TextBox 74">
                <a:extLst>
                  <a:ext uri="{FF2B5EF4-FFF2-40B4-BE49-F238E27FC236}">
                    <a16:creationId xmlns:a16="http://schemas.microsoft.com/office/drawing/2014/main" id="{576B1F5B-BE08-17F9-EC93-8AFB57DC7E67}"/>
                  </a:ext>
                </a:extLst>
              </p:cNvPr>
              <p:cNvSpPr txBox="1"/>
              <p:nvPr/>
            </p:nvSpPr>
            <p:spPr>
              <a:xfrm>
                <a:off x="7072210" y="5452800"/>
                <a:ext cx="2016000" cy="738664"/>
              </a:xfrm>
              <a:prstGeom prst="rect">
                <a:avLst/>
              </a:prstGeom>
              <a:noFill/>
            </p:spPr>
            <p:txBody>
              <a:bodyPr wrap="square">
                <a:spAutoFit/>
              </a:bodyPr>
              <a:lstStyle/>
              <a:p>
                <a:pPr marL="0" lvl="2" indent="0" defTabSz="900000">
                  <a:lnSpc>
                    <a:spcPct val="100000"/>
                  </a:lnSpc>
                  <a:buFont typeface="+mj-lt"/>
                  <a:buNone/>
                </a:pPr>
                <a:r>
                  <a:rPr lang="en-AU" sz="1400" b="1"/>
                  <a:t>230</a:t>
                </a:r>
                <a:r>
                  <a:rPr lang="en-AU" sz="1400"/>
                  <a:t> Registered </a:t>
                </a:r>
              </a:p>
              <a:p>
                <a:pPr marL="0" lvl="2" indent="0" defTabSz="900000">
                  <a:lnSpc>
                    <a:spcPct val="100000"/>
                  </a:lnSpc>
                  <a:buFont typeface="+mj-lt"/>
                  <a:buNone/>
                </a:pPr>
                <a:r>
                  <a:rPr lang="en-AU" sz="1400"/>
                  <a:t>AusTreat treatment providers.</a:t>
                </a:r>
              </a:p>
            </p:txBody>
          </p:sp>
          <p:sp>
            <p:nvSpPr>
              <p:cNvPr id="76" name="Rectangle: Diagonal Corners Rounded 75">
                <a:extLst>
                  <a:ext uri="{FF2B5EF4-FFF2-40B4-BE49-F238E27FC236}">
                    <a16:creationId xmlns:a16="http://schemas.microsoft.com/office/drawing/2014/main" id="{A91C07F7-D40A-0288-7E14-E9B6FDEE16DA}"/>
                  </a:ext>
                </a:extLst>
              </p:cNvPr>
              <p:cNvSpPr/>
              <p:nvPr/>
            </p:nvSpPr>
            <p:spPr>
              <a:xfrm>
                <a:off x="6438344" y="5543516"/>
                <a:ext cx="566212" cy="583956"/>
              </a:xfrm>
              <a:prstGeom prst="round2DiagRect">
                <a:avLst>
                  <a:gd name="adj1" fmla="val 32009"/>
                  <a:gd name="adj2" fmla="val 0"/>
                </a:avLst>
              </a:prstGeom>
              <a:solidFill>
                <a:srgbClr val="F7A71B"/>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a:solidFill>
                    <a:schemeClr val="tx1"/>
                  </a:solidFill>
                </a:endParaRPr>
              </a:p>
            </p:txBody>
          </p:sp>
        </p:grpSp>
        <p:grpSp>
          <p:nvGrpSpPr>
            <p:cNvPr id="141" name="Graphic 3">
              <a:extLst>
                <a:ext uri="{FF2B5EF4-FFF2-40B4-BE49-F238E27FC236}">
                  <a16:creationId xmlns:a16="http://schemas.microsoft.com/office/drawing/2014/main" id="{C896993F-00C7-7BE0-54AA-A001B982866F}"/>
                </a:ext>
              </a:extLst>
            </p:cNvPr>
            <p:cNvGrpSpPr/>
            <p:nvPr/>
          </p:nvGrpSpPr>
          <p:grpSpPr>
            <a:xfrm>
              <a:off x="6491711" y="5709937"/>
              <a:ext cx="470090" cy="426783"/>
              <a:chOff x="1934520" y="3073347"/>
              <a:chExt cx="772867" cy="701667"/>
            </a:xfrm>
            <a:solidFill>
              <a:srgbClr val="000000"/>
            </a:solidFill>
          </p:grpSpPr>
          <p:sp>
            <p:nvSpPr>
              <p:cNvPr id="142" name="Freeform: Shape 141">
                <a:extLst>
                  <a:ext uri="{FF2B5EF4-FFF2-40B4-BE49-F238E27FC236}">
                    <a16:creationId xmlns:a16="http://schemas.microsoft.com/office/drawing/2014/main" id="{063D4C91-EBDE-DDCA-6013-6BFEBDF9334D}"/>
                  </a:ext>
                </a:extLst>
              </p:cNvPr>
              <p:cNvSpPr/>
              <p:nvPr/>
            </p:nvSpPr>
            <p:spPr>
              <a:xfrm>
                <a:off x="1934520" y="3073347"/>
                <a:ext cx="579536" cy="701667"/>
              </a:xfrm>
              <a:custGeom>
                <a:avLst/>
                <a:gdLst>
                  <a:gd name="connsiteX0" fmla="*/ 289736 w 579536"/>
                  <a:gd name="connsiteY0" fmla="*/ 701667 h 701667"/>
                  <a:gd name="connsiteX1" fmla="*/ 285708 w 579536"/>
                  <a:gd name="connsiteY1" fmla="*/ 701148 h 701667"/>
                  <a:gd name="connsiteX2" fmla="*/ 0 w 579536"/>
                  <a:gd name="connsiteY2" fmla="*/ 395821 h 701667"/>
                  <a:gd name="connsiteX3" fmla="*/ 0 w 579536"/>
                  <a:gd name="connsiteY3" fmla="*/ 121741 h 701667"/>
                  <a:gd name="connsiteX4" fmla="*/ 15721 w 579536"/>
                  <a:gd name="connsiteY4" fmla="*/ 106020 h 701667"/>
                  <a:gd name="connsiteX5" fmla="*/ 277133 w 579536"/>
                  <a:gd name="connsiteY5" fmla="*/ 6626 h 701667"/>
                  <a:gd name="connsiteX6" fmla="*/ 289931 w 579536"/>
                  <a:gd name="connsiteY6" fmla="*/ 0 h 701667"/>
                  <a:gd name="connsiteX7" fmla="*/ 302728 w 579536"/>
                  <a:gd name="connsiteY7" fmla="*/ 6626 h 701667"/>
                  <a:gd name="connsiteX8" fmla="*/ 563816 w 579536"/>
                  <a:gd name="connsiteY8" fmla="*/ 106020 h 701667"/>
                  <a:gd name="connsiteX9" fmla="*/ 579537 w 579536"/>
                  <a:gd name="connsiteY9" fmla="*/ 121741 h 701667"/>
                  <a:gd name="connsiteX10" fmla="*/ 579537 w 579536"/>
                  <a:gd name="connsiteY10" fmla="*/ 186249 h 701667"/>
                  <a:gd name="connsiteX11" fmla="*/ 563816 w 579536"/>
                  <a:gd name="connsiteY11" fmla="*/ 201971 h 701667"/>
                  <a:gd name="connsiteX12" fmla="*/ 548094 w 579536"/>
                  <a:gd name="connsiteY12" fmla="*/ 186249 h 701667"/>
                  <a:gd name="connsiteX13" fmla="*/ 548094 w 579536"/>
                  <a:gd name="connsiteY13" fmla="*/ 136683 h 701667"/>
                  <a:gd name="connsiteX14" fmla="*/ 289801 w 579536"/>
                  <a:gd name="connsiteY14" fmla="*/ 37938 h 701667"/>
                  <a:gd name="connsiteX15" fmla="*/ 31312 w 579536"/>
                  <a:gd name="connsiteY15" fmla="*/ 136553 h 701667"/>
                  <a:gd name="connsiteX16" fmla="*/ 31312 w 579536"/>
                  <a:gd name="connsiteY16" fmla="*/ 395821 h 701667"/>
                  <a:gd name="connsiteX17" fmla="*/ 288891 w 579536"/>
                  <a:gd name="connsiteY17" fmla="*/ 668471 h 701667"/>
                  <a:gd name="connsiteX18" fmla="*/ 339433 w 579536"/>
                  <a:gd name="connsiteY18" fmla="*/ 633716 h 701667"/>
                  <a:gd name="connsiteX19" fmla="*/ 347098 w 579536"/>
                  <a:gd name="connsiteY19" fmla="*/ 628324 h 701667"/>
                  <a:gd name="connsiteX20" fmla="*/ 368926 w 579536"/>
                  <a:gd name="connsiteY20" fmla="*/ 632157 h 701667"/>
                  <a:gd name="connsiteX21" fmla="*/ 365093 w 579536"/>
                  <a:gd name="connsiteY21" fmla="*/ 653984 h 701667"/>
                  <a:gd name="connsiteX22" fmla="*/ 357427 w 579536"/>
                  <a:gd name="connsiteY22" fmla="*/ 659376 h 701667"/>
                  <a:gd name="connsiteX23" fmla="*/ 293699 w 579536"/>
                  <a:gd name="connsiteY23" fmla="*/ 701083 h 701667"/>
                  <a:gd name="connsiteX24" fmla="*/ 289671 w 579536"/>
                  <a:gd name="connsiteY24" fmla="*/ 701602 h 701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9536" h="701667">
                    <a:moveTo>
                      <a:pt x="289736" y="701667"/>
                    </a:moveTo>
                    <a:cubicBezTo>
                      <a:pt x="288372" y="701667"/>
                      <a:pt x="287007" y="701472"/>
                      <a:pt x="285708" y="701148"/>
                    </a:cubicBezTo>
                    <a:cubicBezTo>
                      <a:pt x="272066" y="697510"/>
                      <a:pt x="0" y="538350"/>
                      <a:pt x="0" y="395821"/>
                    </a:cubicBezTo>
                    <a:lnTo>
                      <a:pt x="0" y="121741"/>
                    </a:lnTo>
                    <a:cubicBezTo>
                      <a:pt x="0" y="113101"/>
                      <a:pt x="7016" y="106020"/>
                      <a:pt x="15721" y="106020"/>
                    </a:cubicBezTo>
                    <a:cubicBezTo>
                      <a:pt x="85037" y="106020"/>
                      <a:pt x="255435" y="37419"/>
                      <a:pt x="277133" y="6626"/>
                    </a:cubicBezTo>
                    <a:cubicBezTo>
                      <a:pt x="280056" y="2469"/>
                      <a:pt x="284864" y="0"/>
                      <a:pt x="289931" y="0"/>
                    </a:cubicBezTo>
                    <a:cubicBezTo>
                      <a:pt x="294998" y="0"/>
                      <a:pt x="299805" y="2469"/>
                      <a:pt x="302728" y="6626"/>
                    </a:cubicBezTo>
                    <a:cubicBezTo>
                      <a:pt x="325596" y="39108"/>
                      <a:pt x="490797" y="106020"/>
                      <a:pt x="563816" y="106020"/>
                    </a:cubicBezTo>
                    <a:cubicBezTo>
                      <a:pt x="572456" y="106020"/>
                      <a:pt x="579537" y="113036"/>
                      <a:pt x="579537" y="121741"/>
                    </a:cubicBezTo>
                    <a:lnTo>
                      <a:pt x="579537" y="186249"/>
                    </a:lnTo>
                    <a:cubicBezTo>
                      <a:pt x="579537" y="194890"/>
                      <a:pt x="572521" y="201971"/>
                      <a:pt x="563816" y="201971"/>
                    </a:cubicBezTo>
                    <a:cubicBezTo>
                      <a:pt x="555111" y="201971"/>
                      <a:pt x="548094" y="194954"/>
                      <a:pt x="548094" y="186249"/>
                    </a:cubicBezTo>
                    <a:lnTo>
                      <a:pt x="548094" y="136683"/>
                    </a:lnTo>
                    <a:cubicBezTo>
                      <a:pt x="471958" y="129796"/>
                      <a:pt x="337419" y="77826"/>
                      <a:pt x="289801" y="37938"/>
                    </a:cubicBezTo>
                    <a:cubicBezTo>
                      <a:pt x="241078" y="78086"/>
                      <a:pt x="101862" y="129082"/>
                      <a:pt x="31312" y="136553"/>
                    </a:cubicBezTo>
                    <a:lnTo>
                      <a:pt x="31312" y="395821"/>
                    </a:lnTo>
                    <a:cubicBezTo>
                      <a:pt x="31312" y="503790"/>
                      <a:pt x="243872" y="645539"/>
                      <a:pt x="288891" y="668471"/>
                    </a:cubicBezTo>
                    <a:cubicBezTo>
                      <a:pt x="299415" y="661780"/>
                      <a:pt x="322088" y="645864"/>
                      <a:pt x="339433" y="633716"/>
                    </a:cubicBezTo>
                    <a:lnTo>
                      <a:pt x="347098" y="628324"/>
                    </a:lnTo>
                    <a:cubicBezTo>
                      <a:pt x="354179" y="623387"/>
                      <a:pt x="363989" y="625076"/>
                      <a:pt x="368926" y="632157"/>
                    </a:cubicBezTo>
                    <a:cubicBezTo>
                      <a:pt x="373863" y="639238"/>
                      <a:pt x="372174" y="649047"/>
                      <a:pt x="365093" y="653984"/>
                    </a:cubicBezTo>
                    <a:lnTo>
                      <a:pt x="357427" y="659376"/>
                    </a:lnTo>
                    <a:cubicBezTo>
                      <a:pt x="308445" y="693677"/>
                      <a:pt x="299480" y="699524"/>
                      <a:pt x="293699" y="701083"/>
                    </a:cubicBezTo>
                    <a:cubicBezTo>
                      <a:pt x="292399" y="701407"/>
                      <a:pt x="291035" y="701602"/>
                      <a:pt x="289671" y="701602"/>
                    </a:cubicBezTo>
                    <a:close/>
                  </a:path>
                </a:pathLst>
              </a:custGeom>
              <a:solidFill>
                <a:srgbClr val="000000"/>
              </a:solidFill>
              <a:ln w="6491" cap="flat">
                <a:noFill/>
                <a:prstDash val="solid"/>
                <a:miter/>
              </a:ln>
            </p:spPr>
            <p:txBody>
              <a:bodyPr rtlCol="0" anchor="ctr"/>
              <a:lstStyle/>
              <a:p>
                <a:endParaRPr lang="en-AU"/>
              </a:p>
            </p:txBody>
          </p:sp>
          <p:sp>
            <p:nvSpPr>
              <p:cNvPr id="143" name="Freeform: Shape 142">
                <a:extLst>
                  <a:ext uri="{FF2B5EF4-FFF2-40B4-BE49-F238E27FC236}">
                    <a16:creationId xmlns:a16="http://schemas.microsoft.com/office/drawing/2014/main" id="{78217C02-EDA0-57F0-7CE4-B4B1CD6B6802}"/>
                  </a:ext>
                </a:extLst>
              </p:cNvPr>
              <p:cNvSpPr/>
              <p:nvPr/>
            </p:nvSpPr>
            <p:spPr>
              <a:xfrm>
                <a:off x="2256933" y="3292338"/>
                <a:ext cx="450454" cy="450454"/>
              </a:xfrm>
              <a:custGeom>
                <a:avLst/>
                <a:gdLst>
                  <a:gd name="connsiteX0" fmla="*/ 225228 w 450454"/>
                  <a:gd name="connsiteY0" fmla="*/ 450455 h 450454"/>
                  <a:gd name="connsiteX1" fmla="*/ 0 w 450454"/>
                  <a:gd name="connsiteY1" fmla="*/ 225227 h 450454"/>
                  <a:gd name="connsiteX2" fmla="*/ 225228 w 450454"/>
                  <a:gd name="connsiteY2" fmla="*/ 0 h 450454"/>
                  <a:gd name="connsiteX3" fmla="*/ 450455 w 450454"/>
                  <a:gd name="connsiteY3" fmla="*/ 225227 h 450454"/>
                  <a:gd name="connsiteX4" fmla="*/ 225228 w 450454"/>
                  <a:gd name="connsiteY4" fmla="*/ 450455 h 450454"/>
                  <a:gd name="connsiteX5" fmla="*/ 225228 w 450454"/>
                  <a:gd name="connsiteY5" fmla="*/ 31312 h 450454"/>
                  <a:gd name="connsiteX6" fmla="*/ 31377 w 450454"/>
                  <a:gd name="connsiteY6" fmla="*/ 225162 h 450454"/>
                  <a:gd name="connsiteX7" fmla="*/ 225228 w 450454"/>
                  <a:gd name="connsiteY7" fmla="*/ 419013 h 450454"/>
                  <a:gd name="connsiteX8" fmla="*/ 419078 w 450454"/>
                  <a:gd name="connsiteY8" fmla="*/ 225162 h 450454"/>
                  <a:gd name="connsiteX9" fmla="*/ 225228 w 450454"/>
                  <a:gd name="connsiteY9" fmla="*/ 31312 h 450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454" h="450454">
                    <a:moveTo>
                      <a:pt x="225228" y="450455"/>
                    </a:moveTo>
                    <a:cubicBezTo>
                      <a:pt x="101018" y="450455"/>
                      <a:pt x="0" y="349437"/>
                      <a:pt x="0" y="225227"/>
                    </a:cubicBezTo>
                    <a:cubicBezTo>
                      <a:pt x="0" y="101018"/>
                      <a:pt x="101018" y="0"/>
                      <a:pt x="225228" y="0"/>
                    </a:cubicBezTo>
                    <a:cubicBezTo>
                      <a:pt x="349437" y="0"/>
                      <a:pt x="450455" y="101018"/>
                      <a:pt x="450455" y="225227"/>
                    </a:cubicBezTo>
                    <a:cubicBezTo>
                      <a:pt x="450455" y="349437"/>
                      <a:pt x="349437" y="450455"/>
                      <a:pt x="225228" y="450455"/>
                    </a:cubicBezTo>
                    <a:close/>
                    <a:moveTo>
                      <a:pt x="225228" y="31312"/>
                    </a:moveTo>
                    <a:cubicBezTo>
                      <a:pt x="118298" y="31312"/>
                      <a:pt x="31377" y="118298"/>
                      <a:pt x="31377" y="225162"/>
                    </a:cubicBezTo>
                    <a:cubicBezTo>
                      <a:pt x="31377" y="332027"/>
                      <a:pt x="118363" y="419013"/>
                      <a:pt x="225228" y="419013"/>
                    </a:cubicBezTo>
                    <a:cubicBezTo>
                      <a:pt x="332092" y="419013"/>
                      <a:pt x="419078" y="332027"/>
                      <a:pt x="419078" y="225162"/>
                    </a:cubicBezTo>
                    <a:cubicBezTo>
                      <a:pt x="419078" y="118298"/>
                      <a:pt x="332092" y="31312"/>
                      <a:pt x="225228" y="31312"/>
                    </a:cubicBezTo>
                    <a:close/>
                  </a:path>
                </a:pathLst>
              </a:custGeom>
              <a:solidFill>
                <a:srgbClr val="000000"/>
              </a:solidFill>
              <a:ln w="6491" cap="flat">
                <a:noFill/>
                <a:prstDash val="solid"/>
                <a:miter/>
              </a:ln>
            </p:spPr>
            <p:txBody>
              <a:bodyPr rtlCol="0" anchor="ctr"/>
              <a:lstStyle/>
              <a:p>
                <a:endParaRPr lang="en-AU"/>
              </a:p>
            </p:txBody>
          </p:sp>
          <p:sp>
            <p:nvSpPr>
              <p:cNvPr id="144" name="Freeform: Shape 143">
                <a:extLst>
                  <a:ext uri="{FF2B5EF4-FFF2-40B4-BE49-F238E27FC236}">
                    <a16:creationId xmlns:a16="http://schemas.microsoft.com/office/drawing/2014/main" id="{F936BF02-B2FE-3EA2-29CE-F18951BADC71}"/>
                  </a:ext>
                </a:extLst>
              </p:cNvPr>
              <p:cNvSpPr/>
              <p:nvPr/>
            </p:nvSpPr>
            <p:spPr>
              <a:xfrm>
                <a:off x="2337519" y="3405146"/>
                <a:ext cx="289281" cy="240980"/>
              </a:xfrm>
              <a:custGeom>
                <a:avLst/>
                <a:gdLst>
                  <a:gd name="connsiteX0" fmla="*/ 112419 w 289281"/>
                  <a:gd name="connsiteY0" fmla="*/ 240916 h 240980"/>
                  <a:gd name="connsiteX1" fmla="*/ 101310 w 289281"/>
                  <a:gd name="connsiteY1" fmla="*/ 236304 h 240980"/>
                  <a:gd name="connsiteX2" fmla="*/ 4580 w 289281"/>
                  <a:gd name="connsiteY2" fmla="*/ 139573 h 240980"/>
                  <a:gd name="connsiteX3" fmla="*/ 4580 w 289281"/>
                  <a:gd name="connsiteY3" fmla="*/ 117356 h 240980"/>
                  <a:gd name="connsiteX4" fmla="*/ 52913 w 289281"/>
                  <a:gd name="connsiteY4" fmla="*/ 69023 h 240980"/>
                  <a:gd name="connsiteX5" fmla="*/ 75130 w 289281"/>
                  <a:gd name="connsiteY5" fmla="*/ 69023 h 240980"/>
                  <a:gd name="connsiteX6" fmla="*/ 112419 w 289281"/>
                  <a:gd name="connsiteY6" fmla="*/ 106312 h 240980"/>
                  <a:gd name="connsiteX7" fmla="*/ 214151 w 289281"/>
                  <a:gd name="connsiteY7" fmla="*/ 4580 h 240980"/>
                  <a:gd name="connsiteX8" fmla="*/ 236369 w 289281"/>
                  <a:gd name="connsiteY8" fmla="*/ 4580 h 240980"/>
                  <a:gd name="connsiteX9" fmla="*/ 284701 w 289281"/>
                  <a:gd name="connsiteY9" fmla="*/ 52913 h 240980"/>
                  <a:gd name="connsiteX10" fmla="*/ 284701 w 289281"/>
                  <a:gd name="connsiteY10" fmla="*/ 75130 h 240980"/>
                  <a:gd name="connsiteX11" fmla="*/ 123463 w 289281"/>
                  <a:gd name="connsiteY11" fmla="*/ 236369 h 240980"/>
                  <a:gd name="connsiteX12" fmla="*/ 112354 w 289281"/>
                  <a:gd name="connsiteY12" fmla="*/ 240981 h 240980"/>
                  <a:gd name="connsiteX13" fmla="*/ 37906 w 289281"/>
                  <a:gd name="connsiteY13" fmla="*/ 128530 h 240980"/>
                  <a:gd name="connsiteX14" fmla="*/ 112419 w 289281"/>
                  <a:gd name="connsiteY14" fmla="*/ 203042 h 240980"/>
                  <a:gd name="connsiteX15" fmla="*/ 251440 w 289281"/>
                  <a:gd name="connsiteY15" fmla="*/ 64021 h 240980"/>
                  <a:gd name="connsiteX16" fmla="*/ 225260 w 289281"/>
                  <a:gd name="connsiteY16" fmla="*/ 37841 h 240980"/>
                  <a:gd name="connsiteX17" fmla="*/ 123528 w 289281"/>
                  <a:gd name="connsiteY17" fmla="*/ 139573 h 240980"/>
                  <a:gd name="connsiteX18" fmla="*/ 101310 w 289281"/>
                  <a:gd name="connsiteY18" fmla="*/ 139573 h 240980"/>
                  <a:gd name="connsiteX19" fmla="*/ 64021 w 289281"/>
                  <a:gd name="connsiteY19" fmla="*/ 102285 h 240980"/>
                  <a:gd name="connsiteX20" fmla="*/ 37841 w 289281"/>
                  <a:gd name="connsiteY20" fmla="*/ 128465 h 240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9281" h="240980">
                    <a:moveTo>
                      <a:pt x="112419" y="240916"/>
                    </a:moveTo>
                    <a:cubicBezTo>
                      <a:pt x="108391" y="240916"/>
                      <a:pt x="104363" y="239357"/>
                      <a:pt x="101310" y="236304"/>
                    </a:cubicBezTo>
                    <a:lnTo>
                      <a:pt x="4580" y="139573"/>
                    </a:lnTo>
                    <a:cubicBezTo>
                      <a:pt x="-1527" y="133467"/>
                      <a:pt x="-1527" y="123527"/>
                      <a:pt x="4580" y="117356"/>
                    </a:cubicBezTo>
                    <a:lnTo>
                      <a:pt x="52913" y="69023"/>
                    </a:lnTo>
                    <a:cubicBezTo>
                      <a:pt x="59019" y="62917"/>
                      <a:pt x="68958" y="62917"/>
                      <a:pt x="75130" y="69023"/>
                    </a:cubicBezTo>
                    <a:lnTo>
                      <a:pt x="112419" y="106312"/>
                    </a:lnTo>
                    <a:lnTo>
                      <a:pt x="214151" y="4580"/>
                    </a:lnTo>
                    <a:cubicBezTo>
                      <a:pt x="220258" y="-1527"/>
                      <a:pt x="230197" y="-1527"/>
                      <a:pt x="236369" y="4580"/>
                    </a:cubicBezTo>
                    <a:lnTo>
                      <a:pt x="284701" y="52913"/>
                    </a:lnTo>
                    <a:cubicBezTo>
                      <a:pt x="290808" y="59019"/>
                      <a:pt x="290808" y="68958"/>
                      <a:pt x="284701" y="75130"/>
                    </a:cubicBezTo>
                    <a:lnTo>
                      <a:pt x="123463" y="236369"/>
                    </a:lnTo>
                    <a:cubicBezTo>
                      <a:pt x="120409" y="239422"/>
                      <a:pt x="116382" y="240981"/>
                      <a:pt x="112354" y="240981"/>
                    </a:cubicBezTo>
                    <a:close/>
                    <a:moveTo>
                      <a:pt x="37906" y="128530"/>
                    </a:moveTo>
                    <a:lnTo>
                      <a:pt x="112419" y="203042"/>
                    </a:lnTo>
                    <a:lnTo>
                      <a:pt x="251440" y="64021"/>
                    </a:lnTo>
                    <a:lnTo>
                      <a:pt x="225260" y="37841"/>
                    </a:lnTo>
                    <a:lnTo>
                      <a:pt x="123528" y="139573"/>
                    </a:lnTo>
                    <a:cubicBezTo>
                      <a:pt x="117421" y="145680"/>
                      <a:pt x="107482" y="145680"/>
                      <a:pt x="101310" y="139573"/>
                    </a:cubicBezTo>
                    <a:lnTo>
                      <a:pt x="64021" y="102285"/>
                    </a:lnTo>
                    <a:lnTo>
                      <a:pt x="37841" y="128465"/>
                    </a:lnTo>
                    <a:close/>
                  </a:path>
                </a:pathLst>
              </a:custGeom>
              <a:solidFill>
                <a:srgbClr val="000000"/>
              </a:solidFill>
              <a:ln w="6491" cap="flat">
                <a:noFill/>
                <a:prstDash val="solid"/>
                <a:miter/>
              </a:ln>
            </p:spPr>
            <p:txBody>
              <a:bodyPr rtlCol="0" anchor="ctr"/>
              <a:lstStyle/>
              <a:p>
                <a:endParaRPr lang="en-AU"/>
              </a:p>
            </p:txBody>
          </p:sp>
        </p:grpSp>
      </p:grpSp>
      <p:pic>
        <p:nvPicPr>
          <p:cNvPr id="153" name="Picture 152">
            <a:extLst>
              <a:ext uri="{FF2B5EF4-FFF2-40B4-BE49-F238E27FC236}">
                <a16:creationId xmlns:a16="http://schemas.microsoft.com/office/drawing/2014/main" id="{003DB84E-D6A6-A89D-274D-084DBEB8AB17}"/>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8800041">
            <a:off x="7817540" y="-255468"/>
            <a:ext cx="1627663" cy="1627532"/>
          </a:xfrm>
          <a:prstGeom prst="rect">
            <a:avLst/>
          </a:prstGeom>
        </p:spPr>
      </p:pic>
      <p:pic>
        <p:nvPicPr>
          <p:cNvPr id="154" name="Picture 153">
            <a:extLst>
              <a:ext uri="{FF2B5EF4-FFF2-40B4-BE49-F238E27FC236}">
                <a16:creationId xmlns:a16="http://schemas.microsoft.com/office/drawing/2014/main" id="{A22E556B-4D04-B2F7-7728-3F33B1E7E20F}"/>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4922172">
            <a:off x="9902807" y="258140"/>
            <a:ext cx="1144087" cy="1143995"/>
          </a:xfrm>
          <a:prstGeom prst="rect">
            <a:avLst/>
          </a:prstGeom>
        </p:spPr>
      </p:pic>
      <p:pic>
        <p:nvPicPr>
          <p:cNvPr id="155" name="Picture 154">
            <a:extLst>
              <a:ext uri="{FF2B5EF4-FFF2-40B4-BE49-F238E27FC236}">
                <a16:creationId xmlns:a16="http://schemas.microsoft.com/office/drawing/2014/main" id="{D293BA7D-FDFB-C875-704E-5D1179B83B4B}"/>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2298006">
            <a:off x="11470697" y="-92414"/>
            <a:ext cx="804036" cy="803971"/>
          </a:xfrm>
          <a:prstGeom prst="rect">
            <a:avLst/>
          </a:prstGeom>
        </p:spPr>
      </p:pic>
      <p:graphicFrame>
        <p:nvGraphicFramePr>
          <p:cNvPr id="5" name="Table 4">
            <a:extLst>
              <a:ext uri="{FF2B5EF4-FFF2-40B4-BE49-F238E27FC236}">
                <a16:creationId xmlns:a16="http://schemas.microsoft.com/office/drawing/2014/main" id="{1A007FDD-B430-FA48-937A-41DE84E119E0}"/>
              </a:ext>
            </a:extLst>
          </p:cNvPr>
          <p:cNvGraphicFramePr>
            <a:graphicFrameLocks noGrp="1"/>
          </p:cNvGraphicFramePr>
          <p:nvPr>
            <p:extLst>
              <p:ext uri="{D42A27DB-BD31-4B8C-83A1-F6EECF244321}">
                <p14:modId xmlns:p14="http://schemas.microsoft.com/office/powerpoint/2010/main" val="3423414732"/>
              </p:ext>
            </p:extLst>
          </p:nvPr>
        </p:nvGraphicFramePr>
        <p:xfrm>
          <a:off x="6130786" y="1540235"/>
          <a:ext cx="5581795" cy="2934000"/>
        </p:xfrm>
        <a:graphic>
          <a:graphicData uri="http://schemas.openxmlformats.org/drawingml/2006/table">
            <a:tbl>
              <a:tblPr firstRow="1" bandRow="1">
                <a:tableStyleId>{93296810-A885-4BE3-A3E7-6D5BEEA58F35}</a:tableStyleId>
              </a:tblPr>
              <a:tblGrid>
                <a:gridCol w="1783801">
                  <a:extLst>
                    <a:ext uri="{9D8B030D-6E8A-4147-A177-3AD203B41FA5}">
                      <a16:colId xmlns:a16="http://schemas.microsoft.com/office/drawing/2014/main" val="3379468677"/>
                    </a:ext>
                  </a:extLst>
                </a:gridCol>
                <a:gridCol w="1017913">
                  <a:extLst>
                    <a:ext uri="{9D8B030D-6E8A-4147-A177-3AD203B41FA5}">
                      <a16:colId xmlns:a16="http://schemas.microsoft.com/office/drawing/2014/main" val="279447817"/>
                    </a:ext>
                  </a:extLst>
                </a:gridCol>
                <a:gridCol w="1430232">
                  <a:extLst>
                    <a:ext uri="{9D8B030D-6E8A-4147-A177-3AD203B41FA5}">
                      <a16:colId xmlns:a16="http://schemas.microsoft.com/office/drawing/2014/main" val="782064118"/>
                    </a:ext>
                  </a:extLst>
                </a:gridCol>
                <a:gridCol w="1349849">
                  <a:extLst>
                    <a:ext uri="{9D8B030D-6E8A-4147-A177-3AD203B41FA5}">
                      <a16:colId xmlns:a16="http://schemas.microsoft.com/office/drawing/2014/main" val="776717967"/>
                    </a:ext>
                  </a:extLst>
                </a:gridCol>
              </a:tblGrid>
              <a:tr h="360000">
                <a:tc gridSpan="4">
                  <a:txBody>
                    <a:bodyPr/>
                    <a:lstStyle/>
                    <a:p>
                      <a:r>
                        <a:rPr lang="en-AU" sz="1600">
                          <a:solidFill>
                            <a:schemeClr val="bg1"/>
                          </a:solidFill>
                          <a:latin typeface="+mn-lt"/>
                        </a:rPr>
                        <a:t>YSSB Detections</a:t>
                      </a:r>
                      <a:endParaRPr lang="en-AU" sz="1200">
                        <a:solidFill>
                          <a:schemeClr val="bg1"/>
                        </a:solidFill>
                        <a:latin typeface="+mn-lt"/>
                      </a:endParaRPr>
                    </a:p>
                  </a:txBody>
                  <a:tcPr marL="90416" marR="90416" marT="45208" marB="45208" anchor="ctr">
                    <a:solidFill>
                      <a:srgbClr val="007B84"/>
                    </a:solidFill>
                  </a:tcPr>
                </a:tc>
                <a:tc hMerge="1">
                  <a:txBody>
                    <a:bodyPr/>
                    <a:lstStyle/>
                    <a:p>
                      <a:endParaRPr lang="en-AU"/>
                    </a:p>
                  </a:txBody>
                  <a:tcPr/>
                </a:tc>
                <a:tc hMerge="1">
                  <a:txBody>
                    <a:bodyPr/>
                    <a:lstStyle/>
                    <a:p>
                      <a:endParaRPr lang="en-AU"/>
                    </a:p>
                  </a:txBody>
                  <a:tcPr/>
                </a:tc>
                <a:tc hMerge="1">
                  <a:txBody>
                    <a:bodyPr/>
                    <a:lstStyle/>
                    <a:p>
                      <a:endParaRPr lang="en-AU" sz="1200">
                        <a:solidFill>
                          <a:schemeClr val="tx1"/>
                        </a:solidFill>
                        <a:latin typeface="+mn-lt"/>
                      </a:endParaRPr>
                    </a:p>
                  </a:txBody>
                  <a:tcPr marL="90416" marR="90416" marT="45208" marB="45208"/>
                </a:tc>
                <a:extLst>
                  <a:ext uri="{0D108BD9-81ED-4DB2-BD59-A6C34878D82A}">
                    <a16:rowId xmlns:a16="http://schemas.microsoft.com/office/drawing/2014/main" val="2004868537"/>
                  </a:ext>
                </a:extLst>
              </a:tr>
              <a:tr h="55800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1600" b="1">
                        <a:solidFill>
                          <a:schemeClr val="tx1"/>
                        </a:solidFill>
                        <a:latin typeface="+mn-lt"/>
                      </a:endParaRPr>
                    </a:p>
                  </a:txBody>
                  <a:tcPr marL="90416" marR="90416" marT="45208" marB="45208">
                    <a:solidFill>
                      <a:srgbClr val="CBD6D8"/>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b="1">
                        <a:solidFill>
                          <a:schemeClr val="tx2"/>
                        </a:solidFill>
                      </a:endParaRPr>
                    </a:p>
                  </a:txBody>
                  <a:tcPr/>
                </a:tc>
                <a:tc>
                  <a:txBody>
                    <a:bodyPr/>
                    <a:lstStyle/>
                    <a:p>
                      <a:pPr algn="ctr"/>
                      <a:r>
                        <a:rPr lang="en-AU" sz="1400" b="1">
                          <a:solidFill>
                            <a:schemeClr val="tx1"/>
                          </a:solidFill>
                          <a:latin typeface="+mn-lt"/>
                        </a:rPr>
                        <a:t>2024-25</a:t>
                      </a:r>
                    </a:p>
                    <a:p>
                      <a:pPr algn="ctr"/>
                      <a:r>
                        <a:rPr lang="en-AU" sz="1400">
                          <a:solidFill>
                            <a:schemeClr val="tx1"/>
                          </a:solidFill>
                          <a:latin typeface="+mn-lt"/>
                        </a:rPr>
                        <a:t>1 Sept – 18 June</a:t>
                      </a:r>
                    </a:p>
                  </a:txBody>
                  <a:tcPr marL="83479" marR="83479" marT="41740" marB="41740" anchor="ctr">
                    <a:solidFill>
                      <a:srgbClr val="CBD6D8"/>
                    </a:solidFill>
                  </a:tcPr>
                </a:tc>
                <a:tc>
                  <a:txBody>
                    <a:bodyPr/>
                    <a:lstStyle/>
                    <a:p>
                      <a:pPr algn="ctr"/>
                      <a:r>
                        <a:rPr lang="en-AU" sz="1400" b="1">
                          <a:solidFill>
                            <a:schemeClr val="tx1"/>
                          </a:solidFill>
                          <a:latin typeface="+mn-lt"/>
                        </a:rPr>
                        <a:t>2025-26</a:t>
                      </a:r>
                    </a:p>
                    <a:p>
                      <a:pPr algn="ctr"/>
                      <a:r>
                        <a:rPr lang="en-AU" sz="1400">
                          <a:solidFill>
                            <a:schemeClr val="tx1"/>
                          </a:solidFill>
                          <a:latin typeface="+mn-lt"/>
                        </a:rPr>
                        <a:t>1 Sept – 17 June</a:t>
                      </a:r>
                    </a:p>
                  </a:txBody>
                  <a:tcPr marL="83479" marR="83479" marT="41740" marB="41740" anchor="ctr">
                    <a:solidFill>
                      <a:srgbClr val="CBD6D8"/>
                    </a:solidFill>
                  </a:tcPr>
                </a:tc>
                <a:extLst>
                  <a:ext uri="{0D108BD9-81ED-4DB2-BD59-A6C34878D82A}">
                    <a16:rowId xmlns:a16="http://schemas.microsoft.com/office/drawing/2014/main" val="1804983875"/>
                  </a:ext>
                </a:extLst>
              </a:tr>
              <a:tr h="360000">
                <a:tc>
                  <a:txBody>
                    <a:bodyPr/>
                    <a:lstStyle/>
                    <a:p>
                      <a:endParaRPr lang="en-AU" sz="1300" b="1">
                        <a:solidFill>
                          <a:schemeClr val="tx1"/>
                        </a:solidFill>
                        <a:latin typeface="+mn-lt"/>
                      </a:endParaRPr>
                    </a:p>
                  </a:txBody>
                  <a:tcPr marL="83479" marR="83479" marT="41740" marB="41740">
                    <a:solidFill>
                      <a:srgbClr val="E7ECED"/>
                    </a:solidFill>
                  </a:tcPr>
                </a:tc>
                <a:tc>
                  <a:txBody>
                    <a:bodyPr/>
                    <a:lstStyle/>
                    <a:p>
                      <a:r>
                        <a:rPr lang="en-AU" sz="1600" b="1">
                          <a:solidFill>
                            <a:schemeClr val="tx1"/>
                          </a:solidFill>
                          <a:latin typeface="+mn-lt"/>
                        </a:rPr>
                        <a:t>Condition</a:t>
                      </a:r>
                      <a:endParaRPr lang="en-AU" sz="1400" b="1">
                        <a:solidFill>
                          <a:schemeClr val="tx1"/>
                        </a:solidFill>
                        <a:latin typeface="+mn-lt"/>
                      </a:endParaRPr>
                    </a:p>
                  </a:txBody>
                  <a:tcPr marL="83479" marR="83479" marT="41740" marB="41740">
                    <a:solidFill>
                      <a:srgbClr val="E7ECED"/>
                    </a:solidFill>
                  </a:tcPr>
                </a:tc>
                <a:tc gridSpan="2">
                  <a:txBody>
                    <a:bodyPr/>
                    <a:lstStyle/>
                    <a:p>
                      <a:pPr algn="ctr"/>
                      <a:r>
                        <a:rPr lang="en-AU" sz="1600" b="1">
                          <a:solidFill>
                            <a:schemeClr val="tx1"/>
                          </a:solidFill>
                          <a:latin typeface="+mn-lt"/>
                        </a:rPr>
                        <a:t>Number of Detections</a:t>
                      </a:r>
                    </a:p>
                  </a:txBody>
                  <a:tcPr marL="90416" marR="90416" marT="45208" marB="45208" anchor="ctr">
                    <a:solidFill>
                      <a:srgbClr val="E7ECED"/>
                    </a:solidFill>
                  </a:tcPr>
                </a:tc>
                <a:tc hMerge="1">
                  <a:txBody>
                    <a:bodyPr/>
                    <a:lstStyle/>
                    <a:p>
                      <a:pPr algn="ctr"/>
                      <a:endParaRPr lang="en-AU" sz="1600" b="1">
                        <a:solidFill>
                          <a:schemeClr val="tx1"/>
                        </a:solidFill>
                        <a:latin typeface="+mn-lt"/>
                      </a:endParaRPr>
                    </a:p>
                  </a:txBody>
                  <a:tcPr marL="90416" marR="90416" marT="45208" marB="45208" anchor="ctr"/>
                </a:tc>
                <a:extLst>
                  <a:ext uri="{0D108BD9-81ED-4DB2-BD59-A6C34878D82A}">
                    <a16:rowId xmlns:a16="http://schemas.microsoft.com/office/drawing/2014/main" val="3220628621"/>
                  </a:ext>
                </a:extLst>
              </a:tr>
              <a:tr h="324000">
                <a:tc rowSpan="2">
                  <a:txBody>
                    <a:bodyPr/>
                    <a:lstStyle/>
                    <a:p>
                      <a:r>
                        <a:rPr lang="en-AU" sz="1600" b="1">
                          <a:solidFill>
                            <a:schemeClr val="tx1"/>
                          </a:solidFill>
                          <a:latin typeface="+mn-lt"/>
                        </a:rPr>
                        <a:t>Biosecurity Intervention Point</a:t>
                      </a:r>
                    </a:p>
                  </a:txBody>
                  <a:tcPr marL="90416" marR="90416" marT="45208" marB="45208" anchor="ctr">
                    <a:solidFill>
                      <a:srgbClr val="CBD6D8"/>
                    </a:solidFill>
                  </a:tcPr>
                </a:tc>
                <a:tc>
                  <a:txBody>
                    <a:bodyPr/>
                    <a:lstStyle/>
                    <a:p>
                      <a:r>
                        <a:rPr lang="en-AU" sz="1400" b="0">
                          <a:solidFill>
                            <a:schemeClr val="tx1"/>
                          </a:solidFill>
                          <a:latin typeface="+mn-lt"/>
                        </a:rPr>
                        <a:t>Alive</a:t>
                      </a:r>
                    </a:p>
                  </a:txBody>
                  <a:tcPr marL="83479" marR="83479" marT="41740" marB="41740" anchor="ctr">
                    <a:solidFill>
                      <a:srgbClr val="CBD6D8"/>
                    </a:solidFill>
                  </a:tcPr>
                </a:tc>
                <a:tc>
                  <a:txBody>
                    <a:bodyPr/>
                    <a:lstStyle/>
                    <a:p>
                      <a:pPr algn="r"/>
                      <a:r>
                        <a:rPr lang="en-AU" sz="1400">
                          <a:solidFill>
                            <a:schemeClr val="tx1"/>
                          </a:solidFill>
                          <a:latin typeface="+mn-lt"/>
                        </a:rPr>
                        <a:t>24</a:t>
                      </a:r>
                    </a:p>
                  </a:txBody>
                  <a:tcPr marL="83479" marR="83479" marT="41740" marB="41740" anchor="ctr">
                    <a:solidFill>
                      <a:srgbClr val="CBD6D8"/>
                    </a:solidFill>
                  </a:tcPr>
                </a:tc>
                <a:tc>
                  <a:txBody>
                    <a:bodyPr/>
                    <a:lstStyle/>
                    <a:p>
                      <a:pPr marL="0" algn="r" defTabSz="914400" rtl="0" eaLnBrk="1" latinLnBrk="0" hangingPunct="1">
                        <a:spcBef>
                          <a:spcPts val="600"/>
                        </a:spcBef>
                      </a:pPr>
                      <a:r>
                        <a:rPr lang="en-AU" sz="1400" kern="1200">
                          <a:solidFill>
                            <a:schemeClr val="tx1"/>
                          </a:solidFill>
                          <a:latin typeface="+mn-lt"/>
                          <a:ea typeface="+mn-ea"/>
                          <a:cs typeface="+mn-cs"/>
                        </a:rPr>
                        <a:t>13</a:t>
                      </a:r>
                    </a:p>
                  </a:txBody>
                  <a:tcPr marL="62610" marR="62610" marT="0" marB="0" anchor="ctr">
                    <a:solidFill>
                      <a:srgbClr val="CBD6D8"/>
                    </a:solidFill>
                  </a:tcPr>
                </a:tc>
                <a:extLst>
                  <a:ext uri="{0D108BD9-81ED-4DB2-BD59-A6C34878D82A}">
                    <a16:rowId xmlns:a16="http://schemas.microsoft.com/office/drawing/2014/main" val="2945114061"/>
                  </a:ext>
                </a:extLst>
              </a:tr>
              <a:tr h="324000">
                <a:tc vMerge="1">
                  <a:txBody>
                    <a:bodyPr/>
                    <a:lstStyle/>
                    <a:p>
                      <a:endParaRPr lang="en-AU"/>
                    </a:p>
                  </a:txBody>
                  <a:tcPr/>
                </a:tc>
                <a:tc>
                  <a:txBody>
                    <a:bodyPr/>
                    <a:lstStyle/>
                    <a:p>
                      <a:r>
                        <a:rPr lang="en-AU" sz="1400" b="0">
                          <a:solidFill>
                            <a:schemeClr val="tx1"/>
                          </a:solidFill>
                          <a:latin typeface="+mn-lt"/>
                        </a:rPr>
                        <a:t>Dead</a:t>
                      </a:r>
                    </a:p>
                  </a:txBody>
                  <a:tcPr marL="83479" marR="83479" marT="41740" marB="41740" anchor="ctr">
                    <a:solidFill>
                      <a:srgbClr val="CBD6D8"/>
                    </a:solidFill>
                  </a:tcPr>
                </a:tc>
                <a:tc>
                  <a:txBody>
                    <a:bodyPr/>
                    <a:lstStyle/>
                    <a:p>
                      <a:pPr algn="r"/>
                      <a:r>
                        <a:rPr lang="en-AU" sz="1400">
                          <a:solidFill>
                            <a:schemeClr val="tx1"/>
                          </a:solidFill>
                          <a:latin typeface="+mn-lt"/>
                        </a:rPr>
                        <a:t>97</a:t>
                      </a:r>
                    </a:p>
                  </a:txBody>
                  <a:tcPr marL="83479" marR="83479" marT="41740" marB="41740" anchor="ctr">
                    <a:solidFill>
                      <a:srgbClr val="CBD6D8"/>
                    </a:solidFill>
                  </a:tcPr>
                </a:tc>
                <a:tc>
                  <a:txBody>
                    <a:bodyPr/>
                    <a:lstStyle/>
                    <a:p>
                      <a:pPr marL="0" algn="r" defTabSz="914400" rtl="0" eaLnBrk="1" latinLnBrk="0" hangingPunct="1">
                        <a:spcBef>
                          <a:spcPts val="600"/>
                        </a:spcBef>
                      </a:pPr>
                      <a:r>
                        <a:rPr lang="en-AU" sz="1400" kern="1200">
                          <a:solidFill>
                            <a:schemeClr val="tx1"/>
                          </a:solidFill>
                          <a:latin typeface="+mn-lt"/>
                          <a:ea typeface="+mn-ea"/>
                          <a:cs typeface="+mn-cs"/>
                        </a:rPr>
                        <a:t>135</a:t>
                      </a:r>
                    </a:p>
                  </a:txBody>
                  <a:tcPr marL="62610" marR="62610" marT="0" marB="0" anchor="ctr">
                    <a:solidFill>
                      <a:srgbClr val="CBD6D8"/>
                    </a:solidFill>
                  </a:tcPr>
                </a:tc>
                <a:extLst>
                  <a:ext uri="{0D108BD9-81ED-4DB2-BD59-A6C34878D82A}">
                    <a16:rowId xmlns:a16="http://schemas.microsoft.com/office/drawing/2014/main" val="1974833785"/>
                  </a:ext>
                </a:extLst>
              </a:tr>
              <a:tr h="324000">
                <a:tc rowSpan="2">
                  <a:txBody>
                    <a:bodyPr/>
                    <a:lstStyle/>
                    <a:p>
                      <a:r>
                        <a:rPr lang="en-AU" sz="1600" b="1">
                          <a:solidFill>
                            <a:schemeClr val="tx1"/>
                          </a:solidFill>
                          <a:latin typeface="+mn-lt"/>
                        </a:rPr>
                        <a:t>Post Biosecurity</a:t>
                      </a:r>
                    </a:p>
                  </a:txBody>
                  <a:tcPr marL="90416" marR="90416" marT="45208" marB="45208" anchor="ctr">
                    <a:lnB w="12700" cap="flat" cmpd="sng" algn="ctr">
                      <a:solidFill>
                        <a:schemeClr val="tx1"/>
                      </a:solidFill>
                      <a:prstDash val="solid"/>
                      <a:round/>
                      <a:headEnd type="none" w="med" len="med"/>
                      <a:tailEnd type="none" w="med" len="med"/>
                    </a:lnB>
                    <a:solidFill>
                      <a:srgbClr val="E7ECED"/>
                    </a:solidFill>
                  </a:tcPr>
                </a:tc>
                <a:tc>
                  <a:txBody>
                    <a:bodyPr/>
                    <a:lstStyle/>
                    <a:p>
                      <a:r>
                        <a:rPr lang="en-AU" sz="1400" b="0">
                          <a:solidFill>
                            <a:schemeClr val="tx1"/>
                          </a:solidFill>
                          <a:latin typeface="+mn-lt"/>
                        </a:rPr>
                        <a:t>Alive</a:t>
                      </a:r>
                    </a:p>
                  </a:txBody>
                  <a:tcPr marL="83479" marR="83479" marT="41740" marB="41740" anchor="ctr">
                    <a:solidFill>
                      <a:srgbClr val="E7ECED"/>
                    </a:solidFill>
                  </a:tcPr>
                </a:tc>
                <a:tc>
                  <a:txBody>
                    <a:bodyPr/>
                    <a:lstStyle/>
                    <a:p>
                      <a:pPr algn="r"/>
                      <a:r>
                        <a:rPr lang="en-AU" sz="1400">
                          <a:solidFill>
                            <a:schemeClr val="tx1"/>
                          </a:solidFill>
                          <a:latin typeface="+mn-lt"/>
                        </a:rPr>
                        <a:t>2</a:t>
                      </a:r>
                    </a:p>
                  </a:txBody>
                  <a:tcPr marL="83479" marR="83479" marT="41740" marB="41740" anchor="ctr">
                    <a:solidFill>
                      <a:srgbClr val="E7ECED"/>
                    </a:solidFill>
                  </a:tcPr>
                </a:tc>
                <a:tc>
                  <a:txBody>
                    <a:bodyPr/>
                    <a:lstStyle/>
                    <a:p>
                      <a:pPr marL="0" algn="r" defTabSz="914400" rtl="0" eaLnBrk="1" latinLnBrk="0" hangingPunct="1">
                        <a:spcBef>
                          <a:spcPts val="600"/>
                        </a:spcBef>
                      </a:pPr>
                      <a:r>
                        <a:rPr lang="en-AU" sz="1400" kern="1200">
                          <a:solidFill>
                            <a:schemeClr val="tx1"/>
                          </a:solidFill>
                          <a:latin typeface="+mn-lt"/>
                          <a:ea typeface="+mn-ea"/>
                          <a:cs typeface="+mn-cs"/>
                        </a:rPr>
                        <a:t>7</a:t>
                      </a:r>
                    </a:p>
                  </a:txBody>
                  <a:tcPr marL="62610" marR="62610" marT="0" marB="0" anchor="ctr">
                    <a:solidFill>
                      <a:srgbClr val="E7ECED"/>
                    </a:solidFill>
                  </a:tcPr>
                </a:tc>
                <a:extLst>
                  <a:ext uri="{0D108BD9-81ED-4DB2-BD59-A6C34878D82A}">
                    <a16:rowId xmlns:a16="http://schemas.microsoft.com/office/drawing/2014/main" val="750547510"/>
                  </a:ext>
                </a:extLst>
              </a:tr>
              <a:tr h="324000">
                <a:tc vMerge="1">
                  <a:txBody>
                    <a:bodyPr/>
                    <a:lstStyle/>
                    <a:p>
                      <a:endParaRPr lang="en-AU"/>
                    </a:p>
                  </a:txBody>
                  <a:tcPr/>
                </a:tc>
                <a:tc>
                  <a:txBody>
                    <a:bodyPr/>
                    <a:lstStyle/>
                    <a:p>
                      <a:r>
                        <a:rPr lang="en-AU" sz="1400" b="0">
                          <a:solidFill>
                            <a:schemeClr val="tx1"/>
                          </a:solidFill>
                          <a:latin typeface="+mn-lt"/>
                        </a:rPr>
                        <a:t>Dead</a:t>
                      </a:r>
                    </a:p>
                  </a:txBody>
                  <a:tcPr marL="83479" marR="83479" marT="41740" marB="41740" anchor="ctr">
                    <a:lnB w="12700" cap="flat" cmpd="sng" algn="ctr">
                      <a:solidFill>
                        <a:schemeClr val="tx1"/>
                      </a:solidFill>
                      <a:prstDash val="solid"/>
                      <a:round/>
                      <a:headEnd type="none" w="med" len="med"/>
                      <a:tailEnd type="none" w="med" len="med"/>
                    </a:lnB>
                    <a:solidFill>
                      <a:srgbClr val="E7ECED"/>
                    </a:solidFill>
                  </a:tcPr>
                </a:tc>
                <a:tc>
                  <a:txBody>
                    <a:bodyPr/>
                    <a:lstStyle/>
                    <a:p>
                      <a:pPr algn="r"/>
                      <a:r>
                        <a:rPr lang="en-AU" sz="1400">
                          <a:solidFill>
                            <a:schemeClr val="tx1"/>
                          </a:solidFill>
                          <a:latin typeface="+mn-lt"/>
                        </a:rPr>
                        <a:t>0</a:t>
                      </a:r>
                    </a:p>
                  </a:txBody>
                  <a:tcPr marL="83479" marR="83479" marT="41740" marB="41740" anchor="ctr">
                    <a:lnB w="12700" cap="flat" cmpd="sng" algn="ctr">
                      <a:solidFill>
                        <a:schemeClr val="tx1"/>
                      </a:solidFill>
                      <a:prstDash val="solid"/>
                      <a:round/>
                      <a:headEnd type="none" w="med" len="med"/>
                      <a:tailEnd type="none" w="med" len="med"/>
                    </a:lnB>
                    <a:solidFill>
                      <a:srgbClr val="E7ECED"/>
                    </a:solidFill>
                  </a:tcPr>
                </a:tc>
                <a:tc>
                  <a:txBody>
                    <a:bodyPr/>
                    <a:lstStyle/>
                    <a:p>
                      <a:pPr marL="0" algn="r" defTabSz="914400" rtl="0" eaLnBrk="1" latinLnBrk="0" hangingPunct="1">
                        <a:spcBef>
                          <a:spcPts val="600"/>
                        </a:spcBef>
                      </a:pPr>
                      <a:r>
                        <a:rPr lang="en-AU" sz="1400" kern="1200">
                          <a:solidFill>
                            <a:schemeClr val="tx1"/>
                          </a:solidFill>
                          <a:latin typeface="+mn-lt"/>
                          <a:ea typeface="+mn-ea"/>
                          <a:cs typeface="+mn-cs"/>
                        </a:rPr>
                        <a:t>5</a:t>
                      </a:r>
                    </a:p>
                  </a:txBody>
                  <a:tcPr marL="62610" marR="62610" marT="0" marB="0" anchor="ctr">
                    <a:lnB w="12700" cap="flat" cmpd="sng" algn="ctr">
                      <a:solidFill>
                        <a:schemeClr val="tx1"/>
                      </a:solidFill>
                      <a:prstDash val="solid"/>
                      <a:round/>
                      <a:headEnd type="none" w="med" len="med"/>
                      <a:tailEnd type="none" w="med" len="med"/>
                    </a:lnB>
                    <a:solidFill>
                      <a:srgbClr val="E7ECED"/>
                    </a:solidFill>
                  </a:tcPr>
                </a:tc>
                <a:extLst>
                  <a:ext uri="{0D108BD9-81ED-4DB2-BD59-A6C34878D82A}">
                    <a16:rowId xmlns:a16="http://schemas.microsoft.com/office/drawing/2014/main" val="944107791"/>
                  </a:ext>
                </a:extLst>
              </a:tr>
              <a:tr h="360000">
                <a:tc gridSpan="2">
                  <a:txBody>
                    <a:bodyPr/>
                    <a:lstStyle/>
                    <a:p>
                      <a:r>
                        <a:rPr lang="en-AU" sz="1600" b="1">
                          <a:solidFill>
                            <a:schemeClr val="tx1"/>
                          </a:solidFill>
                          <a:latin typeface="+mn-lt"/>
                        </a:rPr>
                        <a:t>Total</a:t>
                      </a:r>
                    </a:p>
                  </a:txBody>
                  <a:tcPr marL="90416" marR="90416" marT="45208" marB="45208" anchor="ctr">
                    <a:lnT w="12700" cap="flat" cmpd="sng" algn="ctr">
                      <a:solidFill>
                        <a:schemeClr val="tx1"/>
                      </a:solidFill>
                      <a:prstDash val="solid"/>
                      <a:round/>
                      <a:headEnd type="none" w="med" len="med"/>
                      <a:tailEnd type="none" w="med" len="med"/>
                    </a:lnT>
                    <a:solidFill>
                      <a:srgbClr val="CBD6D8"/>
                    </a:solidFill>
                  </a:tcPr>
                </a:tc>
                <a:tc hMerge="1">
                  <a:txBody>
                    <a:bodyPr/>
                    <a:lstStyle/>
                    <a:p>
                      <a:endParaRPr lang="en-AU" b="1">
                        <a:solidFill>
                          <a:schemeClr val="tx2"/>
                        </a:solidFill>
                      </a:endParaRPr>
                    </a:p>
                  </a:txBody>
                  <a:tcPr>
                    <a:lnT w="12700" cap="flat" cmpd="sng" algn="ctr">
                      <a:solidFill>
                        <a:schemeClr val="tx2"/>
                      </a:solidFill>
                      <a:prstDash val="solid"/>
                      <a:round/>
                      <a:headEnd type="none" w="med" len="med"/>
                      <a:tailEnd type="none" w="med" len="med"/>
                    </a:lnT>
                  </a:tcPr>
                </a:tc>
                <a:tc>
                  <a:txBody>
                    <a:bodyPr/>
                    <a:lstStyle/>
                    <a:p>
                      <a:pPr algn="r"/>
                      <a:r>
                        <a:rPr lang="en-AU" sz="1500" b="1">
                          <a:solidFill>
                            <a:schemeClr val="tx1"/>
                          </a:solidFill>
                          <a:latin typeface="+mn-lt"/>
                        </a:rPr>
                        <a:t>123</a:t>
                      </a:r>
                    </a:p>
                  </a:txBody>
                  <a:tcPr marL="83479" marR="83479" marT="41740" marB="41740" anchor="ctr">
                    <a:lnT w="12700" cap="flat" cmpd="sng" algn="ctr">
                      <a:solidFill>
                        <a:schemeClr val="tx1"/>
                      </a:solidFill>
                      <a:prstDash val="solid"/>
                      <a:round/>
                      <a:headEnd type="none" w="med" len="med"/>
                      <a:tailEnd type="none" w="med" len="med"/>
                    </a:lnT>
                    <a:solidFill>
                      <a:srgbClr val="CBD6D8"/>
                    </a:solidFill>
                  </a:tcPr>
                </a:tc>
                <a:tc>
                  <a:txBody>
                    <a:bodyPr/>
                    <a:lstStyle/>
                    <a:p>
                      <a:pPr algn="r"/>
                      <a:r>
                        <a:rPr lang="en-AU" sz="1500" b="1">
                          <a:solidFill>
                            <a:schemeClr val="tx1"/>
                          </a:solidFill>
                          <a:latin typeface="+mn-lt"/>
                        </a:rPr>
                        <a:t>160</a:t>
                      </a:r>
                    </a:p>
                  </a:txBody>
                  <a:tcPr marL="83479" marR="83479" marT="41740" marB="41740" anchor="ctr">
                    <a:lnT w="12700" cap="flat" cmpd="sng" algn="ctr">
                      <a:solidFill>
                        <a:schemeClr val="tx1"/>
                      </a:solidFill>
                      <a:prstDash val="solid"/>
                      <a:round/>
                      <a:headEnd type="none" w="med" len="med"/>
                      <a:tailEnd type="none" w="med" len="med"/>
                    </a:lnT>
                    <a:solidFill>
                      <a:srgbClr val="CBD6D8"/>
                    </a:solidFill>
                  </a:tcPr>
                </a:tc>
                <a:extLst>
                  <a:ext uri="{0D108BD9-81ED-4DB2-BD59-A6C34878D82A}">
                    <a16:rowId xmlns:a16="http://schemas.microsoft.com/office/drawing/2014/main" val="2579271683"/>
                  </a:ext>
                </a:extLst>
              </a:tr>
            </a:tbl>
          </a:graphicData>
        </a:graphic>
      </p:graphicFrame>
    </p:spTree>
    <p:extLst>
      <p:ext uri="{BB962C8B-B14F-4D97-AF65-F5344CB8AC3E}">
        <p14:creationId xmlns:p14="http://schemas.microsoft.com/office/powerpoint/2010/main" val="36018997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vector graphics, balloon, aircraft&#10;&#10;Description automatically generated">
            <a:extLst>
              <a:ext uri="{FF2B5EF4-FFF2-40B4-BE49-F238E27FC236}">
                <a16:creationId xmlns:a16="http://schemas.microsoft.com/office/drawing/2014/main" id="{D6D95527-A829-AA44-4DBA-92B26F731E2E}"/>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239" t="-1691"/>
          <a:stretch/>
        </p:blipFill>
        <p:spPr>
          <a:xfrm>
            <a:off x="8659904" y="3291681"/>
            <a:ext cx="3532096" cy="3566319"/>
          </a:xfrm>
          <a:prstGeom prst="rect">
            <a:avLst/>
          </a:prstGeom>
        </p:spPr>
      </p:pic>
      <p:sp>
        <p:nvSpPr>
          <p:cNvPr id="5" name="Text Placeholder 4">
            <a:extLst>
              <a:ext uri="{FF2B5EF4-FFF2-40B4-BE49-F238E27FC236}">
                <a16:creationId xmlns:a16="http://schemas.microsoft.com/office/drawing/2014/main" id="{F7A87828-E2DA-518A-AF22-FC129A06CCA5}"/>
              </a:ext>
            </a:extLst>
          </p:cNvPr>
          <p:cNvSpPr>
            <a:spLocks noGrp="1"/>
          </p:cNvSpPr>
          <p:nvPr>
            <p:ph type="body" sz="quarter" idx="20"/>
          </p:nvPr>
        </p:nvSpPr>
        <p:spPr>
          <a:xfrm>
            <a:off x="815434" y="658368"/>
            <a:ext cx="10422542" cy="5594947"/>
          </a:xfrm>
          <a:solidFill>
            <a:schemeClr val="bg2">
              <a:lumMod val="40000"/>
              <a:lumOff val="60000"/>
              <a:alpha val="66000"/>
            </a:schemeClr>
          </a:solidFill>
          <a:effectLst>
            <a:softEdge rad="63500"/>
          </a:effectLst>
        </p:spPr>
        <p:txBody>
          <a:bodyPr/>
          <a:lstStyle/>
          <a:p>
            <a:pPr>
              <a:lnSpc>
                <a:spcPct val="100000"/>
              </a:lnSpc>
              <a:spcBef>
                <a:spcPts val="600"/>
              </a:spcBef>
            </a:pPr>
            <a:r>
              <a:rPr lang="en-AU" sz="4400" b="1"/>
              <a:t>What is changing this season?</a:t>
            </a:r>
          </a:p>
          <a:p>
            <a:pPr lvl="0"/>
            <a:r>
              <a:rPr lang="en-AU" sz="1600" b="0"/>
              <a:t>Analysis of import pathway and detection trends of five BMSB seasons found that the standard, treatment-based measures provide the clearest and most consistent basis for managing BMSB risk. Accordingly, the following alternative clearance pathways will cease from the 2026–27 BMSB season:</a:t>
            </a:r>
          </a:p>
          <a:p>
            <a:pPr marL="342900" indent="-342900">
              <a:spcAft>
                <a:spcPts val="1000"/>
              </a:spcAft>
              <a:buFont typeface="Arial" panose="020B0604020202020204" pitchFamily="34" charset="0"/>
              <a:buChar char="•"/>
            </a:pPr>
            <a:r>
              <a:rPr lang="en-AU" sz="1800" b="1"/>
              <a:t>BMSB Safeguarding Arrangement Scheme</a:t>
            </a:r>
            <a:br>
              <a:rPr lang="en-AU"/>
            </a:br>
            <a:r>
              <a:rPr lang="en-AU" sz="1600" b="0"/>
              <a:t>The review found that the scheme did not provide the same level of assurance as the standard BMSB measures for untreated target high risk goods from target risk countries. It also identified issues with consistent implementation and alignment with current legislative requirements. Ceasing the scheme will return these goods to the standard, legislated measures and support Australia’s appropriate level of protection (ALOP).</a:t>
            </a:r>
          </a:p>
          <a:p>
            <a:pPr marL="342900" indent="-342900">
              <a:spcAft>
                <a:spcPts val="1000"/>
              </a:spcAft>
              <a:buFont typeface="Arial" panose="020B0604020202020204" pitchFamily="34" charset="0"/>
              <a:buChar char="•"/>
            </a:pPr>
            <a:r>
              <a:rPr lang="en-AU" sz="1800" b="1"/>
              <a:t>BMSB rolled goods policy</a:t>
            </a:r>
            <a:br>
              <a:rPr lang="en-AU"/>
            </a:br>
            <a:r>
              <a:rPr lang="en-AU" sz="1600" b="0"/>
              <a:t>This temporary policy provided flexibility for shipping delays during the COVID-19 period. As those exceptional conditions no longer apply, the policy will cease. Breakbulk goods that do not meet the standard 120-hour post-treatment window will be managed as untreated breakbulk in accordance with the legislated BMSB measures.</a:t>
            </a:r>
          </a:p>
        </p:txBody>
      </p:sp>
    </p:spTree>
    <p:extLst>
      <p:ext uri="{BB962C8B-B14F-4D97-AF65-F5344CB8AC3E}">
        <p14:creationId xmlns:p14="http://schemas.microsoft.com/office/powerpoint/2010/main" val="18666027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33FC1-BEF7-5622-5D84-4EDE8B5ACFB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9C33575-26FD-5283-5A2A-2EE4209AE03A}"/>
              </a:ext>
              <a:ext uri="{C183D7F6-B498-43B3-948B-1728B52AA6E4}">
                <adec:decorative xmlns:adec="http://schemas.microsoft.com/office/drawing/2017/decorative" val="1"/>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239" t="-1691"/>
          <a:stretch/>
        </p:blipFill>
        <p:spPr>
          <a:xfrm rot="16200000">
            <a:off x="8659905" y="-17111"/>
            <a:ext cx="3532096" cy="3566319"/>
          </a:xfrm>
          <a:prstGeom prst="rect">
            <a:avLst/>
          </a:prstGeom>
        </p:spPr>
      </p:pic>
      <p:sp>
        <p:nvSpPr>
          <p:cNvPr id="2" name="Text Placeholder 4">
            <a:extLst>
              <a:ext uri="{FF2B5EF4-FFF2-40B4-BE49-F238E27FC236}">
                <a16:creationId xmlns:a16="http://schemas.microsoft.com/office/drawing/2014/main" id="{183826B8-6B38-193D-F744-490186107A59}"/>
              </a:ext>
            </a:extLst>
          </p:cNvPr>
          <p:cNvSpPr txBox="1">
            <a:spLocks noGrp="1"/>
          </p:cNvSpPr>
          <p:nvPr>
            <p:ph type="title" idx="4294967295"/>
          </p:nvPr>
        </p:nvSpPr>
        <p:spPr>
          <a:xfrm>
            <a:off x="689679" y="821327"/>
            <a:ext cx="9208465" cy="58694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3600" b="1" i="0" u="none" strike="noStrike" kern="1200" cap="none" spc="0" normalizeH="0" baseline="0" noProof="0">
                <a:ln>
                  <a:noFill/>
                </a:ln>
                <a:solidFill>
                  <a:schemeClr val="tx1"/>
                </a:solidFill>
                <a:effectLst/>
                <a:uLnTx/>
                <a:uFillTx/>
                <a:latin typeface="+mn-lt"/>
                <a:ea typeface="+mn-ea"/>
                <a:cs typeface="+mn-cs"/>
              </a:rPr>
              <a:t>BMSB Seasonal Measures</a:t>
            </a:r>
          </a:p>
        </p:txBody>
      </p:sp>
      <p:sp>
        <p:nvSpPr>
          <p:cNvPr id="3" name="Text Placeholder 3">
            <a:extLst>
              <a:ext uri="{FF2B5EF4-FFF2-40B4-BE49-F238E27FC236}">
                <a16:creationId xmlns:a16="http://schemas.microsoft.com/office/drawing/2014/main" id="{934ACBEB-AC82-B580-E6D7-2877E8FB32E5}"/>
              </a:ext>
            </a:extLst>
          </p:cNvPr>
          <p:cNvSpPr txBox="1">
            <a:spLocks/>
          </p:cNvSpPr>
          <p:nvPr/>
        </p:nvSpPr>
        <p:spPr>
          <a:xfrm>
            <a:off x="689679" y="1591153"/>
            <a:ext cx="10477674" cy="5122432"/>
          </a:xfrm>
          <a:prstGeom prst="rect">
            <a:avLst/>
          </a:prstGeom>
          <a:solidFill>
            <a:schemeClr val="bg2">
              <a:lumMod val="40000"/>
              <a:lumOff val="60000"/>
              <a:alpha val="66000"/>
            </a:schemeClr>
          </a:solidFill>
          <a:effectLst>
            <a:softEdge rad="63500"/>
          </a:effectLst>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1800"/>
              </a:spcBef>
            </a:pPr>
            <a:r>
              <a:rPr lang="en-AU" altLang="en-US" sz="1600">
                <a:cs typeface="Calibri" panose="020F0502020204030204" pitchFamily="34" charset="0"/>
              </a:rPr>
              <a:t>Measures apply to goods shipped between </a:t>
            </a:r>
            <a:r>
              <a:rPr lang="en-AU" altLang="en-US" sz="1600" b="1">
                <a:cs typeface="Calibri" panose="020F0502020204030204" pitchFamily="34" charset="0"/>
              </a:rPr>
              <a:t>1 September and 30 April </a:t>
            </a:r>
            <a:r>
              <a:rPr lang="en-AU" altLang="en-US" sz="1600">
                <a:cs typeface="Calibri" panose="020F0502020204030204" pitchFamily="34" charset="0"/>
              </a:rPr>
              <a:t>(inclusive) as sea cargo. Any target high risk or target risk goods manufactured in, or shipped from a target risk country are subject to the BMSB seasonal measures:</a:t>
            </a:r>
          </a:p>
          <a:p>
            <a:pPr>
              <a:lnSpc>
                <a:spcPct val="100000"/>
              </a:lnSpc>
              <a:spcBef>
                <a:spcPts val="0"/>
              </a:spcBef>
              <a:spcAft>
                <a:spcPts val="1000"/>
              </a:spcAft>
            </a:pPr>
            <a:endParaRPr lang="en-AU" altLang="en-US" sz="1600">
              <a:cs typeface="Calibri" panose="020F0502020204030204" pitchFamily="34" charset="0"/>
            </a:endParaRPr>
          </a:p>
          <a:p>
            <a:pPr>
              <a:lnSpc>
                <a:spcPct val="150000"/>
              </a:lnSpc>
              <a:spcBef>
                <a:spcPts val="1200"/>
              </a:spcBef>
              <a:spcAft>
                <a:spcPts val="1000"/>
              </a:spcAft>
            </a:pPr>
            <a:endParaRPr lang="en-AU" altLang="en-US" sz="1600">
              <a:cs typeface="Calibri" panose="020F0502020204030204" pitchFamily="34" charset="0"/>
            </a:endParaRPr>
          </a:p>
          <a:p>
            <a:pPr marL="0" indent="0">
              <a:lnSpc>
                <a:spcPct val="150000"/>
              </a:lnSpc>
              <a:spcBef>
                <a:spcPts val="1200"/>
              </a:spcBef>
              <a:spcAft>
                <a:spcPts val="1000"/>
              </a:spcAft>
              <a:buNone/>
            </a:pPr>
            <a:endParaRPr lang="en-AU" altLang="en-US" sz="1600">
              <a:cs typeface="Calibri" panose="020F0502020204030204" pitchFamily="34" charset="0"/>
            </a:endParaRPr>
          </a:p>
          <a:p>
            <a:pPr>
              <a:lnSpc>
                <a:spcPct val="150000"/>
              </a:lnSpc>
              <a:spcBef>
                <a:spcPts val="1200"/>
              </a:spcBef>
              <a:spcAft>
                <a:spcPts val="1000"/>
              </a:spcAft>
            </a:pPr>
            <a:r>
              <a:rPr lang="en-AU" altLang="en-US" sz="1600">
                <a:cs typeface="Calibri" panose="020F0502020204030204" pitchFamily="34" charset="0"/>
              </a:rPr>
              <a:t>Roll on Roll off vessels that berths at, loads or tranships goods from these countries are subject to heightened vessel surveillance.</a:t>
            </a:r>
          </a:p>
          <a:p>
            <a:pPr>
              <a:lnSpc>
                <a:spcPct val="100000"/>
              </a:lnSpc>
              <a:spcBef>
                <a:spcPts val="0"/>
              </a:spcBef>
            </a:pPr>
            <a:r>
              <a:rPr lang="en-AU" sz="1600" b="1"/>
              <a:t>Japan</a:t>
            </a:r>
            <a:r>
              <a:rPr lang="en-AU" sz="1600"/>
              <a:t>,</a:t>
            </a:r>
            <a:r>
              <a:rPr lang="en-AU" sz="1600" b="1"/>
              <a:t> Republic of Korea</a:t>
            </a:r>
            <a:r>
              <a:rPr lang="en-AU" sz="1600"/>
              <a:t>,</a:t>
            </a:r>
            <a:r>
              <a:rPr lang="en-AU" sz="1600" b="1"/>
              <a:t> United Kingdom </a:t>
            </a:r>
            <a:r>
              <a:rPr lang="en-AU" sz="1600"/>
              <a:t>and </a:t>
            </a:r>
            <a:r>
              <a:rPr lang="en-AU" sz="1600" b="1"/>
              <a:t>China </a:t>
            </a:r>
            <a:r>
              <a:rPr lang="en-AU" sz="1600"/>
              <a:t>are currently still considered emerging risk countries</a:t>
            </a:r>
            <a:r>
              <a:rPr lang="en-AU" sz="1600" b="1"/>
              <a:t>.</a:t>
            </a:r>
          </a:p>
          <a:p>
            <a:pPr>
              <a:lnSpc>
                <a:spcPct val="100000"/>
              </a:lnSpc>
              <a:spcBef>
                <a:spcPts val="0"/>
              </a:spcBef>
            </a:pPr>
            <a:endParaRPr lang="en-AU" sz="1600" b="1"/>
          </a:p>
          <a:p>
            <a:pPr>
              <a:lnSpc>
                <a:spcPct val="100000"/>
              </a:lnSpc>
              <a:spcBef>
                <a:spcPts val="0"/>
              </a:spcBef>
            </a:pPr>
            <a:r>
              <a:rPr lang="en-AU" sz="1600"/>
              <a:t>Airfreight from </a:t>
            </a:r>
            <a:r>
              <a:rPr lang="en-AU" sz="1600" b="1"/>
              <a:t>USA</a:t>
            </a:r>
            <a:r>
              <a:rPr lang="en-AU" sz="1600"/>
              <a:t> and </a:t>
            </a:r>
            <a:r>
              <a:rPr lang="en-AU" sz="1600" b="1"/>
              <a:t>China</a:t>
            </a:r>
            <a:r>
              <a:rPr lang="en-AU" sz="1600"/>
              <a:t> will be subject to random verification inspections.</a:t>
            </a:r>
          </a:p>
          <a:p>
            <a:pPr>
              <a:lnSpc>
                <a:spcPct val="100000"/>
              </a:lnSpc>
              <a:spcBef>
                <a:spcPts val="0"/>
              </a:spcBef>
            </a:pPr>
            <a:endParaRPr lang="en-AU" sz="1600" b="1"/>
          </a:p>
          <a:p>
            <a:pPr>
              <a:lnSpc>
                <a:spcPct val="100000"/>
              </a:lnSpc>
              <a:spcBef>
                <a:spcPts val="0"/>
              </a:spcBef>
            </a:pPr>
            <a:endParaRPr lang="en-AU" sz="1600" b="1"/>
          </a:p>
        </p:txBody>
      </p:sp>
      <p:pic>
        <p:nvPicPr>
          <p:cNvPr id="7" name="Picture 6">
            <a:extLst>
              <a:ext uri="{FF2B5EF4-FFF2-40B4-BE49-F238E27FC236}">
                <a16:creationId xmlns:a16="http://schemas.microsoft.com/office/drawing/2014/main" id="{9403D88B-56BA-98AD-1501-ABFC2352B244}"/>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19527" flipH="1">
            <a:off x="9600018" y="3648421"/>
            <a:ext cx="3150000" cy="3149746"/>
          </a:xfrm>
          <a:prstGeom prst="rect">
            <a:avLst/>
          </a:prstGeom>
        </p:spPr>
      </p:pic>
      <p:sp>
        <p:nvSpPr>
          <p:cNvPr id="6" name="TextBox 5">
            <a:extLst>
              <a:ext uri="{FF2B5EF4-FFF2-40B4-BE49-F238E27FC236}">
                <a16:creationId xmlns:a16="http://schemas.microsoft.com/office/drawing/2014/main" id="{0662A8BE-CBE1-8632-9898-94ADD7B323D5}"/>
              </a:ext>
            </a:extLst>
          </p:cNvPr>
          <p:cNvSpPr txBox="1"/>
          <p:nvPr/>
        </p:nvSpPr>
        <p:spPr>
          <a:xfrm>
            <a:off x="1230867" y="2556070"/>
            <a:ext cx="9730266" cy="1098121"/>
          </a:xfrm>
          <a:prstGeom prst="rect">
            <a:avLst/>
          </a:prstGeom>
          <a:noFill/>
        </p:spPr>
        <p:txBody>
          <a:bodyPr wrap="square" numCol="2">
            <a:spAutoFit/>
          </a:bodyPr>
          <a:lstStyle/>
          <a:p>
            <a:pPr marL="514350" indent="-285750">
              <a:spcAft>
                <a:spcPts val="1000"/>
              </a:spcAft>
              <a:buFont typeface="Wingdings" panose="05000000000000000000" pitchFamily="2" charset="2"/>
              <a:buChar char="Ø"/>
            </a:pPr>
            <a:r>
              <a:rPr lang="en-AU" altLang="en-US" sz="1600" b="1">
                <a:cs typeface="Calibri" panose="020F0502020204030204" pitchFamily="34" charset="0"/>
              </a:rPr>
              <a:t>Target high risk goods </a:t>
            </a:r>
            <a:r>
              <a:rPr lang="en-AU" altLang="en-US" sz="1600">
                <a:cs typeface="Calibri" panose="020F0502020204030204" pitchFamily="34" charset="0"/>
              </a:rPr>
              <a:t>subject to</a:t>
            </a:r>
          </a:p>
          <a:p>
            <a:pPr marL="971550" lvl="1" indent="-285750">
              <a:spcAft>
                <a:spcPts val="1000"/>
              </a:spcAft>
              <a:buFont typeface="Wingdings" panose="05000000000000000000" pitchFamily="2" charset="2"/>
              <a:buChar char="v"/>
            </a:pPr>
            <a:r>
              <a:rPr lang="en-AU" altLang="en-US" sz="1600">
                <a:cs typeface="Calibri" panose="020F0502020204030204" pitchFamily="34" charset="0"/>
              </a:rPr>
              <a:t>mandatory treatment, and </a:t>
            </a:r>
          </a:p>
          <a:p>
            <a:pPr marL="971550" lvl="1" indent="-285750">
              <a:spcAft>
                <a:spcPts val="1000"/>
              </a:spcAft>
              <a:buFont typeface="Wingdings" panose="05000000000000000000" pitchFamily="2" charset="2"/>
              <a:buChar char="v"/>
            </a:pPr>
            <a:r>
              <a:rPr lang="en-AU" altLang="en-US" sz="1600">
                <a:cs typeface="Calibri" panose="020F0502020204030204" pitchFamily="34" charset="0"/>
              </a:rPr>
              <a:t>random inspection</a:t>
            </a:r>
          </a:p>
          <a:p>
            <a:pPr marL="514350" indent="-285750">
              <a:spcAft>
                <a:spcPts val="1000"/>
              </a:spcAft>
              <a:buFont typeface="Wingdings" panose="05000000000000000000" pitchFamily="2" charset="2"/>
              <a:buChar char="Ø"/>
            </a:pPr>
            <a:r>
              <a:rPr lang="en-AU" altLang="en-US" sz="1600" b="1">
                <a:cs typeface="Calibri" panose="020F0502020204030204" pitchFamily="34" charset="0"/>
              </a:rPr>
              <a:t>Target risk goods</a:t>
            </a:r>
            <a:r>
              <a:rPr lang="en-AU" altLang="en-US" sz="1600">
                <a:cs typeface="Calibri" panose="020F0502020204030204" pitchFamily="34" charset="0"/>
              </a:rPr>
              <a:t> subject to </a:t>
            </a:r>
          </a:p>
          <a:p>
            <a:pPr marL="971550" lvl="1" indent="-285750">
              <a:spcAft>
                <a:spcPts val="1000"/>
              </a:spcAft>
              <a:buFont typeface="Wingdings" panose="05000000000000000000" pitchFamily="2" charset="2"/>
              <a:buChar char="v"/>
            </a:pPr>
            <a:r>
              <a:rPr lang="en-AU" altLang="en-US" sz="1600">
                <a:cs typeface="Calibri" panose="020F0502020204030204" pitchFamily="34" charset="0"/>
              </a:rPr>
              <a:t>random inspection</a:t>
            </a:r>
          </a:p>
        </p:txBody>
      </p:sp>
    </p:spTree>
    <p:extLst>
      <p:ext uri="{BB962C8B-B14F-4D97-AF65-F5344CB8AC3E}">
        <p14:creationId xmlns:p14="http://schemas.microsoft.com/office/powerpoint/2010/main" val="25277911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a:extLst>
              <a:ext uri="{FF2B5EF4-FFF2-40B4-BE49-F238E27FC236}">
                <a16:creationId xmlns:a16="http://schemas.microsoft.com/office/drawing/2014/main" id="{1B6D4C11-3F1F-7874-8E08-E2E6FD3B19A9}"/>
              </a:ext>
              <a:ext uri="{C183D7F6-B498-43B3-948B-1728B52AA6E4}">
                <adec:decorative xmlns:adec="http://schemas.microsoft.com/office/drawing/2017/decorative" val="1"/>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239" t="-1691"/>
          <a:stretch/>
        </p:blipFill>
        <p:spPr>
          <a:xfrm>
            <a:off x="8659904" y="3319192"/>
            <a:ext cx="3532096" cy="3566319"/>
          </a:xfrm>
          <a:prstGeom prst="rect">
            <a:avLst/>
          </a:prstGeom>
        </p:spPr>
      </p:pic>
      <p:sp>
        <p:nvSpPr>
          <p:cNvPr id="2" name="TextBox 1"/>
          <p:cNvSpPr txBox="1"/>
          <p:nvPr/>
        </p:nvSpPr>
        <p:spPr>
          <a:xfrm>
            <a:off x="658368" y="438912"/>
            <a:ext cx="10789920" cy="438912"/>
          </a:xfrm>
          <a:prstGeom prst="rect">
            <a:avLst/>
          </a:prstGeom>
          <a:noFill/>
        </p:spPr>
        <p:txBody>
          <a:bodyPr wrap="square" lIns="0" tIns="0" rIns="0" bIns="0" anchor="t"/>
          <a:lstStyle/>
          <a:p>
            <a:r>
              <a:rPr lang="en-US" sz="3600" b="1">
                <a:solidFill>
                  <a:srgbClr val="202A29"/>
                </a:solidFill>
              </a:rPr>
              <a:t>Target Risk Countries</a:t>
            </a:r>
            <a:r>
              <a:rPr sz="3600" b="1">
                <a:solidFill>
                  <a:srgbClr val="202A29"/>
                </a:solidFill>
              </a:rPr>
              <a:t> </a:t>
            </a:r>
          </a:p>
        </p:txBody>
      </p:sp>
      <p:sp>
        <p:nvSpPr>
          <p:cNvPr id="3" name="TextBox 2"/>
          <p:cNvSpPr txBox="1"/>
          <p:nvPr/>
        </p:nvSpPr>
        <p:spPr>
          <a:xfrm>
            <a:off x="658368" y="914400"/>
            <a:ext cx="10789920" cy="228600"/>
          </a:xfrm>
          <a:prstGeom prst="rect">
            <a:avLst/>
          </a:prstGeom>
          <a:noFill/>
        </p:spPr>
        <p:txBody>
          <a:bodyPr wrap="square" lIns="0" tIns="0" rIns="0" bIns="0" anchor="t"/>
          <a:lstStyle/>
          <a:p>
            <a:pPr algn="l">
              <a:lnSpc>
                <a:spcPct val="100000"/>
              </a:lnSpc>
            </a:pPr>
            <a:r>
              <a:rPr sz="1500" b="0">
                <a:solidFill>
                  <a:srgbClr val="52625F"/>
                </a:solidFill>
              </a:rPr>
              <a:t>2026–27 BMSB season</a:t>
            </a:r>
          </a:p>
        </p:txBody>
      </p:sp>
      <p:sp>
        <p:nvSpPr>
          <p:cNvPr id="4" name="Rounded Rectangle 3"/>
          <p:cNvSpPr/>
          <p:nvPr/>
        </p:nvSpPr>
        <p:spPr>
          <a:xfrm>
            <a:off x="658368" y="1307592"/>
            <a:ext cx="6601968" cy="3566319"/>
          </a:xfrm>
          <a:prstGeom prst="round2SameRect">
            <a:avLst>
              <a:gd name="adj1" fmla="val 0"/>
              <a:gd name="adj2" fmla="val 7393"/>
            </a:avLst>
          </a:prstGeom>
          <a:solidFill>
            <a:srgbClr val="007B84">
              <a:alpha val="15000"/>
            </a:srgbClr>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58368" y="1307592"/>
            <a:ext cx="6601968" cy="360000"/>
          </a:xfrm>
          <a:prstGeom prst="rect">
            <a:avLst/>
          </a:prstGeom>
          <a:solidFill>
            <a:srgbClr val="00696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AU" b="1">
                <a:solidFill>
                  <a:schemeClr val="bg1"/>
                </a:solidFill>
              </a:rPr>
              <a:t>TARGET RISK COUNTRIES</a:t>
            </a:r>
          </a:p>
        </p:txBody>
      </p:sp>
      <p:sp>
        <p:nvSpPr>
          <p:cNvPr id="6" name="Rounded Rectangle 5"/>
          <p:cNvSpPr/>
          <p:nvPr/>
        </p:nvSpPr>
        <p:spPr>
          <a:xfrm>
            <a:off x="7424927" y="1307592"/>
            <a:ext cx="4105656" cy="1936509"/>
          </a:xfrm>
          <a:prstGeom prst="round2SameRect">
            <a:avLst>
              <a:gd name="adj1" fmla="val 0"/>
              <a:gd name="adj2" fmla="val 10985"/>
            </a:avLst>
          </a:prstGeom>
          <a:solidFill>
            <a:schemeClr val="accent1">
              <a:lumMod val="20000"/>
              <a:lumOff val="80000"/>
            </a:schemeClr>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7424927" y="1307592"/>
            <a:ext cx="4105656" cy="360000"/>
          </a:xfrm>
          <a:prstGeom prst="rect">
            <a:avLst/>
          </a:prstGeom>
          <a:solidFill>
            <a:srgbClr val="F39C12"/>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AU" b="1">
                <a:solidFill>
                  <a:schemeClr val="tx1"/>
                </a:solidFill>
              </a:rPr>
              <a:t>EMERGING RISK</a:t>
            </a:r>
          </a:p>
        </p:txBody>
      </p:sp>
      <p:sp>
        <p:nvSpPr>
          <p:cNvPr id="8" name="Rounded Rectangle 7"/>
          <p:cNvSpPr>
            <a:spLocks/>
          </p:cNvSpPr>
          <p:nvPr/>
        </p:nvSpPr>
        <p:spPr>
          <a:xfrm>
            <a:off x="7424927" y="3493007"/>
            <a:ext cx="4105656" cy="1380903"/>
          </a:xfrm>
          <a:prstGeom prst="round2SameRect">
            <a:avLst>
              <a:gd name="adj1" fmla="val 0"/>
              <a:gd name="adj2" fmla="val 16917"/>
            </a:avLst>
          </a:prstGeom>
          <a:solidFill>
            <a:schemeClr val="accent6">
              <a:lumMod val="20000"/>
              <a:lumOff val="80000"/>
            </a:schemeClr>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9" name="Rectangle 8"/>
          <p:cNvSpPr>
            <a:spLocks/>
          </p:cNvSpPr>
          <p:nvPr/>
        </p:nvSpPr>
        <p:spPr>
          <a:xfrm>
            <a:off x="7424927" y="3438814"/>
            <a:ext cx="4105656" cy="360000"/>
          </a:xfrm>
          <a:prstGeom prst="rect">
            <a:avLst/>
          </a:prstGeom>
          <a:solidFill>
            <a:srgbClr val="FF86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100000"/>
              </a:lnSpc>
            </a:pPr>
            <a:r>
              <a:rPr lang="en-AU" b="1">
                <a:solidFill>
                  <a:schemeClr val="tx1"/>
                </a:solidFill>
              </a:rPr>
              <a:t>HEIGHTENED VESSEL SURVEILLANCE</a:t>
            </a:r>
          </a:p>
        </p:txBody>
      </p:sp>
      <p:sp>
        <p:nvSpPr>
          <p:cNvPr id="11" name="TextBox 10"/>
          <p:cNvSpPr txBox="1"/>
          <p:nvPr/>
        </p:nvSpPr>
        <p:spPr>
          <a:xfrm>
            <a:off x="877824" y="1748356"/>
            <a:ext cx="6172200" cy="438912"/>
          </a:xfrm>
          <a:prstGeom prst="rect">
            <a:avLst/>
          </a:prstGeom>
          <a:noFill/>
        </p:spPr>
        <p:txBody>
          <a:bodyPr wrap="square" lIns="0" tIns="0" rIns="0" bIns="0" anchor="t"/>
          <a:lstStyle/>
          <a:p>
            <a:pPr algn="l">
              <a:lnSpc>
                <a:spcPct val="100000"/>
              </a:lnSpc>
            </a:pPr>
            <a:r>
              <a:rPr lang="en-AU" sz="1400" b="0">
                <a:solidFill>
                  <a:srgbClr val="202A29"/>
                </a:solidFill>
              </a:rPr>
              <a:t>Standard seasonal measures apply to target high risk goods manufactured in, or shipped from, these countries.</a:t>
            </a:r>
          </a:p>
        </p:txBody>
      </p:sp>
      <p:sp>
        <p:nvSpPr>
          <p:cNvPr id="12" name="TextBox 11"/>
          <p:cNvSpPr txBox="1"/>
          <p:nvPr/>
        </p:nvSpPr>
        <p:spPr>
          <a:xfrm>
            <a:off x="877824" y="2315284"/>
            <a:ext cx="1389888" cy="2011680"/>
          </a:xfrm>
          <a:prstGeom prst="rect">
            <a:avLst/>
          </a:prstGeom>
          <a:noFill/>
        </p:spPr>
        <p:txBody>
          <a:bodyPr wrap="square" lIns="0" tIns="0" rIns="0" bIns="0" anchor="t"/>
          <a:lstStyle/>
          <a:p>
            <a:pPr algn="l">
              <a:lnSpc>
                <a:spcPct val="91000"/>
              </a:lnSpc>
              <a:spcAft>
                <a:spcPts val="300"/>
              </a:spcAft>
            </a:pPr>
            <a:r>
              <a:rPr lang="en-AU" sz="1400" b="1">
                <a:solidFill>
                  <a:srgbClr val="202A29"/>
                </a:solidFill>
              </a:rPr>
              <a:t>Albania
Andorra
Armenia
Austria
Azerbaijan
Belgium
Bosnia and Herzegovina
Bulgaria
Canada
Croatia</a:t>
            </a:r>
            <a:endParaRPr lang="en-US" sz="1400" b="1">
              <a:solidFill>
                <a:srgbClr val="202A29"/>
              </a:solidFill>
              <a:ea typeface="Calibri" panose="020F0502020204030204"/>
              <a:cs typeface="Calibri" panose="020F0502020204030204"/>
            </a:endParaRPr>
          </a:p>
        </p:txBody>
      </p:sp>
      <p:sp>
        <p:nvSpPr>
          <p:cNvPr id="13" name="TextBox 12"/>
          <p:cNvSpPr txBox="1"/>
          <p:nvPr/>
        </p:nvSpPr>
        <p:spPr>
          <a:xfrm>
            <a:off x="2421636" y="2315284"/>
            <a:ext cx="1389888" cy="2011680"/>
          </a:xfrm>
          <a:prstGeom prst="rect">
            <a:avLst/>
          </a:prstGeom>
          <a:noFill/>
        </p:spPr>
        <p:txBody>
          <a:bodyPr wrap="square" lIns="0" tIns="0" rIns="0" bIns="0" anchor="t"/>
          <a:lstStyle/>
          <a:p>
            <a:pPr algn="l">
              <a:lnSpc>
                <a:spcPct val="91000"/>
              </a:lnSpc>
              <a:spcAft>
                <a:spcPts val="300"/>
              </a:spcAft>
            </a:pPr>
            <a:r>
              <a:rPr lang="en-AU" sz="1400" b="1">
                <a:solidFill>
                  <a:srgbClr val="202A29"/>
                </a:solidFill>
              </a:rPr>
              <a:t>Czechia
France
Georgia
Germany
Greece
Hungary
Italy
Kazakhstan
Kosovo
Liechtenstein</a:t>
            </a:r>
            <a:endParaRPr lang="en-US" sz="1400" b="1">
              <a:solidFill>
                <a:srgbClr val="202A29"/>
              </a:solidFill>
              <a:ea typeface="Calibri" panose="020F0502020204030204"/>
              <a:cs typeface="Calibri" panose="020F0502020204030204"/>
            </a:endParaRPr>
          </a:p>
        </p:txBody>
      </p:sp>
      <p:sp>
        <p:nvSpPr>
          <p:cNvPr id="14" name="TextBox 13"/>
          <p:cNvSpPr txBox="1"/>
          <p:nvPr/>
        </p:nvSpPr>
        <p:spPr>
          <a:xfrm>
            <a:off x="3946397" y="2315284"/>
            <a:ext cx="1682877" cy="2011680"/>
          </a:xfrm>
          <a:prstGeom prst="rect">
            <a:avLst/>
          </a:prstGeom>
          <a:noFill/>
        </p:spPr>
        <p:txBody>
          <a:bodyPr wrap="square" lIns="0" tIns="0" rIns="0" bIns="0" anchor="t"/>
          <a:lstStyle/>
          <a:p>
            <a:pPr algn="l">
              <a:lnSpc>
                <a:spcPct val="91000"/>
              </a:lnSpc>
              <a:spcAft>
                <a:spcPts val="300"/>
              </a:spcAft>
            </a:pPr>
            <a:r>
              <a:rPr lang="en-AU" sz="1400" b="1">
                <a:solidFill>
                  <a:srgbClr val="202A29"/>
                </a:solidFill>
              </a:rPr>
              <a:t>Luxembourg
Montenegro
Moldova
Netherlands
Poland
Portugal
Republic of North Macedonia
Romania
Russia</a:t>
            </a:r>
            <a:endParaRPr lang="en-US"/>
          </a:p>
        </p:txBody>
      </p:sp>
      <p:sp>
        <p:nvSpPr>
          <p:cNvPr id="15" name="TextBox 14"/>
          <p:cNvSpPr txBox="1"/>
          <p:nvPr/>
        </p:nvSpPr>
        <p:spPr>
          <a:xfrm>
            <a:off x="5652135" y="2315284"/>
            <a:ext cx="1389888" cy="2011680"/>
          </a:xfrm>
          <a:prstGeom prst="rect">
            <a:avLst/>
          </a:prstGeom>
          <a:noFill/>
        </p:spPr>
        <p:txBody>
          <a:bodyPr wrap="square" lIns="0" tIns="0" rIns="0" bIns="0" anchor="t"/>
          <a:lstStyle/>
          <a:p>
            <a:pPr algn="l">
              <a:lnSpc>
                <a:spcPct val="91000"/>
              </a:lnSpc>
              <a:spcAft>
                <a:spcPts val="300"/>
              </a:spcAft>
            </a:pPr>
            <a:r>
              <a:rPr lang="en-AU" sz="1400" b="1">
                <a:solidFill>
                  <a:srgbClr val="202A29"/>
                </a:solidFill>
              </a:rPr>
              <a:t>Serbia
Slovakia
Slovenia
Spain
Switzerland
Türkiye
Ukraine
United States of America
Uzbekistan</a:t>
            </a:r>
            <a:endParaRPr lang="en-US"/>
          </a:p>
        </p:txBody>
      </p:sp>
      <p:sp>
        <p:nvSpPr>
          <p:cNvPr id="17" name="TextBox 16"/>
          <p:cNvSpPr txBox="1"/>
          <p:nvPr/>
        </p:nvSpPr>
        <p:spPr>
          <a:xfrm>
            <a:off x="7562088" y="1748356"/>
            <a:ext cx="3611880" cy="402336"/>
          </a:xfrm>
          <a:prstGeom prst="rect">
            <a:avLst/>
          </a:prstGeom>
          <a:noFill/>
        </p:spPr>
        <p:txBody>
          <a:bodyPr wrap="square" lIns="0" tIns="0" rIns="0" bIns="0" anchor="t"/>
          <a:lstStyle/>
          <a:p>
            <a:pPr algn="l">
              <a:lnSpc>
                <a:spcPct val="100000"/>
              </a:lnSpc>
            </a:pPr>
            <a:r>
              <a:rPr lang="en-AU" sz="1400" b="1">
                <a:solidFill>
                  <a:srgbClr val="202A29"/>
                </a:solidFill>
              </a:rPr>
              <a:t>Eligible goods</a:t>
            </a:r>
            <a:r>
              <a:rPr lang="en-AU" sz="1400" b="0">
                <a:solidFill>
                  <a:srgbClr val="202A29"/>
                </a:solidFill>
              </a:rPr>
              <a:t>: random verification inspection; treatment not required.</a:t>
            </a:r>
          </a:p>
        </p:txBody>
      </p:sp>
      <p:sp>
        <p:nvSpPr>
          <p:cNvPr id="18" name="Rounded Rectangle 17"/>
          <p:cNvSpPr/>
          <p:nvPr/>
        </p:nvSpPr>
        <p:spPr>
          <a:xfrm>
            <a:off x="7696961" y="2302166"/>
            <a:ext cx="1627632" cy="329184"/>
          </a:xfrm>
          <a:prstGeom prst="roundRect">
            <a:avLst/>
          </a:prstGeom>
          <a:solidFill>
            <a:srgbClr val="F7A71B"/>
          </a:solidFill>
          <a:ln w="1524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400" b="1">
                <a:solidFill>
                  <a:srgbClr val="202A29"/>
                </a:solidFill>
              </a:rPr>
              <a:t>United Kingdom</a:t>
            </a:r>
            <a:endParaRPr sz="1400"/>
          </a:p>
        </p:txBody>
      </p:sp>
      <p:sp>
        <p:nvSpPr>
          <p:cNvPr id="20" name="Rounded Rectangle 19"/>
          <p:cNvSpPr/>
          <p:nvPr/>
        </p:nvSpPr>
        <p:spPr>
          <a:xfrm>
            <a:off x="9596627" y="2302166"/>
            <a:ext cx="1627632" cy="329184"/>
          </a:xfrm>
          <a:prstGeom prst="roundRect">
            <a:avLst/>
          </a:prstGeom>
          <a:solidFill>
            <a:srgbClr val="F7A71B"/>
          </a:solidFill>
          <a:ln w="1524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400" b="1">
                <a:solidFill>
                  <a:srgbClr val="202A29"/>
                </a:solidFill>
              </a:rPr>
              <a:t>China</a:t>
            </a:r>
            <a:endParaRPr sz="1400"/>
          </a:p>
        </p:txBody>
      </p:sp>
      <p:sp>
        <p:nvSpPr>
          <p:cNvPr id="22" name="Rounded Rectangle 21"/>
          <p:cNvSpPr/>
          <p:nvPr/>
        </p:nvSpPr>
        <p:spPr>
          <a:xfrm>
            <a:off x="7696961" y="2722790"/>
            <a:ext cx="1627632" cy="329184"/>
          </a:xfrm>
          <a:prstGeom prst="roundRect">
            <a:avLst/>
          </a:prstGeom>
          <a:solidFill>
            <a:srgbClr val="F7A71B"/>
          </a:solidFill>
          <a:ln w="1524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400" b="1">
                <a:solidFill>
                  <a:schemeClr val="tx1"/>
                </a:solidFill>
              </a:rPr>
              <a:t>Japan</a:t>
            </a:r>
            <a:endParaRPr sz="1400" b="1">
              <a:solidFill>
                <a:schemeClr val="tx1"/>
              </a:solidFill>
            </a:endParaRPr>
          </a:p>
        </p:txBody>
      </p:sp>
      <p:sp>
        <p:nvSpPr>
          <p:cNvPr id="24" name="Rounded Rectangle 23"/>
          <p:cNvSpPr/>
          <p:nvPr/>
        </p:nvSpPr>
        <p:spPr>
          <a:xfrm>
            <a:off x="9596627" y="2722790"/>
            <a:ext cx="1627632" cy="329184"/>
          </a:xfrm>
          <a:prstGeom prst="roundRect">
            <a:avLst/>
          </a:prstGeom>
          <a:solidFill>
            <a:srgbClr val="F7A71B"/>
          </a:solidFill>
          <a:ln w="1524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400" b="1">
                <a:solidFill>
                  <a:srgbClr val="202A29"/>
                </a:solidFill>
              </a:rPr>
              <a:t>Republic of Korea</a:t>
            </a:r>
            <a:endParaRPr sz="1400"/>
          </a:p>
        </p:txBody>
      </p:sp>
      <p:sp>
        <p:nvSpPr>
          <p:cNvPr id="27" name="TextBox 26"/>
          <p:cNvSpPr txBox="1">
            <a:spLocks/>
          </p:cNvSpPr>
          <p:nvPr/>
        </p:nvSpPr>
        <p:spPr>
          <a:xfrm>
            <a:off x="7562088" y="3922776"/>
            <a:ext cx="3712464" cy="853950"/>
          </a:xfrm>
          <a:prstGeom prst="rect">
            <a:avLst/>
          </a:prstGeom>
          <a:noFill/>
        </p:spPr>
        <p:txBody>
          <a:bodyPr wrap="square" lIns="0" tIns="0" rIns="0" bIns="0" anchor="t"/>
          <a:lstStyle/>
          <a:p>
            <a:pPr>
              <a:lnSpc>
                <a:spcPct val="100000"/>
              </a:lnSpc>
            </a:pPr>
            <a:r>
              <a:rPr lang="en-AU" sz="1400" b="0">
                <a:solidFill>
                  <a:srgbClr val="202A29"/>
                </a:solidFill>
              </a:rPr>
              <a:t>Applies to roll-on/roll-off vessels that berth in, load in or tranship through </a:t>
            </a:r>
            <a:r>
              <a:rPr lang="en-AU" sz="1400" b="1">
                <a:solidFill>
                  <a:srgbClr val="202A29"/>
                </a:solidFill>
              </a:rPr>
              <a:t>target risk countries</a:t>
            </a:r>
            <a:r>
              <a:rPr lang="en-AU" sz="1400" b="0">
                <a:solidFill>
                  <a:srgbClr val="202A29"/>
                </a:solidFill>
              </a:rPr>
              <a:t>, as </a:t>
            </a:r>
            <a:r>
              <a:rPr lang="en-AU" sz="1400">
                <a:solidFill>
                  <a:srgbClr val="202A29"/>
                </a:solidFill>
              </a:rPr>
              <a:t>well as </a:t>
            </a:r>
            <a:r>
              <a:rPr lang="en-AU" sz="1400" b="1">
                <a:solidFill>
                  <a:srgbClr val="202A29"/>
                </a:solidFill>
              </a:rPr>
              <a:t>China, Japan or the Republic of Korea.</a:t>
            </a:r>
          </a:p>
        </p:txBody>
      </p:sp>
      <p:sp>
        <p:nvSpPr>
          <p:cNvPr id="28" name="Rounded Rectangle 27"/>
          <p:cNvSpPr>
            <a:spLocks/>
          </p:cNvSpPr>
          <p:nvPr/>
        </p:nvSpPr>
        <p:spPr>
          <a:xfrm>
            <a:off x="658368" y="5068624"/>
            <a:ext cx="10872216" cy="1051560"/>
          </a:xfrm>
          <a:prstGeom prst="roundRect">
            <a:avLst/>
          </a:prstGeom>
          <a:solidFill>
            <a:srgbClr val="0055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29" name="TextBox 28"/>
          <p:cNvSpPr txBox="1"/>
          <p:nvPr/>
        </p:nvSpPr>
        <p:spPr>
          <a:xfrm>
            <a:off x="859536" y="5341756"/>
            <a:ext cx="1965960" cy="502920"/>
          </a:xfrm>
          <a:prstGeom prst="rect">
            <a:avLst/>
          </a:prstGeom>
          <a:noFill/>
        </p:spPr>
        <p:txBody>
          <a:bodyPr wrap="square" lIns="0" tIns="0" rIns="0" bIns="0" anchor="ctr"/>
          <a:lstStyle/>
          <a:p>
            <a:pPr algn="l">
              <a:lnSpc>
                <a:spcPct val="100000"/>
              </a:lnSpc>
            </a:pPr>
            <a:r>
              <a:rPr lang="en-AU" sz="1700" b="1">
                <a:solidFill>
                  <a:srgbClr val="FFFFFF"/>
                </a:solidFill>
              </a:rPr>
              <a:t>WHAT DETERMINES
THE MEASURES?</a:t>
            </a:r>
          </a:p>
        </p:txBody>
      </p:sp>
      <p:sp>
        <p:nvSpPr>
          <p:cNvPr id="30" name="Rectangle 29"/>
          <p:cNvSpPr/>
          <p:nvPr/>
        </p:nvSpPr>
        <p:spPr>
          <a:xfrm>
            <a:off x="2944368" y="5252266"/>
            <a:ext cx="13716" cy="704088"/>
          </a:xfrm>
          <a:prstGeom prst="rect">
            <a:avLst/>
          </a:prstGeom>
          <a:solidFill>
            <a:srgbClr val="6FA5A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3182112" y="5233216"/>
            <a:ext cx="3580638" cy="201168"/>
          </a:xfrm>
          <a:prstGeom prst="rect">
            <a:avLst/>
          </a:prstGeom>
          <a:noFill/>
        </p:spPr>
        <p:txBody>
          <a:bodyPr wrap="square" lIns="0" tIns="0" rIns="0" bIns="0" anchor="t"/>
          <a:lstStyle/>
          <a:p>
            <a:pPr algn="l">
              <a:lnSpc>
                <a:spcPct val="100000"/>
              </a:lnSpc>
            </a:pPr>
            <a:r>
              <a:rPr sz="1600" b="1">
                <a:solidFill>
                  <a:srgbClr val="FFFFFF"/>
                </a:solidFill>
              </a:rPr>
              <a:t>SHIPPED FROM A TARGET RISK COUNTRY</a:t>
            </a:r>
          </a:p>
        </p:txBody>
      </p:sp>
      <p:sp>
        <p:nvSpPr>
          <p:cNvPr id="32" name="TextBox 31"/>
          <p:cNvSpPr txBox="1"/>
          <p:nvPr/>
        </p:nvSpPr>
        <p:spPr>
          <a:xfrm>
            <a:off x="3182112" y="5509060"/>
            <a:ext cx="3438144" cy="420624"/>
          </a:xfrm>
          <a:prstGeom prst="rect">
            <a:avLst/>
          </a:prstGeom>
          <a:noFill/>
        </p:spPr>
        <p:txBody>
          <a:bodyPr wrap="square" lIns="0" tIns="0" rIns="0" bIns="0" anchor="t"/>
          <a:lstStyle/>
          <a:p>
            <a:pPr algn="l">
              <a:lnSpc>
                <a:spcPct val="100000"/>
              </a:lnSpc>
            </a:pPr>
            <a:r>
              <a:rPr sz="1400" b="0">
                <a:solidFill>
                  <a:srgbClr val="FFFFFF"/>
                </a:solidFill>
              </a:rPr>
              <a:t>BMSB measures apply, regardless of where the goods were manufactured.</a:t>
            </a:r>
          </a:p>
        </p:txBody>
      </p:sp>
      <p:sp>
        <p:nvSpPr>
          <p:cNvPr id="33" name="TextBox 32"/>
          <p:cNvSpPr txBox="1"/>
          <p:nvPr/>
        </p:nvSpPr>
        <p:spPr>
          <a:xfrm>
            <a:off x="7117080" y="5233216"/>
            <a:ext cx="4261104" cy="201168"/>
          </a:xfrm>
          <a:prstGeom prst="rect">
            <a:avLst/>
          </a:prstGeom>
          <a:noFill/>
        </p:spPr>
        <p:txBody>
          <a:bodyPr wrap="square" lIns="0" tIns="0" rIns="0" bIns="0" anchor="t"/>
          <a:lstStyle/>
          <a:p>
            <a:pPr algn="l">
              <a:lnSpc>
                <a:spcPct val="100000"/>
              </a:lnSpc>
            </a:pPr>
            <a:r>
              <a:rPr sz="1600" b="1">
                <a:solidFill>
                  <a:srgbClr val="FFFFFF"/>
                </a:solidFill>
              </a:rPr>
              <a:t>MANUFACTURED IN A TARGET RISK COUNTRY</a:t>
            </a:r>
          </a:p>
        </p:txBody>
      </p:sp>
      <p:sp>
        <p:nvSpPr>
          <p:cNvPr id="34" name="TextBox 33"/>
          <p:cNvSpPr txBox="1"/>
          <p:nvPr/>
        </p:nvSpPr>
        <p:spPr>
          <a:xfrm>
            <a:off x="7117080" y="5509060"/>
            <a:ext cx="4261104" cy="420624"/>
          </a:xfrm>
          <a:prstGeom prst="rect">
            <a:avLst/>
          </a:prstGeom>
          <a:noFill/>
        </p:spPr>
        <p:txBody>
          <a:bodyPr wrap="square" lIns="0" tIns="0" rIns="0" bIns="0" anchor="t"/>
          <a:lstStyle/>
          <a:p>
            <a:pPr algn="l">
              <a:lnSpc>
                <a:spcPct val="100000"/>
              </a:lnSpc>
            </a:pPr>
            <a:r>
              <a:rPr sz="1400" b="0">
                <a:solidFill>
                  <a:srgbClr val="FFFFFF"/>
                </a:solidFill>
              </a:rPr>
              <a:t>Standard measures continue to apply, including when exported through an emerging or non-target risk country.</a:t>
            </a:r>
          </a:p>
        </p:txBody>
      </p:sp>
    </p:spTree>
    <p:extLst>
      <p:ext uri="{BB962C8B-B14F-4D97-AF65-F5344CB8AC3E}">
        <p14:creationId xmlns:p14="http://schemas.microsoft.com/office/powerpoint/2010/main" val="11584812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04D6E-B677-DC70-46C9-26BC6589030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23092D4-EEC2-BF13-B87F-4CC06CA0BC78}"/>
              </a:ext>
              <a:ext uri="{C183D7F6-B498-43B3-948B-1728B52AA6E4}">
                <adec:decorative xmlns:adec="http://schemas.microsoft.com/office/drawing/2017/decorative" val="1"/>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239" t="-1691"/>
          <a:stretch/>
        </p:blipFill>
        <p:spPr>
          <a:xfrm rot="16200000">
            <a:off x="8659905" y="-17111"/>
            <a:ext cx="3532096" cy="3566319"/>
          </a:xfrm>
          <a:prstGeom prst="rect">
            <a:avLst/>
          </a:prstGeom>
        </p:spPr>
      </p:pic>
      <p:sp>
        <p:nvSpPr>
          <p:cNvPr id="2" name="Text Placeholder 4">
            <a:extLst>
              <a:ext uri="{FF2B5EF4-FFF2-40B4-BE49-F238E27FC236}">
                <a16:creationId xmlns:a16="http://schemas.microsoft.com/office/drawing/2014/main" id="{DEFEAB68-9E0C-5C03-3D74-D3C1C128043A}"/>
              </a:ext>
            </a:extLst>
          </p:cNvPr>
          <p:cNvSpPr txBox="1">
            <a:spLocks noGrp="1"/>
          </p:cNvSpPr>
          <p:nvPr>
            <p:ph type="title" idx="4294967295"/>
          </p:nvPr>
        </p:nvSpPr>
        <p:spPr>
          <a:xfrm>
            <a:off x="689679" y="821327"/>
            <a:ext cx="9208465" cy="58694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4000" b="1" i="0" u="none" strike="noStrike" kern="1200" cap="none" spc="0" normalizeH="0" baseline="0" noProof="0">
                <a:ln>
                  <a:noFill/>
                </a:ln>
                <a:solidFill>
                  <a:schemeClr val="tx1"/>
                </a:solidFill>
                <a:effectLst/>
                <a:uLnTx/>
                <a:uFillTx/>
                <a:latin typeface="+mn-lt"/>
                <a:ea typeface="+mn-ea"/>
                <a:cs typeface="+mn-cs"/>
              </a:rPr>
              <a:t>BMSB Approved </a:t>
            </a:r>
            <a:r>
              <a:rPr kumimoji="0" lang="en-AU" sz="3600" b="1" i="0" u="none" strike="noStrike" kern="1200" cap="none" spc="0" normalizeH="0" baseline="0" noProof="0">
                <a:ln>
                  <a:noFill/>
                </a:ln>
                <a:solidFill>
                  <a:schemeClr val="tx1"/>
                </a:solidFill>
                <a:effectLst/>
                <a:uLnTx/>
                <a:uFillTx/>
                <a:latin typeface="+mn-lt"/>
                <a:ea typeface="+mn-ea"/>
                <a:cs typeface="+mn-cs"/>
              </a:rPr>
              <a:t>Treatments</a:t>
            </a:r>
          </a:p>
        </p:txBody>
      </p:sp>
      <p:sp>
        <p:nvSpPr>
          <p:cNvPr id="3" name="TextBox 2">
            <a:extLst>
              <a:ext uri="{FF2B5EF4-FFF2-40B4-BE49-F238E27FC236}">
                <a16:creationId xmlns:a16="http://schemas.microsoft.com/office/drawing/2014/main" id="{5BF578E0-67DD-F089-22BA-E4C739029D67}"/>
              </a:ext>
            </a:extLst>
          </p:cNvPr>
          <p:cNvSpPr txBox="1"/>
          <p:nvPr/>
        </p:nvSpPr>
        <p:spPr>
          <a:xfrm>
            <a:off x="689680" y="1533106"/>
            <a:ext cx="11127182" cy="4390946"/>
          </a:xfrm>
          <a:prstGeom prst="rect">
            <a:avLst/>
          </a:prstGeom>
          <a:solidFill>
            <a:schemeClr val="bg2">
              <a:lumMod val="40000"/>
              <a:lumOff val="60000"/>
              <a:alpha val="66000"/>
            </a:schemeClr>
          </a:solidFill>
          <a:effectLst>
            <a:softEdge rad="63500"/>
          </a:effectLst>
        </p:spPr>
        <p:txBody>
          <a:bodyPr wrap="square">
            <a:spAutoFit/>
          </a:bodyPr>
          <a:lstStyle/>
          <a:p>
            <a:pPr>
              <a:lnSpc>
                <a:spcPct val="100000"/>
              </a:lnSpc>
              <a:spcBef>
                <a:spcPts val="0"/>
              </a:spcBef>
              <a:spcAft>
                <a:spcPts val="1000"/>
              </a:spcAft>
            </a:pPr>
            <a:r>
              <a:rPr lang="en-AU" altLang="en-US" sz="1600">
                <a:cs typeface="Calibri" panose="020F0502020204030204" pitchFamily="34" charset="0"/>
              </a:rPr>
              <a:t>There are four approved BMSB treatment types BMSB for both onshore and offshore use: </a:t>
            </a:r>
          </a:p>
          <a:p>
            <a:pPr>
              <a:lnSpc>
                <a:spcPct val="100000"/>
              </a:lnSpc>
              <a:spcBef>
                <a:spcPts val="2400"/>
              </a:spcBef>
              <a:spcAft>
                <a:spcPts val="600"/>
              </a:spcAft>
            </a:pPr>
            <a:r>
              <a:rPr lang="en-AU" altLang="en-US" b="1">
                <a:cs typeface="Calibri" panose="020F0502020204030204" pitchFamily="34" charset="0"/>
              </a:rPr>
              <a:t>Offshore treatments</a:t>
            </a:r>
          </a:p>
          <a:p>
            <a:pPr marL="285750" indent="-285750">
              <a:lnSpc>
                <a:spcPct val="100000"/>
              </a:lnSpc>
              <a:spcAft>
                <a:spcPts val="1000"/>
              </a:spcAft>
              <a:buFont typeface="Arial" panose="020B0604020202020204" pitchFamily="34" charset="0"/>
              <a:buChar char="•"/>
            </a:pPr>
            <a:r>
              <a:rPr lang="en-AU" altLang="en-US" sz="1600">
                <a:cs typeface="Calibri" panose="020F0502020204030204" pitchFamily="34" charset="0"/>
              </a:rPr>
              <a:t>All treatment providers in target risk countries that intend to conduct BMSB treatments must register under </a:t>
            </a:r>
            <a:r>
              <a:rPr lang="en-AU" altLang="en-US" sz="1600">
                <a:cs typeface="Calibri" panose="020F0502020204030204" pitchFamily="34" charset="0"/>
                <a:hlinkClick r:id="rId4"/>
              </a:rPr>
              <a:t>AusTreat</a:t>
            </a:r>
            <a:r>
              <a:rPr lang="en-AU" altLang="en-US" sz="1600">
                <a:cs typeface="Calibri" panose="020F0502020204030204" pitchFamily="34" charset="0"/>
              </a:rPr>
              <a:t>.</a:t>
            </a:r>
          </a:p>
          <a:p>
            <a:pPr marL="285750" indent="-285750">
              <a:lnSpc>
                <a:spcPct val="100000"/>
              </a:lnSpc>
              <a:spcAft>
                <a:spcPts val="1000"/>
              </a:spcAft>
              <a:buFont typeface="Arial" panose="020B0604020202020204" pitchFamily="34" charset="0"/>
              <a:buChar char="•"/>
            </a:pPr>
            <a:r>
              <a:rPr lang="en-AU" altLang="en-US" sz="1600">
                <a:cs typeface="Calibri" panose="020F0502020204030204" pitchFamily="34" charset="0"/>
              </a:rPr>
              <a:t>Treatment providers in non-target risk countries that intend to conduct BMSB treatments are encouraged to register under </a:t>
            </a:r>
            <a:r>
              <a:rPr lang="en-AU" altLang="en-US" sz="1600">
                <a:cs typeface="Calibri" panose="020F0502020204030204" pitchFamily="34" charset="0"/>
                <a:hlinkClick r:id="rId4"/>
              </a:rPr>
              <a:t>AusTreat</a:t>
            </a:r>
            <a:r>
              <a:rPr lang="en-AU" altLang="en-US" sz="1600">
                <a:cs typeface="Calibri" panose="020F0502020204030204" pitchFamily="34" charset="0"/>
              </a:rPr>
              <a:t> however, it is not mandatory.</a:t>
            </a:r>
          </a:p>
          <a:p>
            <a:pPr marL="285750" indent="-285750">
              <a:lnSpc>
                <a:spcPct val="100000"/>
              </a:lnSpc>
              <a:spcAft>
                <a:spcPts val="1000"/>
              </a:spcAft>
              <a:buFont typeface="Arial" panose="020B0604020202020204" pitchFamily="34" charset="0"/>
              <a:buChar char="•"/>
            </a:pPr>
            <a:r>
              <a:rPr lang="en-AU" altLang="en-US" sz="1600">
                <a:cs typeface="Calibri" panose="020F0502020204030204" pitchFamily="34" charset="0"/>
              </a:rPr>
              <a:t>All queries relating to offshore BMSB treatment requirements, methodologies and provider registrations and approvals to be directed to </a:t>
            </a:r>
            <a:r>
              <a:rPr lang="en-AU" altLang="en-US" sz="1600">
                <a:cs typeface="Calibri" panose="020F0502020204030204" pitchFamily="34" charset="0"/>
                <a:hlinkClick r:id="rId5"/>
              </a:rPr>
              <a:t>offshoretreatments@aff.gov.au</a:t>
            </a:r>
            <a:r>
              <a:rPr lang="en-AU" altLang="en-US" sz="1600">
                <a:cs typeface="Calibri" panose="020F0502020204030204" pitchFamily="34" charset="0"/>
              </a:rPr>
              <a:t>. </a:t>
            </a:r>
          </a:p>
          <a:p>
            <a:pPr>
              <a:lnSpc>
                <a:spcPct val="100000"/>
              </a:lnSpc>
              <a:spcAft>
                <a:spcPts val="1000"/>
              </a:spcAft>
            </a:pPr>
            <a:r>
              <a:rPr lang="en-AU" altLang="en-US" b="1">
                <a:cs typeface="Calibri" panose="020F0502020204030204" pitchFamily="34" charset="0"/>
              </a:rPr>
              <a:t>Onshore treatments</a:t>
            </a:r>
          </a:p>
          <a:p>
            <a:pPr>
              <a:lnSpc>
                <a:spcPct val="100000"/>
              </a:lnSpc>
              <a:spcBef>
                <a:spcPts val="0"/>
              </a:spcBef>
              <a:spcAft>
                <a:spcPts val="1000"/>
              </a:spcAft>
            </a:pPr>
            <a:endParaRPr lang="en-AU" altLang="en-US" sz="1600">
              <a:cs typeface="Calibri" panose="020F0502020204030204" pitchFamily="34" charset="0"/>
            </a:endParaRPr>
          </a:p>
          <a:p>
            <a:pPr>
              <a:lnSpc>
                <a:spcPct val="100000"/>
              </a:lnSpc>
              <a:spcBef>
                <a:spcPts val="0"/>
              </a:spcBef>
              <a:spcAft>
                <a:spcPts val="1000"/>
              </a:spcAft>
            </a:pPr>
            <a:r>
              <a:rPr lang="en-AU" altLang="en-US" sz="1600">
                <a:cs typeface="Calibri" panose="020F0502020204030204" pitchFamily="34" charset="0"/>
              </a:rPr>
              <a:t>To reduce delays at the border, the department recommends that industry treat offshore or pack containers to allow effective onshore treatment.</a:t>
            </a:r>
          </a:p>
          <a:p>
            <a:pPr marL="285750" indent="-285750">
              <a:lnSpc>
                <a:spcPct val="100000"/>
              </a:lnSpc>
              <a:spcAft>
                <a:spcPts val="1000"/>
              </a:spcAft>
              <a:buFont typeface="Arial" panose="020B0604020202020204" pitchFamily="34" charset="0"/>
              <a:buChar char="•"/>
            </a:pPr>
            <a:endParaRPr lang="en-AU" altLang="en-US" sz="1600">
              <a:cs typeface="Calibri" panose="020F0502020204030204" pitchFamily="34" charset="0"/>
            </a:endParaRPr>
          </a:p>
        </p:txBody>
      </p:sp>
      <p:sp>
        <p:nvSpPr>
          <p:cNvPr id="94" name="TextBox 93">
            <a:extLst>
              <a:ext uri="{FF2B5EF4-FFF2-40B4-BE49-F238E27FC236}">
                <a16:creationId xmlns:a16="http://schemas.microsoft.com/office/drawing/2014/main" id="{E422D7B6-0304-E279-EC46-0FADD9E42052}"/>
              </a:ext>
            </a:extLst>
          </p:cNvPr>
          <p:cNvSpPr txBox="1"/>
          <p:nvPr/>
        </p:nvSpPr>
        <p:spPr>
          <a:xfrm>
            <a:off x="697971" y="1904370"/>
            <a:ext cx="10244686" cy="432000"/>
          </a:xfrm>
          <a:prstGeom prst="rect">
            <a:avLst/>
          </a:prstGeom>
          <a:noFill/>
        </p:spPr>
        <p:txBody>
          <a:bodyPr wrap="square" numCol="4">
            <a:spAutoFit/>
          </a:bodyPr>
          <a:lstStyle/>
          <a:p>
            <a:pPr lvl="1">
              <a:lnSpc>
                <a:spcPct val="100000"/>
              </a:lnSpc>
              <a:spcBef>
                <a:spcPts val="0"/>
              </a:spcBef>
              <a:spcAft>
                <a:spcPts val="1000"/>
              </a:spcAft>
              <a:buFont typeface="Wingdings" panose="05000000000000000000" pitchFamily="2" charset="2"/>
              <a:buChar char="Ø"/>
            </a:pPr>
            <a:r>
              <a:rPr lang="en-AU" altLang="en-US" sz="1400">
                <a:cs typeface="Calibri" panose="020F0502020204030204" pitchFamily="34" charset="0"/>
              </a:rPr>
              <a:t>  </a:t>
            </a:r>
            <a:r>
              <a:rPr lang="en-AU" altLang="en-US" sz="1400">
                <a:cs typeface="Calibri" panose="020F0502020204030204" pitchFamily="34" charset="0"/>
                <a:hlinkClick r:id="rId6"/>
              </a:rPr>
              <a:t>Methyl Bromide</a:t>
            </a:r>
            <a:endParaRPr lang="en-AU" altLang="en-US" sz="1400">
              <a:cs typeface="Calibri" panose="020F0502020204030204" pitchFamily="34" charset="0"/>
            </a:endParaRPr>
          </a:p>
          <a:p>
            <a:pPr lvl="1">
              <a:lnSpc>
                <a:spcPct val="100000"/>
              </a:lnSpc>
              <a:spcBef>
                <a:spcPts val="0"/>
              </a:spcBef>
              <a:spcAft>
                <a:spcPts val="1000"/>
              </a:spcAft>
              <a:buFont typeface="Wingdings" panose="05000000000000000000" pitchFamily="2" charset="2"/>
              <a:buChar char="Ø"/>
            </a:pPr>
            <a:r>
              <a:rPr lang="en-AU" altLang="en-US" sz="1400">
                <a:cs typeface="Calibri" panose="020F0502020204030204" pitchFamily="34" charset="0"/>
              </a:rPr>
              <a:t>  </a:t>
            </a:r>
            <a:r>
              <a:rPr lang="en-AU" altLang="en-US" sz="1400">
                <a:cs typeface="Calibri" panose="020F0502020204030204" pitchFamily="34" charset="0"/>
                <a:hlinkClick r:id="rId7"/>
              </a:rPr>
              <a:t>Sulfuryl Fluoride</a:t>
            </a:r>
            <a:endParaRPr lang="en-AU" altLang="en-US" sz="1400">
              <a:cs typeface="Calibri" panose="020F0502020204030204" pitchFamily="34" charset="0"/>
            </a:endParaRPr>
          </a:p>
          <a:p>
            <a:pPr lvl="1">
              <a:lnSpc>
                <a:spcPct val="100000"/>
              </a:lnSpc>
              <a:spcBef>
                <a:spcPts val="0"/>
              </a:spcBef>
              <a:spcAft>
                <a:spcPts val="1000"/>
              </a:spcAft>
              <a:buFont typeface="Wingdings" panose="05000000000000000000" pitchFamily="2" charset="2"/>
              <a:buChar char="Ø"/>
            </a:pPr>
            <a:r>
              <a:rPr lang="en-AU" altLang="en-US" sz="1400">
                <a:cs typeface="Calibri" panose="020F0502020204030204" pitchFamily="34" charset="0"/>
              </a:rPr>
              <a:t> </a:t>
            </a:r>
            <a:r>
              <a:rPr lang="en-AU" altLang="en-US" sz="1400">
                <a:cs typeface="Calibri" panose="020F0502020204030204" pitchFamily="34" charset="0"/>
                <a:hlinkClick r:id="rId8"/>
              </a:rPr>
              <a:t>Heat treatment</a:t>
            </a:r>
            <a:endParaRPr lang="en-AU" altLang="en-US" sz="1400">
              <a:cs typeface="Calibri" panose="020F0502020204030204" pitchFamily="34" charset="0"/>
            </a:endParaRPr>
          </a:p>
          <a:p>
            <a:pPr lvl="1">
              <a:lnSpc>
                <a:spcPct val="100000"/>
              </a:lnSpc>
              <a:spcBef>
                <a:spcPts val="0"/>
              </a:spcBef>
              <a:spcAft>
                <a:spcPts val="1000"/>
              </a:spcAft>
              <a:buFont typeface="Wingdings" panose="05000000000000000000" pitchFamily="2" charset="2"/>
              <a:buChar char="Ø"/>
            </a:pPr>
            <a:r>
              <a:rPr lang="en-AU" altLang="en-US" sz="1400">
                <a:cs typeface="Calibri" panose="020F0502020204030204" pitchFamily="34" charset="0"/>
              </a:rPr>
              <a:t> </a:t>
            </a:r>
            <a:r>
              <a:rPr lang="en-AU" altLang="en-US" sz="1400">
                <a:cs typeface="Calibri" panose="020F0502020204030204" pitchFamily="34" charset="0"/>
                <a:hlinkClick r:id="rId9"/>
              </a:rPr>
              <a:t>Ethyl </a:t>
            </a:r>
            <a:r>
              <a:rPr lang="en-AU" altLang="en-US" sz="1400" err="1">
                <a:cs typeface="Calibri" panose="020F0502020204030204" pitchFamily="34" charset="0"/>
                <a:hlinkClick r:id="rId9"/>
              </a:rPr>
              <a:t>Formate</a:t>
            </a:r>
            <a:endParaRPr lang="en-AU" altLang="en-US" sz="1400">
              <a:cs typeface="Calibri" panose="020F0502020204030204" pitchFamily="34" charset="0"/>
            </a:endParaRPr>
          </a:p>
        </p:txBody>
      </p:sp>
      <p:pic>
        <p:nvPicPr>
          <p:cNvPr id="95" name="Picture 94">
            <a:extLst>
              <a:ext uri="{FF2B5EF4-FFF2-40B4-BE49-F238E27FC236}">
                <a16:creationId xmlns:a16="http://schemas.microsoft.com/office/drawing/2014/main" id="{E8E52714-2E6D-85F8-5065-D239EE90766B}"/>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8800041">
            <a:off x="7570962" y="83208"/>
            <a:ext cx="1627663" cy="1627532"/>
          </a:xfrm>
          <a:prstGeom prst="rect">
            <a:avLst/>
          </a:prstGeom>
        </p:spPr>
      </p:pic>
      <p:pic>
        <p:nvPicPr>
          <p:cNvPr id="96" name="Picture 95">
            <a:extLst>
              <a:ext uri="{FF2B5EF4-FFF2-40B4-BE49-F238E27FC236}">
                <a16:creationId xmlns:a16="http://schemas.microsoft.com/office/drawing/2014/main" id="{29B93983-C704-0FB2-CACF-4D60BFB0734D}"/>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4922172">
            <a:off x="5462572" y="3733273"/>
            <a:ext cx="1144087" cy="1143995"/>
          </a:xfrm>
          <a:prstGeom prst="rect">
            <a:avLst/>
          </a:prstGeom>
        </p:spPr>
      </p:pic>
      <p:pic>
        <p:nvPicPr>
          <p:cNvPr id="97" name="Picture 96">
            <a:extLst>
              <a:ext uri="{FF2B5EF4-FFF2-40B4-BE49-F238E27FC236}">
                <a16:creationId xmlns:a16="http://schemas.microsoft.com/office/drawing/2014/main" id="{7B7624E9-DA88-7FA3-C3F7-399F9AEB4F7B}"/>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2298006">
            <a:off x="11249566" y="5178126"/>
            <a:ext cx="804036" cy="803971"/>
          </a:xfrm>
          <a:prstGeom prst="rect">
            <a:avLst/>
          </a:prstGeom>
        </p:spPr>
      </p:pic>
      <p:sp>
        <p:nvSpPr>
          <p:cNvPr id="6" name="TextBox 5">
            <a:extLst>
              <a:ext uri="{FF2B5EF4-FFF2-40B4-BE49-F238E27FC236}">
                <a16:creationId xmlns:a16="http://schemas.microsoft.com/office/drawing/2014/main" id="{77CF4B10-76A7-BDAE-13B2-60A56E354705}"/>
              </a:ext>
            </a:extLst>
          </p:cNvPr>
          <p:cNvSpPr txBox="1"/>
          <p:nvPr/>
        </p:nvSpPr>
        <p:spPr>
          <a:xfrm>
            <a:off x="697971" y="4521631"/>
            <a:ext cx="10244686" cy="396000"/>
          </a:xfrm>
          <a:prstGeom prst="rect">
            <a:avLst/>
          </a:prstGeom>
          <a:noFill/>
        </p:spPr>
        <p:txBody>
          <a:bodyPr wrap="square" numCol="4">
            <a:spAutoFit/>
          </a:bodyPr>
          <a:lstStyle/>
          <a:p>
            <a:pPr lvl="1">
              <a:lnSpc>
                <a:spcPct val="100000"/>
              </a:lnSpc>
              <a:spcBef>
                <a:spcPts val="0"/>
              </a:spcBef>
              <a:spcAft>
                <a:spcPts val="1000"/>
              </a:spcAft>
              <a:buFont typeface="Wingdings" panose="05000000000000000000" pitchFamily="2" charset="2"/>
              <a:buChar char="Ø"/>
            </a:pPr>
            <a:r>
              <a:rPr lang="en-AU" altLang="en-US" sz="1400">
                <a:cs typeface="Calibri" panose="020F0502020204030204" pitchFamily="34" charset="0"/>
              </a:rPr>
              <a:t> </a:t>
            </a:r>
            <a:r>
              <a:rPr lang="en-AU" altLang="en-US" sz="1400" b="1">
                <a:cs typeface="Calibri" panose="020F0502020204030204" pitchFamily="34" charset="0"/>
              </a:rPr>
              <a:t>12.1</a:t>
            </a:r>
            <a:r>
              <a:rPr lang="en-AU" altLang="en-US" sz="1400">
                <a:cs typeface="Calibri" panose="020F0502020204030204" pitchFamily="34" charset="0"/>
              </a:rPr>
              <a:t> Methyl Bromide</a:t>
            </a:r>
          </a:p>
          <a:p>
            <a:pPr lvl="1">
              <a:lnSpc>
                <a:spcPct val="100000"/>
              </a:lnSpc>
              <a:spcBef>
                <a:spcPts val="0"/>
              </a:spcBef>
              <a:spcAft>
                <a:spcPts val="1000"/>
              </a:spcAft>
              <a:buFont typeface="Wingdings" panose="05000000000000000000" pitchFamily="2" charset="2"/>
              <a:buChar char="Ø"/>
            </a:pPr>
            <a:r>
              <a:rPr lang="en-AU" altLang="en-US" sz="1400">
                <a:cs typeface="Calibri" panose="020F0502020204030204" pitchFamily="34" charset="0"/>
              </a:rPr>
              <a:t> </a:t>
            </a:r>
            <a:r>
              <a:rPr lang="en-AU" altLang="en-US" sz="1400" b="1">
                <a:cs typeface="Calibri" panose="020F0502020204030204" pitchFamily="34" charset="0"/>
              </a:rPr>
              <a:t>12.2</a:t>
            </a:r>
            <a:r>
              <a:rPr lang="en-AU" altLang="en-US" sz="1400">
                <a:cs typeface="Calibri" panose="020F0502020204030204" pitchFamily="34" charset="0"/>
              </a:rPr>
              <a:t> Sulfuryl Fluoride</a:t>
            </a:r>
          </a:p>
          <a:p>
            <a:pPr lvl="1">
              <a:lnSpc>
                <a:spcPct val="100000"/>
              </a:lnSpc>
              <a:spcBef>
                <a:spcPts val="0"/>
              </a:spcBef>
              <a:spcAft>
                <a:spcPts val="1000"/>
              </a:spcAft>
              <a:buFont typeface="Wingdings" panose="05000000000000000000" pitchFamily="2" charset="2"/>
              <a:buChar char="Ø"/>
            </a:pPr>
            <a:r>
              <a:rPr lang="en-AU" altLang="en-US" sz="1400">
                <a:cs typeface="Calibri" panose="020F0502020204030204" pitchFamily="34" charset="0"/>
              </a:rPr>
              <a:t> </a:t>
            </a:r>
            <a:r>
              <a:rPr lang="en-AU" altLang="en-US" sz="1400" b="1">
                <a:cs typeface="Calibri" panose="020F0502020204030204" pitchFamily="34" charset="0"/>
              </a:rPr>
              <a:t>12.3</a:t>
            </a:r>
            <a:r>
              <a:rPr lang="en-AU" altLang="en-US" sz="1400">
                <a:cs typeface="Calibri" panose="020F0502020204030204" pitchFamily="34" charset="0"/>
              </a:rPr>
              <a:t> Heat treatment</a:t>
            </a:r>
          </a:p>
          <a:p>
            <a:pPr lvl="1">
              <a:spcAft>
                <a:spcPts val="1000"/>
              </a:spcAft>
              <a:buFont typeface="Wingdings" panose="05000000000000000000" pitchFamily="2" charset="2"/>
              <a:buChar char="Ø"/>
            </a:pPr>
            <a:r>
              <a:rPr lang="en-AU" altLang="en-US" sz="1400">
                <a:cs typeface="Calibri" panose="020F0502020204030204" pitchFamily="34" charset="0"/>
              </a:rPr>
              <a:t>  </a:t>
            </a:r>
            <a:r>
              <a:rPr lang="en-AU" altLang="en-US" sz="1400" b="1">
                <a:cs typeface="Calibri" panose="020F0502020204030204" pitchFamily="34" charset="0"/>
              </a:rPr>
              <a:t>12.4</a:t>
            </a:r>
            <a:r>
              <a:rPr lang="en-AU" altLang="en-US" sz="1400">
                <a:cs typeface="Calibri" panose="020F0502020204030204" pitchFamily="34" charset="0"/>
              </a:rPr>
              <a:t> Ethyl Formate</a:t>
            </a:r>
          </a:p>
        </p:txBody>
      </p:sp>
    </p:spTree>
    <p:extLst>
      <p:ext uri="{BB962C8B-B14F-4D97-AF65-F5344CB8AC3E}">
        <p14:creationId xmlns:p14="http://schemas.microsoft.com/office/powerpoint/2010/main" val="28295923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963E7-E781-31D2-81A8-736F86E3D3F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2B4FD29-EC5D-0EB8-97AF-CCC27ABDEBC9}"/>
              </a:ext>
              <a:ext uri="{C183D7F6-B498-43B3-948B-1728B52AA6E4}">
                <adec:decorative xmlns:adec="http://schemas.microsoft.com/office/drawing/2017/decorative" val="1"/>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239" t="-1691"/>
          <a:stretch/>
        </p:blipFill>
        <p:spPr>
          <a:xfrm>
            <a:off x="8659904" y="3291681"/>
            <a:ext cx="3532096" cy="3566319"/>
          </a:xfrm>
          <a:prstGeom prst="rect">
            <a:avLst/>
          </a:prstGeom>
        </p:spPr>
      </p:pic>
      <p:sp>
        <p:nvSpPr>
          <p:cNvPr id="2" name="Text Placeholder 4">
            <a:extLst>
              <a:ext uri="{FF2B5EF4-FFF2-40B4-BE49-F238E27FC236}">
                <a16:creationId xmlns:a16="http://schemas.microsoft.com/office/drawing/2014/main" id="{21DAC089-47BD-E170-FB12-4B90FABBC201}"/>
              </a:ext>
            </a:extLst>
          </p:cNvPr>
          <p:cNvSpPr txBox="1">
            <a:spLocks noGrp="1"/>
          </p:cNvSpPr>
          <p:nvPr>
            <p:ph type="title" idx="4294967295"/>
          </p:nvPr>
        </p:nvSpPr>
        <p:spPr>
          <a:xfrm>
            <a:off x="689679" y="821327"/>
            <a:ext cx="9208465" cy="58694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3600" b="1" i="0" u="none" strike="noStrike" kern="1200" cap="none" spc="0" normalizeH="0" baseline="0" noProof="0">
                <a:ln>
                  <a:noFill/>
                </a:ln>
                <a:solidFill>
                  <a:schemeClr val="tx1"/>
                </a:solidFill>
                <a:effectLst/>
                <a:uLnTx/>
                <a:uFillTx/>
                <a:latin typeface="+mn-lt"/>
                <a:ea typeface="+mn-ea"/>
                <a:cs typeface="+mn-cs"/>
              </a:rPr>
              <a:t>120 hours Post Treatment Window  </a:t>
            </a:r>
          </a:p>
        </p:txBody>
      </p:sp>
      <p:sp>
        <p:nvSpPr>
          <p:cNvPr id="3" name="TextBox 2">
            <a:extLst>
              <a:ext uri="{FF2B5EF4-FFF2-40B4-BE49-F238E27FC236}">
                <a16:creationId xmlns:a16="http://schemas.microsoft.com/office/drawing/2014/main" id="{05A4F197-DB5F-C7EF-8E91-C0C223A70E7D}"/>
              </a:ext>
            </a:extLst>
          </p:cNvPr>
          <p:cNvSpPr txBox="1"/>
          <p:nvPr/>
        </p:nvSpPr>
        <p:spPr>
          <a:xfrm>
            <a:off x="689679" y="1494421"/>
            <a:ext cx="10957490" cy="4529445"/>
          </a:xfrm>
          <a:prstGeom prst="rect">
            <a:avLst/>
          </a:prstGeom>
          <a:solidFill>
            <a:schemeClr val="bg2">
              <a:lumMod val="40000"/>
              <a:lumOff val="60000"/>
              <a:alpha val="66000"/>
            </a:schemeClr>
          </a:solidFill>
          <a:effectLst>
            <a:softEdge rad="63500"/>
          </a:effectLst>
        </p:spPr>
        <p:txBody>
          <a:bodyPr wrap="square" lIns="91440" tIns="45720" rIns="91440" bIns="45720" anchor="t">
            <a:spAutoFit/>
          </a:bodyPr>
          <a:lstStyle/>
          <a:p>
            <a:pPr>
              <a:spcAft>
                <a:spcPts val="1000"/>
              </a:spcAft>
            </a:pPr>
            <a:r>
              <a:rPr lang="en-AU" altLang="en-US" b="1">
                <a:cs typeface="Calibri"/>
              </a:rPr>
              <a:t>120 hour post treatment window</a:t>
            </a:r>
          </a:p>
          <a:p>
            <a:pPr>
              <a:spcAft>
                <a:spcPts val="1000"/>
              </a:spcAft>
            </a:pPr>
            <a:r>
              <a:rPr lang="en-AU" sz="1600"/>
              <a:t>Goods treated in a target risk country are subject to the 120 hour post treatment window when treated prior to 1 December</a:t>
            </a:r>
          </a:p>
          <a:p>
            <a:pPr lvl="1">
              <a:lnSpc>
                <a:spcPct val="100000"/>
              </a:lnSpc>
              <a:spcBef>
                <a:spcPts val="0"/>
              </a:spcBef>
              <a:spcAft>
                <a:spcPts val="1000"/>
              </a:spcAft>
              <a:buFont typeface="Wingdings" panose="05000000000000000000" pitchFamily="2" charset="2"/>
              <a:buChar char="Ø"/>
            </a:pPr>
            <a:r>
              <a:rPr lang="en-AU" altLang="en-US" sz="1400">
                <a:cs typeface="Calibri" panose="020F0502020204030204" pitchFamily="34" charset="0"/>
              </a:rPr>
              <a:t> Containerised goods must be sealed in the container.</a:t>
            </a:r>
          </a:p>
          <a:p>
            <a:pPr lvl="1">
              <a:lnSpc>
                <a:spcPct val="100000"/>
              </a:lnSpc>
              <a:spcBef>
                <a:spcPts val="0"/>
              </a:spcBef>
              <a:spcAft>
                <a:spcPts val="1000"/>
              </a:spcAft>
              <a:buFont typeface="Wingdings" panose="05000000000000000000" pitchFamily="2" charset="2"/>
              <a:buChar char="Ø"/>
            </a:pPr>
            <a:r>
              <a:rPr lang="en-AU" altLang="en-US" sz="1400">
                <a:cs typeface="Calibri" panose="020F0502020204030204" pitchFamily="34" charset="0"/>
              </a:rPr>
              <a:t> Break bulk goods (incl. open top, flat rack and modified containers) must be shipped on board the vessel.</a:t>
            </a:r>
          </a:p>
          <a:p>
            <a:pPr>
              <a:spcAft>
                <a:spcPts val="1000"/>
              </a:spcAft>
            </a:pPr>
            <a:r>
              <a:rPr lang="en-AU" altLang="en-US" sz="1400">
                <a:cs typeface="Calibri"/>
              </a:rPr>
              <a:t>The ‘shipped on board’ date is considered the date listed as shipped or laden on board as per the ocean bill of lading. </a:t>
            </a:r>
            <a:r>
              <a:rPr lang="en-AU" sz="1400"/>
              <a:t>Original “ETDs” and “Gate in” dates and times are not acceptable. </a:t>
            </a:r>
            <a:endParaRPr lang="en-AU" altLang="en-US" sz="1400">
              <a:ea typeface="Calibri"/>
              <a:cs typeface="Calibri" panose="020F0502020204030204" pitchFamily="34" charset="0"/>
            </a:endParaRPr>
          </a:p>
          <a:p>
            <a:pPr>
              <a:spcAft>
                <a:spcPts val="1000"/>
              </a:spcAft>
            </a:pPr>
            <a:r>
              <a:rPr lang="en-AU" altLang="en-US" sz="1600">
                <a:cs typeface="Calibri" panose="020F0502020204030204" pitchFamily="34" charset="0"/>
              </a:rPr>
              <a:t>The 120 hours does NOT apply to:</a:t>
            </a:r>
          </a:p>
          <a:p>
            <a:pPr lvl="1">
              <a:lnSpc>
                <a:spcPct val="100000"/>
              </a:lnSpc>
              <a:spcBef>
                <a:spcPts val="0"/>
              </a:spcBef>
              <a:spcAft>
                <a:spcPts val="1000"/>
              </a:spcAft>
              <a:buFont typeface="Wingdings" panose="05000000000000000000" pitchFamily="2" charset="2"/>
              <a:buChar char="Ø"/>
            </a:pPr>
            <a:r>
              <a:rPr lang="en-AU" altLang="en-US" sz="1400">
                <a:cs typeface="Calibri" panose="020F0502020204030204" pitchFamily="34" charset="0"/>
              </a:rPr>
              <a:t> Goods treated in non-target risk countries.</a:t>
            </a:r>
          </a:p>
          <a:p>
            <a:pPr lvl="1">
              <a:lnSpc>
                <a:spcPct val="100000"/>
              </a:lnSpc>
              <a:spcBef>
                <a:spcPts val="0"/>
              </a:spcBef>
              <a:spcAft>
                <a:spcPts val="1000"/>
              </a:spcAft>
              <a:buFont typeface="Wingdings" panose="05000000000000000000" pitchFamily="2" charset="2"/>
              <a:buChar char="Ø"/>
            </a:pPr>
            <a:r>
              <a:rPr lang="en-AU" altLang="en-US" sz="1400">
                <a:cs typeface="Calibri" panose="020F0502020204030204" pitchFamily="34" charset="0"/>
              </a:rPr>
              <a:t> Good treated after 1 December.</a:t>
            </a:r>
          </a:p>
          <a:p>
            <a:pPr>
              <a:spcBef>
                <a:spcPts val="600"/>
              </a:spcBef>
              <a:spcAft>
                <a:spcPts val="1000"/>
              </a:spcAft>
            </a:pPr>
            <a:r>
              <a:rPr lang="en-AU" altLang="en-US" b="1">
                <a:cs typeface="Calibri"/>
              </a:rPr>
              <a:t>120 hour transhipment window</a:t>
            </a:r>
            <a:endParaRPr lang="en-AU" altLang="en-US" b="1">
              <a:ea typeface="Calibri"/>
              <a:cs typeface="Calibri"/>
            </a:endParaRPr>
          </a:p>
          <a:p>
            <a:pPr>
              <a:spcAft>
                <a:spcPts val="1000"/>
              </a:spcAft>
            </a:pPr>
            <a:r>
              <a:rPr lang="en-AU" altLang="en-US" sz="1600">
                <a:cs typeface="Calibri"/>
              </a:rPr>
              <a:t>Breakbulk goods that tranship in a target risk country prior to 1 December, are subject to the 120 hour window. Does not apply to sealed containers.</a:t>
            </a:r>
            <a:endParaRPr lang="en-AU" altLang="en-US" sz="1600">
              <a:ea typeface="Calibri"/>
              <a:cs typeface="Calibri"/>
            </a:endParaRPr>
          </a:p>
          <a:p>
            <a:pPr marL="285750" indent="-285750">
              <a:lnSpc>
                <a:spcPct val="100000"/>
              </a:lnSpc>
              <a:spcBef>
                <a:spcPts val="0"/>
              </a:spcBef>
              <a:spcAft>
                <a:spcPts val="1000"/>
              </a:spcAft>
              <a:buFont typeface="Arial" panose="020B0604020202020204" pitchFamily="34" charset="0"/>
              <a:buChar char="•"/>
            </a:pPr>
            <a:endParaRPr lang="en-AU" altLang="en-US" sz="1600">
              <a:cs typeface="Calibri" panose="020F0502020204030204" pitchFamily="34" charset="0"/>
            </a:endParaRPr>
          </a:p>
        </p:txBody>
      </p:sp>
      <p:pic>
        <p:nvPicPr>
          <p:cNvPr id="96" name="Picture 95">
            <a:extLst>
              <a:ext uri="{FF2B5EF4-FFF2-40B4-BE49-F238E27FC236}">
                <a16:creationId xmlns:a16="http://schemas.microsoft.com/office/drawing/2014/main" id="{64705493-B16E-6C42-7603-D84022104B39}"/>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6677828" flipH="1">
            <a:off x="4279832" y="5790421"/>
            <a:ext cx="1144087" cy="1143995"/>
          </a:xfrm>
          <a:prstGeom prst="rect">
            <a:avLst/>
          </a:prstGeom>
        </p:spPr>
      </p:pic>
      <p:pic>
        <p:nvPicPr>
          <p:cNvPr id="97" name="Picture 96">
            <a:extLst>
              <a:ext uri="{FF2B5EF4-FFF2-40B4-BE49-F238E27FC236}">
                <a16:creationId xmlns:a16="http://schemas.microsoft.com/office/drawing/2014/main" id="{73DF5A96-59C6-EF84-51C1-979DACC15FB3}"/>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803367" flipH="1">
            <a:off x="287661" y="5891588"/>
            <a:ext cx="804036" cy="803971"/>
          </a:xfrm>
          <a:prstGeom prst="rect">
            <a:avLst/>
          </a:prstGeom>
        </p:spPr>
      </p:pic>
      <p:pic>
        <p:nvPicPr>
          <p:cNvPr id="5" name="Picture 4">
            <a:extLst>
              <a:ext uri="{FF2B5EF4-FFF2-40B4-BE49-F238E27FC236}">
                <a16:creationId xmlns:a16="http://schemas.microsoft.com/office/drawing/2014/main" id="{F9DE6665-B026-6682-4C34-9370802F55B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6456139" flipH="1">
            <a:off x="9339221" y="2815109"/>
            <a:ext cx="2371831" cy="2371640"/>
          </a:xfrm>
          <a:prstGeom prst="rect">
            <a:avLst/>
          </a:prstGeom>
        </p:spPr>
      </p:pic>
      <p:pic>
        <p:nvPicPr>
          <p:cNvPr id="7" name="Picture 6">
            <a:extLst>
              <a:ext uri="{FF2B5EF4-FFF2-40B4-BE49-F238E27FC236}">
                <a16:creationId xmlns:a16="http://schemas.microsoft.com/office/drawing/2014/main" id="{18DAFEE7-2F28-3C62-1B0F-7403618AC7EF}"/>
              </a:ext>
              <a:ext uri="{C183D7F6-B498-43B3-948B-1728B52AA6E4}">
                <adec:decorative xmlns:adec="http://schemas.microsoft.com/office/drawing/2017/decorative" val="1"/>
              </a:ext>
            </a:extLst>
          </p:cNvPr>
          <p:cNvPicPr/>
          <p:nvPr/>
        </p:nvPicPr>
        <p:blipFill>
          <a:blip r:embed="rId4">
            <a:alphaModFix amt="35000"/>
            <a:extLst>
              <a:ext uri="{28A0092B-C50C-407E-A947-70E740481C1C}">
                <a14:useLocalDpi xmlns:a14="http://schemas.microsoft.com/office/drawing/2010/main" val="0"/>
              </a:ext>
            </a:extLst>
          </a:blip>
          <a:stretch>
            <a:fillRect/>
          </a:stretch>
        </p:blipFill>
        <p:spPr>
          <a:xfrm rot="12349248">
            <a:off x="7458947" y="-3793203"/>
            <a:ext cx="7231034" cy="7230451"/>
          </a:xfrm>
          <a:prstGeom prst="rect">
            <a:avLst/>
          </a:prstGeom>
        </p:spPr>
      </p:pic>
    </p:spTree>
    <p:extLst>
      <p:ext uri="{BB962C8B-B14F-4D97-AF65-F5344CB8AC3E}">
        <p14:creationId xmlns:p14="http://schemas.microsoft.com/office/powerpoint/2010/main" val="35250821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269CC-EC48-BCA5-981A-91E54A93F2CE}"/>
            </a:ext>
          </a:extLst>
        </p:cNvPr>
        <p:cNvGrpSpPr/>
        <p:nvPr/>
      </p:nvGrpSpPr>
      <p:grpSpPr>
        <a:xfrm>
          <a:off x="0" y="0"/>
          <a:ext cx="0" cy="0"/>
          <a:chOff x="0" y="0"/>
          <a:chExt cx="0" cy="0"/>
        </a:xfrm>
      </p:grpSpPr>
      <p:sp>
        <p:nvSpPr>
          <p:cNvPr id="2" name="Text Placeholder 4">
            <a:extLst>
              <a:ext uri="{FF2B5EF4-FFF2-40B4-BE49-F238E27FC236}">
                <a16:creationId xmlns:a16="http://schemas.microsoft.com/office/drawing/2014/main" id="{B8E95F0B-0C03-6A48-81B9-244A894BCC47}"/>
              </a:ext>
            </a:extLst>
          </p:cNvPr>
          <p:cNvSpPr txBox="1">
            <a:spLocks noGrp="1"/>
          </p:cNvSpPr>
          <p:nvPr>
            <p:ph type="title" idx="4294967295"/>
          </p:nvPr>
        </p:nvSpPr>
        <p:spPr>
          <a:xfrm>
            <a:off x="274321" y="767920"/>
            <a:ext cx="9208465" cy="58694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defRPr/>
            </a:pPr>
            <a:r>
              <a:rPr kumimoji="0" lang="en-AU" sz="4000" b="1" i="0" u="none" strike="noStrike" kern="1200" cap="none" spc="0" normalizeH="0" baseline="0" noProof="0">
                <a:ln>
                  <a:noFill/>
                </a:ln>
                <a:solidFill>
                  <a:schemeClr val="tx1"/>
                </a:solidFill>
                <a:effectLst/>
                <a:uLnTx/>
                <a:uFillTx/>
                <a:latin typeface="+mn-lt"/>
                <a:ea typeface="+mn-ea"/>
                <a:cs typeface="+mn-cs"/>
              </a:rPr>
              <a:t>Break Bulk</a:t>
            </a:r>
            <a:r>
              <a:rPr lang="en-AU" sz="4000" b="1"/>
              <a:t> vs Containerised goods</a:t>
            </a:r>
            <a:endParaRPr kumimoji="0" lang="en-AU" sz="4000" b="1" i="0" u="none" strike="noStrike" kern="1200" cap="none" spc="0" normalizeH="0" baseline="0" noProof="0">
              <a:ln>
                <a:noFill/>
              </a:ln>
              <a:solidFill>
                <a:schemeClr val="tx1"/>
              </a:solidFill>
              <a:effectLst/>
              <a:uLnTx/>
              <a:uFillTx/>
              <a:latin typeface="+mn-lt"/>
              <a:ea typeface="+mn-ea"/>
              <a:cs typeface="+mn-cs"/>
            </a:endParaRPr>
          </a:p>
        </p:txBody>
      </p:sp>
      <p:pic>
        <p:nvPicPr>
          <p:cNvPr id="4" name="Picture 3">
            <a:extLst>
              <a:ext uri="{FF2B5EF4-FFF2-40B4-BE49-F238E27FC236}">
                <a16:creationId xmlns:a16="http://schemas.microsoft.com/office/drawing/2014/main" id="{F12D5ABC-8E85-0417-CF93-ABB0C567C2B5}"/>
              </a:ext>
              <a:ext uri="{C183D7F6-B498-43B3-948B-1728B52AA6E4}">
                <adec:decorative xmlns:adec="http://schemas.microsoft.com/office/drawing/2017/decorative" val="1"/>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239" t="-1691"/>
          <a:stretch/>
        </p:blipFill>
        <p:spPr>
          <a:xfrm rot="16200000">
            <a:off x="8660981" y="-17111"/>
            <a:ext cx="3532096" cy="3566319"/>
          </a:xfrm>
          <a:prstGeom prst="rect">
            <a:avLst/>
          </a:prstGeom>
        </p:spPr>
      </p:pic>
      <p:sp>
        <p:nvSpPr>
          <p:cNvPr id="7" name="TextBox 6">
            <a:extLst>
              <a:ext uri="{FF2B5EF4-FFF2-40B4-BE49-F238E27FC236}">
                <a16:creationId xmlns:a16="http://schemas.microsoft.com/office/drawing/2014/main" id="{B6B3E320-B8AD-F257-908B-0CF416AED6DD}"/>
              </a:ext>
            </a:extLst>
          </p:cNvPr>
          <p:cNvSpPr txBox="1"/>
          <p:nvPr/>
        </p:nvSpPr>
        <p:spPr>
          <a:xfrm>
            <a:off x="274321" y="1622186"/>
            <a:ext cx="5413248" cy="3226524"/>
          </a:xfrm>
          <a:prstGeom prst="rect">
            <a:avLst/>
          </a:prstGeom>
          <a:noFill/>
        </p:spPr>
        <p:txBody>
          <a:bodyPr wrap="square" lIns="91440" tIns="45720" rIns="91440" bIns="45720" anchor="t">
            <a:spAutoFit/>
          </a:bodyPr>
          <a:lstStyle/>
          <a:p>
            <a:pPr marL="0" indent="0">
              <a:lnSpc>
                <a:spcPct val="100000"/>
              </a:lnSpc>
              <a:spcAft>
                <a:spcPts val="1000"/>
              </a:spcAft>
              <a:buNone/>
            </a:pPr>
            <a:r>
              <a:rPr lang="en-AU" altLang="en-US" sz="1800" b="1">
                <a:cs typeface="Calibri"/>
              </a:rPr>
              <a:t>Break </a:t>
            </a:r>
            <a:r>
              <a:rPr lang="en-AU" altLang="en-US" b="1">
                <a:cs typeface="Calibri"/>
              </a:rPr>
              <a:t>B</a:t>
            </a:r>
            <a:r>
              <a:rPr lang="en-AU" altLang="en-US" sz="1800" b="1">
                <a:cs typeface="Calibri"/>
              </a:rPr>
              <a:t>ulk </a:t>
            </a:r>
          </a:p>
          <a:p>
            <a:pPr marL="285750" indent="-285750">
              <a:lnSpc>
                <a:spcPct val="100000"/>
              </a:lnSpc>
              <a:spcAft>
                <a:spcPts val="1000"/>
              </a:spcAft>
              <a:buFont typeface="Arial" panose="020B0604020202020204" pitchFamily="34" charset="0"/>
              <a:buChar char="•"/>
            </a:pPr>
            <a:r>
              <a:rPr lang="en-AU" altLang="en-US" sz="1600">
                <a:cs typeface="Calibri"/>
              </a:rPr>
              <a:t>Includes all </a:t>
            </a:r>
            <a:r>
              <a:rPr lang="en-AU" altLang="en-US" sz="1600" b="1">
                <a:cs typeface="Calibri"/>
              </a:rPr>
              <a:t>flat rack, open top </a:t>
            </a:r>
            <a:r>
              <a:rPr lang="en-AU" altLang="en-US" sz="1600">
                <a:cs typeface="Calibri"/>
              </a:rPr>
              <a:t>and</a:t>
            </a:r>
            <a:r>
              <a:rPr lang="en-AU" altLang="en-US" sz="1600" b="1">
                <a:cs typeface="Calibri"/>
              </a:rPr>
              <a:t> modified </a:t>
            </a:r>
            <a:r>
              <a:rPr lang="en-AU" altLang="en-US" sz="1600">
                <a:cs typeface="Calibri"/>
              </a:rPr>
              <a:t>containers.</a:t>
            </a:r>
            <a:endParaRPr lang="en-AU" altLang="en-US" sz="1600">
              <a:ea typeface="Calibri"/>
              <a:cs typeface="Calibri"/>
            </a:endParaRPr>
          </a:p>
          <a:p>
            <a:pPr marL="285750" indent="-285750">
              <a:spcAft>
                <a:spcPts val="1000"/>
              </a:spcAft>
              <a:buFont typeface="Arial" panose="020B0604020202020204" pitchFamily="34" charset="0"/>
              <a:buChar char="•"/>
            </a:pPr>
            <a:r>
              <a:rPr lang="en-AU" altLang="en-US" sz="1600">
                <a:cs typeface="Calibri"/>
              </a:rPr>
              <a:t>FCL containers (inc. SOCs) that have been modified, such as those used to house in-built power generators, portable workshops etc., are considered break bulk.</a:t>
            </a:r>
          </a:p>
          <a:p>
            <a:pPr marL="285750" indent="-285750">
              <a:lnSpc>
                <a:spcPct val="100000"/>
              </a:lnSpc>
              <a:spcAft>
                <a:spcPts val="1000"/>
              </a:spcAft>
              <a:buFont typeface="Arial" panose="020B0604020202020204" pitchFamily="34" charset="0"/>
              <a:buChar char="•"/>
            </a:pPr>
            <a:r>
              <a:rPr lang="en-AU" altLang="en-US" sz="1600">
                <a:cs typeface="Calibri"/>
              </a:rPr>
              <a:t>All target high risk goods shipped as break bulk </a:t>
            </a:r>
            <a:r>
              <a:rPr lang="en-AU" altLang="en-US" sz="1600" b="1" i="1">
                <a:cs typeface="Calibri"/>
              </a:rPr>
              <a:t>must </a:t>
            </a:r>
            <a:r>
              <a:rPr lang="en-AU" altLang="en-US" sz="1600">
                <a:cs typeface="Calibri"/>
              </a:rPr>
              <a:t>be treated offshore.</a:t>
            </a:r>
            <a:endParaRPr lang="en-AU" altLang="en-US" sz="1600">
              <a:ea typeface="Calibri"/>
              <a:cs typeface="Calibri"/>
            </a:endParaRPr>
          </a:p>
          <a:p>
            <a:pPr marL="285750" indent="-285750">
              <a:lnSpc>
                <a:spcPct val="100000"/>
              </a:lnSpc>
              <a:spcAft>
                <a:spcPts val="1000"/>
              </a:spcAft>
              <a:buFont typeface="Arial" panose="020B0604020202020204" pitchFamily="34" charset="0"/>
              <a:buChar char="•"/>
            </a:pPr>
            <a:r>
              <a:rPr lang="en-AU" altLang="en-US" sz="1600">
                <a:cs typeface="Calibri"/>
              </a:rPr>
              <a:t>No exceptions will be made for untreated break bulk and goods will be directed for export.</a:t>
            </a:r>
            <a:endParaRPr lang="en-AU" altLang="en-US" sz="1600">
              <a:ea typeface="Calibri"/>
              <a:cs typeface="Calibri"/>
            </a:endParaRPr>
          </a:p>
          <a:p>
            <a:pPr>
              <a:lnSpc>
                <a:spcPct val="100000"/>
              </a:lnSpc>
              <a:spcAft>
                <a:spcPts val="1000"/>
              </a:spcAft>
            </a:pPr>
            <a:r>
              <a:rPr lang="en-AU" altLang="en-US" sz="1600" b="1" i="1">
                <a:ea typeface="Calibri"/>
                <a:cs typeface="Calibri"/>
              </a:rPr>
              <a:t>Mandatory offshore treatment – no exceptions</a:t>
            </a:r>
          </a:p>
        </p:txBody>
      </p:sp>
      <p:pic>
        <p:nvPicPr>
          <p:cNvPr id="8" name="Picture 7">
            <a:extLst>
              <a:ext uri="{FF2B5EF4-FFF2-40B4-BE49-F238E27FC236}">
                <a16:creationId xmlns:a16="http://schemas.microsoft.com/office/drawing/2014/main" id="{BC5F769E-B4DE-5BFA-0B91-57316D119760}"/>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051478" flipV="1">
            <a:off x="-83526" y="-271759"/>
            <a:ext cx="1627663" cy="1627532"/>
          </a:xfrm>
          <a:prstGeom prst="rect">
            <a:avLst/>
          </a:prstGeom>
        </p:spPr>
      </p:pic>
      <p:pic>
        <p:nvPicPr>
          <p:cNvPr id="9" name="Picture 8">
            <a:extLst>
              <a:ext uri="{FF2B5EF4-FFF2-40B4-BE49-F238E27FC236}">
                <a16:creationId xmlns:a16="http://schemas.microsoft.com/office/drawing/2014/main" id="{19A076F8-165E-A56C-6E29-4DCFA0F8F25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490236" flipV="1">
            <a:off x="8488885" y="156354"/>
            <a:ext cx="1306216" cy="1306111"/>
          </a:xfrm>
          <a:prstGeom prst="rect">
            <a:avLst/>
          </a:prstGeom>
        </p:spPr>
      </p:pic>
      <p:pic>
        <p:nvPicPr>
          <p:cNvPr id="10" name="Picture 9">
            <a:extLst>
              <a:ext uri="{FF2B5EF4-FFF2-40B4-BE49-F238E27FC236}">
                <a16:creationId xmlns:a16="http://schemas.microsoft.com/office/drawing/2014/main" id="{9E8449E0-0DB2-0A2D-04E9-D927C3B8B968}"/>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850724" flipH="1" flipV="1">
            <a:off x="8721912" y="4987173"/>
            <a:ext cx="989989" cy="989910"/>
          </a:xfrm>
          <a:prstGeom prst="rect">
            <a:avLst/>
          </a:prstGeom>
        </p:spPr>
      </p:pic>
      <p:sp>
        <p:nvSpPr>
          <p:cNvPr id="11" name="Text Placeholder 3">
            <a:extLst>
              <a:ext uri="{FF2B5EF4-FFF2-40B4-BE49-F238E27FC236}">
                <a16:creationId xmlns:a16="http://schemas.microsoft.com/office/drawing/2014/main" id="{1813888A-3A85-9C3B-8EAC-F6F9C36FC729}"/>
              </a:ext>
            </a:extLst>
          </p:cNvPr>
          <p:cNvSpPr txBox="1">
            <a:spLocks/>
          </p:cNvSpPr>
          <p:nvPr/>
        </p:nvSpPr>
        <p:spPr>
          <a:xfrm>
            <a:off x="6095999" y="1622187"/>
            <a:ext cx="5821679" cy="3566320"/>
          </a:xfrm>
          <a:prstGeom prst="rect">
            <a:avLst/>
          </a:prstGeom>
          <a:solidFill>
            <a:schemeClr val="bg2">
              <a:lumMod val="40000"/>
              <a:lumOff val="60000"/>
              <a:alpha val="66000"/>
            </a:schemeClr>
          </a:solidFill>
          <a:effectLst>
            <a:softEdge rad="50800"/>
          </a:effectLst>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000"/>
              </a:spcAft>
              <a:buNone/>
            </a:pPr>
            <a:r>
              <a:rPr lang="en-AU" altLang="en-US" sz="1800" b="1">
                <a:cs typeface="Calibri"/>
              </a:rPr>
              <a:t>Containerised</a:t>
            </a:r>
          </a:p>
          <a:p>
            <a:pPr>
              <a:lnSpc>
                <a:spcPct val="100000"/>
              </a:lnSpc>
              <a:spcBef>
                <a:spcPts val="0"/>
              </a:spcBef>
              <a:spcAft>
                <a:spcPts val="1000"/>
              </a:spcAft>
            </a:pPr>
            <a:r>
              <a:rPr lang="en-AU" altLang="en-US" sz="1600">
                <a:cs typeface="Calibri"/>
              </a:rPr>
              <a:t>Refers to sealed six hard sided containers - general purpose/dry box.</a:t>
            </a:r>
            <a:endParaRPr lang="en-AU" altLang="en-US" sz="1600">
              <a:ea typeface="Calibri"/>
              <a:cs typeface="Calibri"/>
            </a:endParaRPr>
          </a:p>
          <a:p>
            <a:pPr>
              <a:lnSpc>
                <a:spcPct val="100000"/>
              </a:lnSpc>
              <a:spcBef>
                <a:spcPts val="0"/>
              </a:spcBef>
              <a:spcAft>
                <a:spcPts val="1000"/>
              </a:spcAft>
            </a:pPr>
            <a:r>
              <a:rPr lang="en-AU" altLang="en-US" sz="1600">
                <a:cs typeface="Calibri"/>
              </a:rPr>
              <a:t>Includes Refrigerated containers (operating or non-operating) are subject to the measures, including treatment.</a:t>
            </a:r>
            <a:endParaRPr lang="en-AU" altLang="en-US" sz="1600">
              <a:ea typeface="Calibri"/>
              <a:cs typeface="Calibri"/>
            </a:endParaRPr>
          </a:p>
          <a:p>
            <a:pPr>
              <a:lnSpc>
                <a:spcPct val="100000"/>
              </a:lnSpc>
              <a:spcBef>
                <a:spcPts val="0"/>
              </a:spcBef>
              <a:spcAft>
                <a:spcPts val="1000"/>
              </a:spcAft>
            </a:pPr>
            <a:r>
              <a:rPr lang="en-AU" altLang="en-US" sz="1600">
                <a:cs typeface="Calibri"/>
              </a:rPr>
              <a:t>Includes some hard top open top containers (</a:t>
            </a:r>
            <a:r>
              <a:rPr lang="en-AU" altLang="en-US" sz="1600" b="1">
                <a:cs typeface="Calibri"/>
              </a:rPr>
              <a:t>ISO22U6/ISO22UP</a:t>
            </a:r>
            <a:r>
              <a:rPr lang="en-AU" altLang="en-US" sz="1600">
                <a:cs typeface="Calibri"/>
              </a:rPr>
              <a:t>, </a:t>
            </a:r>
            <a:r>
              <a:rPr lang="en-AU" altLang="en-US" sz="1600" b="1">
                <a:cs typeface="Calibri"/>
              </a:rPr>
              <a:t>ISO42U6/ISO42UP </a:t>
            </a:r>
            <a:r>
              <a:rPr lang="en-AU" altLang="en-US" sz="1600">
                <a:cs typeface="Calibri"/>
              </a:rPr>
              <a:t>and </a:t>
            </a:r>
            <a:r>
              <a:rPr lang="en-AU" altLang="en-US" sz="1600" b="1">
                <a:cs typeface="Calibri"/>
              </a:rPr>
              <a:t>ISO45U6/ISO45UP</a:t>
            </a:r>
            <a:r>
              <a:rPr lang="en-AU" altLang="en-US" sz="1600">
                <a:cs typeface="Calibri"/>
              </a:rPr>
              <a:t>).</a:t>
            </a:r>
          </a:p>
          <a:p>
            <a:pPr>
              <a:lnSpc>
                <a:spcPct val="100000"/>
              </a:lnSpc>
              <a:spcBef>
                <a:spcPts val="0"/>
              </a:spcBef>
              <a:spcAft>
                <a:spcPts val="1000"/>
              </a:spcAft>
            </a:pPr>
            <a:r>
              <a:rPr lang="en-AU" altLang="en-US" sz="1600">
                <a:cs typeface="Calibri"/>
              </a:rPr>
              <a:t>Unlike breakbulk six hard sided containers have the option for onshore treatment.</a:t>
            </a:r>
            <a:endParaRPr lang="en-AU" altLang="en-US" sz="1600">
              <a:ea typeface="Calibri"/>
              <a:cs typeface="Calibri"/>
            </a:endParaRPr>
          </a:p>
          <a:p>
            <a:pPr marL="0" indent="0">
              <a:lnSpc>
                <a:spcPct val="100000"/>
              </a:lnSpc>
              <a:spcBef>
                <a:spcPts val="0"/>
              </a:spcBef>
              <a:spcAft>
                <a:spcPts val="1000"/>
              </a:spcAft>
              <a:buNone/>
            </a:pPr>
            <a:r>
              <a:rPr lang="en-AU" altLang="en-US" sz="1600" b="1" i="1">
                <a:ea typeface="Calibri"/>
                <a:cs typeface="Calibri"/>
              </a:rPr>
              <a:t>Mandatory treatment either offshore or onshore at container level</a:t>
            </a:r>
          </a:p>
          <a:p>
            <a:pPr>
              <a:lnSpc>
                <a:spcPct val="100000"/>
              </a:lnSpc>
              <a:spcBef>
                <a:spcPts val="0"/>
              </a:spcBef>
              <a:spcAft>
                <a:spcPts val="1000"/>
              </a:spcAft>
            </a:pPr>
            <a:endParaRPr lang="en-AU" altLang="en-US" sz="1600">
              <a:ea typeface="Calibri"/>
              <a:cs typeface="Calibri"/>
            </a:endParaRPr>
          </a:p>
        </p:txBody>
      </p:sp>
      <p:sp>
        <p:nvSpPr>
          <p:cNvPr id="5" name="TextBox 4">
            <a:extLst>
              <a:ext uri="{FF2B5EF4-FFF2-40B4-BE49-F238E27FC236}">
                <a16:creationId xmlns:a16="http://schemas.microsoft.com/office/drawing/2014/main" id="{220BBA8A-EFEC-E796-A9B3-7A1E13E1131E}"/>
              </a:ext>
            </a:extLst>
          </p:cNvPr>
          <p:cNvSpPr txBox="1"/>
          <p:nvPr/>
        </p:nvSpPr>
        <p:spPr>
          <a:xfrm>
            <a:off x="274321" y="5060215"/>
            <a:ext cx="11643357" cy="1292662"/>
          </a:xfrm>
          <a:prstGeom prst="rect">
            <a:avLst/>
          </a:prstGeom>
          <a:noFill/>
        </p:spPr>
        <p:txBody>
          <a:bodyPr wrap="square">
            <a:spAutoFit/>
          </a:bodyPr>
          <a:lstStyle/>
          <a:p>
            <a:pPr>
              <a:spcBef>
                <a:spcPts val="1200"/>
              </a:spcBef>
              <a:spcAft>
                <a:spcPts val="600"/>
              </a:spcAft>
            </a:pPr>
            <a:r>
              <a:rPr lang="en-AU" sz="3600" b="1"/>
              <a:t>Management of LCL/FAK Containers</a:t>
            </a:r>
            <a:endParaRPr lang="en-AU" sz="3600" b="1" i="1"/>
          </a:p>
          <a:p>
            <a:pPr>
              <a:spcBef>
                <a:spcPts val="600"/>
              </a:spcBef>
              <a:spcAft>
                <a:spcPts val="1000"/>
              </a:spcAft>
            </a:pPr>
            <a:r>
              <a:rPr lang="en-AU" sz="1600"/>
              <a:t>Less than Container Load (LCL) and Freight All Kinds (FAK) containers with target high risk goods that are shipped from target risk countries between 1 September and 30 April (inclusive) are managed at the container level for BMSB risk </a:t>
            </a:r>
            <a:r>
              <a:rPr lang="en-AU" sz="1600" b="1"/>
              <a:t>prior</a:t>
            </a:r>
            <a:r>
              <a:rPr lang="en-AU" sz="1600"/>
              <a:t> to deconsolidation.</a:t>
            </a:r>
          </a:p>
        </p:txBody>
      </p:sp>
    </p:spTree>
    <p:extLst>
      <p:ext uri="{BB962C8B-B14F-4D97-AF65-F5344CB8AC3E}">
        <p14:creationId xmlns:p14="http://schemas.microsoft.com/office/powerpoint/2010/main" val="20840822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D40E8-78AF-1F0B-E850-C6CD5C5E9CD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CE92A48-489F-B4C0-A3E5-27301D28ADB6}"/>
              </a:ext>
              <a:ext uri="{C183D7F6-B498-43B3-948B-1728B52AA6E4}">
                <adec:decorative xmlns:adec="http://schemas.microsoft.com/office/drawing/2017/decorative" val="1"/>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239" t="-1691"/>
          <a:stretch/>
        </p:blipFill>
        <p:spPr>
          <a:xfrm>
            <a:off x="10878842" y="5532120"/>
            <a:ext cx="1313157" cy="1325880"/>
          </a:xfrm>
          <a:prstGeom prst="rect">
            <a:avLst/>
          </a:prstGeom>
        </p:spPr>
      </p:pic>
      <p:sp>
        <p:nvSpPr>
          <p:cNvPr id="2" name="Text Placeholder 4">
            <a:extLst>
              <a:ext uri="{FF2B5EF4-FFF2-40B4-BE49-F238E27FC236}">
                <a16:creationId xmlns:a16="http://schemas.microsoft.com/office/drawing/2014/main" id="{4A154EAB-7FF3-5496-CAD5-FEBBBE59E75E}"/>
              </a:ext>
            </a:extLst>
          </p:cNvPr>
          <p:cNvSpPr txBox="1">
            <a:spLocks noGrp="1"/>
          </p:cNvSpPr>
          <p:nvPr>
            <p:ph type="title" idx="4294967295"/>
          </p:nvPr>
        </p:nvSpPr>
        <p:spPr>
          <a:xfrm>
            <a:off x="689679" y="821327"/>
            <a:ext cx="9208465" cy="58694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defRPr/>
            </a:pPr>
            <a:r>
              <a:rPr kumimoji="0" lang="en-AU" sz="4000" b="1" i="0" u="none" strike="noStrike" kern="1200" cap="none" spc="0" normalizeH="0" baseline="0" noProof="0">
                <a:ln>
                  <a:noFill/>
                </a:ln>
                <a:solidFill>
                  <a:schemeClr val="tx1"/>
                </a:solidFill>
                <a:effectLst/>
                <a:uLnTx/>
                <a:uFillTx/>
                <a:latin typeface="+mn-lt"/>
                <a:ea typeface="+mn-ea"/>
                <a:cs typeface="+mn-cs"/>
              </a:rPr>
              <a:t>BMSB NUFT and S</a:t>
            </a:r>
            <a:r>
              <a:rPr lang="en-AU" sz="3600" b="1" err="1"/>
              <a:t>ealing</a:t>
            </a:r>
            <a:r>
              <a:rPr lang="en-AU" sz="3600" b="1"/>
              <a:t> Declarations</a:t>
            </a:r>
            <a:endParaRPr kumimoji="0" lang="en-AU" sz="4800" b="1" i="0" u="none" strike="noStrike" kern="1200" cap="none" spc="0" normalizeH="0" baseline="0" noProof="0">
              <a:ln>
                <a:noFill/>
              </a:ln>
              <a:solidFill>
                <a:schemeClr val="tx1"/>
              </a:solidFill>
              <a:effectLst/>
              <a:uLnTx/>
              <a:uFillTx/>
              <a:latin typeface="+mn-lt"/>
              <a:ea typeface="+mn-ea"/>
              <a:cs typeface="+mn-cs"/>
            </a:endParaRPr>
          </a:p>
        </p:txBody>
      </p:sp>
      <p:sp>
        <p:nvSpPr>
          <p:cNvPr id="3" name="TextBox 2">
            <a:extLst>
              <a:ext uri="{FF2B5EF4-FFF2-40B4-BE49-F238E27FC236}">
                <a16:creationId xmlns:a16="http://schemas.microsoft.com/office/drawing/2014/main" id="{BEC12869-90A1-943E-4C9F-4835F7D98DA7}"/>
              </a:ext>
            </a:extLst>
          </p:cNvPr>
          <p:cNvSpPr txBox="1"/>
          <p:nvPr/>
        </p:nvSpPr>
        <p:spPr>
          <a:xfrm>
            <a:off x="298896" y="1609433"/>
            <a:ext cx="5234474" cy="3924151"/>
          </a:xfrm>
          <a:prstGeom prst="rect">
            <a:avLst/>
          </a:prstGeom>
          <a:noFill/>
        </p:spPr>
        <p:txBody>
          <a:bodyPr wrap="square" lIns="91440" tIns="45720" rIns="91440" bIns="45720" anchor="t">
            <a:spAutoFit/>
          </a:bodyPr>
          <a:lstStyle/>
          <a:p>
            <a:r>
              <a:rPr lang="en-AU" altLang="en-US" sz="1800" b="1">
                <a:cs typeface="Calibri"/>
              </a:rPr>
              <a:t>BMSB </a:t>
            </a:r>
            <a:r>
              <a:rPr lang="en-AU" b="1"/>
              <a:t>New, Unused and not Field Tested (NUFT)</a:t>
            </a:r>
          </a:p>
          <a:p>
            <a:endParaRPr lang="en-AU" sz="1600" b="1" i="0">
              <a:solidFill>
                <a:srgbClr val="000000"/>
              </a:solidFill>
              <a:effectLst/>
            </a:endParaRPr>
          </a:p>
          <a:p>
            <a:r>
              <a:rPr lang="en-AU" sz="1600" b="0" i="0">
                <a:solidFill>
                  <a:srgbClr val="000000"/>
                </a:solidFill>
                <a:effectLst/>
              </a:rPr>
              <a:t>Goods that can meet all the following criteria will not be subject to mandatory BMSB treatment:</a:t>
            </a:r>
            <a:endParaRPr lang="en-AU" altLang="en-US" sz="1600">
              <a:cs typeface="Calibri" panose="020F0502020204030204" pitchFamily="34" charset="0"/>
            </a:endParaRPr>
          </a:p>
          <a:p>
            <a:pPr marL="742950" lvl="1" indent="-285750">
              <a:spcAft>
                <a:spcPts val="1000"/>
              </a:spcAft>
              <a:buFont typeface="Wingdings" panose="05000000000000000000" pitchFamily="2" charset="2"/>
              <a:buChar char="Ø"/>
            </a:pPr>
            <a:r>
              <a:rPr lang="en-AU" altLang="en-US" sz="1400">
                <a:cs typeface="Calibri"/>
              </a:rPr>
              <a:t>The goods were manufactured on or after 1 December? (manufacture must start from 1 December of the current BMSB risk season).</a:t>
            </a:r>
            <a:endParaRPr lang="en-AU" altLang="en-US" sz="1400">
              <a:ea typeface="Calibri"/>
              <a:cs typeface="Calibri"/>
            </a:endParaRPr>
          </a:p>
          <a:p>
            <a:pPr marL="742950" lvl="1" indent="-285750">
              <a:spcAft>
                <a:spcPts val="1000"/>
              </a:spcAft>
              <a:buFont typeface="Wingdings" panose="05000000000000000000" pitchFamily="2" charset="2"/>
              <a:buChar char="Ø"/>
            </a:pPr>
            <a:r>
              <a:rPr lang="en-AU" altLang="en-US" sz="1400">
                <a:cs typeface="Calibri"/>
              </a:rPr>
              <a:t>The goods are classified under the following tariff chapters only: </a:t>
            </a:r>
            <a:r>
              <a:rPr lang="en-AU" altLang="en-US" sz="1400" b="1">
                <a:cs typeface="Calibri"/>
              </a:rPr>
              <a:t>82</a:t>
            </a:r>
            <a:r>
              <a:rPr lang="en-AU" altLang="en-US" sz="1400">
                <a:cs typeface="Calibri"/>
              </a:rPr>
              <a:t>, </a:t>
            </a:r>
            <a:r>
              <a:rPr lang="en-AU" altLang="en-US" sz="1400" b="1">
                <a:cs typeface="Calibri"/>
              </a:rPr>
              <a:t>84</a:t>
            </a:r>
            <a:r>
              <a:rPr lang="en-AU" altLang="en-US" sz="1400">
                <a:cs typeface="Calibri"/>
              </a:rPr>
              <a:t>, </a:t>
            </a:r>
            <a:r>
              <a:rPr lang="en-AU" altLang="en-US" sz="1400" b="1">
                <a:cs typeface="Calibri"/>
              </a:rPr>
              <a:t>85</a:t>
            </a:r>
            <a:r>
              <a:rPr lang="en-AU" altLang="en-US" sz="1400">
                <a:cs typeface="Calibri"/>
              </a:rPr>
              <a:t>, </a:t>
            </a:r>
            <a:r>
              <a:rPr lang="en-AU" altLang="en-US" sz="1400" b="1">
                <a:cs typeface="Calibri"/>
              </a:rPr>
              <a:t>86</a:t>
            </a:r>
            <a:r>
              <a:rPr lang="en-AU" altLang="en-US" sz="1400">
                <a:cs typeface="Calibri"/>
              </a:rPr>
              <a:t>, </a:t>
            </a:r>
            <a:r>
              <a:rPr lang="en-AU" altLang="en-US" sz="1400" b="1">
                <a:cs typeface="Calibri"/>
              </a:rPr>
              <a:t>87</a:t>
            </a:r>
            <a:r>
              <a:rPr lang="en-AU" altLang="en-US" sz="1400">
                <a:cs typeface="Calibri"/>
              </a:rPr>
              <a:t>, </a:t>
            </a:r>
            <a:r>
              <a:rPr lang="en-AU" altLang="en-US" sz="1400" b="1">
                <a:cs typeface="Calibri"/>
              </a:rPr>
              <a:t>88</a:t>
            </a:r>
            <a:r>
              <a:rPr lang="en-AU" altLang="en-US" sz="1400">
                <a:cs typeface="Calibri"/>
              </a:rPr>
              <a:t> and </a:t>
            </a:r>
            <a:r>
              <a:rPr lang="en-AU" altLang="en-US" sz="1400" b="1">
                <a:cs typeface="Calibri"/>
              </a:rPr>
              <a:t>89</a:t>
            </a:r>
            <a:r>
              <a:rPr lang="en-AU" altLang="en-US" sz="1400">
                <a:cs typeface="Calibri"/>
              </a:rPr>
              <a:t>?</a:t>
            </a:r>
            <a:endParaRPr lang="en-AU" altLang="en-US" sz="1400">
              <a:ea typeface="Calibri"/>
              <a:cs typeface="Calibri"/>
            </a:endParaRPr>
          </a:p>
          <a:p>
            <a:pPr marL="742950" lvl="1" indent="-285750">
              <a:spcAft>
                <a:spcPts val="1000"/>
              </a:spcAft>
              <a:buFont typeface="Wingdings" panose="05000000000000000000" pitchFamily="2" charset="2"/>
              <a:buChar char="Ø"/>
            </a:pPr>
            <a:r>
              <a:rPr lang="en-AU" altLang="en-US" sz="1400">
                <a:cs typeface="Calibri"/>
              </a:rPr>
              <a:t>Evidence can be provided in the form of a BMSB NUFT (new, unused and not field tested) manufacturers declaration that the goods were manufactured on or after 1 December?</a:t>
            </a:r>
            <a:endParaRPr lang="en-AU" altLang="en-US" sz="1400">
              <a:ea typeface="Calibri"/>
              <a:cs typeface="Calibri"/>
            </a:endParaRPr>
          </a:p>
          <a:p>
            <a:pPr marL="285750" indent="-285750">
              <a:lnSpc>
                <a:spcPct val="100000"/>
              </a:lnSpc>
              <a:spcBef>
                <a:spcPts val="0"/>
              </a:spcBef>
              <a:spcAft>
                <a:spcPts val="1000"/>
              </a:spcAft>
              <a:buFont typeface="Arial" panose="020B0604020202020204" pitchFamily="34" charset="0"/>
              <a:buChar char="•"/>
            </a:pPr>
            <a:r>
              <a:rPr lang="en-AU" altLang="en-US" sz="1600">
                <a:cs typeface="Calibri"/>
              </a:rPr>
              <a:t>NUFT declarations </a:t>
            </a:r>
            <a:r>
              <a:rPr lang="en-AU" altLang="en-US" sz="1600" b="1" i="1">
                <a:cs typeface="Calibri"/>
              </a:rPr>
              <a:t>must</a:t>
            </a:r>
            <a:r>
              <a:rPr lang="en-AU" altLang="en-US" sz="1600">
                <a:cs typeface="Calibri"/>
              </a:rPr>
              <a:t> state the manufacture start date - refurbishments are ineligible.</a:t>
            </a:r>
            <a:endParaRPr lang="en-AU" altLang="en-US" sz="1600">
              <a:ea typeface="Calibri"/>
              <a:cs typeface="Calibri"/>
            </a:endParaRPr>
          </a:p>
        </p:txBody>
      </p:sp>
      <p:pic>
        <p:nvPicPr>
          <p:cNvPr id="95" name="Picture 94">
            <a:extLst>
              <a:ext uri="{FF2B5EF4-FFF2-40B4-BE49-F238E27FC236}">
                <a16:creationId xmlns:a16="http://schemas.microsoft.com/office/drawing/2014/main" id="{73C87B67-9278-F8E4-5500-FDC582D49EE2}"/>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36477">
            <a:off x="7968027" y="-252221"/>
            <a:ext cx="1627663" cy="1627532"/>
          </a:xfrm>
          <a:prstGeom prst="rect">
            <a:avLst/>
          </a:prstGeom>
        </p:spPr>
      </p:pic>
      <p:pic>
        <p:nvPicPr>
          <p:cNvPr id="96" name="Picture 95">
            <a:extLst>
              <a:ext uri="{FF2B5EF4-FFF2-40B4-BE49-F238E27FC236}">
                <a16:creationId xmlns:a16="http://schemas.microsoft.com/office/drawing/2014/main" id="{11B4F6E0-02A6-D93F-246B-5534B1EC58A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200000">
            <a:off x="10339065" y="256032"/>
            <a:ext cx="1144087" cy="1143995"/>
          </a:xfrm>
          <a:prstGeom prst="rect">
            <a:avLst/>
          </a:prstGeom>
        </p:spPr>
      </p:pic>
      <p:pic>
        <p:nvPicPr>
          <p:cNvPr id="97" name="Picture 96">
            <a:extLst>
              <a:ext uri="{FF2B5EF4-FFF2-40B4-BE49-F238E27FC236}">
                <a16:creationId xmlns:a16="http://schemas.microsoft.com/office/drawing/2014/main" id="{49D8ACEE-FA04-6BEA-6B95-3B597E61C858}"/>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100000">
            <a:off x="11470697" y="1708261"/>
            <a:ext cx="804036" cy="803971"/>
          </a:xfrm>
          <a:prstGeom prst="rect">
            <a:avLst/>
          </a:prstGeom>
        </p:spPr>
      </p:pic>
      <p:sp>
        <p:nvSpPr>
          <p:cNvPr id="6" name="TextBox 5">
            <a:extLst>
              <a:ext uri="{FF2B5EF4-FFF2-40B4-BE49-F238E27FC236}">
                <a16:creationId xmlns:a16="http://schemas.microsoft.com/office/drawing/2014/main" id="{40F55FFF-5657-28C9-B6E0-08C4A16CBB04}"/>
              </a:ext>
            </a:extLst>
          </p:cNvPr>
          <p:cNvSpPr txBox="1"/>
          <p:nvPr/>
        </p:nvSpPr>
        <p:spPr>
          <a:xfrm>
            <a:off x="5670612" y="1599402"/>
            <a:ext cx="6222492" cy="4585871"/>
          </a:xfrm>
          <a:prstGeom prst="rect">
            <a:avLst/>
          </a:prstGeom>
          <a:noFill/>
        </p:spPr>
        <p:txBody>
          <a:bodyPr wrap="square">
            <a:spAutoFit/>
          </a:bodyPr>
          <a:lstStyle/>
          <a:p>
            <a:pPr>
              <a:lnSpc>
                <a:spcPct val="100000"/>
              </a:lnSpc>
              <a:spcBef>
                <a:spcPts val="0"/>
              </a:spcBef>
              <a:spcAft>
                <a:spcPts val="1000"/>
              </a:spcAft>
            </a:pPr>
            <a:r>
              <a:rPr lang="en-AU" b="1" i="0">
                <a:solidFill>
                  <a:srgbClr val="000000"/>
                </a:solidFill>
                <a:effectLst/>
              </a:rPr>
              <a:t>Sealing Declarations</a:t>
            </a:r>
          </a:p>
          <a:p>
            <a:pPr>
              <a:lnSpc>
                <a:spcPct val="100000"/>
              </a:lnSpc>
              <a:spcBef>
                <a:spcPts val="0"/>
              </a:spcBef>
              <a:spcAft>
                <a:spcPts val="1000"/>
              </a:spcAft>
            </a:pPr>
            <a:r>
              <a:rPr lang="en-AU" sz="1600" b="0" i="0">
                <a:solidFill>
                  <a:srgbClr val="000000"/>
                </a:solidFill>
                <a:effectLst/>
              </a:rPr>
              <a:t>Sealing declarations will be accepted by the department to verify:</a:t>
            </a:r>
          </a:p>
          <a:p>
            <a:pPr marL="742950" lvl="1" indent="-285750">
              <a:spcAft>
                <a:spcPts val="1000"/>
              </a:spcAft>
              <a:buFont typeface="Wingdings" panose="05000000000000000000" pitchFamily="2" charset="2"/>
              <a:buChar char="Ø"/>
            </a:pPr>
            <a:r>
              <a:rPr lang="en-AU" sz="1600" b="0" i="0">
                <a:solidFill>
                  <a:srgbClr val="000000"/>
                </a:solidFill>
                <a:effectLst/>
              </a:rPr>
              <a:t>goods have been sealed in a six hard sided container in a target risk country prior to 1 September, </a:t>
            </a:r>
          </a:p>
          <a:p>
            <a:pPr marL="742950" lvl="1" indent="-285750">
              <a:spcAft>
                <a:spcPts val="1000"/>
              </a:spcAft>
              <a:buFont typeface="Wingdings" panose="05000000000000000000" pitchFamily="2" charset="2"/>
              <a:buChar char="Ø"/>
            </a:pPr>
            <a:r>
              <a:rPr lang="en-AU" sz="1600" b="0" i="0">
                <a:solidFill>
                  <a:srgbClr val="000000"/>
                </a:solidFill>
                <a:effectLst/>
              </a:rPr>
              <a:t>goods have been sealed in a six hard sided container in a non-target risk country prior to being shipped from a target risk port at any time within the BMSB season, or</a:t>
            </a:r>
          </a:p>
          <a:p>
            <a:pPr marL="742950" lvl="1" indent="-285750">
              <a:spcAft>
                <a:spcPts val="1000"/>
              </a:spcAft>
              <a:buFont typeface="Wingdings" panose="05000000000000000000" pitchFamily="2" charset="2"/>
              <a:buChar char="Ø"/>
            </a:pPr>
            <a:r>
              <a:rPr lang="en-AU" sz="1600" b="0" i="0">
                <a:solidFill>
                  <a:srgbClr val="000000"/>
                </a:solidFill>
                <a:effectLst/>
              </a:rPr>
              <a:t>goods have been treated and sealed in a six hard sided container within the 120-hour post treatment window.</a:t>
            </a:r>
          </a:p>
          <a:p>
            <a:pPr marL="285750" indent="-285750">
              <a:lnSpc>
                <a:spcPct val="100000"/>
              </a:lnSpc>
              <a:spcBef>
                <a:spcPts val="0"/>
              </a:spcBef>
              <a:spcAft>
                <a:spcPts val="1000"/>
              </a:spcAft>
              <a:buFont typeface="Arial" panose="020B0604020202020204" pitchFamily="34" charset="0"/>
              <a:buChar char="•"/>
            </a:pPr>
            <a:r>
              <a:rPr lang="en-AU" sz="1600" b="0" i="0">
                <a:solidFill>
                  <a:srgbClr val="000000"/>
                </a:solidFill>
                <a:effectLst/>
              </a:rPr>
              <a:t>Sealing </a:t>
            </a:r>
            <a:r>
              <a:rPr lang="en-AU" sz="1600">
                <a:solidFill>
                  <a:srgbClr val="000000"/>
                </a:solidFill>
              </a:rPr>
              <a:t>declarations </a:t>
            </a:r>
            <a:r>
              <a:rPr lang="en-AU" sz="1600" b="1" i="1">
                <a:solidFill>
                  <a:srgbClr val="000000"/>
                </a:solidFill>
                <a:effectLst/>
              </a:rPr>
              <a:t>must</a:t>
            </a:r>
            <a:r>
              <a:rPr lang="en-AU" sz="1600" b="0" i="0">
                <a:solidFill>
                  <a:srgbClr val="000000"/>
                </a:solidFill>
                <a:effectLst/>
              </a:rPr>
              <a:t> be completed by the exporter/freight forwarder/shipping company at the </a:t>
            </a:r>
            <a:r>
              <a:rPr lang="en-AU" sz="1600" b="1" i="1">
                <a:solidFill>
                  <a:srgbClr val="000000"/>
                </a:solidFill>
                <a:effectLst/>
              </a:rPr>
              <a:t>port of origin </a:t>
            </a:r>
            <a:r>
              <a:rPr lang="en-AU" sz="1600" b="1" i="1">
                <a:solidFill>
                  <a:srgbClr val="000000"/>
                </a:solidFill>
              </a:rPr>
              <a:t>/ country of origin</a:t>
            </a:r>
            <a:r>
              <a:rPr lang="en-AU" sz="1600" b="0" i="0">
                <a:solidFill>
                  <a:srgbClr val="000000"/>
                </a:solidFill>
                <a:effectLst/>
              </a:rPr>
              <a:t>. Australian based importers/brokers cannot sign off on these declarations, and they will not be accepted by the department.</a:t>
            </a:r>
          </a:p>
          <a:p>
            <a:pPr marL="285750" indent="-285750">
              <a:lnSpc>
                <a:spcPct val="100000"/>
              </a:lnSpc>
              <a:spcBef>
                <a:spcPts val="0"/>
              </a:spcBef>
              <a:spcAft>
                <a:spcPts val="1000"/>
              </a:spcAft>
              <a:buFont typeface="Arial" panose="020B0604020202020204" pitchFamily="34" charset="0"/>
              <a:buChar char="•"/>
            </a:pPr>
            <a:r>
              <a:rPr lang="en-AU" sz="1600" b="0" i="0">
                <a:solidFill>
                  <a:srgbClr val="000000"/>
                </a:solidFill>
                <a:effectLst/>
              </a:rPr>
              <a:t>Sealing declarations cannot be used for break bulk, open top, flat rack or modified containers.</a:t>
            </a:r>
          </a:p>
        </p:txBody>
      </p:sp>
    </p:spTree>
    <p:extLst>
      <p:ext uri="{BB962C8B-B14F-4D97-AF65-F5344CB8AC3E}">
        <p14:creationId xmlns:p14="http://schemas.microsoft.com/office/powerpoint/2010/main" val="21286721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F5ED0-A8E5-8AC6-578E-2A37E550680A}"/>
            </a:ext>
          </a:extLst>
        </p:cNvPr>
        <p:cNvGrpSpPr/>
        <p:nvPr/>
      </p:nvGrpSpPr>
      <p:grpSpPr>
        <a:xfrm>
          <a:off x="0" y="0"/>
          <a:ext cx="0" cy="0"/>
          <a:chOff x="0" y="0"/>
          <a:chExt cx="0" cy="0"/>
        </a:xfrm>
      </p:grpSpPr>
      <p:sp>
        <p:nvSpPr>
          <p:cNvPr id="2" name="Text Placeholder 4">
            <a:extLst>
              <a:ext uri="{FF2B5EF4-FFF2-40B4-BE49-F238E27FC236}">
                <a16:creationId xmlns:a16="http://schemas.microsoft.com/office/drawing/2014/main" id="{44A96A32-6308-3404-3781-4B5A274D16E7}"/>
              </a:ext>
            </a:extLst>
          </p:cNvPr>
          <p:cNvSpPr txBox="1">
            <a:spLocks noGrp="1"/>
          </p:cNvSpPr>
          <p:nvPr>
            <p:ph type="title" idx="4294967295"/>
          </p:nvPr>
        </p:nvSpPr>
        <p:spPr>
          <a:xfrm>
            <a:off x="689679" y="821327"/>
            <a:ext cx="9208465" cy="58694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3600" b="1" i="0" u="none" strike="noStrike" kern="1200" cap="none" spc="0" normalizeH="0" baseline="0" noProof="0">
                <a:ln>
                  <a:noFill/>
                </a:ln>
                <a:solidFill>
                  <a:schemeClr val="tx1"/>
                </a:solidFill>
                <a:effectLst/>
                <a:uLnTx/>
                <a:uFillTx/>
                <a:latin typeface="+mn-lt"/>
                <a:ea typeface="+mn-ea"/>
                <a:cs typeface="+mn-cs"/>
              </a:rPr>
              <a:t>Verification Inspections</a:t>
            </a:r>
          </a:p>
        </p:txBody>
      </p:sp>
      <p:pic>
        <p:nvPicPr>
          <p:cNvPr id="4" name="Picture 3">
            <a:extLst>
              <a:ext uri="{FF2B5EF4-FFF2-40B4-BE49-F238E27FC236}">
                <a16:creationId xmlns:a16="http://schemas.microsoft.com/office/drawing/2014/main" id="{1B0B3B61-4EF5-4396-AAB0-99D936379F55}"/>
              </a:ext>
              <a:ext uri="{C183D7F6-B498-43B3-948B-1728B52AA6E4}">
                <adec:decorative xmlns:adec="http://schemas.microsoft.com/office/drawing/2017/decorative" val="1"/>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239" t="-1691"/>
          <a:stretch/>
        </p:blipFill>
        <p:spPr>
          <a:xfrm rot="16200000">
            <a:off x="8659905" y="-17111"/>
            <a:ext cx="3532096" cy="3566319"/>
          </a:xfrm>
          <a:prstGeom prst="rect">
            <a:avLst/>
          </a:prstGeom>
        </p:spPr>
      </p:pic>
      <p:sp>
        <p:nvSpPr>
          <p:cNvPr id="7" name="TextBox 6">
            <a:extLst>
              <a:ext uri="{FF2B5EF4-FFF2-40B4-BE49-F238E27FC236}">
                <a16:creationId xmlns:a16="http://schemas.microsoft.com/office/drawing/2014/main" id="{9C07DAD5-8E68-7510-116E-77FE07F0A9E6}"/>
              </a:ext>
            </a:extLst>
          </p:cNvPr>
          <p:cNvSpPr txBox="1"/>
          <p:nvPr/>
        </p:nvSpPr>
        <p:spPr>
          <a:xfrm>
            <a:off x="689680" y="1634706"/>
            <a:ext cx="10877480" cy="4585871"/>
          </a:xfrm>
          <a:prstGeom prst="rect">
            <a:avLst/>
          </a:prstGeom>
          <a:solidFill>
            <a:schemeClr val="bg2">
              <a:lumMod val="40000"/>
              <a:lumOff val="60000"/>
              <a:alpha val="66000"/>
            </a:schemeClr>
          </a:solidFill>
          <a:effectLst>
            <a:softEdge rad="50800"/>
          </a:effectLst>
        </p:spPr>
        <p:txBody>
          <a:bodyPr wrap="square" lIns="91440" tIns="45720" rIns="91440" bIns="45720" anchor="t">
            <a:spAutoFit/>
          </a:bodyPr>
          <a:lstStyle/>
          <a:p>
            <a:pPr>
              <a:spcAft>
                <a:spcPts val="1000"/>
              </a:spcAft>
            </a:pPr>
            <a:r>
              <a:rPr lang="en-AU" altLang="en-US" sz="1800" b="1">
                <a:cs typeface="Calibri"/>
              </a:rPr>
              <a:t>Random verification inspections for sea cargo</a:t>
            </a:r>
          </a:p>
          <a:p>
            <a:pPr marL="285750" indent="-285750">
              <a:spcAft>
                <a:spcPts val="1000"/>
              </a:spcAft>
              <a:buFont typeface="Arial" panose="020B0604020202020204" pitchFamily="34" charset="0"/>
              <a:buChar char="•"/>
            </a:pPr>
            <a:r>
              <a:rPr lang="en-AU" sz="1600">
                <a:effectLst/>
                <a:ea typeface="Calibri"/>
                <a:cs typeface="Times New Roman"/>
              </a:rPr>
              <a:t>All goods sent for random verification inspection must be conducted at a </a:t>
            </a:r>
            <a:r>
              <a:rPr lang="en-AU" sz="1600" b="1">
                <a:effectLst/>
                <a:ea typeface="Calibri"/>
                <a:cs typeface="Times New Roman"/>
              </a:rPr>
              <a:t>1.1</a:t>
            </a:r>
            <a:r>
              <a:rPr lang="en-AU" sz="1600">
                <a:effectLst/>
                <a:ea typeface="Calibri"/>
                <a:cs typeface="Times New Roman"/>
              </a:rPr>
              <a:t>, </a:t>
            </a:r>
            <a:r>
              <a:rPr lang="en-AU" sz="1600" b="1">
                <a:effectLst/>
                <a:ea typeface="Calibri"/>
                <a:cs typeface="Times New Roman"/>
              </a:rPr>
              <a:t>1.2</a:t>
            </a:r>
            <a:r>
              <a:rPr lang="en-AU" sz="1600">
                <a:effectLst/>
                <a:ea typeface="Calibri"/>
                <a:cs typeface="Times New Roman"/>
              </a:rPr>
              <a:t>, </a:t>
            </a:r>
            <a:r>
              <a:rPr lang="en-AU" sz="1600" b="1">
                <a:effectLst/>
                <a:ea typeface="Calibri"/>
                <a:cs typeface="Times New Roman"/>
              </a:rPr>
              <a:t>1.3</a:t>
            </a:r>
            <a:r>
              <a:rPr lang="en-AU" sz="1600">
                <a:effectLst/>
                <a:ea typeface="Calibri"/>
                <a:cs typeface="Times New Roman"/>
              </a:rPr>
              <a:t>, </a:t>
            </a:r>
            <a:r>
              <a:rPr lang="en-AU" sz="1600" b="1">
                <a:effectLst/>
                <a:ea typeface="Calibri"/>
                <a:cs typeface="Times New Roman"/>
              </a:rPr>
              <a:t>2.1</a:t>
            </a:r>
            <a:r>
              <a:rPr lang="en-AU" sz="1600">
                <a:effectLst/>
                <a:ea typeface="Calibri"/>
                <a:cs typeface="Times New Roman"/>
              </a:rPr>
              <a:t> or </a:t>
            </a:r>
            <a:r>
              <a:rPr lang="en-AU" sz="1600" b="1">
                <a:effectLst/>
                <a:ea typeface="Calibri"/>
                <a:cs typeface="Times New Roman"/>
              </a:rPr>
              <a:t>2.2</a:t>
            </a:r>
            <a:r>
              <a:rPr lang="en-AU" sz="1600">
                <a:effectLst/>
                <a:ea typeface="Calibri"/>
                <a:cs typeface="Times New Roman"/>
              </a:rPr>
              <a:t> AA (where approved) in a metropolitan</a:t>
            </a:r>
            <a:r>
              <a:rPr lang="en-AU" sz="1600">
                <a:ea typeface="Calibri"/>
                <a:cs typeface="Times New Roman"/>
              </a:rPr>
              <a:t> location</a:t>
            </a:r>
            <a:r>
              <a:rPr lang="en-AU" sz="1600">
                <a:effectLst/>
                <a:ea typeface="Calibri"/>
                <a:cs typeface="Times New Roman"/>
              </a:rPr>
              <a:t>. The container will be permitted to be </a:t>
            </a:r>
            <a:r>
              <a:rPr lang="en-AU" sz="1600" err="1">
                <a:effectLst/>
                <a:ea typeface="Calibri"/>
                <a:cs typeface="Times New Roman"/>
              </a:rPr>
              <a:t>dehired</a:t>
            </a:r>
            <a:r>
              <a:rPr lang="en-AU" sz="1600">
                <a:effectLst/>
                <a:ea typeface="Calibri"/>
                <a:cs typeface="Times New Roman"/>
              </a:rPr>
              <a:t> prior to inspection.</a:t>
            </a:r>
          </a:p>
          <a:p>
            <a:pPr marL="285750" indent="-285750">
              <a:spcAft>
                <a:spcPts val="1000"/>
              </a:spcAft>
              <a:buFont typeface="Arial" panose="020B0604020202020204" pitchFamily="34" charset="0"/>
              <a:buChar char="•"/>
            </a:pPr>
            <a:r>
              <a:rPr lang="en-AU" sz="1600">
                <a:effectLst/>
                <a:ea typeface="Calibri"/>
                <a:cs typeface="Times New Roman"/>
              </a:rPr>
              <a:t>For entries with multiple containers, containers not selected for inspection will be permitted to be delivered and deconsolidated.</a:t>
            </a:r>
          </a:p>
          <a:p>
            <a:pPr marL="285750" indent="-285750">
              <a:spcAft>
                <a:spcPts val="1000"/>
              </a:spcAft>
              <a:buFont typeface="Arial" panose="020B0604020202020204" pitchFamily="34" charset="0"/>
              <a:buChar char="•"/>
            </a:pPr>
            <a:r>
              <a:rPr lang="en-AU" altLang="en-US" sz="1600">
                <a:cs typeface="Calibri"/>
              </a:rPr>
              <a:t>The department may permit inspections at a non-approved AA location / importers premises where containers can be unpacked with the appropriate equipment if required. For approval, please contact the Inspections Group in the corresponding regional office on 1800 900 090.</a:t>
            </a:r>
            <a:endParaRPr lang="en-AU" altLang="en-US" sz="1600">
              <a:ea typeface="Calibri"/>
              <a:cs typeface="Calibri"/>
            </a:endParaRPr>
          </a:p>
          <a:p>
            <a:pPr marL="285750" indent="-285750">
              <a:spcAft>
                <a:spcPts val="1000"/>
              </a:spcAft>
              <a:buFont typeface="Arial" panose="020B0604020202020204" pitchFamily="34" charset="0"/>
              <a:buChar char="•"/>
            </a:pPr>
            <a:r>
              <a:rPr lang="en-AU" altLang="en-US" sz="1600">
                <a:cs typeface="Calibri"/>
              </a:rPr>
              <a:t>Inspections conducted at a non-approved AA location or importers premises, will be required to be completed as seals intact inspections under Biosecurity supervision.</a:t>
            </a:r>
            <a:endParaRPr lang="en-AU" altLang="en-US" sz="1600">
              <a:ea typeface="Calibri"/>
              <a:cs typeface="Calibri"/>
            </a:endParaRPr>
          </a:p>
          <a:p>
            <a:pPr>
              <a:lnSpc>
                <a:spcPct val="150000"/>
              </a:lnSpc>
              <a:spcAft>
                <a:spcPts val="600"/>
              </a:spcAft>
            </a:pPr>
            <a:r>
              <a:rPr lang="en-AU" altLang="en-US" b="1">
                <a:cs typeface="Calibri"/>
              </a:rPr>
              <a:t>Random verification inspections for airfreight</a:t>
            </a:r>
            <a:endParaRPr lang="en-AU" altLang="en-US" b="1">
              <a:ea typeface="Calibri"/>
              <a:cs typeface="Calibri"/>
            </a:endParaRPr>
          </a:p>
          <a:p>
            <a:pPr marL="285750" indent="-285750">
              <a:spcAft>
                <a:spcPts val="1000"/>
              </a:spcAft>
              <a:buFont typeface="Arial" panose="020B0604020202020204" pitchFamily="34" charset="0"/>
              <a:buChar char="•"/>
            </a:pPr>
            <a:r>
              <a:rPr lang="en-AU" altLang="en-US" sz="1600">
                <a:cs typeface="Calibri"/>
              </a:rPr>
              <a:t>Random inspections apply to target high risk goods shipped as airfreight from </a:t>
            </a:r>
            <a:r>
              <a:rPr lang="en-AU" altLang="en-US" sz="1600" b="1">
                <a:cs typeface="Calibri"/>
              </a:rPr>
              <a:t>United States of America </a:t>
            </a:r>
            <a:r>
              <a:rPr lang="en-AU" altLang="en-US" sz="1600">
                <a:cs typeface="Calibri"/>
              </a:rPr>
              <a:t>and </a:t>
            </a:r>
            <a:r>
              <a:rPr lang="en-AU" altLang="en-US" sz="1600" b="1">
                <a:cs typeface="Calibri"/>
              </a:rPr>
              <a:t>China</a:t>
            </a:r>
            <a:r>
              <a:rPr lang="en-AU" altLang="en-US" sz="1600">
                <a:cs typeface="Calibri"/>
              </a:rPr>
              <a:t> between 1 September to 30 April (inclusive). </a:t>
            </a:r>
          </a:p>
          <a:p>
            <a:pPr marL="285750" indent="-285750">
              <a:spcAft>
                <a:spcPts val="1000"/>
              </a:spcAft>
              <a:buFont typeface="Arial" panose="020B0604020202020204" pitchFamily="34" charset="0"/>
              <a:buChar char="•"/>
            </a:pPr>
            <a:r>
              <a:rPr lang="en-AU" sz="1600"/>
              <a:t>For goods shipped as airfreight, inspections will be able to be conducted at either a Class </a:t>
            </a:r>
            <a:r>
              <a:rPr lang="en-AU" sz="1600" b="1"/>
              <a:t>1.1</a:t>
            </a:r>
            <a:r>
              <a:rPr lang="en-AU" sz="1600"/>
              <a:t>, </a:t>
            </a:r>
            <a:r>
              <a:rPr lang="en-AU" sz="1600" b="1"/>
              <a:t>1.2</a:t>
            </a:r>
            <a:r>
              <a:rPr lang="en-AU" sz="1600"/>
              <a:t> or </a:t>
            </a:r>
            <a:r>
              <a:rPr lang="en-AU" sz="1600" b="1"/>
              <a:t>1.3</a:t>
            </a:r>
            <a:r>
              <a:rPr lang="en-AU" sz="1600"/>
              <a:t> AA. </a:t>
            </a:r>
            <a:endParaRPr lang="en-AU" altLang="en-US" sz="1600">
              <a:ea typeface="Calibri"/>
              <a:cs typeface="Calibri"/>
            </a:endParaRPr>
          </a:p>
        </p:txBody>
      </p:sp>
      <p:pic>
        <p:nvPicPr>
          <p:cNvPr id="8" name="Picture 7">
            <a:extLst>
              <a:ext uri="{FF2B5EF4-FFF2-40B4-BE49-F238E27FC236}">
                <a16:creationId xmlns:a16="http://schemas.microsoft.com/office/drawing/2014/main" id="{C4BB1D41-D7D6-561E-CC11-5EA713A50590}"/>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051478" flipV="1">
            <a:off x="6749325" y="-238431"/>
            <a:ext cx="1627663" cy="1627532"/>
          </a:xfrm>
          <a:prstGeom prst="rect">
            <a:avLst/>
          </a:prstGeom>
        </p:spPr>
      </p:pic>
      <p:pic>
        <p:nvPicPr>
          <p:cNvPr id="9" name="Picture 8">
            <a:extLst>
              <a:ext uri="{FF2B5EF4-FFF2-40B4-BE49-F238E27FC236}">
                <a16:creationId xmlns:a16="http://schemas.microsoft.com/office/drawing/2014/main" id="{BB428AD0-F369-0692-2EC2-5336F4E6B06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490236" flipV="1">
            <a:off x="8381278" y="464448"/>
            <a:ext cx="1306216" cy="1306111"/>
          </a:xfrm>
          <a:prstGeom prst="rect">
            <a:avLst/>
          </a:prstGeom>
        </p:spPr>
      </p:pic>
      <p:pic>
        <p:nvPicPr>
          <p:cNvPr id="10" name="Picture 9">
            <a:extLst>
              <a:ext uri="{FF2B5EF4-FFF2-40B4-BE49-F238E27FC236}">
                <a16:creationId xmlns:a16="http://schemas.microsoft.com/office/drawing/2014/main" id="{5535D9EE-FECE-A2DC-B092-FBE4634B9188}"/>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850724" flipH="1" flipV="1">
            <a:off x="-10608" y="5945174"/>
            <a:ext cx="989989" cy="989910"/>
          </a:xfrm>
          <a:prstGeom prst="rect">
            <a:avLst/>
          </a:prstGeom>
        </p:spPr>
      </p:pic>
    </p:spTree>
    <p:extLst>
      <p:ext uri="{BB962C8B-B14F-4D97-AF65-F5344CB8AC3E}">
        <p14:creationId xmlns:p14="http://schemas.microsoft.com/office/powerpoint/2010/main" val="14154212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6393E-3171-BC53-B5CF-D1BA61CDCEF8}"/>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50D251D8-D61F-E2C1-8144-3B0833076B67}"/>
              </a:ext>
              <a:ext uri="{C183D7F6-B498-43B3-948B-1728B52AA6E4}">
                <adec:decorative xmlns:adec="http://schemas.microsoft.com/office/drawing/2017/decorative" val="1"/>
              </a:ext>
            </a:extLst>
          </p:cNvPr>
          <p:cNvPicPr/>
          <p:nvPr/>
        </p:nvPicPr>
        <p:blipFill>
          <a:blip r:embed="rId3">
            <a:alphaModFix amt="35000"/>
            <a:extLst>
              <a:ext uri="{28A0092B-C50C-407E-A947-70E740481C1C}">
                <a14:useLocalDpi xmlns:a14="http://schemas.microsoft.com/office/drawing/2010/main" val="0"/>
              </a:ext>
            </a:extLst>
          </a:blip>
          <a:stretch>
            <a:fillRect/>
          </a:stretch>
        </p:blipFill>
        <p:spPr>
          <a:xfrm rot="14802778">
            <a:off x="5568406" y="-4021510"/>
            <a:ext cx="9088566" cy="9087833"/>
          </a:xfrm>
          <a:prstGeom prst="rect">
            <a:avLst/>
          </a:prstGeom>
        </p:spPr>
      </p:pic>
      <p:sp>
        <p:nvSpPr>
          <p:cNvPr id="17" name="TextBox 16"/>
          <p:cNvSpPr txBox="1"/>
          <p:nvPr/>
        </p:nvSpPr>
        <p:spPr>
          <a:xfrm>
            <a:off x="658368" y="438912"/>
            <a:ext cx="7909560" cy="457200"/>
          </a:xfrm>
          <a:prstGeom prst="rect">
            <a:avLst/>
          </a:prstGeom>
          <a:noFill/>
        </p:spPr>
        <p:txBody>
          <a:bodyPr wrap="square" lIns="0" tIns="0" rIns="0" bIns="0" anchor="t"/>
          <a:lstStyle/>
          <a:p>
            <a:pPr algn="l">
              <a:lnSpc>
                <a:spcPct val="100000"/>
              </a:lnSpc>
            </a:pPr>
            <a:r>
              <a:rPr sz="3600" b="1">
                <a:solidFill>
                  <a:srgbClr val="202A29"/>
                </a:solidFill>
                <a:latin typeface="Calibri"/>
              </a:rPr>
              <a:t>Prepare early to avoid BMSB delays</a:t>
            </a:r>
          </a:p>
        </p:txBody>
      </p:sp>
      <p:sp>
        <p:nvSpPr>
          <p:cNvPr id="18" name="TextBox 17"/>
          <p:cNvSpPr txBox="1"/>
          <p:nvPr/>
        </p:nvSpPr>
        <p:spPr>
          <a:xfrm>
            <a:off x="658368" y="950976"/>
            <a:ext cx="7909560" cy="256032"/>
          </a:xfrm>
          <a:prstGeom prst="rect">
            <a:avLst/>
          </a:prstGeom>
          <a:noFill/>
        </p:spPr>
        <p:txBody>
          <a:bodyPr wrap="square" lIns="0" tIns="0" rIns="0" bIns="0" anchor="t"/>
          <a:lstStyle/>
          <a:p>
            <a:pPr algn="l">
              <a:lnSpc>
                <a:spcPct val="100000"/>
              </a:lnSpc>
            </a:pPr>
            <a:r>
              <a:rPr sz="1600" b="0">
                <a:solidFill>
                  <a:srgbClr val="4F605D"/>
                </a:solidFill>
                <a:latin typeface="Calibri"/>
              </a:rPr>
              <a:t>Six actions to plan, treat and document your shipment</a:t>
            </a:r>
          </a:p>
        </p:txBody>
      </p:sp>
      <p:sp>
        <p:nvSpPr>
          <p:cNvPr id="19" name="Rounded Rectangle 18"/>
          <p:cNvSpPr/>
          <p:nvPr/>
        </p:nvSpPr>
        <p:spPr>
          <a:xfrm>
            <a:off x="658368" y="1426464"/>
            <a:ext cx="3264408" cy="4599432"/>
          </a:xfrm>
          <a:prstGeom prst="roundRect">
            <a:avLst/>
          </a:prstGeom>
          <a:solidFill>
            <a:srgbClr val="E4F1F1"/>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ounded Rectangle 19"/>
          <p:cNvSpPr/>
          <p:nvPr/>
        </p:nvSpPr>
        <p:spPr>
          <a:xfrm>
            <a:off x="658368" y="1426464"/>
            <a:ext cx="3264408" cy="621792"/>
          </a:xfrm>
          <a:prstGeom prst="roundRect">
            <a:avLst/>
          </a:prstGeom>
          <a:solidFill>
            <a:srgbClr val="007B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658368" y="1810512"/>
            <a:ext cx="3264408" cy="237744"/>
          </a:xfrm>
          <a:prstGeom prst="rect">
            <a:avLst/>
          </a:prstGeom>
          <a:solidFill>
            <a:srgbClr val="007B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59536" y="1563624"/>
            <a:ext cx="2862072" cy="310896"/>
          </a:xfrm>
          <a:prstGeom prst="rect">
            <a:avLst/>
          </a:prstGeom>
          <a:noFill/>
        </p:spPr>
        <p:txBody>
          <a:bodyPr wrap="square" lIns="0" tIns="0" rIns="0" bIns="0" anchor="ctr"/>
          <a:lstStyle/>
          <a:p>
            <a:pPr algn="l">
              <a:lnSpc>
                <a:spcPct val="100000"/>
              </a:lnSpc>
            </a:pPr>
            <a:r>
              <a:rPr sz="1900" b="1">
                <a:solidFill>
                  <a:srgbClr val="FFFFFF"/>
                </a:solidFill>
                <a:latin typeface="Calibri"/>
              </a:rPr>
              <a:t>PLAN YOUR SHIPMENT</a:t>
            </a:r>
          </a:p>
        </p:txBody>
      </p:sp>
      <p:sp>
        <p:nvSpPr>
          <p:cNvPr id="23" name="Oval 22"/>
          <p:cNvSpPr/>
          <p:nvPr/>
        </p:nvSpPr>
        <p:spPr>
          <a:xfrm>
            <a:off x="896112" y="2295144"/>
            <a:ext cx="365760" cy="365760"/>
          </a:xfrm>
          <a:prstGeom prst="ellipse">
            <a:avLst/>
          </a:prstGeom>
          <a:solidFill>
            <a:srgbClr val="FFFFFF"/>
          </a:solidFill>
          <a:ln w="19050">
            <a:solidFill>
              <a:srgbClr val="007B8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a:t>1</a:t>
            </a:r>
            <a:endParaRPr/>
          </a:p>
        </p:txBody>
      </p:sp>
      <p:sp>
        <p:nvSpPr>
          <p:cNvPr id="24" name="TextBox 23"/>
          <p:cNvSpPr txBox="1"/>
          <p:nvPr/>
        </p:nvSpPr>
        <p:spPr>
          <a:xfrm>
            <a:off x="896112" y="2388870"/>
            <a:ext cx="365760" cy="178308"/>
          </a:xfrm>
          <a:prstGeom prst="rect">
            <a:avLst/>
          </a:prstGeom>
          <a:noFill/>
        </p:spPr>
        <p:txBody>
          <a:bodyPr wrap="square" lIns="0" tIns="0" rIns="0" bIns="0" anchor="ctr"/>
          <a:lstStyle/>
          <a:p>
            <a:pPr algn="ctr">
              <a:lnSpc>
                <a:spcPct val="100000"/>
              </a:lnSpc>
            </a:pPr>
            <a:r>
              <a:rPr sz="1400" b="1">
                <a:solidFill>
                  <a:srgbClr val="007B84"/>
                </a:solidFill>
                <a:latin typeface="Calibri"/>
              </a:rPr>
              <a:t>1</a:t>
            </a:r>
          </a:p>
        </p:txBody>
      </p:sp>
      <p:sp>
        <p:nvSpPr>
          <p:cNvPr id="25" name="TextBox 24"/>
          <p:cNvSpPr txBox="1"/>
          <p:nvPr/>
        </p:nvSpPr>
        <p:spPr>
          <a:xfrm>
            <a:off x="1353312" y="2212848"/>
            <a:ext cx="2331720" cy="438912"/>
          </a:xfrm>
          <a:prstGeom prst="rect">
            <a:avLst/>
          </a:prstGeom>
          <a:noFill/>
        </p:spPr>
        <p:txBody>
          <a:bodyPr wrap="square" lIns="0" tIns="0" rIns="0" bIns="0" anchor="t"/>
          <a:lstStyle/>
          <a:p>
            <a:pPr algn="l">
              <a:lnSpc>
                <a:spcPct val="100000"/>
              </a:lnSpc>
            </a:pPr>
            <a:r>
              <a:rPr sz="1700" b="1">
                <a:solidFill>
                  <a:srgbClr val="202A29"/>
                </a:solidFill>
                <a:latin typeface="Calibri"/>
              </a:rPr>
              <a:t>Confirm scope and treatment needs</a:t>
            </a:r>
          </a:p>
        </p:txBody>
      </p:sp>
      <p:sp>
        <p:nvSpPr>
          <p:cNvPr id="26" name="TextBox 25"/>
          <p:cNvSpPr txBox="1"/>
          <p:nvPr/>
        </p:nvSpPr>
        <p:spPr>
          <a:xfrm>
            <a:off x="896112" y="2842406"/>
            <a:ext cx="2770632" cy="1362457"/>
          </a:xfrm>
          <a:prstGeom prst="rect">
            <a:avLst/>
          </a:prstGeom>
          <a:noFill/>
        </p:spPr>
        <p:txBody>
          <a:bodyPr wrap="square" lIns="0" tIns="0" rIns="0" bIns="0" anchor="t"/>
          <a:lstStyle/>
          <a:p>
            <a:pPr algn="l">
              <a:lnSpc>
                <a:spcPct val="95000"/>
              </a:lnSpc>
            </a:pPr>
            <a:r>
              <a:rPr sz="1450" b="0">
                <a:solidFill>
                  <a:srgbClr val="202A29"/>
                </a:solidFill>
                <a:latin typeface="Calibri"/>
              </a:rPr>
              <a:t>Measures may apply to </a:t>
            </a:r>
            <a:r>
              <a:rPr lang="en-AU" sz="1450" b="0">
                <a:solidFill>
                  <a:srgbClr val="202A29"/>
                </a:solidFill>
                <a:latin typeface="Calibri"/>
              </a:rPr>
              <a:t>goods even if shipped from </a:t>
            </a:r>
            <a:r>
              <a:rPr sz="1450" b="0">
                <a:solidFill>
                  <a:srgbClr val="202A29"/>
                </a:solidFill>
                <a:latin typeface="Calibri"/>
              </a:rPr>
              <a:t>non-targe</a:t>
            </a:r>
            <a:r>
              <a:rPr lang="en-AU" sz="1450" b="0">
                <a:solidFill>
                  <a:srgbClr val="202A29"/>
                </a:solidFill>
                <a:latin typeface="Calibri"/>
              </a:rPr>
              <a:t>t risk countries</a:t>
            </a:r>
            <a:r>
              <a:rPr sz="1450" b="0">
                <a:solidFill>
                  <a:srgbClr val="202A29"/>
                </a:solidFill>
                <a:latin typeface="Calibri"/>
              </a:rPr>
              <a:t>. </a:t>
            </a:r>
            <a:endParaRPr lang="en-AU" sz="1450" b="0">
              <a:solidFill>
                <a:srgbClr val="202A29"/>
              </a:solidFill>
              <a:latin typeface="Calibri"/>
            </a:endParaRPr>
          </a:p>
          <a:p>
            <a:pPr algn="l">
              <a:lnSpc>
                <a:spcPct val="95000"/>
              </a:lnSpc>
            </a:pPr>
            <a:r>
              <a:rPr lang="en-AU" sz="1450" b="0">
                <a:solidFill>
                  <a:srgbClr val="202A29"/>
                </a:solidFill>
                <a:latin typeface="Calibri"/>
              </a:rPr>
              <a:t>Goods shipped as </a:t>
            </a:r>
            <a:r>
              <a:rPr lang="en-AU" sz="1450" err="1">
                <a:solidFill>
                  <a:srgbClr val="202A29"/>
                </a:solidFill>
                <a:latin typeface="Calibri"/>
              </a:rPr>
              <a:t>br</a:t>
            </a:r>
            <a:r>
              <a:rPr sz="1450" b="0" err="1">
                <a:solidFill>
                  <a:srgbClr val="202A29"/>
                </a:solidFill>
                <a:latin typeface="Calibri"/>
              </a:rPr>
              <a:t>eak</a:t>
            </a:r>
            <a:r>
              <a:rPr lang="en-AU" sz="1450" b="0">
                <a:solidFill>
                  <a:srgbClr val="202A29"/>
                </a:solidFill>
                <a:latin typeface="Calibri"/>
              </a:rPr>
              <a:t> </a:t>
            </a:r>
            <a:r>
              <a:rPr sz="1450" b="0">
                <a:solidFill>
                  <a:srgbClr val="202A29"/>
                </a:solidFill>
                <a:latin typeface="Calibri"/>
              </a:rPr>
              <a:t>bulk require</a:t>
            </a:r>
            <a:r>
              <a:rPr lang="en-AU" sz="1450" b="0">
                <a:solidFill>
                  <a:srgbClr val="202A29"/>
                </a:solidFill>
                <a:latin typeface="Calibri"/>
              </a:rPr>
              <a:t>s</a:t>
            </a:r>
            <a:r>
              <a:rPr sz="1450" b="0">
                <a:solidFill>
                  <a:srgbClr val="202A29"/>
                </a:solidFill>
                <a:latin typeface="Calibri"/>
              </a:rPr>
              <a:t> pre-arrival treatment, without exception.</a:t>
            </a:r>
          </a:p>
        </p:txBody>
      </p:sp>
      <p:sp>
        <p:nvSpPr>
          <p:cNvPr id="27" name="Rectangle 26"/>
          <p:cNvSpPr/>
          <p:nvPr/>
        </p:nvSpPr>
        <p:spPr>
          <a:xfrm>
            <a:off x="905256" y="4206240"/>
            <a:ext cx="2770632" cy="10972"/>
          </a:xfrm>
          <a:prstGeom prst="rect">
            <a:avLst/>
          </a:prstGeom>
          <a:solidFill>
            <a:srgbClr val="C1CE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Oval 27"/>
          <p:cNvSpPr/>
          <p:nvPr/>
        </p:nvSpPr>
        <p:spPr>
          <a:xfrm>
            <a:off x="896112" y="4370832"/>
            <a:ext cx="365760" cy="365760"/>
          </a:xfrm>
          <a:prstGeom prst="ellipse">
            <a:avLst/>
          </a:prstGeom>
          <a:solidFill>
            <a:srgbClr val="FFFFFF"/>
          </a:solidFill>
          <a:ln w="19050">
            <a:solidFill>
              <a:srgbClr val="007B8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896112" y="4441418"/>
            <a:ext cx="365760" cy="217639"/>
          </a:xfrm>
          <a:prstGeom prst="rect">
            <a:avLst/>
          </a:prstGeom>
          <a:noFill/>
        </p:spPr>
        <p:txBody>
          <a:bodyPr wrap="square" lIns="0" tIns="0" rIns="0" bIns="0" anchor="ctr"/>
          <a:lstStyle/>
          <a:p>
            <a:pPr algn="ctr">
              <a:lnSpc>
                <a:spcPct val="100000"/>
              </a:lnSpc>
            </a:pPr>
            <a:r>
              <a:rPr sz="1400" b="1">
                <a:solidFill>
                  <a:srgbClr val="007B84"/>
                </a:solidFill>
                <a:latin typeface="Calibri"/>
              </a:rPr>
              <a:t>2</a:t>
            </a:r>
          </a:p>
        </p:txBody>
      </p:sp>
      <p:sp>
        <p:nvSpPr>
          <p:cNvPr id="30" name="TextBox 29"/>
          <p:cNvSpPr txBox="1"/>
          <p:nvPr/>
        </p:nvSpPr>
        <p:spPr>
          <a:xfrm>
            <a:off x="1353312" y="4361688"/>
            <a:ext cx="2331720" cy="438912"/>
          </a:xfrm>
          <a:prstGeom prst="rect">
            <a:avLst/>
          </a:prstGeom>
          <a:noFill/>
        </p:spPr>
        <p:txBody>
          <a:bodyPr wrap="square" lIns="0" tIns="0" rIns="0" bIns="0" anchor="t"/>
          <a:lstStyle/>
          <a:p>
            <a:pPr algn="l">
              <a:lnSpc>
                <a:spcPct val="100000"/>
              </a:lnSpc>
            </a:pPr>
            <a:r>
              <a:rPr sz="1700" b="1">
                <a:solidFill>
                  <a:srgbClr val="202A29"/>
                </a:solidFill>
                <a:latin typeface="Calibri"/>
              </a:rPr>
              <a:t>Check the route and </a:t>
            </a:r>
            <a:r>
              <a:rPr lang="en-GB" sz="1700" b="1">
                <a:solidFill>
                  <a:srgbClr val="202A29"/>
                </a:solidFill>
                <a:latin typeface="Calibri"/>
              </a:rPr>
              <a:t>transshipment</a:t>
            </a:r>
            <a:endParaRPr sz="1700" b="1">
              <a:solidFill>
                <a:srgbClr val="202A29"/>
              </a:solidFill>
              <a:latin typeface="Calibri"/>
            </a:endParaRPr>
          </a:p>
        </p:txBody>
      </p:sp>
      <p:sp>
        <p:nvSpPr>
          <p:cNvPr id="31" name="TextBox 30"/>
          <p:cNvSpPr txBox="1"/>
          <p:nvPr/>
        </p:nvSpPr>
        <p:spPr>
          <a:xfrm>
            <a:off x="868680" y="4917487"/>
            <a:ext cx="2825496" cy="1097280"/>
          </a:xfrm>
          <a:prstGeom prst="rect">
            <a:avLst/>
          </a:prstGeom>
          <a:noFill/>
        </p:spPr>
        <p:txBody>
          <a:bodyPr wrap="square" lIns="0" tIns="0" rIns="0" bIns="0" anchor="t"/>
          <a:lstStyle/>
          <a:p>
            <a:pPr algn="l">
              <a:lnSpc>
                <a:spcPct val="95000"/>
              </a:lnSpc>
            </a:pPr>
            <a:r>
              <a:rPr sz="1450" b="0">
                <a:solidFill>
                  <a:srgbClr val="202A29"/>
                </a:solidFill>
                <a:latin typeface="Calibri"/>
              </a:rPr>
              <a:t>Transshipment through a target risk country can change the measures that apply.</a:t>
            </a:r>
          </a:p>
        </p:txBody>
      </p:sp>
      <p:sp>
        <p:nvSpPr>
          <p:cNvPr id="32" name="Rounded Rectangle 31"/>
          <p:cNvSpPr/>
          <p:nvPr/>
        </p:nvSpPr>
        <p:spPr>
          <a:xfrm>
            <a:off x="4463796" y="1426464"/>
            <a:ext cx="3264408" cy="4599432"/>
          </a:xfrm>
          <a:prstGeom prst="roundRect">
            <a:avLst/>
          </a:prstGeom>
          <a:solidFill>
            <a:srgbClr val="FFEAE6"/>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ounded Rectangle 32"/>
          <p:cNvSpPr/>
          <p:nvPr/>
        </p:nvSpPr>
        <p:spPr>
          <a:xfrm>
            <a:off x="4463796" y="1426464"/>
            <a:ext cx="3264408" cy="621792"/>
          </a:xfrm>
          <a:prstGeom prst="roundRect">
            <a:avLst/>
          </a:prstGeom>
          <a:solidFill>
            <a:srgbClr val="FF86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Rectangle 33"/>
          <p:cNvSpPr/>
          <p:nvPr/>
        </p:nvSpPr>
        <p:spPr>
          <a:xfrm>
            <a:off x="4463796" y="1810512"/>
            <a:ext cx="3264408" cy="237744"/>
          </a:xfrm>
          <a:prstGeom prst="rect">
            <a:avLst/>
          </a:prstGeom>
          <a:solidFill>
            <a:srgbClr val="FF86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4664964" y="1563624"/>
            <a:ext cx="2862072" cy="310896"/>
          </a:xfrm>
          <a:prstGeom prst="rect">
            <a:avLst/>
          </a:prstGeom>
          <a:noFill/>
        </p:spPr>
        <p:txBody>
          <a:bodyPr wrap="square" lIns="0" tIns="0" rIns="0" bIns="0" anchor="ctr"/>
          <a:lstStyle/>
          <a:p>
            <a:pPr algn="l">
              <a:lnSpc>
                <a:spcPct val="100000"/>
              </a:lnSpc>
            </a:pPr>
            <a:r>
              <a:rPr sz="1900" b="1" dirty="0">
                <a:latin typeface="Calibri"/>
              </a:rPr>
              <a:t>TREAT </a:t>
            </a:r>
            <a:r>
              <a:rPr lang="en-AU" sz="1900" b="1" dirty="0">
                <a:latin typeface="Calibri"/>
              </a:rPr>
              <a:t>&amp;</a:t>
            </a:r>
            <a:r>
              <a:rPr sz="1900" b="1" dirty="0">
                <a:latin typeface="Calibri"/>
              </a:rPr>
              <a:t> PACK</a:t>
            </a:r>
          </a:p>
        </p:txBody>
      </p:sp>
      <p:sp>
        <p:nvSpPr>
          <p:cNvPr id="36" name="Oval 35"/>
          <p:cNvSpPr/>
          <p:nvPr/>
        </p:nvSpPr>
        <p:spPr>
          <a:xfrm>
            <a:off x="4701540" y="2295144"/>
            <a:ext cx="365760" cy="365760"/>
          </a:xfrm>
          <a:prstGeom prst="ellipse">
            <a:avLst/>
          </a:prstGeom>
          <a:solidFill>
            <a:srgbClr val="FFFFFF"/>
          </a:solidFill>
          <a:ln w="19050">
            <a:solidFill>
              <a:srgbClr val="FF867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4701540" y="2372232"/>
            <a:ext cx="365760" cy="206375"/>
          </a:xfrm>
          <a:prstGeom prst="rect">
            <a:avLst/>
          </a:prstGeom>
          <a:noFill/>
        </p:spPr>
        <p:txBody>
          <a:bodyPr wrap="square" lIns="0" tIns="0" rIns="0" bIns="0" anchor="ctr"/>
          <a:lstStyle/>
          <a:p>
            <a:pPr algn="ctr">
              <a:lnSpc>
                <a:spcPct val="100000"/>
              </a:lnSpc>
            </a:pPr>
            <a:r>
              <a:rPr sz="1400" b="1">
                <a:solidFill>
                  <a:srgbClr val="FF8674"/>
                </a:solidFill>
                <a:latin typeface="Calibri"/>
              </a:rPr>
              <a:t>3</a:t>
            </a:r>
          </a:p>
        </p:txBody>
      </p:sp>
      <p:sp>
        <p:nvSpPr>
          <p:cNvPr id="38" name="TextBox 37"/>
          <p:cNvSpPr txBox="1"/>
          <p:nvPr/>
        </p:nvSpPr>
        <p:spPr>
          <a:xfrm>
            <a:off x="5158740" y="2286000"/>
            <a:ext cx="2331720" cy="438912"/>
          </a:xfrm>
          <a:prstGeom prst="rect">
            <a:avLst/>
          </a:prstGeom>
          <a:noFill/>
        </p:spPr>
        <p:txBody>
          <a:bodyPr wrap="square" lIns="0" tIns="0" rIns="0" bIns="0" anchor="t"/>
          <a:lstStyle/>
          <a:p>
            <a:pPr algn="l">
              <a:lnSpc>
                <a:spcPct val="100000"/>
              </a:lnSpc>
            </a:pPr>
            <a:r>
              <a:rPr sz="1700" b="1">
                <a:solidFill>
                  <a:srgbClr val="202A29"/>
                </a:solidFill>
                <a:latin typeface="Calibri"/>
              </a:rPr>
              <a:t>Use approved providers</a:t>
            </a:r>
          </a:p>
        </p:txBody>
      </p:sp>
      <p:sp>
        <p:nvSpPr>
          <p:cNvPr id="39" name="TextBox 38"/>
          <p:cNvSpPr txBox="1"/>
          <p:nvPr/>
        </p:nvSpPr>
        <p:spPr>
          <a:xfrm>
            <a:off x="4712061" y="2839212"/>
            <a:ext cx="2788920" cy="1097280"/>
          </a:xfrm>
          <a:prstGeom prst="rect">
            <a:avLst/>
          </a:prstGeom>
          <a:noFill/>
        </p:spPr>
        <p:txBody>
          <a:bodyPr wrap="square" lIns="0" tIns="0" rIns="0" bIns="0" anchor="t"/>
          <a:lstStyle/>
          <a:p>
            <a:pPr algn="l">
              <a:lnSpc>
                <a:spcPct val="95000"/>
              </a:lnSpc>
            </a:pPr>
            <a:r>
              <a:rPr sz="1450" b="0">
                <a:solidFill>
                  <a:srgbClr val="202A29"/>
                </a:solidFill>
                <a:latin typeface="Calibri"/>
              </a:rPr>
              <a:t>Use approved providers and compliant certificates. Certificates issued in non-target countries must meet BMSB requirements.</a:t>
            </a:r>
          </a:p>
        </p:txBody>
      </p:sp>
      <p:sp>
        <p:nvSpPr>
          <p:cNvPr id="40" name="Rectangle 39"/>
          <p:cNvSpPr/>
          <p:nvPr/>
        </p:nvSpPr>
        <p:spPr>
          <a:xfrm>
            <a:off x="4710684" y="4206240"/>
            <a:ext cx="2770632" cy="10972"/>
          </a:xfrm>
          <a:prstGeom prst="rect">
            <a:avLst/>
          </a:prstGeom>
          <a:solidFill>
            <a:srgbClr val="C1CE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Oval 40"/>
          <p:cNvSpPr/>
          <p:nvPr/>
        </p:nvSpPr>
        <p:spPr>
          <a:xfrm>
            <a:off x="4701540" y="4370832"/>
            <a:ext cx="365760" cy="365760"/>
          </a:xfrm>
          <a:prstGeom prst="ellipse">
            <a:avLst/>
          </a:prstGeom>
          <a:solidFill>
            <a:srgbClr val="FFFFFF"/>
          </a:solidFill>
          <a:ln w="19050">
            <a:solidFill>
              <a:srgbClr val="FF867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41"/>
          <p:cNvSpPr txBox="1"/>
          <p:nvPr/>
        </p:nvSpPr>
        <p:spPr>
          <a:xfrm>
            <a:off x="4701540" y="4455820"/>
            <a:ext cx="365760" cy="203238"/>
          </a:xfrm>
          <a:prstGeom prst="rect">
            <a:avLst/>
          </a:prstGeom>
          <a:noFill/>
        </p:spPr>
        <p:txBody>
          <a:bodyPr wrap="square" lIns="0" tIns="0" rIns="0" bIns="0" anchor="ctr"/>
          <a:lstStyle/>
          <a:p>
            <a:pPr algn="ctr">
              <a:lnSpc>
                <a:spcPct val="100000"/>
              </a:lnSpc>
            </a:pPr>
            <a:r>
              <a:rPr sz="1400" b="1">
                <a:solidFill>
                  <a:srgbClr val="FF8674"/>
                </a:solidFill>
                <a:latin typeface="Calibri"/>
              </a:rPr>
              <a:t>4</a:t>
            </a:r>
          </a:p>
        </p:txBody>
      </p:sp>
      <p:sp>
        <p:nvSpPr>
          <p:cNvPr id="43" name="TextBox 42"/>
          <p:cNvSpPr txBox="1"/>
          <p:nvPr/>
        </p:nvSpPr>
        <p:spPr>
          <a:xfrm>
            <a:off x="5158740" y="4361688"/>
            <a:ext cx="2331720" cy="438912"/>
          </a:xfrm>
          <a:prstGeom prst="rect">
            <a:avLst/>
          </a:prstGeom>
          <a:noFill/>
        </p:spPr>
        <p:txBody>
          <a:bodyPr wrap="square" lIns="0" tIns="0" rIns="0" bIns="0" anchor="t"/>
          <a:lstStyle/>
          <a:p>
            <a:pPr algn="l">
              <a:lnSpc>
                <a:spcPct val="100000"/>
              </a:lnSpc>
            </a:pPr>
            <a:r>
              <a:rPr sz="1700" b="1">
                <a:solidFill>
                  <a:srgbClr val="202A29"/>
                </a:solidFill>
                <a:latin typeface="Calibri"/>
              </a:rPr>
              <a:t>Meet post-treatment rules</a:t>
            </a:r>
          </a:p>
        </p:txBody>
      </p:sp>
      <p:sp>
        <p:nvSpPr>
          <p:cNvPr id="44" name="TextBox 43"/>
          <p:cNvSpPr txBox="1"/>
          <p:nvPr/>
        </p:nvSpPr>
        <p:spPr>
          <a:xfrm>
            <a:off x="4710684" y="4918037"/>
            <a:ext cx="2788920" cy="1097280"/>
          </a:xfrm>
          <a:prstGeom prst="rect">
            <a:avLst/>
          </a:prstGeom>
          <a:noFill/>
        </p:spPr>
        <p:txBody>
          <a:bodyPr wrap="square" lIns="0" tIns="0" rIns="0" bIns="0" anchor="t"/>
          <a:lstStyle/>
          <a:p>
            <a:pPr algn="l">
              <a:lnSpc>
                <a:spcPct val="95000"/>
              </a:lnSpc>
            </a:pPr>
            <a:r>
              <a:rPr sz="1450" b="0">
                <a:solidFill>
                  <a:srgbClr val="202A29"/>
                </a:solidFill>
                <a:latin typeface="Calibri"/>
              </a:rPr>
              <a:t>Follow sealing and loading timeframes. Mixed cargo stays consolidated and is managed at the highest applicable risk level.</a:t>
            </a:r>
          </a:p>
        </p:txBody>
      </p:sp>
      <p:sp>
        <p:nvSpPr>
          <p:cNvPr id="45" name="Rounded Rectangle 44"/>
          <p:cNvSpPr/>
          <p:nvPr/>
        </p:nvSpPr>
        <p:spPr>
          <a:xfrm>
            <a:off x="8269224" y="1426464"/>
            <a:ext cx="3264408" cy="4599432"/>
          </a:xfrm>
          <a:prstGeom prst="roundRect">
            <a:avLst/>
          </a:prstGeom>
          <a:solidFill>
            <a:srgbClr val="FFF3D8"/>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Rounded Rectangle 45"/>
          <p:cNvSpPr/>
          <p:nvPr/>
        </p:nvSpPr>
        <p:spPr>
          <a:xfrm>
            <a:off x="8269224" y="1426464"/>
            <a:ext cx="3264408" cy="621792"/>
          </a:xfrm>
          <a:prstGeom prst="roundRect">
            <a:avLst/>
          </a:prstGeom>
          <a:solidFill>
            <a:srgbClr val="F7A7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Rectangle 46"/>
          <p:cNvSpPr/>
          <p:nvPr/>
        </p:nvSpPr>
        <p:spPr>
          <a:xfrm>
            <a:off x="8269224" y="1810512"/>
            <a:ext cx="3264408" cy="237744"/>
          </a:xfrm>
          <a:prstGeom prst="rect">
            <a:avLst/>
          </a:prstGeom>
          <a:solidFill>
            <a:srgbClr val="F7A7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TextBox 47"/>
          <p:cNvSpPr txBox="1"/>
          <p:nvPr/>
        </p:nvSpPr>
        <p:spPr>
          <a:xfrm>
            <a:off x="8470392" y="1563624"/>
            <a:ext cx="2862072" cy="310896"/>
          </a:xfrm>
          <a:prstGeom prst="rect">
            <a:avLst/>
          </a:prstGeom>
          <a:noFill/>
        </p:spPr>
        <p:txBody>
          <a:bodyPr wrap="square" lIns="0" tIns="0" rIns="0" bIns="0" anchor="ctr"/>
          <a:lstStyle/>
          <a:p>
            <a:pPr algn="l">
              <a:lnSpc>
                <a:spcPct val="100000"/>
              </a:lnSpc>
            </a:pPr>
            <a:r>
              <a:rPr sz="1900" b="1">
                <a:latin typeface="Calibri"/>
              </a:rPr>
              <a:t>DOCUMENT </a:t>
            </a:r>
            <a:r>
              <a:rPr lang="en-AU" sz="1900" b="1">
                <a:latin typeface="Calibri"/>
              </a:rPr>
              <a:t>&amp;</a:t>
            </a:r>
            <a:r>
              <a:rPr sz="1900" b="1">
                <a:latin typeface="Calibri"/>
              </a:rPr>
              <a:t> ALLOW TIME</a:t>
            </a:r>
          </a:p>
        </p:txBody>
      </p:sp>
      <p:sp>
        <p:nvSpPr>
          <p:cNvPr id="49" name="Oval 48"/>
          <p:cNvSpPr/>
          <p:nvPr/>
        </p:nvSpPr>
        <p:spPr>
          <a:xfrm>
            <a:off x="8506968" y="2295144"/>
            <a:ext cx="365760" cy="365760"/>
          </a:xfrm>
          <a:prstGeom prst="ellipse">
            <a:avLst/>
          </a:prstGeom>
          <a:solidFill>
            <a:srgbClr val="FFFFFF"/>
          </a:solidFill>
          <a:ln w="19050">
            <a:solidFill>
              <a:srgbClr val="F7A71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TextBox 49"/>
          <p:cNvSpPr txBox="1"/>
          <p:nvPr/>
        </p:nvSpPr>
        <p:spPr>
          <a:xfrm>
            <a:off x="8506968" y="2388870"/>
            <a:ext cx="365760" cy="189738"/>
          </a:xfrm>
          <a:prstGeom prst="rect">
            <a:avLst/>
          </a:prstGeom>
          <a:noFill/>
        </p:spPr>
        <p:txBody>
          <a:bodyPr wrap="square" lIns="0" tIns="0" rIns="0" bIns="0" anchor="ctr"/>
          <a:lstStyle/>
          <a:p>
            <a:pPr algn="ctr">
              <a:lnSpc>
                <a:spcPct val="100000"/>
              </a:lnSpc>
            </a:pPr>
            <a:r>
              <a:rPr sz="1400" b="1">
                <a:solidFill>
                  <a:srgbClr val="F7A71B"/>
                </a:solidFill>
                <a:latin typeface="Calibri"/>
              </a:rPr>
              <a:t>5</a:t>
            </a:r>
          </a:p>
        </p:txBody>
      </p:sp>
      <p:sp>
        <p:nvSpPr>
          <p:cNvPr id="51" name="TextBox 50"/>
          <p:cNvSpPr txBox="1"/>
          <p:nvPr/>
        </p:nvSpPr>
        <p:spPr>
          <a:xfrm>
            <a:off x="8964168" y="2286000"/>
            <a:ext cx="2331720" cy="438912"/>
          </a:xfrm>
          <a:prstGeom prst="rect">
            <a:avLst/>
          </a:prstGeom>
          <a:noFill/>
        </p:spPr>
        <p:txBody>
          <a:bodyPr wrap="square" lIns="0" tIns="0" rIns="0" bIns="0" anchor="t"/>
          <a:lstStyle/>
          <a:p>
            <a:pPr algn="l">
              <a:lnSpc>
                <a:spcPct val="100000"/>
              </a:lnSpc>
            </a:pPr>
            <a:r>
              <a:rPr sz="1700" b="1">
                <a:solidFill>
                  <a:srgbClr val="202A29"/>
                </a:solidFill>
                <a:latin typeface="Calibri"/>
              </a:rPr>
              <a:t>Link documents to the consignment</a:t>
            </a:r>
          </a:p>
        </p:txBody>
      </p:sp>
      <p:sp>
        <p:nvSpPr>
          <p:cNvPr id="52" name="TextBox 51"/>
          <p:cNvSpPr txBox="1"/>
          <p:nvPr/>
        </p:nvSpPr>
        <p:spPr>
          <a:xfrm>
            <a:off x="8561832" y="2839212"/>
            <a:ext cx="2770632" cy="1097280"/>
          </a:xfrm>
          <a:prstGeom prst="rect">
            <a:avLst/>
          </a:prstGeom>
          <a:noFill/>
        </p:spPr>
        <p:txBody>
          <a:bodyPr wrap="square" lIns="0" tIns="0" rIns="0" bIns="0" anchor="t"/>
          <a:lstStyle/>
          <a:p>
            <a:pPr algn="l">
              <a:lnSpc>
                <a:spcPct val="95000"/>
              </a:lnSpc>
            </a:pPr>
            <a:r>
              <a:rPr sz="1450" b="0">
                <a:solidFill>
                  <a:srgbClr val="202A29"/>
                </a:solidFill>
                <a:latin typeface="Calibri"/>
              </a:rPr>
              <a:t>Ensure treatment, shipping and supporting documents clearly relate to the consignment.</a:t>
            </a:r>
          </a:p>
        </p:txBody>
      </p:sp>
      <p:sp>
        <p:nvSpPr>
          <p:cNvPr id="53" name="Rectangle 52"/>
          <p:cNvSpPr/>
          <p:nvPr/>
        </p:nvSpPr>
        <p:spPr>
          <a:xfrm>
            <a:off x="8516112" y="4206240"/>
            <a:ext cx="2770632" cy="10972"/>
          </a:xfrm>
          <a:prstGeom prst="rect">
            <a:avLst/>
          </a:prstGeom>
          <a:solidFill>
            <a:srgbClr val="C1CE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Oval 53"/>
          <p:cNvSpPr/>
          <p:nvPr/>
        </p:nvSpPr>
        <p:spPr>
          <a:xfrm>
            <a:off x="8506968" y="4370832"/>
            <a:ext cx="365760" cy="365760"/>
          </a:xfrm>
          <a:prstGeom prst="ellipse">
            <a:avLst/>
          </a:prstGeom>
          <a:solidFill>
            <a:srgbClr val="FFFFFF"/>
          </a:solidFill>
          <a:ln w="19050">
            <a:solidFill>
              <a:srgbClr val="F7A71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TextBox 54"/>
          <p:cNvSpPr txBox="1"/>
          <p:nvPr/>
        </p:nvSpPr>
        <p:spPr>
          <a:xfrm>
            <a:off x="8506968" y="4450508"/>
            <a:ext cx="365760" cy="203788"/>
          </a:xfrm>
          <a:prstGeom prst="rect">
            <a:avLst/>
          </a:prstGeom>
          <a:noFill/>
        </p:spPr>
        <p:txBody>
          <a:bodyPr wrap="square" lIns="0" tIns="0" rIns="0" bIns="0" anchor="ctr"/>
          <a:lstStyle/>
          <a:p>
            <a:pPr algn="ctr">
              <a:lnSpc>
                <a:spcPct val="100000"/>
              </a:lnSpc>
            </a:pPr>
            <a:r>
              <a:rPr sz="1400" b="1">
                <a:solidFill>
                  <a:srgbClr val="F7A71B"/>
                </a:solidFill>
                <a:latin typeface="Calibri"/>
              </a:rPr>
              <a:t>6</a:t>
            </a:r>
          </a:p>
        </p:txBody>
      </p:sp>
      <p:sp>
        <p:nvSpPr>
          <p:cNvPr id="56" name="TextBox 55"/>
          <p:cNvSpPr txBox="1"/>
          <p:nvPr/>
        </p:nvSpPr>
        <p:spPr>
          <a:xfrm>
            <a:off x="8964168" y="4361688"/>
            <a:ext cx="2331720" cy="438912"/>
          </a:xfrm>
          <a:prstGeom prst="rect">
            <a:avLst/>
          </a:prstGeom>
          <a:noFill/>
        </p:spPr>
        <p:txBody>
          <a:bodyPr wrap="square" lIns="0" tIns="0" rIns="0" bIns="0" anchor="t"/>
          <a:lstStyle/>
          <a:p>
            <a:pPr algn="l">
              <a:lnSpc>
                <a:spcPct val="100000"/>
              </a:lnSpc>
            </a:pPr>
            <a:r>
              <a:rPr sz="1700" b="1">
                <a:solidFill>
                  <a:srgbClr val="202A29"/>
                </a:solidFill>
                <a:latin typeface="Calibri"/>
              </a:rPr>
              <a:t>Allow time for intervention</a:t>
            </a:r>
          </a:p>
        </p:txBody>
      </p:sp>
      <p:sp>
        <p:nvSpPr>
          <p:cNvPr id="57" name="TextBox 56"/>
          <p:cNvSpPr txBox="1"/>
          <p:nvPr/>
        </p:nvSpPr>
        <p:spPr>
          <a:xfrm>
            <a:off x="8516112" y="4917487"/>
            <a:ext cx="2770632" cy="1097280"/>
          </a:xfrm>
          <a:prstGeom prst="rect">
            <a:avLst/>
          </a:prstGeom>
          <a:noFill/>
        </p:spPr>
        <p:txBody>
          <a:bodyPr wrap="square" lIns="0" tIns="0" rIns="0" bIns="0" anchor="t"/>
          <a:lstStyle/>
          <a:p>
            <a:pPr algn="l">
              <a:lnSpc>
                <a:spcPct val="95000"/>
              </a:lnSpc>
            </a:pPr>
            <a:r>
              <a:rPr sz="1450" b="0">
                <a:solidFill>
                  <a:srgbClr val="202A29"/>
                </a:solidFill>
                <a:latin typeface="Calibri"/>
              </a:rPr>
              <a:t>Allow time for onshore inspection. Random verification inspection requirements cannot be waived.</a:t>
            </a:r>
          </a:p>
        </p:txBody>
      </p:sp>
    </p:spTree>
    <p:extLst>
      <p:ext uri="{BB962C8B-B14F-4D97-AF65-F5344CB8AC3E}">
        <p14:creationId xmlns:p14="http://schemas.microsoft.com/office/powerpoint/2010/main" val="13624500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E57FC-064C-BA2C-9A56-E41DF04C4786}"/>
              </a:ext>
            </a:extLst>
          </p:cNvPr>
          <p:cNvSpPr>
            <a:spLocks noGrp="1"/>
          </p:cNvSpPr>
          <p:nvPr>
            <p:ph type="title"/>
          </p:nvPr>
        </p:nvSpPr>
        <p:spPr>
          <a:xfrm>
            <a:off x="970882" y="561216"/>
            <a:ext cx="10262268" cy="917256"/>
          </a:xfrm>
        </p:spPr>
        <p:txBody>
          <a:bodyPr/>
          <a:lstStyle/>
          <a:p>
            <a:pPr>
              <a:lnSpc>
                <a:spcPct val="100000"/>
              </a:lnSpc>
              <a:spcBef>
                <a:spcPts val="600"/>
              </a:spcBef>
              <a:spcAft>
                <a:spcPts val="1200"/>
              </a:spcAft>
            </a:pPr>
            <a:r>
              <a:rPr lang="en-US" sz="3600" b="1"/>
              <a:t>Frequent scenarios</a:t>
            </a:r>
            <a:endParaRPr lang="en-AU" sz="3600"/>
          </a:p>
        </p:txBody>
      </p:sp>
      <p:sp>
        <p:nvSpPr>
          <p:cNvPr id="18" name="TextBox 17">
            <a:extLst>
              <a:ext uri="{FF2B5EF4-FFF2-40B4-BE49-F238E27FC236}">
                <a16:creationId xmlns:a16="http://schemas.microsoft.com/office/drawing/2014/main" id="{CB1F15D6-5A9A-5C70-BA80-63D592EAC4FE}"/>
              </a:ext>
            </a:extLst>
          </p:cNvPr>
          <p:cNvSpPr txBox="1"/>
          <p:nvPr/>
        </p:nvSpPr>
        <p:spPr>
          <a:xfrm>
            <a:off x="2740666" y="3179426"/>
            <a:ext cx="6097554" cy="369332"/>
          </a:xfrm>
          <a:prstGeom prst="rect">
            <a:avLst/>
          </a:prstGeom>
          <a:noFill/>
        </p:spPr>
        <p:txBody>
          <a:bodyPr wrap="square">
            <a:spAutoFit/>
          </a:bodyPr>
          <a:lstStyle/>
          <a:p>
            <a:r>
              <a:rPr lang="en-AU" b="0" i="0">
                <a:solidFill>
                  <a:srgbClr val="000000"/>
                </a:solidFill>
                <a:effectLst/>
                <a:latin typeface="Times New Roman" panose="02020603050405020304" pitchFamily="18" charset="0"/>
              </a:rPr>
              <a:t> </a:t>
            </a:r>
            <a:endParaRPr lang="en-AU"/>
          </a:p>
        </p:txBody>
      </p:sp>
      <p:grpSp>
        <p:nvGrpSpPr>
          <p:cNvPr id="6" name="Group 5">
            <a:extLst>
              <a:ext uri="{FF2B5EF4-FFF2-40B4-BE49-F238E27FC236}">
                <a16:creationId xmlns:a16="http://schemas.microsoft.com/office/drawing/2014/main" id="{3D812005-D462-D80C-4791-DAD18E2286F6}"/>
              </a:ext>
            </a:extLst>
          </p:cNvPr>
          <p:cNvGrpSpPr/>
          <p:nvPr/>
        </p:nvGrpSpPr>
        <p:grpSpPr>
          <a:xfrm>
            <a:off x="369529" y="1539216"/>
            <a:ext cx="2761488" cy="5134760"/>
            <a:chOff x="611890" y="1315616"/>
            <a:chExt cx="2761488" cy="5302202"/>
          </a:xfrm>
        </p:grpSpPr>
        <p:sp>
          <p:nvSpPr>
            <p:cNvPr id="23" name="Shape 3"/>
            <p:cNvSpPr/>
            <p:nvPr/>
          </p:nvSpPr>
          <p:spPr>
            <a:xfrm>
              <a:off x="611890" y="1315616"/>
              <a:ext cx="2761488" cy="4983480"/>
            </a:xfrm>
            <a:prstGeom prst="roundRect">
              <a:avLst>
                <a:gd name="adj" fmla="val 3974"/>
              </a:avLst>
            </a:prstGeom>
            <a:solidFill>
              <a:srgbClr val="FFFFFF"/>
            </a:solidFill>
            <a:ln w="12700">
              <a:solidFill>
                <a:srgbClr val="D9E4E6"/>
              </a:solidFill>
              <a:prstDash val="solid"/>
            </a:ln>
            <a:effectLst>
              <a:outerShdw blurRad="25400" dist="50800" dir="2700000" algn="bl" rotWithShape="0">
                <a:srgbClr val="C7D5D8">
                  <a:alpha val="16000"/>
                </a:srgbClr>
              </a:outerShdw>
            </a:effectLst>
          </p:spPr>
          <p:txBody>
            <a:bodyPr/>
            <a:lstStyle/>
            <a:p>
              <a:endParaRPr lang="en-AU"/>
            </a:p>
          </p:txBody>
        </p:sp>
        <p:pic>
          <p:nvPicPr>
            <p:cNvPr id="27" name="Image 0" descr="Open refrigerated reefer container visibly packed with cheese wheels, cheese blocks and cartons, with metal cheese knives added as free samples in the foreground.">
              <a:extLst>
                <a:ext uri="{FF2B5EF4-FFF2-40B4-BE49-F238E27FC236}">
                  <a16:creationId xmlns:a16="http://schemas.microsoft.com/office/drawing/2014/main" id="{1267531E-07C9-8455-7F09-1C35500D2A01}"/>
                </a:ext>
              </a:extLst>
            </p:cNvPr>
            <p:cNvPicPr>
              <a:picLocks noChangeAspect="1"/>
            </p:cNvPicPr>
            <p:nvPr/>
          </p:nvPicPr>
          <p:blipFill>
            <a:blip r:embed="rId3"/>
            <a:srcRect t="12000" b="4350"/>
            <a:stretch/>
          </p:blipFill>
          <p:spPr>
            <a:xfrm>
              <a:off x="721618" y="1478529"/>
              <a:ext cx="2542032" cy="1417320"/>
            </a:xfrm>
            <a:prstGeom prst="rect">
              <a:avLst/>
            </a:prstGeom>
          </p:spPr>
        </p:pic>
        <p:sp>
          <p:nvSpPr>
            <p:cNvPr id="28" name="Shape 4">
              <a:extLst>
                <a:ext uri="{FF2B5EF4-FFF2-40B4-BE49-F238E27FC236}">
                  <a16:creationId xmlns:a16="http://schemas.microsoft.com/office/drawing/2014/main" id="{7560FD41-0554-B611-01C5-965C4F0A8570}"/>
                </a:ext>
              </a:extLst>
            </p:cNvPr>
            <p:cNvSpPr/>
            <p:nvPr/>
          </p:nvSpPr>
          <p:spPr>
            <a:xfrm>
              <a:off x="721618" y="2951773"/>
              <a:ext cx="2542032" cy="73152"/>
            </a:xfrm>
            <a:prstGeom prst="rect">
              <a:avLst/>
            </a:prstGeom>
            <a:solidFill>
              <a:srgbClr val="007B84"/>
            </a:solidFill>
            <a:ln w="12700">
              <a:solidFill>
                <a:srgbClr val="007B84">
                  <a:alpha val="0"/>
                </a:srgbClr>
              </a:solidFill>
              <a:prstDash val="solid"/>
            </a:ln>
          </p:spPr>
          <p:txBody>
            <a:bodyPr/>
            <a:lstStyle/>
            <a:p>
              <a:endParaRPr lang="en-AU"/>
            </a:p>
          </p:txBody>
        </p:sp>
        <p:sp>
          <p:nvSpPr>
            <p:cNvPr id="31" name="TextBox 30">
              <a:extLst>
                <a:ext uri="{FF2B5EF4-FFF2-40B4-BE49-F238E27FC236}">
                  <a16:creationId xmlns:a16="http://schemas.microsoft.com/office/drawing/2014/main" id="{F708BCBA-AC7C-38AB-9598-778EE8698055}"/>
                </a:ext>
              </a:extLst>
            </p:cNvPr>
            <p:cNvSpPr txBox="1"/>
            <p:nvPr/>
          </p:nvSpPr>
          <p:spPr>
            <a:xfrm>
              <a:off x="666754" y="3249000"/>
              <a:ext cx="2542032" cy="3368818"/>
            </a:xfrm>
            <a:prstGeom prst="rect">
              <a:avLst/>
            </a:prstGeom>
            <a:noFill/>
          </p:spPr>
          <p:txBody>
            <a:bodyPr wrap="square" rtlCol="0">
              <a:spAutoFit/>
            </a:bodyPr>
            <a:lstStyle/>
            <a:p>
              <a:r>
                <a:rPr lang="en-US" sz="1600" b="1">
                  <a:solidFill>
                    <a:srgbClr val="005D63"/>
                  </a:solidFill>
                  <a:ea typeface="Aptos Display" pitchFamily="34" charset="-122"/>
                  <a:cs typeface="Aptos Display" pitchFamily="34" charset="-120"/>
                </a:rPr>
                <a:t>Supplier samples</a:t>
              </a:r>
            </a:p>
            <a:p>
              <a:endParaRPr lang="en-US" sz="1600" b="1">
                <a:solidFill>
                  <a:srgbClr val="005D63"/>
                </a:solidFill>
                <a:ea typeface="Aptos Display" pitchFamily="34" charset="-122"/>
                <a:cs typeface="Aptos Display" pitchFamily="34" charset="-120"/>
              </a:endParaRPr>
            </a:p>
            <a:p>
              <a:r>
                <a:rPr lang="en-US" sz="1200"/>
                <a:t>The addition of free samples or promotional materials to consignments that would otherwise not be subject to the measures can result in the whole container being subject to treatment. </a:t>
              </a:r>
            </a:p>
            <a:p>
              <a:r>
                <a:rPr lang="en-US" sz="1200"/>
                <a:t>Check BMSB requirements before adding them to a shipment or ask your supplier not to add them .</a:t>
              </a:r>
            </a:p>
            <a:p>
              <a:r>
                <a:rPr lang="en-US" sz="1200"/>
                <a:t>If target high risk goods are packed with other goods, the whole container may be managed at the highest risk level.</a:t>
              </a:r>
            </a:p>
            <a:p>
              <a:endParaRPr lang="en-AU"/>
            </a:p>
          </p:txBody>
        </p:sp>
      </p:grpSp>
      <p:grpSp>
        <p:nvGrpSpPr>
          <p:cNvPr id="5" name="Group 4">
            <a:extLst>
              <a:ext uri="{FF2B5EF4-FFF2-40B4-BE49-F238E27FC236}">
                <a16:creationId xmlns:a16="http://schemas.microsoft.com/office/drawing/2014/main" id="{F2907C21-B95C-1392-320B-2832D8DC64E5}"/>
              </a:ext>
            </a:extLst>
          </p:cNvPr>
          <p:cNvGrpSpPr/>
          <p:nvPr/>
        </p:nvGrpSpPr>
        <p:grpSpPr>
          <a:xfrm>
            <a:off x="3257478" y="1539216"/>
            <a:ext cx="2761488" cy="4826104"/>
            <a:chOff x="3525778" y="1315616"/>
            <a:chExt cx="2761488" cy="4983480"/>
          </a:xfrm>
        </p:grpSpPr>
        <p:sp>
          <p:nvSpPr>
            <p:cNvPr id="26" name="Shape 3">
              <a:extLst>
                <a:ext uri="{FF2B5EF4-FFF2-40B4-BE49-F238E27FC236}">
                  <a16:creationId xmlns:a16="http://schemas.microsoft.com/office/drawing/2014/main" id="{79162A69-D5E9-1C9A-95AD-EF4FC6352FBC}"/>
                </a:ext>
              </a:extLst>
            </p:cNvPr>
            <p:cNvSpPr/>
            <p:nvPr/>
          </p:nvSpPr>
          <p:spPr>
            <a:xfrm>
              <a:off x="3525778" y="1315616"/>
              <a:ext cx="2761488" cy="4983480"/>
            </a:xfrm>
            <a:prstGeom prst="roundRect">
              <a:avLst>
                <a:gd name="adj" fmla="val 3974"/>
              </a:avLst>
            </a:prstGeom>
            <a:solidFill>
              <a:srgbClr val="FFFFFF"/>
            </a:solidFill>
            <a:ln w="12700">
              <a:solidFill>
                <a:srgbClr val="D9E4E6"/>
              </a:solidFill>
              <a:prstDash val="solid"/>
            </a:ln>
            <a:effectLst>
              <a:outerShdw blurRad="25400" dist="50800" dir="2700000" algn="bl" rotWithShape="0">
                <a:srgbClr val="C7D5D8">
                  <a:alpha val="16000"/>
                </a:srgbClr>
              </a:outerShdw>
            </a:effectLst>
          </p:spPr>
          <p:txBody>
            <a:bodyPr/>
            <a:lstStyle/>
            <a:p>
              <a:endParaRPr lang="en-AU"/>
            </a:p>
          </p:txBody>
        </p:sp>
        <p:sp>
          <p:nvSpPr>
            <p:cNvPr id="36" name="TextBox 35">
              <a:extLst>
                <a:ext uri="{FF2B5EF4-FFF2-40B4-BE49-F238E27FC236}">
                  <a16:creationId xmlns:a16="http://schemas.microsoft.com/office/drawing/2014/main" id="{D66CC4D5-E769-CC74-D329-304D10D7EA1D}"/>
                </a:ext>
              </a:extLst>
            </p:cNvPr>
            <p:cNvSpPr txBox="1"/>
            <p:nvPr/>
          </p:nvSpPr>
          <p:spPr>
            <a:xfrm>
              <a:off x="3652934" y="3248999"/>
              <a:ext cx="2510059" cy="1970441"/>
            </a:xfrm>
            <a:prstGeom prst="rect">
              <a:avLst/>
            </a:prstGeom>
            <a:noFill/>
          </p:spPr>
          <p:txBody>
            <a:bodyPr wrap="square" rtlCol="0">
              <a:spAutoFit/>
            </a:bodyPr>
            <a:lstStyle/>
            <a:p>
              <a:r>
                <a:rPr lang="en-US" sz="1600" b="1">
                  <a:solidFill>
                    <a:srgbClr val="005D63"/>
                  </a:solidFill>
                  <a:ea typeface="Aptos Display" pitchFamily="34" charset="-122"/>
                  <a:cs typeface="Aptos Display" pitchFamily="34" charset="-120"/>
                </a:rPr>
                <a:t>Modified containers</a:t>
              </a:r>
            </a:p>
            <a:p>
              <a:endParaRPr lang="en-US"/>
            </a:p>
            <a:p>
              <a:r>
                <a:rPr lang="en-US" sz="1200"/>
                <a:t>Modified containers are managed as breakbulk cargo.</a:t>
              </a:r>
            </a:p>
            <a:p>
              <a:r>
                <a:rPr lang="en-US" sz="1200"/>
                <a:t>This includes containers used for generators, filtration units or accommodation.</a:t>
              </a:r>
            </a:p>
            <a:p>
              <a:r>
                <a:rPr lang="en-US" sz="1200"/>
                <a:t>If treatment is required, untreated break bulk must be treated offshore.</a:t>
              </a:r>
              <a:endParaRPr lang="en-AU" sz="1200"/>
            </a:p>
          </p:txBody>
        </p:sp>
        <p:pic>
          <p:nvPicPr>
            <p:cNvPr id="39" name="Image 1" descr="/mnt/data/8950a5b841.png"/>
            <p:cNvPicPr>
              <a:picLocks noChangeAspect="1"/>
            </p:cNvPicPr>
            <p:nvPr/>
          </p:nvPicPr>
          <p:blipFill>
            <a:blip r:embed="rId4"/>
            <a:srcRect t="8183" b="8183"/>
            <a:stretch/>
          </p:blipFill>
          <p:spPr>
            <a:xfrm>
              <a:off x="3620961" y="1478529"/>
              <a:ext cx="2542032" cy="1417320"/>
            </a:xfrm>
            <a:prstGeom prst="rect">
              <a:avLst/>
            </a:prstGeom>
          </p:spPr>
        </p:pic>
        <p:sp>
          <p:nvSpPr>
            <p:cNvPr id="43" name="Shape 4">
              <a:extLst>
                <a:ext uri="{FF2B5EF4-FFF2-40B4-BE49-F238E27FC236}">
                  <a16:creationId xmlns:a16="http://schemas.microsoft.com/office/drawing/2014/main" id="{E8DDAC45-C819-92A2-36D3-2B63953DB902}"/>
                </a:ext>
              </a:extLst>
            </p:cNvPr>
            <p:cNvSpPr/>
            <p:nvPr/>
          </p:nvSpPr>
          <p:spPr>
            <a:xfrm>
              <a:off x="3620961" y="2951773"/>
              <a:ext cx="2542032" cy="73152"/>
            </a:xfrm>
            <a:prstGeom prst="rect">
              <a:avLst/>
            </a:prstGeom>
            <a:solidFill>
              <a:srgbClr val="007B84"/>
            </a:solidFill>
            <a:ln w="12700">
              <a:solidFill>
                <a:srgbClr val="007B84">
                  <a:alpha val="0"/>
                </a:srgbClr>
              </a:solidFill>
              <a:prstDash val="solid"/>
            </a:ln>
          </p:spPr>
          <p:txBody>
            <a:bodyPr/>
            <a:lstStyle/>
            <a:p>
              <a:endParaRPr lang="en-AU"/>
            </a:p>
          </p:txBody>
        </p:sp>
      </p:grpSp>
      <p:grpSp>
        <p:nvGrpSpPr>
          <p:cNvPr id="4" name="Group 3">
            <a:extLst>
              <a:ext uri="{FF2B5EF4-FFF2-40B4-BE49-F238E27FC236}">
                <a16:creationId xmlns:a16="http://schemas.microsoft.com/office/drawing/2014/main" id="{40024FC7-05BC-D6AE-B31E-6D8922A4308B}"/>
              </a:ext>
            </a:extLst>
          </p:cNvPr>
          <p:cNvGrpSpPr/>
          <p:nvPr/>
        </p:nvGrpSpPr>
        <p:grpSpPr>
          <a:xfrm>
            <a:off x="6145427" y="1539216"/>
            <a:ext cx="2761488" cy="4826104"/>
            <a:chOff x="6433633" y="1315616"/>
            <a:chExt cx="2761488" cy="4983480"/>
          </a:xfrm>
        </p:grpSpPr>
        <p:sp>
          <p:nvSpPr>
            <p:cNvPr id="25" name="Shape 3">
              <a:extLst>
                <a:ext uri="{FF2B5EF4-FFF2-40B4-BE49-F238E27FC236}">
                  <a16:creationId xmlns:a16="http://schemas.microsoft.com/office/drawing/2014/main" id="{8AB7CBF1-FE67-DE94-5CB2-F33C08B25FE7}"/>
                </a:ext>
              </a:extLst>
            </p:cNvPr>
            <p:cNvSpPr/>
            <p:nvPr/>
          </p:nvSpPr>
          <p:spPr>
            <a:xfrm>
              <a:off x="6433633" y="1315616"/>
              <a:ext cx="2761488" cy="4983480"/>
            </a:xfrm>
            <a:prstGeom prst="roundRect">
              <a:avLst>
                <a:gd name="adj" fmla="val 3974"/>
              </a:avLst>
            </a:prstGeom>
            <a:solidFill>
              <a:srgbClr val="FFFFFF"/>
            </a:solidFill>
            <a:ln w="12700">
              <a:solidFill>
                <a:srgbClr val="D9E4E6"/>
              </a:solidFill>
              <a:prstDash val="solid"/>
            </a:ln>
            <a:effectLst>
              <a:outerShdw blurRad="25400" dist="50800" dir="2700000" algn="bl" rotWithShape="0">
                <a:srgbClr val="C7D5D8">
                  <a:alpha val="16000"/>
                </a:srgbClr>
              </a:outerShdw>
            </a:effectLst>
          </p:spPr>
          <p:txBody>
            <a:bodyPr/>
            <a:lstStyle/>
            <a:p>
              <a:endParaRPr lang="en-AU"/>
            </a:p>
          </p:txBody>
        </p:sp>
        <p:sp>
          <p:nvSpPr>
            <p:cNvPr id="37" name="TextBox 36">
              <a:extLst>
                <a:ext uri="{FF2B5EF4-FFF2-40B4-BE49-F238E27FC236}">
                  <a16:creationId xmlns:a16="http://schemas.microsoft.com/office/drawing/2014/main" id="{96CE5741-1F89-D58B-3741-0B8FF5F1B303}"/>
                </a:ext>
              </a:extLst>
            </p:cNvPr>
            <p:cNvSpPr txBox="1"/>
            <p:nvPr/>
          </p:nvSpPr>
          <p:spPr>
            <a:xfrm>
              <a:off x="6552968" y="3245860"/>
              <a:ext cx="2469742" cy="2400657"/>
            </a:xfrm>
            <a:prstGeom prst="rect">
              <a:avLst/>
            </a:prstGeom>
            <a:noFill/>
          </p:spPr>
          <p:txBody>
            <a:bodyPr wrap="square" rtlCol="0">
              <a:spAutoFit/>
            </a:bodyPr>
            <a:lstStyle/>
            <a:p>
              <a:r>
                <a:rPr lang="en-US" sz="1600" b="1">
                  <a:solidFill>
                    <a:srgbClr val="005D63"/>
                  </a:solidFill>
                  <a:ea typeface="Aptos Display" pitchFamily="34" charset="-122"/>
                  <a:cs typeface="Aptos Display" pitchFamily="34" charset="-120"/>
                </a:rPr>
                <a:t>Unaccompanied personal effects</a:t>
              </a:r>
            </a:p>
            <a:p>
              <a:endParaRPr lang="en-US"/>
            </a:p>
            <a:p>
              <a:r>
                <a:rPr lang="en-US" sz="1200"/>
                <a:t>Some personal effects may be treated differently.</a:t>
              </a:r>
            </a:p>
            <a:p>
              <a:r>
                <a:rPr lang="en-US" sz="1200"/>
                <a:t>Goods cleared under an ABF approved B534 form may not need mandatory BMSB treatment.</a:t>
              </a:r>
            </a:p>
            <a:p>
              <a:r>
                <a:rPr lang="en-US" sz="1200"/>
                <a:t>Vehicles, motorbikes and goods reported on a full import declaration may still need treatment.</a:t>
              </a:r>
              <a:endParaRPr lang="en-AU" sz="1200"/>
            </a:p>
          </p:txBody>
        </p:sp>
        <p:pic>
          <p:nvPicPr>
            <p:cNvPr id="40" name="Image 2" descr="/mnt/data/050b5dea50.png">
              <a:extLst>
                <a:ext uri="{FF2B5EF4-FFF2-40B4-BE49-F238E27FC236}">
                  <a16:creationId xmlns:a16="http://schemas.microsoft.com/office/drawing/2014/main" id="{B2046D5A-F99C-7160-E156-E28AB07A1E6E}"/>
                </a:ext>
              </a:extLst>
            </p:cNvPr>
            <p:cNvPicPr>
              <a:picLocks noChangeAspect="1"/>
            </p:cNvPicPr>
            <p:nvPr/>
          </p:nvPicPr>
          <p:blipFill>
            <a:blip r:embed="rId5"/>
            <a:srcRect t="8183" b="8183"/>
            <a:stretch/>
          </p:blipFill>
          <p:spPr>
            <a:xfrm>
              <a:off x="6552968" y="1478529"/>
              <a:ext cx="2542032" cy="1417320"/>
            </a:xfrm>
            <a:prstGeom prst="rect">
              <a:avLst/>
            </a:prstGeom>
          </p:spPr>
        </p:pic>
        <p:sp>
          <p:nvSpPr>
            <p:cNvPr id="44" name="Shape 4">
              <a:extLst>
                <a:ext uri="{FF2B5EF4-FFF2-40B4-BE49-F238E27FC236}">
                  <a16:creationId xmlns:a16="http://schemas.microsoft.com/office/drawing/2014/main" id="{476D7514-F5B6-C3CF-1923-2FE92D6C0B63}"/>
                </a:ext>
              </a:extLst>
            </p:cNvPr>
            <p:cNvSpPr/>
            <p:nvPr/>
          </p:nvSpPr>
          <p:spPr>
            <a:xfrm>
              <a:off x="6557995" y="2950943"/>
              <a:ext cx="2542032" cy="73152"/>
            </a:xfrm>
            <a:prstGeom prst="rect">
              <a:avLst/>
            </a:prstGeom>
            <a:solidFill>
              <a:srgbClr val="007B84"/>
            </a:solidFill>
            <a:ln w="12700">
              <a:solidFill>
                <a:srgbClr val="007B84">
                  <a:alpha val="0"/>
                </a:srgbClr>
              </a:solidFill>
              <a:prstDash val="solid"/>
            </a:ln>
          </p:spPr>
          <p:txBody>
            <a:bodyPr/>
            <a:lstStyle/>
            <a:p>
              <a:endParaRPr lang="en-AU"/>
            </a:p>
          </p:txBody>
        </p:sp>
      </p:grpSp>
      <p:grpSp>
        <p:nvGrpSpPr>
          <p:cNvPr id="3" name="Group 2">
            <a:extLst>
              <a:ext uri="{FF2B5EF4-FFF2-40B4-BE49-F238E27FC236}">
                <a16:creationId xmlns:a16="http://schemas.microsoft.com/office/drawing/2014/main" id="{79A5DD92-33DA-1786-6DA8-C9371CC6A3F6}"/>
              </a:ext>
            </a:extLst>
          </p:cNvPr>
          <p:cNvGrpSpPr/>
          <p:nvPr/>
        </p:nvGrpSpPr>
        <p:grpSpPr>
          <a:xfrm>
            <a:off x="9033376" y="1539216"/>
            <a:ext cx="2761488" cy="4826104"/>
            <a:chOff x="9341488" y="1315616"/>
            <a:chExt cx="2761488" cy="4983480"/>
          </a:xfrm>
        </p:grpSpPr>
        <p:sp>
          <p:nvSpPr>
            <p:cNvPr id="24" name="Shape 3">
              <a:extLst>
                <a:ext uri="{FF2B5EF4-FFF2-40B4-BE49-F238E27FC236}">
                  <a16:creationId xmlns:a16="http://schemas.microsoft.com/office/drawing/2014/main" id="{75AC3C5A-C9B5-56D2-3350-86A9A7FA6EFD}"/>
                </a:ext>
              </a:extLst>
            </p:cNvPr>
            <p:cNvSpPr/>
            <p:nvPr/>
          </p:nvSpPr>
          <p:spPr>
            <a:xfrm>
              <a:off x="9341488" y="1315616"/>
              <a:ext cx="2761488" cy="4983480"/>
            </a:xfrm>
            <a:prstGeom prst="roundRect">
              <a:avLst>
                <a:gd name="adj" fmla="val 3974"/>
              </a:avLst>
            </a:prstGeom>
            <a:solidFill>
              <a:srgbClr val="FFFFFF"/>
            </a:solidFill>
            <a:ln w="12700">
              <a:solidFill>
                <a:srgbClr val="D9E4E6"/>
              </a:solidFill>
              <a:prstDash val="solid"/>
            </a:ln>
            <a:effectLst>
              <a:outerShdw blurRad="25400" dist="50800" dir="2700000" algn="bl" rotWithShape="0">
                <a:srgbClr val="C7D5D8">
                  <a:alpha val="16000"/>
                </a:srgbClr>
              </a:outerShdw>
            </a:effectLst>
          </p:spPr>
          <p:txBody>
            <a:bodyPr/>
            <a:lstStyle/>
            <a:p>
              <a:endParaRPr lang="en-AU"/>
            </a:p>
          </p:txBody>
        </p:sp>
        <p:sp>
          <p:nvSpPr>
            <p:cNvPr id="38" name="TextBox 37">
              <a:extLst>
                <a:ext uri="{FF2B5EF4-FFF2-40B4-BE49-F238E27FC236}">
                  <a16:creationId xmlns:a16="http://schemas.microsoft.com/office/drawing/2014/main" id="{0BD419B5-5CA0-025F-C892-0200046AACA9}"/>
                </a:ext>
              </a:extLst>
            </p:cNvPr>
            <p:cNvSpPr txBox="1"/>
            <p:nvPr/>
          </p:nvSpPr>
          <p:spPr>
            <a:xfrm>
              <a:off x="9451217" y="3245860"/>
              <a:ext cx="2542031" cy="2492990"/>
            </a:xfrm>
            <a:prstGeom prst="rect">
              <a:avLst/>
            </a:prstGeom>
            <a:noFill/>
          </p:spPr>
          <p:txBody>
            <a:bodyPr wrap="square" rtlCol="0">
              <a:spAutoFit/>
            </a:bodyPr>
            <a:lstStyle/>
            <a:p>
              <a:r>
                <a:rPr lang="en-US" sz="1600" b="1">
                  <a:solidFill>
                    <a:srgbClr val="005D63"/>
                  </a:solidFill>
                  <a:ea typeface="Aptos Display" pitchFamily="34" charset="-122"/>
                  <a:cs typeface="Aptos Display" pitchFamily="34" charset="-120"/>
                </a:rPr>
                <a:t>Goods shipped from New Zealand</a:t>
              </a:r>
            </a:p>
            <a:p>
              <a:endParaRPr lang="en-US"/>
            </a:p>
            <a:p>
              <a:r>
                <a:rPr lang="en-US" sz="1200"/>
                <a:t>New Zealand clearance does not guarantee Australian clearance.</a:t>
              </a:r>
            </a:p>
            <a:p>
              <a:r>
                <a:rPr lang="en-US" sz="1200"/>
                <a:t>Goods with a target risk origin may still need to meet Australian BMSB requirements.</a:t>
              </a:r>
            </a:p>
            <a:p>
              <a:r>
                <a:rPr lang="en-US" sz="1200"/>
                <a:t>Supplier or importer declarations are not accepted as evidence.</a:t>
              </a:r>
            </a:p>
            <a:p>
              <a:endParaRPr lang="en-AU"/>
            </a:p>
          </p:txBody>
        </p:sp>
        <p:pic>
          <p:nvPicPr>
            <p:cNvPr id="41" name="Image 3" descr="/mnt/data/7553fe9507.png">
              <a:extLst>
                <a:ext uri="{FF2B5EF4-FFF2-40B4-BE49-F238E27FC236}">
                  <a16:creationId xmlns:a16="http://schemas.microsoft.com/office/drawing/2014/main" id="{765D46FB-11A3-E454-B583-A6BF5BBEBC77}"/>
                </a:ext>
              </a:extLst>
            </p:cNvPr>
            <p:cNvPicPr>
              <a:picLocks noChangeAspect="1"/>
            </p:cNvPicPr>
            <p:nvPr/>
          </p:nvPicPr>
          <p:blipFill>
            <a:blip r:embed="rId6"/>
            <a:srcRect t="8183" b="8183"/>
            <a:stretch/>
          </p:blipFill>
          <p:spPr>
            <a:xfrm>
              <a:off x="9451216" y="1478529"/>
              <a:ext cx="2542032" cy="1417320"/>
            </a:xfrm>
            <a:prstGeom prst="rect">
              <a:avLst/>
            </a:prstGeom>
          </p:spPr>
        </p:pic>
        <p:sp>
          <p:nvSpPr>
            <p:cNvPr id="42" name="Shape 4">
              <a:extLst>
                <a:ext uri="{FF2B5EF4-FFF2-40B4-BE49-F238E27FC236}">
                  <a16:creationId xmlns:a16="http://schemas.microsoft.com/office/drawing/2014/main" id="{D7DE077A-11BD-89C6-3908-BD7ADBF2D2C3}"/>
                </a:ext>
              </a:extLst>
            </p:cNvPr>
            <p:cNvSpPr/>
            <p:nvPr/>
          </p:nvSpPr>
          <p:spPr>
            <a:xfrm>
              <a:off x="9451216" y="2950943"/>
              <a:ext cx="2542032" cy="73152"/>
            </a:xfrm>
            <a:prstGeom prst="rect">
              <a:avLst/>
            </a:prstGeom>
            <a:solidFill>
              <a:srgbClr val="007B84"/>
            </a:solidFill>
            <a:ln w="12700">
              <a:solidFill>
                <a:srgbClr val="007B84">
                  <a:alpha val="0"/>
                </a:srgbClr>
              </a:solidFill>
              <a:prstDash val="solid"/>
            </a:ln>
          </p:spPr>
          <p:txBody>
            <a:bodyPr/>
            <a:lstStyle/>
            <a:p>
              <a:endParaRPr lang="en-AU"/>
            </a:p>
          </p:txBody>
        </p:sp>
      </p:grpSp>
      <p:sp>
        <p:nvSpPr>
          <p:cNvPr id="14" name="TextBox 13">
            <a:extLst>
              <a:ext uri="{FF2B5EF4-FFF2-40B4-BE49-F238E27FC236}">
                <a16:creationId xmlns:a16="http://schemas.microsoft.com/office/drawing/2014/main" id="{6D56239A-3FE8-E0BA-60B1-1CA84BEB6AC9}"/>
              </a:ext>
            </a:extLst>
          </p:cNvPr>
          <p:cNvSpPr txBox="1"/>
          <p:nvPr/>
        </p:nvSpPr>
        <p:spPr>
          <a:xfrm>
            <a:off x="996117" y="1123272"/>
            <a:ext cx="6326372" cy="369332"/>
          </a:xfrm>
          <a:prstGeom prst="rect">
            <a:avLst/>
          </a:prstGeom>
          <a:noFill/>
        </p:spPr>
        <p:txBody>
          <a:bodyPr wrap="square">
            <a:spAutoFit/>
          </a:bodyPr>
          <a:lstStyle/>
          <a:p>
            <a:pPr>
              <a:spcAft>
                <a:spcPts val="1000"/>
              </a:spcAft>
            </a:pPr>
            <a:r>
              <a:rPr lang="en-US" b="1"/>
              <a:t>Some common scenarios to be aware of:</a:t>
            </a:r>
            <a:endParaRPr lang="en-AU" altLang="en-US">
              <a:cs typeface="Calibri"/>
            </a:endParaRPr>
          </a:p>
        </p:txBody>
      </p:sp>
      <p:pic>
        <p:nvPicPr>
          <p:cNvPr id="15" name="Picture 14">
            <a:extLst>
              <a:ext uri="{FF2B5EF4-FFF2-40B4-BE49-F238E27FC236}">
                <a16:creationId xmlns:a16="http://schemas.microsoft.com/office/drawing/2014/main" id="{76250121-5079-A145-8BA9-6C1A743D76FA}"/>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6177801">
            <a:off x="8384137" y="-25245"/>
            <a:ext cx="1627663" cy="1627532"/>
          </a:xfrm>
          <a:prstGeom prst="rect">
            <a:avLst/>
          </a:prstGeom>
        </p:spPr>
      </p:pic>
      <p:pic>
        <p:nvPicPr>
          <p:cNvPr id="16" name="Picture 15">
            <a:extLst>
              <a:ext uri="{FF2B5EF4-FFF2-40B4-BE49-F238E27FC236}">
                <a16:creationId xmlns:a16="http://schemas.microsoft.com/office/drawing/2014/main" id="{51106827-EEA1-18D7-4F1B-C2DED6F1D1A7}"/>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2836324">
            <a:off x="10909502" y="34809"/>
            <a:ext cx="1144087" cy="1143995"/>
          </a:xfrm>
          <a:prstGeom prst="rect">
            <a:avLst/>
          </a:prstGeom>
        </p:spPr>
      </p:pic>
      <p:pic>
        <p:nvPicPr>
          <p:cNvPr id="17" name="Picture 16">
            <a:extLst>
              <a:ext uri="{FF2B5EF4-FFF2-40B4-BE49-F238E27FC236}">
                <a16:creationId xmlns:a16="http://schemas.microsoft.com/office/drawing/2014/main" id="{BB1C1B98-0B92-6266-C4C5-F4E4575895B8}"/>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3751128" flipH="1">
            <a:off x="6485147" y="295936"/>
            <a:ext cx="861828" cy="861758"/>
          </a:xfrm>
          <a:prstGeom prst="rect">
            <a:avLst/>
          </a:prstGeom>
        </p:spPr>
      </p:pic>
    </p:spTree>
    <p:extLst>
      <p:ext uri="{BB962C8B-B14F-4D97-AF65-F5344CB8AC3E}">
        <p14:creationId xmlns:p14="http://schemas.microsoft.com/office/powerpoint/2010/main" val="22552467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6F31E-5ACD-9B0D-3DB9-AACD794C9F2A}"/>
            </a:ext>
          </a:extLst>
        </p:cNvPr>
        <p:cNvGrpSpPr/>
        <p:nvPr/>
      </p:nvGrpSpPr>
      <p:grpSpPr>
        <a:xfrm>
          <a:off x="0" y="0"/>
          <a:ext cx="0" cy="0"/>
          <a:chOff x="0" y="0"/>
          <a:chExt cx="0" cy="0"/>
        </a:xfrm>
      </p:grpSpPr>
      <p:sp>
        <p:nvSpPr>
          <p:cNvPr id="12" name="Text Placeholder 4">
            <a:extLst>
              <a:ext uri="{FF2B5EF4-FFF2-40B4-BE49-F238E27FC236}">
                <a16:creationId xmlns:a16="http://schemas.microsoft.com/office/drawing/2014/main" id="{43CB40FB-36D6-6CA9-E22F-8A69B02FDF6A}"/>
              </a:ext>
            </a:extLst>
          </p:cNvPr>
          <p:cNvSpPr txBox="1">
            <a:spLocks noGrp="1"/>
          </p:cNvSpPr>
          <p:nvPr>
            <p:ph type="title" idx="4294967295"/>
          </p:nvPr>
        </p:nvSpPr>
        <p:spPr>
          <a:xfrm>
            <a:off x="689679" y="821327"/>
            <a:ext cx="8182841" cy="58694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4000" b="1" i="0" u="none" strike="noStrike" kern="1200" cap="none" spc="0" normalizeH="0" baseline="0" noProof="0">
                <a:ln>
                  <a:noFill/>
                </a:ln>
                <a:solidFill>
                  <a:schemeClr val="tx1"/>
                </a:solidFill>
                <a:effectLst/>
                <a:uLnTx/>
                <a:uFillTx/>
                <a:latin typeface="+mn-lt"/>
                <a:ea typeface="+mn-ea"/>
                <a:cs typeface="+mn-cs"/>
              </a:rPr>
              <a:t>Industry’s role in Biosecurity </a:t>
            </a:r>
            <a:endParaRPr kumimoji="0" lang="en-AU" sz="4800" b="1" i="0" u="none" strike="noStrike" kern="1200" cap="none" spc="0" normalizeH="0" baseline="0" noProof="0">
              <a:ln>
                <a:noFill/>
              </a:ln>
              <a:solidFill>
                <a:schemeClr val="tx1"/>
              </a:solidFill>
              <a:effectLst/>
              <a:uLnTx/>
              <a:uFillTx/>
              <a:latin typeface="+mn-lt"/>
              <a:ea typeface="+mn-ea"/>
              <a:cs typeface="+mn-cs"/>
            </a:endParaRPr>
          </a:p>
        </p:txBody>
      </p:sp>
      <p:sp>
        <p:nvSpPr>
          <p:cNvPr id="14" name="Text Placeholder 3">
            <a:extLst>
              <a:ext uri="{FF2B5EF4-FFF2-40B4-BE49-F238E27FC236}">
                <a16:creationId xmlns:a16="http://schemas.microsoft.com/office/drawing/2014/main" id="{2F68FB2C-3A50-2334-6537-B23B8348D324}"/>
              </a:ext>
            </a:extLst>
          </p:cNvPr>
          <p:cNvSpPr txBox="1">
            <a:spLocks/>
          </p:cNvSpPr>
          <p:nvPr/>
        </p:nvSpPr>
        <p:spPr>
          <a:xfrm>
            <a:off x="689678" y="1367178"/>
            <a:ext cx="10691683" cy="5031856"/>
          </a:xfrm>
          <a:prstGeom prst="rect">
            <a:avLst/>
          </a:prstGeom>
          <a:solidFill>
            <a:schemeClr val="bg2">
              <a:lumMod val="40000"/>
              <a:lumOff val="60000"/>
              <a:alpha val="66000"/>
            </a:schemeClr>
          </a:solidFill>
          <a:effectLst>
            <a:softEdge rad="50800"/>
          </a:effectLst>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AU" sz="1800" b="1"/>
              <a:t>See. Secure. Report</a:t>
            </a:r>
          </a:p>
          <a:p>
            <a:r>
              <a:rPr lang="en-AU" sz="1800"/>
              <a:t>Working with offshore suppliers to manage not just BMSB risk, </a:t>
            </a:r>
            <a:br>
              <a:rPr lang="en-AU" sz="1800"/>
            </a:br>
            <a:r>
              <a:rPr lang="en-AU" sz="1800"/>
              <a:t>but all pest risks.</a:t>
            </a:r>
          </a:p>
          <a:p>
            <a:r>
              <a:rPr lang="en-AU" sz="1800"/>
              <a:t>Stay updated on the BMSB seasonal measures by visiting the following </a:t>
            </a:r>
            <a:br>
              <a:rPr lang="en-AU" sz="1800"/>
            </a:br>
            <a:r>
              <a:rPr lang="en-AU" sz="1800"/>
              <a:t>webpages </a:t>
            </a:r>
            <a:r>
              <a:rPr lang="en-AU" sz="1800">
                <a:hlinkClick r:id="rId3"/>
              </a:rPr>
              <a:t>www.agriculture.gov.au/bmsb</a:t>
            </a:r>
            <a:r>
              <a:rPr lang="en-AU" sz="1800"/>
              <a:t>.</a:t>
            </a:r>
          </a:p>
          <a:p>
            <a:r>
              <a:rPr lang="en-AU" sz="1800"/>
              <a:t>Subscribe to our Import Industry Advice Notices to get updates on changes </a:t>
            </a:r>
            <a:br>
              <a:rPr lang="en-AU" sz="1800"/>
            </a:br>
            <a:r>
              <a:rPr lang="en-AU" sz="1800"/>
              <a:t>to import requirements, including updates on brown marmorated stink bug </a:t>
            </a:r>
            <a:br>
              <a:rPr lang="en-AU" sz="1800"/>
            </a:br>
            <a:r>
              <a:rPr lang="en-AU" sz="1800"/>
              <a:t>seasonal measures </a:t>
            </a:r>
            <a:r>
              <a:rPr lang="en-AU" sz="1800">
                <a:hlinkClick r:id="rId4"/>
              </a:rPr>
              <a:t>https://subscribe.agriculture.gov.au/subscribe</a:t>
            </a:r>
            <a:r>
              <a:rPr lang="en-AU" sz="1800"/>
              <a:t>.</a:t>
            </a:r>
          </a:p>
          <a:p>
            <a:pPr marL="0" indent="0">
              <a:lnSpc>
                <a:spcPct val="150000"/>
              </a:lnSpc>
              <a:spcBef>
                <a:spcPts val="0"/>
              </a:spcBef>
              <a:buNone/>
            </a:pPr>
            <a:r>
              <a:rPr lang="en-AU" sz="1800" b="1"/>
              <a:t>Questions</a:t>
            </a:r>
          </a:p>
          <a:p>
            <a:pPr marL="971550" lvl="1" indent="-285750">
              <a:lnSpc>
                <a:spcPct val="100000"/>
              </a:lnSpc>
              <a:spcBef>
                <a:spcPts val="600"/>
              </a:spcBef>
              <a:buFont typeface="Wingdings" panose="05000000000000000000" pitchFamily="2" charset="2"/>
              <a:buChar char="Ø"/>
            </a:pPr>
            <a:r>
              <a:rPr lang="en-AU" sz="1800" b="1"/>
              <a:t>Policy for Hitchhiker Pests</a:t>
            </a:r>
            <a:r>
              <a:rPr lang="en-AU" sz="1800"/>
              <a:t>: </a:t>
            </a:r>
            <a:r>
              <a:rPr lang="en-AU" sz="1800">
                <a:hlinkClick r:id="rId5"/>
              </a:rPr>
              <a:t>hpp@aff.gov.au</a:t>
            </a:r>
            <a:endParaRPr lang="en-AU" sz="1800"/>
          </a:p>
          <a:p>
            <a:pPr marL="971550" lvl="1" indent="-285750">
              <a:lnSpc>
                <a:spcPct val="100000"/>
              </a:lnSpc>
              <a:spcBef>
                <a:spcPts val="600"/>
              </a:spcBef>
              <a:buFont typeface="Wingdings" panose="05000000000000000000" pitchFamily="2" charset="2"/>
              <a:buChar char="Ø"/>
            </a:pPr>
            <a:r>
              <a:rPr lang="en-AU" sz="1800" b="1"/>
              <a:t>BMSB Treatments </a:t>
            </a:r>
            <a:r>
              <a:rPr lang="en-AU" sz="1800"/>
              <a:t>(including registration and approval</a:t>
            </a:r>
            <a:br>
              <a:rPr lang="en-AU" sz="1800"/>
            </a:br>
            <a:r>
              <a:rPr lang="en-AU" sz="1800"/>
              <a:t>of offshore treatment providers): </a:t>
            </a:r>
            <a:r>
              <a:rPr lang="en-AU" sz="1800">
                <a:hlinkClick r:id="rId6"/>
              </a:rPr>
              <a:t>offshoretreatments@aff.gov.au</a:t>
            </a:r>
            <a:endParaRPr lang="en-AU" sz="1800"/>
          </a:p>
          <a:p>
            <a:pPr marL="971550" lvl="1" indent="-285750">
              <a:lnSpc>
                <a:spcPct val="100000"/>
              </a:lnSpc>
              <a:spcBef>
                <a:spcPts val="600"/>
              </a:spcBef>
              <a:buFont typeface="Wingdings" panose="05000000000000000000" pitchFamily="2" charset="2"/>
              <a:buChar char="Ø"/>
            </a:pPr>
            <a:r>
              <a:rPr lang="en-AU" sz="1800" b="1"/>
              <a:t>LCL/FAK lodgements</a:t>
            </a:r>
            <a:r>
              <a:rPr lang="en-AU" sz="1800"/>
              <a:t>: </a:t>
            </a:r>
            <a:r>
              <a:rPr lang="en-AU" sz="1800">
                <a:hlinkClick r:id="rId7"/>
              </a:rPr>
              <a:t>BMSBprocessing@aff.gov.au</a:t>
            </a:r>
            <a:r>
              <a:rPr lang="en-AU" sz="1800"/>
              <a:t> </a:t>
            </a:r>
          </a:p>
        </p:txBody>
      </p:sp>
      <p:pic>
        <p:nvPicPr>
          <p:cNvPr id="2" name="Picture 1">
            <a:extLst>
              <a:ext uri="{FF2B5EF4-FFF2-40B4-BE49-F238E27FC236}">
                <a16:creationId xmlns:a16="http://schemas.microsoft.com/office/drawing/2014/main" id="{83A6F70E-5B59-F44E-B5BD-012674F8A13E}"/>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3071789" flipH="1">
            <a:off x="-122903" y="4957555"/>
            <a:ext cx="1867083" cy="1866933"/>
          </a:xfrm>
          <a:prstGeom prst="rect">
            <a:avLst/>
          </a:prstGeom>
        </p:spPr>
      </p:pic>
      <p:pic>
        <p:nvPicPr>
          <p:cNvPr id="4" name="Picture 3">
            <a:extLst>
              <a:ext uri="{FF2B5EF4-FFF2-40B4-BE49-F238E27FC236}">
                <a16:creationId xmlns:a16="http://schemas.microsoft.com/office/drawing/2014/main" id="{39369A2F-A954-44AE-52AB-5CDD885CFAB8}"/>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2940694">
            <a:off x="10763643" y="200709"/>
            <a:ext cx="1138758" cy="1138666"/>
          </a:xfrm>
          <a:prstGeom prst="rect">
            <a:avLst/>
          </a:prstGeom>
        </p:spPr>
      </p:pic>
      <p:pic>
        <p:nvPicPr>
          <p:cNvPr id="5" name="Picture 4">
            <a:extLst>
              <a:ext uri="{FF2B5EF4-FFF2-40B4-BE49-F238E27FC236}">
                <a16:creationId xmlns:a16="http://schemas.microsoft.com/office/drawing/2014/main" id="{B617586A-44A7-D1E6-884E-0372A7FE36A1}"/>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8886195">
            <a:off x="11169273" y="1563546"/>
            <a:ext cx="822845" cy="822779"/>
          </a:xfrm>
          <a:prstGeom prst="rect">
            <a:avLst/>
          </a:prstGeom>
        </p:spPr>
      </p:pic>
      <p:sp>
        <p:nvSpPr>
          <p:cNvPr id="7" name="TextBox 6">
            <a:extLst>
              <a:ext uri="{FF2B5EF4-FFF2-40B4-BE49-F238E27FC236}">
                <a16:creationId xmlns:a16="http://schemas.microsoft.com/office/drawing/2014/main" id="{051D2900-0B8F-DF98-40CF-C98228782027}"/>
              </a:ext>
            </a:extLst>
          </p:cNvPr>
          <p:cNvSpPr txBox="1"/>
          <p:nvPr/>
        </p:nvSpPr>
        <p:spPr>
          <a:xfrm>
            <a:off x="1343839" y="5866326"/>
            <a:ext cx="9504322" cy="646331"/>
          </a:xfrm>
          <a:prstGeom prst="rect">
            <a:avLst/>
          </a:prstGeom>
          <a:noFill/>
        </p:spPr>
        <p:txBody>
          <a:bodyPr wrap="square">
            <a:spAutoFit/>
          </a:bodyPr>
          <a:lstStyle/>
          <a:p>
            <a:pPr indent="0" algn="ctr">
              <a:spcBef>
                <a:spcPts val="600"/>
              </a:spcBef>
              <a:buNone/>
            </a:pPr>
            <a:r>
              <a:rPr lang="en-AU" sz="1800"/>
              <a:t>Recommend watching webinar: Managing the risk of a serious hitchhiker pest.</a:t>
            </a:r>
            <a:br>
              <a:rPr lang="en-AU" sz="1800"/>
            </a:br>
            <a:r>
              <a:rPr lang="en-AU" sz="1800">
                <a:hlinkClick r:id="rId9"/>
              </a:rPr>
              <a:t>https://www.agriculture.gov.au/biosecurity/australia/public-awareness/webinar-series</a:t>
            </a:r>
            <a:r>
              <a:rPr lang="en-AU" sz="1800"/>
              <a:t> </a:t>
            </a:r>
          </a:p>
        </p:txBody>
      </p:sp>
      <p:pic>
        <p:nvPicPr>
          <p:cNvPr id="6" name="Picture 5">
            <a:extLst>
              <a:ext uri="{FF2B5EF4-FFF2-40B4-BE49-F238E27FC236}">
                <a16:creationId xmlns:a16="http://schemas.microsoft.com/office/drawing/2014/main" id="{0D136EF3-2D2C-E0CC-96F1-4CADF7A6CF6A}"/>
              </a:ext>
              <a:ext uri="{C183D7F6-B498-43B3-948B-1728B52AA6E4}">
                <adec:decorative xmlns:adec="http://schemas.microsoft.com/office/drawing/2017/decorative" val="1"/>
              </a:ext>
            </a:extLst>
          </p:cNvPr>
          <p:cNvPicPr>
            <a:picLocks noChangeAspect="1"/>
          </p:cNvPicPr>
          <p:nvPr/>
        </p:nvPicPr>
        <p:blipFill>
          <a:blip r:embed="rId10"/>
          <a:srcRect l="6500" r="4489"/>
          <a:stretch>
            <a:fillRect/>
          </a:stretch>
        </p:blipFill>
        <p:spPr>
          <a:xfrm>
            <a:off x="7968107" y="664327"/>
            <a:ext cx="2778416" cy="2772115"/>
          </a:xfrm>
          <a:prstGeom prst="round2DiagRect">
            <a:avLst>
              <a:gd name="adj1" fmla="val 0"/>
              <a:gd name="adj2" fmla="val 33369"/>
            </a:avLst>
          </a:prstGeom>
        </p:spPr>
      </p:pic>
      <p:pic>
        <p:nvPicPr>
          <p:cNvPr id="10" name="Picture 9">
            <a:extLst>
              <a:ext uri="{FF2B5EF4-FFF2-40B4-BE49-F238E27FC236}">
                <a16:creationId xmlns:a16="http://schemas.microsoft.com/office/drawing/2014/main" id="{DDAD8F96-9FB7-F1CA-72BC-8EF67CF8837C}"/>
              </a:ext>
              <a:ext uri="{C183D7F6-B498-43B3-948B-1728B52AA6E4}">
                <adec:decorative xmlns:adec="http://schemas.microsoft.com/office/drawing/2017/decorative" val="1"/>
              </a:ext>
            </a:extLst>
          </p:cNvPr>
          <p:cNvPicPr>
            <a:picLocks noChangeAspect="1"/>
          </p:cNvPicPr>
          <p:nvPr/>
        </p:nvPicPr>
        <p:blipFill>
          <a:blip r:embed="rId11"/>
          <a:srcRect l="24628"/>
          <a:stretch>
            <a:fillRect/>
          </a:stretch>
        </p:blipFill>
        <p:spPr>
          <a:xfrm>
            <a:off x="8680935" y="3550065"/>
            <a:ext cx="2065588" cy="2056978"/>
          </a:xfrm>
          <a:prstGeom prst="round2DiagRect">
            <a:avLst>
              <a:gd name="adj1" fmla="val 36313"/>
              <a:gd name="adj2" fmla="val 0"/>
            </a:avLst>
          </a:prstGeom>
        </p:spPr>
      </p:pic>
      <p:sp>
        <p:nvSpPr>
          <p:cNvPr id="15" name="Rectangle: Diagonal Corners Rounded 14">
            <a:extLst>
              <a:ext uri="{FF2B5EF4-FFF2-40B4-BE49-F238E27FC236}">
                <a16:creationId xmlns:a16="http://schemas.microsoft.com/office/drawing/2014/main" id="{7B897AF6-00EC-4CEF-1309-B423833C6534}"/>
              </a:ext>
              <a:ext uri="{C183D7F6-B498-43B3-948B-1728B52AA6E4}">
                <adec:decorative xmlns:adec="http://schemas.microsoft.com/office/drawing/2017/decorative" val="1"/>
              </a:ext>
            </a:extLst>
          </p:cNvPr>
          <p:cNvSpPr/>
          <p:nvPr/>
        </p:nvSpPr>
        <p:spPr>
          <a:xfrm>
            <a:off x="10538460" y="2766779"/>
            <a:ext cx="1378894" cy="1407480"/>
          </a:xfrm>
          <a:prstGeom prst="round2DiagRect">
            <a:avLst>
              <a:gd name="adj1" fmla="val 32009"/>
              <a:gd name="adj2" fmla="val 0"/>
            </a:avLst>
          </a:prstGeom>
          <a:noFill/>
          <a:ln w="76200">
            <a:solidFill>
              <a:srgbClr val="007B8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a:p>
        </p:txBody>
      </p:sp>
    </p:spTree>
    <p:extLst>
      <p:ext uri="{BB962C8B-B14F-4D97-AF65-F5344CB8AC3E}">
        <p14:creationId xmlns:p14="http://schemas.microsoft.com/office/powerpoint/2010/main" val="4159958221"/>
      </p:ext>
    </p:extLst>
  </p:cSld>
  <p:clrMapOvr>
    <a:masterClrMapping/>
  </p:clrMapOvr>
</p:sld>
</file>

<file path=ppt/theme/theme1.xml><?xml version="1.0" encoding="utf-8"?>
<a:theme xmlns:a="http://schemas.openxmlformats.org/drawingml/2006/main" name="Office Theme">
  <a:themeElements>
    <a:clrScheme name="Corporate Theme">
      <a:dk1>
        <a:srgbClr val="1F1F1F"/>
      </a:dk1>
      <a:lt1>
        <a:sysClr val="window" lastClr="FFFFFF"/>
      </a:lt1>
      <a:dk2>
        <a:srgbClr val="7A858C"/>
      </a:dk2>
      <a:lt2>
        <a:srgbClr val="A4BCB0"/>
      </a:lt2>
      <a:accent1>
        <a:srgbClr val="F5A700"/>
      </a:accent1>
      <a:accent2>
        <a:srgbClr val="D4C99E"/>
      </a:accent2>
      <a:accent3>
        <a:srgbClr val="58611C"/>
      </a:accent3>
      <a:accent4>
        <a:srgbClr val="21362B"/>
      </a:accent4>
      <a:accent5>
        <a:srgbClr val="562931"/>
      </a:accent5>
      <a:accent6>
        <a:srgbClr val="FF8671"/>
      </a:accent6>
      <a:hlink>
        <a:srgbClr val="007480"/>
      </a:hlink>
      <a:folHlink>
        <a:srgbClr val="A3938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rporate_presentation_16_9_template.potx" id="{DD82D15C-10D6-40B2-A1D5-28FC3D9C1B83}" vid="{C39BAE8A-C800-4B44-8D41-E1E7B8AC08DB}"/>
    </a:ext>
  </a:extLst>
</a:theme>
</file>

<file path=ppt/theme/theme2.xml><?xml version="1.0" encoding="utf-8"?>
<a:theme xmlns:a="http://schemas.openxmlformats.org/drawingml/2006/main" name="1_Office Theme">
  <a:themeElements>
    <a:clrScheme name="Corporate Theme">
      <a:dk1>
        <a:srgbClr val="1F1F1F"/>
      </a:dk1>
      <a:lt1>
        <a:sysClr val="window" lastClr="FFFFFF"/>
      </a:lt1>
      <a:dk2>
        <a:srgbClr val="7A858C"/>
      </a:dk2>
      <a:lt2>
        <a:srgbClr val="A4BCB0"/>
      </a:lt2>
      <a:accent1>
        <a:srgbClr val="F5A700"/>
      </a:accent1>
      <a:accent2>
        <a:srgbClr val="D4C99E"/>
      </a:accent2>
      <a:accent3>
        <a:srgbClr val="58611C"/>
      </a:accent3>
      <a:accent4>
        <a:srgbClr val="21362B"/>
      </a:accent4>
      <a:accent5>
        <a:srgbClr val="562931"/>
      </a:accent5>
      <a:accent6>
        <a:srgbClr val="FF8671"/>
      </a:accent6>
      <a:hlink>
        <a:srgbClr val="007480"/>
      </a:hlink>
      <a:folHlink>
        <a:srgbClr val="A3938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A6B4D8C-4396-4DE0-9E47-F6FC0AB930F4}" vid="{AA931D5F-9931-4250-BF20-8B84C63ECAE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933d8be6-3c40-4052-87a2-9c2adcba8759}" enabled="1" method="Privileged" siteId="{2be67eb7-400c-4b3f-a5a1-1258c0da0696}" removed="0"/>
</clbl:labelList>
</file>

<file path=docProps/app.xml><?xml version="1.0" encoding="utf-8"?>
<Properties xmlns="http://schemas.openxmlformats.org/officeDocument/2006/extended-properties" xmlns:vt="http://schemas.openxmlformats.org/officeDocument/2006/docPropsVTypes">
  <Template>Corporate_presentation_16_9_template</Template>
  <TotalTime>0</TotalTime>
  <Words>4799</Words>
  <Application>Microsoft Office PowerPoint</Application>
  <PresentationFormat>Widescreen</PresentationFormat>
  <Paragraphs>411</Paragraphs>
  <Slides>18</Slides>
  <Notes>18</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18</vt:i4>
      </vt:variant>
    </vt:vector>
  </HeadingPairs>
  <TitlesOfParts>
    <vt:vector size="27" baseType="lpstr">
      <vt:lpstr>Aptos</vt:lpstr>
      <vt:lpstr>Aptos Display</vt:lpstr>
      <vt:lpstr>Arial</vt:lpstr>
      <vt:lpstr>Calibri</vt:lpstr>
      <vt:lpstr>Calibri </vt:lpstr>
      <vt:lpstr>Times New Roman</vt:lpstr>
      <vt:lpstr>Wingdings</vt:lpstr>
      <vt:lpstr>Office Theme</vt:lpstr>
      <vt:lpstr>1_Office Theme</vt:lpstr>
      <vt:lpstr>Industry BMSB Information</vt:lpstr>
      <vt:lpstr>Agenda</vt:lpstr>
      <vt:lpstr>PowerPoint Presentation</vt:lpstr>
      <vt:lpstr>PowerPoint Presentation</vt:lpstr>
      <vt:lpstr>PowerPoint Presentation</vt:lpstr>
      <vt:lpstr>PowerPoint Presentation</vt:lpstr>
      <vt:lpstr>2025-26 BMSB Season Review </vt:lpstr>
      <vt:lpstr>PowerPoint Presentation</vt:lpstr>
      <vt:lpstr>BMSB Seasonal Measures</vt:lpstr>
      <vt:lpstr>PowerPoint Presentation</vt:lpstr>
      <vt:lpstr>BMSB Approved Treatments</vt:lpstr>
      <vt:lpstr>120 hours Post Treatment Window  </vt:lpstr>
      <vt:lpstr>Break Bulk vs Containerised goods</vt:lpstr>
      <vt:lpstr>BMSB NUFT and Sealing Declarations</vt:lpstr>
      <vt:lpstr>Verification Inspections</vt:lpstr>
      <vt:lpstr>PowerPoint Presentation</vt:lpstr>
      <vt:lpstr>Frequent scenarios</vt:lpstr>
      <vt:lpstr>Industry’s role in Biosecurity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2026-09-14T23:33:05Z</dcterms:created>
  <dcterms:modified xsi:type="dcterms:W3CDTF">2026-09-14T23:33:10Z</dcterms:modified>
</cp:coreProperties>
</file>