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4"/>
  </p:sldMasterIdLst>
  <p:notesMasterIdLst>
    <p:notesMasterId r:id="rId17"/>
  </p:notesMasterIdLst>
  <p:handoutMasterIdLst>
    <p:handoutMasterId r:id="rId18"/>
  </p:handoutMasterIdLst>
  <p:sldIdLst>
    <p:sldId id="269" r:id="rId5"/>
    <p:sldId id="271" r:id="rId6"/>
    <p:sldId id="288" r:id="rId7"/>
    <p:sldId id="272" r:id="rId8"/>
    <p:sldId id="278" r:id="rId9"/>
    <p:sldId id="279" r:id="rId10"/>
    <p:sldId id="285" r:id="rId11"/>
    <p:sldId id="284" r:id="rId12"/>
    <p:sldId id="289" r:id="rId13"/>
    <p:sldId id="283" r:id="rId14"/>
    <p:sldId id="286" r:id="rId15"/>
    <p:sldId id="270" r:id="rId1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8" userDrawn="1">
          <p15:clr>
            <a:srgbClr val="A4A3A4"/>
          </p15:clr>
        </p15:guide>
        <p15:guide id="2" pos="1480" userDrawn="1">
          <p15:clr>
            <a:srgbClr val="A4A3A4"/>
          </p15:clr>
        </p15:guide>
        <p15:guide id="3" pos="1366" userDrawn="1">
          <p15:clr>
            <a:srgbClr val="A4A3A4"/>
          </p15:clr>
        </p15:guide>
        <p15:guide id="4" pos="3906" userDrawn="1">
          <p15:clr>
            <a:srgbClr val="A4A3A4"/>
          </p15:clr>
        </p15:guide>
        <p15:guide id="5" pos="2840" userDrawn="1">
          <p15:clr>
            <a:srgbClr val="A4A3A4"/>
          </p15:clr>
        </p15:guide>
        <p15:guide id="6" pos="2954" userDrawn="1">
          <p15:clr>
            <a:srgbClr val="A4A3A4"/>
          </p15:clr>
        </p15:guide>
        <p15:guide id="7" pos="414" userDrawn="1">
          <p15:clr>
            <a:srgbClr val="A4A3A4"/>
          </p15:clr>
        </p15:guide>
        <p15:guide id="8" orient="horz" pos="2235" userDrawn="1">
          <p15:clr>
            <a:srgbClr val="A4A3A4"/>
          </p15:clr>
        </p15:guide>
        <p15:guide id="9" orient="horz" pos="1464" userDrawn="1">
          <p15:clr>
            <a:srgbClr val="A4A3A4"/>
          </p15:clr>
        </p15:guide>
        <p15:guide id="10" orient="horz" pos="1532" userDrawn="1">
          <p15:clr>
            <a:srgbClr val="A4A3A4"/>
          </p15:clr>
        </p15:guide>
        <p15:guide id="11" orient="horz" pos="5456" userDrawn="1">
          <p15:clr>
            <a:srgbClr val="A4A3A4"/>
          </p15:clr>
        </p15:guide>
        <p15:guide id="12" pos="218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yssa Roggero" initials="AR" lastIdx="13" clrIdx="0">
    <p:extLst>
      <p:ext uri="{19B8F6BF-5375-455C-9EA6-DF929625EA0E}">
        <p15:presenceInfo xmlns:p15="http://schemas.microsoft.com/office/powerpoint/2012/main" userId="S::Alyssa.Roggero1@environment.gov.au::c104b177-67e2-4a38-9f5f-acb135e191e1" providerId="AD"/>
      </p:ext>
    </p:extLst>
  </p:cmAuthor>
  <p:cmAuthor id="2" name="Felix Bowman-Derrick" initials="FB" lastIdx="21" clrIdx="1">
    <p:extLst>
      <p:ext uri="{19B8F6BF-5375-455C-9EA6-DF929625EA0E}">
        <p15:presenceInfo xmlns:p15="http://schemas.microsoft.com/office/powerpoint/2012/main" userId="S::Felix.Bowman-Derrick@environment.gov.au::aa866adf-b093-469f-9add-5236d5efe66d" providerId="AD"/>
      </p:ext>
    </p:extLst>
  </p:cmAuthor>
  <p:cmAuthor id="3" name="Jessica Ward" initials="JW" lastIdx="3" clrIdx="2">
    <p:extLst>
      <p:ext uri="{19B8F6BF-5375-455C-9EA6-DF929625EA0E}">
        <p15:presenceInfo xmlns:p15="http://schemas.microsoft.com/office/powerpoint/2012/main" userId="S::Jessica.Ward1@environment.gov.au::345428fa-ae09-45ab-b1d0-aa1b15d5a7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A176"/>
    <a:srgbClr val="769E2E"/>
    <a:srgbClr val="245371"/>
    <a:srgbClr val="FFFFFF"/>
    <a:srgbClr val="73B8C2"/>
    <a:srgbClr val="9CC947"/>
    <a:srgbClr val="005875"/>
    <a:srgbClr val="4D97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9A054A-2635-41C8-8E3C-232A594C259A}" v="2" dt="2021-10-28T02:05:37.0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p:scale>
          <a:sx n="80" d="100"/>
          <a:sy n="80" d="100"/>
        </p:scale>
        <p:origin x="1452" y="-1928"/>
      </p:cViewPr>
      <p:guideLst>
        <p:guide orient="horz" pos="3778"/>
        <p:guide pos="1480"/>
        <p:guide pos="1366"/>
        <p:guide pos="3906"/>
        <p:guide pos="2840"/>
        <p:guide pos="2954"/>
        <p:guide pos="414"/>
        <p:guide orient="horz" pos="2235"/>
        <p:guide orient="horz" pos="1464"/>
        <p:guide orient="horz" pos="1532"/>
        <p:guide orient="horz" pos="5456"/>
        <p:guide pos="2183"/>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BC1ED4-C8A0-1644-81F5-CE21842831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D1FF54F-C031-1948-92F7-AA09BB942F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8A31F1-7C5D-CA43-8600-C8F6E34FFAEC}" type="datetimeFigureOut">
              <a:rPr lang="en-US" smtClean="0"/>
              <a:t>10/29/2021</a:t>
            </a:fld>
            <a:endParaRPr lang="en-US"/>
          </a:p>
        </p:txBody>
      </p:sp>
      <p:sp>
        <p:nvSpPr>
          <p:cNvPr id="4" name="Footer Placeholder 3">
            <a:extLst>
              <a:ext uri="{FF2B5EF4-FFF2-40B4-BE49-F238E27FC236}">
                <a16:creationId xmlns:a16="http://schemas.microsoft.com/office/drawing/2014/main" id="{317AB349-855F-FB4B-8B9C-3D89FDE8BC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D29FA0F-A035-094D-A9C7-3BA2A4698B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9238C7-95BE-2C44-80D7-7B16ABA29515}" type="slidenum">
              <a:rPr lang="en-US" smtClean="0"/>
              <a:t>‹#›</a:t>
            </a:fld>
            <a:endParaRPr lang="en-US"/>
          </a:p>
        </p:txBody>
      </p:sp>
    </p:spTree>
    <p:extLst>
      <p:ext uri="{BB962C8B-B14F-4D97-AF65-F5344CB8AC3E}">
        <p14:creationId xmlns:p14="http://schemas.microsoft.com/office/powerpoint/2010/main" val="40616363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75DCB-0E3E-F242-9A11-3D7F9599DB8C}" type="datetimeFigureOut">
              <a:rPr lang="en-AU" smtClean="0"/>
              <a:t>29/10/2021</a:t>
            </a:fld>
            <a:endParaRPr lang="en-AU"/>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20BA4-CB73-1F4F-89B0-B01BC85F416C}" type="slidenum">
              <a:rPr lang="en-AU" smtClean="0"/>
              <a:t>‹#›</a:t>
            </a:fld>
            <a:endParaRPr lang="en-AU"/>
          </a:p>
        </p:txBody>
      </p:sp>
    </p:spTree>
    <p:extLst>
      <p:ext uri="{BB962C8B-B14F-4D97-AF65-F5344CB8AC3E}">
        <p14:creationId xmlns:p14="http://schemas.microsoft.com/office/powerpoint/2010/main" val="291870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pic>
        <p:nvPicPr>
          <p:cNvPr id="32" name="Picture 31" descr="Logo&#10;&#10;Description automatically generated with low confidence">
            <a:extLst>
              <a:ext uri="{FF2B5EF4-FFF2-40B4-BE49-F238E27FC236}">
                <a16:creationId xmlns:a16="http://schemas.microsoft.com/office/drawing/2014/main" id="{5FD3A59F-C0D9-EF48-A282-34526B82F9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9095" y="243058"/>
            <a:ext cx="1907039" cy="470403"/>
          </a:xfrm>
          <a:prstGeom prst="rect">
            <a:avLst/>
          </a:prstGeom>
        </p:spPr>
      </p:pic>
      <p:pic>
        <p:nvPicPr>
          <p:cNvPr id="40" name="Graphic 39">
            <a:extLst>
              <a:ext uri="{FF2B5EF4-FFF2-40B4-BE49-F238E27FC236}">
                <a16:creationId xmlns:a16="http://schemas.microsoft.com/office/drawing/2014/main" id="{FDC7343D-D2B4-AC4A-977E-8BFBD223A29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4071" t="25999" r="32305" b="35180"/>
          <a:stretch/>
        </p:blipFill>
        <p:spPr>
          <a:xfrm>
            <a:off x="1028700" y="6729413"/>
            <a:ext cx="5829300" cy="3163592"/>
          </a:xfrm>
          <a:prstGeom prst="rect">
            <a:avLst/>
          </a:prstGeom>
        </p:spPr>
      </p:pic>
      <p:pic>
        <p:nvPicPr>
          <p:cNvPr id="5" name="Picture 4">
            <a:extLst>
              <a:ext uri="{FF2B5EF4-FFF2-40B4-BE49-F238E27FC236}">
                <a16:creationId xmlns:a16="http://schemas.microsoft.com/office/drawing/2014/main" id="{B7AF1048-3572-BE41-814A-1D7D1C8FEAD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214837"/>
            <a:ext cx="6858000" cy="9704934"/>
          </a:xfrm>
          <a:prstGeom prst="rect">
            <a:avLst/>
          </a:prstGeom>
        </p:spPr>
      </p:pic>
      <p:sp>
        <p:nvSpPr>
          <p:cNvPr id="6" name="Rectangle 5">
            <a:extLst>
              <a:ext uri="{FF2B5EF4-FFF2-40B4-BE49-F238E27FC236}">
                <a16:creationId xmlns:a16="http://schemas.microsoft.com/office/drawing/2014/main" id="{F1024395-A6EE-0940-82E1-9654A005BC22}"/>
              </a:ext>
            </a:extLst>
          </p:cNvPr>
          <p:cNvSpPr/>
          <p:nvPr userDrawn="1"/>
        </p:nvSpPr>
        <p:spPr>
          <a:xfrm>
            <a:off x="0" y="0"/>
            <a:ext cx="6858000" cy="19158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10;&#10;Description automatically generated with low confidence">
            <a:extLst>
              <a:ext uri="{FF2B5EF4-FFF2-40B4-BE49-F238E27FC236}">
                <a16:creationId xmlns:a16="http://schemas.microsoft.com/office/drawing/2014/main" id="{8C697A32-D6F3-4152-A312-C3A40ACC876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71364" y="270009"/>
            <a:ext cx="1907039" cy="470403"/>
          </a:xfrm>
          <a:prstGeom prst="rect">
            <a:avLst/>
          </a:prstGeom>
        </p:spPr>
      </p:pic>
    </p:spTree>
    <p:extLst>
      <p:ext uri="{BB962C8B-B14F-4D97-AF65-F5344CB8AC3E}">
        <p14:creationId xmlns:p14="http://schemas.microsoft.com/office/powerpoint/2010/main" val="370748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AFA05CF-2FE1-0B42-B12A-DFC6DC9849C8}"/>
              </a:ext>
            </a:extLst>
          </p:cNvPr>
          <p:cNvSpPr/>
          <p:nvPr userDrawn="1"/>
        </p:nvSpPr>
        <p:spPr>
          <a:xfrm>
            <a:off x="-2" y="0"/>
            <a:ext cx="6858001" cy="752829"/>
          </a:xfrm>
          <a:prstGeom prst="rect">
            <a:avLst/>
          </a:prstGeom>
          <a:solidFill>
            <a:schemeClr val="accent4">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8" name="Picture 7" descr="Background pattern&#10;&#10;Description automatically generated">
            <a:extLst>
              <a:ext uri="{FF2B5EF4-FFF2-40B4-BE49-F238E27FC236}">
                <a16:creationId xmlns:a16="http://schemas.microsoft.com/office/drawing/2014/main" id="{B5D4EB8F-7BA9-469A-9582-CE13C63C4294}"/>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0"/>
            <a:ext cx="6860130" cy="752829"/>
          </a:xfrm>
          <a:prstGeom prst="rect">
            <a:avLst/>
          </a:prstGeom>
        </p:spPr>
      </p:pic>
    </p:spTree>
    <p:extLst>
      <p:ext uri="{BB962C8B-B14F-4D97-AF65-F5344CB8AC3E}">
        <p14:creationId xmlns:p14="http://schemas.microsoft.com/office/powerpoint/2010/main" val="1888930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1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C469E4-9C8B-EA4C-9934-1E3A78ED2FE1}"/>
              </a:ext>
            </a:extLst>
          </p:cNvPr>
          <p:cNvSpPr/>
          <p:nvPr userDrawn="1"/>
        </p:nvSpPr>
        <p:spPr>
          <a:xfrm>
            <a:off x="-2" y="0"/>
            <a:ext cx="6858001" cy="752829"/>
          </a:xfrm>
          <a:prstGeom prst="rect">
            <a:avLst/>
          </a:prstGeom>
          <a:solidFill>
            <a:schemeClr val="accent5">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7" name="Picture 6" descr="Background pattern&#10;&#10;Description automatically generated">
            <a:extLst>
              <a:ext uri="{FF2B5EF4-FFF2-40B4-BE49-F238E27FC236}">
                <a16:creationId xmlns:a16="http://schemas.microsoft.com/office/drawing/2014/main" id="{B72A0B77-5C0A-4F58-AF39-6F2D7A7F6A3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5"/>
            <a:ext cx="6860130" cy="752829"/>
          </a:xfrm>
          <a:prstGeom prst="rect">
            <a:avLst/>
          </a:prstGeom>
        </p:spPr>
      </p:pic>
    </p:spTree>
    <p:extLst>
      <p:ext uri="{BB962C8B-B14F-4D97-AF65-F5344CB8AC3E}">
        <p14:creationId xmlns:p14="http://schemas.microsoft.com/office/powerpoint/2010/main" val="2716787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D2C41C-6022-E74E-8525-448CF21CC9D6}"/>
              </a:ext>
            </a:extLst>
          </p:cNvPr>
          <p:cNvSpPr/>
          <p:nvPr userDrawn="1"/>
        </p:nvSpPr>
        <p:spPr>
          <a:xfrm>
            <a:off x="0" y="0"/>
            <a:ext cx="6858000" cy="752829"/>
          </a:xfrm>
          <a:prstGeom prst="rect">
            <a:avLst/>
          </a:prstGeom>
          <a:solidFill>
            <a:schemeClr val="accent6">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8" name="Picture 7" descr="Background pattern&#10;&#10;Description automatically generated">
            <a:extLst>
              <a:ext uri="{FF2B5EF4-FFF2-40B4-BE49-F238E27FC236}">
                <a16:creationId xmlns:a16="http://schemas.microsoft.com/office/drawing/2014/main" id="{96E25F07-5D65-4291-B05B-58F77A41F0FE}"/>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4"/>
            <a:ext cx="6860130" cy="752829"/>
          </a:xfrm>
          <a:prstGeom prst="rect">
            <a:avLst/>
          </a:prstGeom>
        </p:spPr>
      </p:pic>
    </p:spTree>
    <p:extLst>
      <p:ext uri="{BB962C8B-B14F-4D97-AF65-F5344CB8AC3E}">
        <p14:creationId xmlns:p14="http://schemas.microsoft.com/office/powerpoint/2010/main" val="1092335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E347616-22D6-B643-9E42-E6B50809E742}"/>
              </a:ext>
            </a:extLst>
          </p:cNvPr>
          <p:cNvSpPr/>
          <p:nvPr userDrawn="1"/>
        </p:nvSpPr>
        <p:spPr>
          <a:xfrm>
            <a:off x="-2130" y="0"/>
            <a:ext cx="6860130" cy="752829"/>
          </a:xfrm>
          <a:prstGeom prst="rect">
            <a:avLst/>
          </a:prstGeom>
          <a:solidFill>
            <a:schemeClr val="accent1">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13" name="Picture 12" descr="Background pattern&#10;&#10;Description automatically generated">
            <a:extLst>
              <a:ext uri="{FF2B5EF4-FFF2-40B4-BE49-F238E27FC236}">
                <a16:creationId xmlns:a16="http://schemas.microsoft.com/office/drawing/2014/main" id="{10069EFB-CF21-2243-AB86-DDCD277C1BD6}"/>
              </a:ext>
            </a:extLst>
          </p:cNvPr>
          <p:cNvPicPr>
            <a:picLocks noChangeAspect="1"/>
          </p:cNvPicPr>
          <p:nvPr userDrawn="1"/>
        </p:nvPicPr>
        <p:blipFill rotWithShape="1">
          <a:blip r:embed="rId2" cstate="print">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2130" y="-2"/>
            <a:ext cx="6860130" cy="752829"/>
          </a:xfrm>
          <a:prstGeom prst="rect">
            <a:avLst/>
          </a:prstGeom>
        </p:spPr>
      </p:pic>
      <p:sp>
        <p:nvSpPr>
          <p:cNvPr id="15" name="Rectangle 14">
            <a:extLst>
              <a:ext uri="{FF2B5EF4-FFF2-40B4-BE49-F238E27FC236}">
                <a16:creationId xmlns:a16="http://schemas.microsoft.com/office/drawing/2014/main" id="{A88F4A8D-8EAC-A24E-902A-CEB86F207FC5}"/>
              </a:ext>
            </a:extLst>
          </p:cNvPr>
          <p:cNvSpPr/>
          <p:nvPr userDrawn="1"/>
        </p:nvSpPr>
        <p:spPr>
          <a:xfrm>
            <a:off x="-1" y="6509457"/>
            <a:ext cx="6858001" cy="2988431"/>
          </a:xfrm>
          <a:prstGeom prst="rect">
            <a:avLst/>
          </a:prstGeom>
          <a:solidFill>
            <a:schemeClr val="accent1">
              <a:alpha val="91765"/>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16" name="Picture 15" descr="Background pattern&#10;&#10;Description automatically generated">
            <a:extLst>
              <a:ext uri="{FF2B5EF4-FFF2-40B4-BE49-F238E27FC236}">
                <a16:creationId xmlns:a16="http://schemas.microsoft.com/office/drawing/2014/main" id="{D6E79CB6-4211-6A4C-9489-D3A12B90233A}"/>
              </a:ext>
            </a:extLst>
          </p:cNvPr>
          <p:cNvPicPr>
            <a:picLocks noChangeAspect="1"/>
          </p:cNvPicPr>
          <p:nvPr userDrawn="1"/>
        </p:nvPicPr>
        <p:blipFill rotWithShape="1">
          <a:blip r:embed="rId3" cstate="print">
            <a:alphaModFix amt="20000"/>
            <a:duotone>
              <a:prstClr val="black"/>
              <a:schemeClr val="accent2">
                <a:tint val="45000"/>
                <a:satMod val="400000"/>
              </a:schemeClr>
            </a:duotone>
            <a:extLst>
              <a:ext uri="{28A0092B-C50C-407E-A947-70E740481C1C}">
                <a14:useLocalDpi xmlns:a14="http://schemas.microsoft.com/office/drawing/2010/main"/>
              </a:ext>
            </a:extLst>
          </a:blip>
          <a:srcRect r="-724" b="-217"/>
          <a:stretch/>
        </p:blipFill>
        <p:spPr>
          <a:xfrm>
            <a:off x="0" y="6509455"/>
            <a:ext cx="6972300" cy="2994764"/>
          </a:xfrm>
          <a:prstGeom prst="rect">
            <a:avLst/>
          </a:prstGeom>
        </p:spPr>
      </p:pic>
    </p:spTree>
    <p:extLst>
      <p:ext uri="{BB962C8B-B14F-4D97-AF65-F5344CB8AC3E}">
        <p14:creationId xmlns:p14="http://schemas.microsoft.com/office/powerpoint/2010/main" val="2557145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6_Custom Layout">
    <p:spTree>
      <p:nvGrpSpPr>
        <p:cNvPr id="1" name=""/>
        <p:cNvGrpSpPr/>
        <p:nvPr/>
      </p:nvGrpSpPr>
      <p:grpSpPr>
        <a:xfrm>
          <a:off x="0" y="0"/>
          <a:ext cx="0" cy="0"/>
          <a:chOff x="0" y="0"/>
          <a:chExt cx="0" cy="0"/>
        </a:xfrm>
      </p:grpSpPr>
      <p:pic>
        <p:nvPicPr>
          <p:cNvPr id="32" name="Picture 31" descr="Logo&#10;&#10;Description automatically generated with low confidence">
            <a:extLst>
              <a:ext uri="{FF2B5EF4-FFF2-40B4-BE49-F238E27FC236}">
                <a16:creationId xmlns:a16="http://schemas.microsoft.com/office/drawing/2014/main" id="{5FD3A59F-C0D9-EF48-A282-34526B82F9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9095" y="243058"/>
            <a:ext cx="1907039" cy="470403"/>
          </a:xfrm>
          <a:prstGeom prst="rect">
            <a:avLst/>
          </a:prstGeom>
        </p:spPr>
      </p:pic>
      <p:pic>
        <p:nvPicPr>
          <p:cNvPr id="40" name="Graphic 39">
            <a:extLst>
              <a:ext uri="{FF2B5EF4-FFF2-40B4-BE49-F238E27FC236}">
                <a16:creationId xmlns:a16="http://schemas.microsoft.com/office/drawing/2014/main" id="{FDC7343D-D2B4-AC4A-977E-8BFBD223A299}"/>
              </a:ext>
            </a:extLst>
          </p:cNvPr>
          <p:cNvPicPr>
            <a:picLocks noChangeAspect="1"/>
          </p:cNvPicPr>
          <p:nvPr userDrawn="1"/>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l="14071" t="25999" r="32305" b="35180"/>
          <a:stretch/>
        </p:blipFill>
        <p:spPr>
          <a:xfrm>
            <a:off x="1028700" y="6729413"/>
            <a:ext cx="5829300" cy="3163592"/>
          </a:xfrm>
          <a:prstGeom prst="rect">
            <a:avLst/>
          </a:prstGeom>
        </p:spPr>
      </p:pic>
      <p:pic>
        <p:nvPicPr>
          <p:cNvPr id="9" name="Picture 8" descr="Logo&#10;&#10;Description automatically generated with low confidence">
            <a:extLst>
              <a:ext uri="{FF2B5EF4-FFF2-40B4-BE49-F238E27FC236}">
                <a16:creationId xmlns:a16="http://schemas.microsoft.com/office/drawing/2014/main" id="{52D614C7-3499-BC41-81BF-82652BA7DF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9095" y="243058"/>
            <a:ext cx="1907039" cy="470403"/>
          </a:xfrm>
          <a:prstGeom prst="rect">
            <a:avLst/>
          </a:prstGeom>
        </p:spPr>
      </p:pic>
      <p:pic>
        <p:nvPicPr>
          <p:cNvPr id="11" name="Picture 10">
            <a:extLst>
              <a:ext uri="{FF2B5EF4-FFF2-40B4-BE49-F238E27FC236}">
                <a16:creationId xmlns:a16="http://schemas.microsoft.com/office/drawing/2014/main" id="{E143C220-C900-4C4D-B57A-799FD15227B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0" y="12994"/>
            <a:ext cx="6858000" cy="8016059"/>
          </a:xfrm>
          <a:prstGeom prst="rect">
            <a:avLst/>
          </a:prstGeom>
        </p:spPr>
      </p:pic>
      <p:sp>
        <p:nvSpPr>
          <p:cNvPr id="2" name="Rectangle 1">
            <a:extLst>
              <a:ext uri="{FF2B5EF4-FFF2-40B4-BE49-F238E27FC236}">
                <a16:creationId xmlns:a16="http://schemas.microsoft.com/office/drawing/2014/main" id="{35969FF6-0137-F74F-9225-3E55A765E22F}"/>
              </a:ext>
            </a:extLst>
          </p:cNvPr>
          <p:cNvSpPr/>
          <p:nvPr userDrawn="1"/>
        </p:nvSpPr>
        <p:spPr>
          <a:xfrm>
            <a:off x="0" y="7190509"/>
            <a:ext cx="6858000" cy="22880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21311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05F54A6-C308-1E47-9E04-2AF89B24EC3D}"/>
              </a:ext>
            </a:extLst>
          </p:cNvPr>
          <p:cNvSpPr/>
          <p:nvPr userDrawn="1"/>
        </p:nvSpPr>
        <p:spPr>
          <a:xfrm>
            <a:off x="0" y="0"/>
            <a:ext cx="6858000" cy="752400"/>
          </a:xfrm>
          <a:prstGeom prst="roundRect">
            <a:avLst>
              <a:gd name="adj" fmla="val 0"/>
            </a:avLst>
          </a:prstGeom>
          <a:gradFill>
            <a:gsLst>
              <a:gs pos="2000">
                <a:schemeClr val="accent1"/>
              </a:gs>
              <a:gs pos="100000">
                <a:schemeClr val="accent1">
                  <a:lumMod val="75000"/>
                </a:schemeClr>
              </a:gs>
            </a:gsLst>
            <a:lin ang="8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92651E06-D6E0-4D4F-913A-C1C375BDBA9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7696" t="55738" r="24825" b="38071"/>
          <a:stretch/>
        </p:blipFill>
        <p:spPr>
          <a:xfrm rot="10800000">
            <a:off x="2400230" y="1"/>
            <a:ext cx="4457770" cy="752400"/>
          </a:xfrm>
          <a:prstGeom prst="roundRect">
            <a:avLst>
              <a:gd name="adj" fmla="val 0"/>
            </a:avLst>
          </a:prstGeom>
        </p:spPr>
      </p:pic>
      <p:sp>
        <p:nvSpPr>
          <p:cNvPr id="28" name="Rectangle 27">
            <a:extLst>
              <a:ext uri="{FF2B5EF4-FFF2-40B4-BE49-F238E27FC236}">
                <a16:creationId xmlns:a16="http://schemas.microsoft.com/office/drawing/2014/main" id="{3EE16887-BBAD-A440-994A-FAB308C0DA88}"/>
              </a:ext>
            </a:extLst>
          </p:cNvPr>
          <p:cNvSpPr/>
          <p:nvPr userDrawn="1"/>
        </p:nvSpPr>
        <p:spPr>
          <a:xfrm>
            <a:off x="0" y="4053"/>
            <a:ext cx="6857998" cy="752400"/>
          </a:xfrm>
          <a:prstGeom prst="rect">
            <a:avLst/>
          </a:prstGeom>
          <a:solidFill>
            <a:schemeClr val="accent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FDC7343D-D2B4-AC4A-977E-8BFBD223A299}"/>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4071" t="25999" r="32305" b="35180"/>
          <a:stretch/>
        </p:blipFill>
        <p:spPr>
          <a:xfrm>
            <a:off x="1028700" y="6729413"/>
            <a:ext cx="5829300" cy="3163592"/>
          </a:xfrm>
          <a:prstGeom prst="rect">
            <a:avLst/>
          </a:prstGeom>
        </p:spPr>
      </p:pic>
    </p:spTree>
    <p:extLst>
      <p:ext uri="{BB962C8B-B14F-4D97-AF65-F5344CB8AC3E}">
        <p14:creationId xmlns:p14="http://schemas.microsoft.com/office/powerpoint/2010/main" val="1430826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05F54A6-C308-1E47-9E04-2AF89B24EC3D}"/>
              </a:ext>
            </a:extLst>
          </p:cNvPr>
          <p:cNvSpPr/>
          <p:nvPr userDrawn="1"/>
        </p:nvSpPr>
        <p:spPr>
          <a:xfrm>
            <a:off x="0" y="0"/>
            <a:ext cx="6858000" cy="752400"/>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a:extLst>
              <a:ext uri="{FF2B5EF4-FFF2-40B4-BE49-F238E27FC236}">
                <a16:creationId xmlns:a16="http://schemas.microsoft.com/office/drawing/2014/main" id="{92651E06-D6E0-4D4F-913A-C1C375BDBA90}"/>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47696" t="55738" r="24825" b="38071"/>
          <a:stretch/>
        </p:blipFill>
        <p:spPr>
          <a:xfrm rot="10800000">
            <a:off x="2400230" y="1"/>
            <a:ext cx="4457770" cy="752400"/>
          </a:xfrm>
          <a:prstGeom prst="roundRect">
            <a:avLst>
              <a:gd name="adj" fmla="val 0"/>
            </a:avLst>
          </a:prstGeom>
        </p:spPr>
      </p:pic>
      <p:pic>
        <p:nvPicPr>
          <p:cNvPr id="40" name="Graphic 39">
            <a:extLst>
              <a:ext uri="{FF2B5EF4-FFF2-40B4-BE49-F238E27FC236}">
                <a16:creationId xmlns:a16="http://schemas.microsoft.com/office/drawing/2014/main" id="{FDC7343D-D2B4-AC4A-977E-8BFBD223A299}"/>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4071" t="25999" r="32305" b="35180"/>
          <a:stretch/>
        </p:blipFill>
        <p:spPr>
          <a:xfrm>
            <a:off x="1028700" y="6729413"/>
            <a:ext cx="5829300" cy="3163592"/>
          </a:xfrm>
          <a:prstGeom prst="rect">
            <a:avLst/>
          </a:prstGeom>
        </p:spPr>
      </p:pic>
    </p:spTree>
    <p:extLst>
      <p:ext uri="{BB962C8B-B14F-4D97-AF65-F5344CB8AC3E}">
        <p14:creationId xmlns:p14="http://schemas.microsoft.com/office/powerpoint/2010/main" val="236632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705F54A6-C308-1E47-9E04-2AF89B24EC3D}"/>
              </a:ext>
            </a:extLst>
          </p:cNvPr>
          <p:cNvSpPr/>
          <p:nvPr userDrawn="1"/>
        </p:nvSpPr>
        <p:spPr>
          <a:xfrm>
            <a:off x="0" y="-1"/>
            <a:ext cx="1428748" cy="9906001"/>
          </a:xfrm>
          <a:prstGeom prst="roundRect">
            <a:avLst>
              <a:gd name="adj" fmla="val 0"/>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Logo&#10;&#10;Description automatically generated with low confidence">
            <a:extLst>
              <a:ext uri="{FF2B5EF4-FFF2-40B4-BE49-F238E27FC236}">
                <a16:creationId xmlns:a16="http://schemas.microsoft.com/office/drawing/2014/main" id="{5FD3A59F-C0D9-EF48-A282-34526B82F92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49095" y="243058"/>
            <a:ext cx="1907039" cy="470403"/>
          </a:xfrm>
          <a:prstGeom prst="rect">
            <a:avLst/>
          </a:prstGeom>
        </p:spPr>
      </p:pic>
      <p:pic>
        <p:nvPicPr>
          <p:cNvPr id="7" name="Picture 6" descr="Background pattern&#10;&#10;Description automatically generated">
            <a:extLst>
              <a:ext uri="{FF2B5EF4-FFF2-40B4-BE49-F238E27FC236}">
                <a16:creationId xmlns:a16="http://schemas.microsoft.com/office/drawing/2014/main" id="{764E574D-ECE6-47DB-B9F0-02EBDD295F6C}"/>
              </a:ext>
            </a:extLst>
          </p:cNvPr>
          <p:cNvPicPr>
            <a:picLocks noChangeAspect="1"/>
          </p:cNvPicPr>
          <p:nvPr userDrawn="1"/>
        </p:nvPicPr>
        <p:blipFill rotWithShape="1">
          <a:blip r:embed="rId3" cstate="print">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0" y="8795"/>
            <a:ext cx="1428748" cy="9897205"/>
          </a:xfrm>
          <a:prstGeom prst="rect">
            <a:avLst/>
          </a:prstGeom>
          <a:effectLst/>
        </p:spPr>
      </p:pic>
      <p:pic>
        <p:nvPicPr>
          <p:cNvPr id="40" name="Graphic 39">
            <a:extLst>
              <a:ext uri="{FF2B5EF4-FFF2-40B4-BE49-F238E27FC236}">
                <a16:creationId xmlns:a16="http://schemas.microsoft.com/office/drawing/2014/main" id="{FDC7343D-D2B4-AC4A-977E-8BFBD223A299}"/>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4071" t="25999" r="45304" b="35180"/>
          <a:stretch/>
        </p:blipFill>
        <p:spPr>
          <a:xfrm>
            <a:off x="83834" y="5083548"/>
            <a:ext cx="6774166" cy="4852644"/>
          </a:xfrm>
          <a:prstGeom prst="rect">
            <a:avLst/>
          </a:prstGeom>
        </p:spPr>
      </p:pic>
    </p:spTree>
    <p:extLst>
      <p:ext uri="{BB962C8B-B14F-4D97-AF65-F5344CB8AC3E}">
        <p14:creationId xmlns:p14="http://schemas.microsoft.com/office/powerpoint/2010/main" val="331639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CB2A76-21E7-E84D-947E-CA3C7F5C7EB3}"/>
              </a:ext>
            </a:extLst>
          </p:cNvPr>
          <p:cNvSpPr/>
          <p:nvPr userDrawn="1"/>
        </p:nvSpPr>
        <p:spPr>
          <a:xfrm>
            <a:off x="-2" y="0"/>
            <a:ext cx="6858001" cy="752829"/>
          </a:xfrm>
          <a:prstGeom prst="rect">
            <a:avLst/>
          </a:prstGeom>
          <a:solidFill>
            <a:schemeClr val="accent1">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6" name="Picture 5" descr="Background pattern&#10;&#10;Description automatically generated">
            <a:extLst>
              <a:ext uri="{FF2B5EF4-FFF2-40B4-BE49-F238E27FC236}">
                <a16:creationId xmlns:a16="http://schemas.microsoft.com/office/drawing/2014/main" id="{9ED4CF65-B1F4-4CDC-8577-092D9B4379CB}"/>
              </a:ext>
            </a:extLst>
          </p:cNvPr>
          <p:cNvPicPr>
            <a:picLocks noChangeAspect="1"/>
          </p:cNvPicPr>
          <p:nvPr userDrawn="1"/>
        </p:nvPicPr>
        <p:blipFill rotWithShape="1">
          <a:blip r:embed="rId2" cstate="print">
            <a:alphaModFix amt="20000"/>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2130" y="12355"/>
            <a:ext cx="6860130" cy="752829"/>
          </a:xfrm>
          <a:prstGeom prst="rect">
            <a:avLst/>
          </a:prstGeom>
        </p:spPr>
      </p:pic>
    </p:spTree>
    <p:extLst>
      <p:ext uri="{BB962C8B-B14F-4D97-AF65-F5344CB8AC3E}">
        <p14:creationId xmlns:p14="http://schemas.microsoft.com/office/powerpoint/2010/main" val="3944931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7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CB2A76-21E7-E84D-947E-CA3C7F5C7EB3}"/>
              </a:ext>
            </a:extLst>
          </p:cNvPr>
          <p:cNvSpPr/>
          <p:nvPr userDrawn="1"/>
        </p:nvSpPr>
        <p:spPr>
          <a:xfrm>
            <a:off x="-2" y="0"/>
            <a:ext cx="6858001" cy="752829"/>
          </a:xfrm>
          <a:prstGeom prst="rect">
            <a:avLst/>
          </a:prstGeom>
          <a:solidFill>
            <a:schemeClr val="accent1">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6" name="Picture 5" descr="Background pattern&#10;&#10;Description automatically generated">
            <a:extLst>
              <a:ext uri="{FF2B5EF4-FFF2-40B4-BE49-F238E27FC236}">
                <a16:creationId xmlns:a16="http://schemas.microsoft.com/office/drawing/2014/main" id="{9ED4CF65-B1F4-4CDC-8577-092D9B4379CB}"/>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12355"/>
            <a:ext cx="6860130" cy="752829"/>
          </a:xfrm>
          <a:prstGeom prst="rect">
            <a:avLst/>
          </a:prstGeom>
        </p:spPr>
      </p:pic>
    </p:spTree>
    <p:extLst>
      <p:ext uri="{BB962C8B-B14F-4D97-AF65-F5344CB8AC3E}">
        <p14:creationId xmlns:p14="http://schemas.microsoft.com/office/powerpoint/2010/main" val="82158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FAAE8F9-3C85-B04F-8AEC-1CA65201D4D5}"/>
              </a:ext>
            </a:extLst>
          </p:cNvPr>
          <p:cNvSpPr/>
          <p:nvPr userDrawn="1"/>
        </p:nvSpPr>
        <p:spPr>
          <a:xfrm>
            <a:off x="0" y="0"/>
            <a:ext cx="6858000" cy="752829"/>
          </a:xfrm>
          <a:prstGeom prst="rect">
            <a:avLst/>
          </a:prstGeom>
          <a:solidFill>
            <a:schemeClr val="accent2">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8" name="Picture 7" descr="Background pattern&#10;&#10;Description automatically generated">
            <a:extLst>
              <a:ext uri="{FF2B5EF4-FFF2-40B4-BE49-F238E27FC236}">
                <a16:creationId xmlns:a16="http://schemas.microsoft.com/office/drawing/2014/main" id="{CE6A1085-F6E1-4699-A0FA-AE3FE6A4F05F}"/>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3"/>
            <a:ext cx="6860130" cy="752829"/>
          </a:xfrm>
          <a:prstGeom prst="rect">
            <a:avLst/>
          </a:prstGeom>
        </p:spPr>
      </p:pic>
    </p:spTree>
    <p:extLst>
      <p:ext uri="{BB962C8B-B14F-4D97-AF65-F5344CB8AC3E}">
        <p14:creationId xmlns:p14="http://schemas.microsoft.com/office/powerpoint/2010/main" val="9351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9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797B134-34BF-A84C-B8BE-AB506D139A0F}"/>
              </a:ext>
            </a:extLst>
          </p:cNvPr>
          <p:cNvSpPr/>
          <p:nvPr userDrawn="1"/>
        </p:nvSpPr>
        <p:spPr>
          <a:xfrm>
            <a:off x="-2" y="0"/>
            <a:ext cx="6858001" cy="752829"/>
          </a:xfrm>
          <a:prstGeom prst="rect">
            <a:avLst/>
          </a:prstGeom>
          <a:solidFill>
            <a:schemeClr val="accent3">
              <a:alpha val="92000"/>
            </a:schemeClr>
          </a:solidFill>
          <a:ln>
            <a:noFill/>
          </a:ln>
          <a:effectLst>
            <a:outerShdw blurRad="50800" dist="508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2873">
              <a:solidFill>
                <a:srgbClr val="E46A4B"/>
              </a:solidFill>
              <a:latin typeface="Helvetica" pitchFamily="2" charset="0"/>
            </a:endParaRPr>
          </a:p>
        </p:txBody>
      </p:sp>
      <p:pic>
        <p:nvPicPr>
          <p:cNvPr id="8" name="Picture 7" descr="Background pattern&#10;&#10;Description automatically generated">
            <a:extLst>
              <a:ext uri="{FF2B5EF4-FFF2-40B4-BE49-F238E27FC236}">
                <a16:creationId xmlns:a16="http://schemas.microsoft.com/office/drawing/2014/main" id="{00AE3253-1D82-410D-9766-20442514D311}"/>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2"/>
            <a:ext cx="6860130" cy="752829"/>
          </a:xfrm>
          <a:prstGeom prst="rect">
            <a:avLst/>
          </a:prstGeom>
        </p:spPr>
      </p:pic>
    </p:spTree>
    <p:extLst>
      <p:ext uri="{BB962C8B-B14F-4D97-AF65-F5344CB8AC3E}">
        <p14:creationId xmlns:p14="http://schemas.microsoft.com/office/powerpoint/2010/main" val="324591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3_Custom Layout">
    <p:spTree>
      <p:nvGrpSpPr>
        <p:cNvPr id="1" name=""/>
        <p:cNvGrpSpPr/>
        <p:nvPr/>
      </p:nvGrpSpPr>
      <p:grpSpPr>
        <a:xfrm>
          <a:off x="0" y="0"/>
          <a:ext cx="0" cy="0"/>
          <a:chOff x="0" y="0"/>
          <a:chExt cx="0" cy="0"/>
        </a:xfrm>
      </p:grpSpPr>
      <p:sp>
        <p:nvSpPr>
          <p:cNvPr id="7" name="Rounded Rectangle 8">
            <a:extLst>
              <a:ext uri="{FF2B5EF4-FFF2-40B4-BE49-F238E27FC236}">
                <a16:creationId xmlns:a16="http://schemas.microsoft.com/office/drawing/2014/main" id="{6719705F-6273-49DB-A396-F5F2070C0B7C}"/>
              </a:ext>
            </a:extLst>
          </p:cNvPr>
          <p:cNvSpPr/>
          <p:nvPr userDrawn="1"/>
        </p:nvSpPr>
        <p:spPr>
          <a:xfrm>
            <a:off x="0" y="237"/>
            <a:ext cx="6858000" cy="752400"/>
          </a:xfrm>
          <a:prstGeom prst="roundRect">
            <a:avLst>
              <a:gd name="adj" fmla="val 0"/>
            </a:avLst>
          </a:prstGeom>
          <a:gradFill>
            <a:gsLst>
              <a:gs pos="100000">
                <a:schemeClr val="tx2"/>
              </a:gs>
              <a:gs pos="100000">
                <a:schemeClr val="tx2">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descr="Background pattern&#10;&#10;Description automatically generated">
            <a:extLst>
              <a:ext uri="{FF2B5EF4-FFF2-40B4-BE49-F238E27FC236}">
                <a16:creationId xmlns:a16="http://schemas.microsoft.com/office/drawing/2014/main" id="{8A63AC14-D13C-422B-9657-4CEE69067A8A}"/>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Lst>
          </a:blip>
          <a:srcRect/>
          <a:stretch/>
        </p:blipFill>
        <p:spPr>
          <a:xfrm>
            <a:off x="-2130" y="12356"/>
            <a:ext cx="6860130" cy="752829"/>
          </a:xfrm>
          <a:prstGeom prst="rect">
            <a:avLst/>
          </a:prstGeom>
        </p:spPr>
      </p:pic>
    </p:spTree>
    <p:extLst>
      <p:ext uri="{BB962C8B-B14F-4D97-AF65-F5344CB8AC3E}">
        <p14:creationId xmlns:p14="http://schemas.microsoft.com/office/powerpoint/2010/main" val="755793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5E2F4EE-C3FB-224A-BE98-CED20D9C2AC1}"/>
              </a:ext>
            </a:extLst>
          </p:cNvPr>
          <p:cNvCxnSpPr/>
          <p:nvPr/>
        </p:nvCxnSpPr>
        <p:spPr>
          <a:xfrm>
            <a:off x="152578" y="9467623"/>
            <a:ext cx="65287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2F00DE8-0C0D-B54E-8FEE-5A54D7C49B77}"/>
              </a:ext>
            </a:extLst>
          </p:cNvPr>
          <p:cNvCxnSpPr/>
          <p:nvPr userDrawn="1"/>
        </p:nvCxnSpPr>
        <p:spPr>
          <a:xfrm>
            <a:off x="152579" y="9467623"/>
            <a:ext cx="6528752"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72A65C05-07F5-DE41-B54A-087D35537610}"/>
              </a:ext>
            </a:extLst>
          </p:cNvPr>
          <p:cNvSpPr txBox="1">
            <a:spLocks/>
          </p:cNvSpPr>
          <p:nvPr userDrawn="1"/>
        </p:nvSpPr>
        <p:spPr>
          <a:xfrm>
            <a:off x="4055874" y="9604354"/>
            <a:ext cx="2659250" cy="210931"/>
          </a:xfrm>
          <a:prstGeom prst="rect">
            <a:avLst/>
          </a:prstGeom>
        </p:spPr>
        <p:txBody>
          <a:bodyPr vert="horz" lIns="48986" tIns="24493" rIns="48986" bIns="24493" rtlCol="0" anchor="ctr"/>
          <a:lstStyle>
            <a:defPPr>
              <a:defRPr lang="en-US"/>
            </a:defPPr>
            <a:lvl1pPr marL="0" algn="l" defTabSz="457200" rtl="0" eaLnBrk="1" latinLnBrk="0" hangingPunct="1">
              <a:defRPr sz="1200" b="0" i="0" kern="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643" b="1">
                <a:solidFill>
                  <a:schemeClr val="accent1"/>
                </a:solidFill>
              </a:rPr>
              <a:t>Adapting to Climate Change in Australia </a:t>
            </a:r>
            <a:endParaRPr lang="en-US" sz="643">
              <a:solidFill>
                <a:schemeClr val="bg1">
                  <a:lumMod val="65000"/>
                </a:schemeClr>
              </a:solidFill>
            </a:endParaRPr>
          </a:p>
        </p:txBody>
      </p:sp>
    </p:spTree>
    <p:extLst>
      <p:ext uri="{BB962C8B-B14F-4D97-AF65-F5344CB8AC3E}">
        <p14:creationId xmlns:p14="http://schemas.microsoft.com/office/powerpoint/2010/main" val="3841834907"/>
      </p:ext>
    </p:extLst>
  </p:cSld>
  <p:clrMap bg1="lt1" tx1="dk1" bg2="lt2" tx2="dk2" accent1="accent1" accent2="accent2" accent3="accent3" accent4="accent4" accent5="accent5" accent6="accent6" hlink="hlink" folHlink="folHlink"/>
  <p:sldLayoutIdLst>
    <p:sldLayoutId id="2147483705" r:id="rId1"/>
    <p:sldLayoutId id="2147483690" r:id="rId2"/>
    <p:sldLayoutId id="2147483707" r:id="rId3"/>
    <p:sldLayoutId id="2147483703" r:id="rId4"/>
    <p:sldLayoutId id="2147483696" r:id="rId5"/>
    <p:sldLayoutId id="2147483709" r:id="rId6"/>
    <p:sldLayoutId id="2147483697" r:id="rId7"/>
    <p:sldLayoutId id="2147483698" r:id="rId8"/>
    <p:sldLayoutId id="2147483708" r:id="rId9"/>
    <p:sldLayoutId id="2147483699" r:id="rId10"/>
    <p:sldLayoutId id="2147483700" r:id="rId11"/>
    <p:sldLayoutId id="2147483701" r:id="rId12"/>
    <p:sldLayoutId id="2147483702" r:id="rId13"/>
    <p:sldLayoutId id="2147483706" r:id="rId14"/>
  </p:sldLayoutIdLst>
  <p:txStyles>
    <p:titleStyle>
      <a:lvl1pPr algn="l" defTabSz="68578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5" indent="-171445" algn="l" defTabSz="68578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6" indent="-171445" algn="l" defTabSz="68578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7" indent="-171445" algn="l" defTabSz="68578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18"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09"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0"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1"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2" indent="-171445" algn="l" defTabSz="685782"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2" rtl="0" eaLnBrk="1" latinLnBrk="0" hangingPunct="1">
        <a:defRPr sz="1350" kern="1200">
          <a:solidFill>
            <a:schemeClr val="tx1"/>
          </a:solidFill>
          <a:latin typeface="+mn-lt"/>
          <a:ea typeface="+mn-ea"/>
          <a:cs typeface="+mn-cs"/>
        </a:defRPr>
      </a:lvl1pPr>
      <a:lvl2pPr marL="342891" algn="l" defTabSz="685782" rtl="0" eaLnBrk="1" latinLnBrk="0" hangingPunct="1">
        <a:defRPr sz="1350" kern="1200">
          <a:solidFill>
            <a:schemeClr val="tx1"/>
          </a:solidFill>
          <a:latin typeface="+mn-lt"/>
          <a:ea typeface="+mn-ea"/>
          <a:cs typeface="+mn-cs"/>
        </a:defRPr>
      </a:lvl2pPr>
      <a:lvl3pPr marL="685782" algn="l" defTabSz="685782" rtl="0" eaLnBrk="1" latinLnBrk="0" hangingPunct="1">
        <a:defRPr sz="1350" kern="1200">
          <a:solidFill>
            <a:schemeClr val="tx1"/>
          </a:solidFill>
          <a:latin typeface="+mn-lt"/>
          <a:ea typeface="+mn-ea"/>
          <a:cs typeface="+mn-cs"/>
        </a:defRPr>
      </a:lvl3pPr>
      <a:lvl4pPr marL="1028673" algn="l" defTabSz="685782" rtl="0" eaLnBrk="1" latinLnBrk="0" hangingPunct="1">
        <a:defRPr sz="1350" kern="1200">
          <a:solidFill>
            <a:schemeClr val="tx1"/>
          </a:solidFill>
          <a:latin typeface="+mn-lt"/>
          <a:ea typeface="+mn-ea"/>
          <a:cs typeface="+mn-cs"/>
        </a:defRPr>
      </a:lvl4pPr>
      <a:lvl5pPr marL="1371563" algn="l" defTabSz="685782" rtl="0" eaLnBrk="1" latinLnBrk="0" hangingPunct="1">
        <a:defRPr sz="1350" kern="1200">
          <a:solidFill>
            <a:schemeClr val="tx1"/>
          </a:solidFill>
          <a:latin typeface="+mn-lt"/>
          <a:ea typeface="+mn-ea"/>
          <a:cs typeface="+mn-cs"/>
        </a:defRPr>
      </a:lvl5pPr>
      <a:lvl6pPr marL="1714454" algn="l" defTabSz="685782" rtl="0" eaLnBrk="1" latinLnBrk="0" hangingPunct="1">
        <a:defRPr sz="1350" kern="1200">
          <a:solidFill>
            <a:schemeClr val="tx1"/>
          </a:solidFill>
          <a:latin typeface="+mn-lt"/>
          <a:ea typeface="+mn-ea"/>
          <a:cs typeface="+mn-cs"/>
        </a:defRPr>
      </a:lvl6pPr>
      <a:lvl7pPr marL="2057345" algn="l" defTabSz="685782" rtl="0" eaLnBrk="1" latinLnBrk="0" hangingPunct="1">
        <a:defRPr sz="1350" kern="1200">
          <a:solidFill>
            <a:schemeClr val="tx1"/>
          </a:solidFill>
          <a:latin typeface="+mn-lt"/>
          <a:ea typeface="+mn-ea"/>
          <a:cs typeface="+mn-cs"/>
        </a:defRPr>
      </a:lvl7pPr>
      <a:lvl8pPr marL="2400236" algn="l" defTabSz="685782" rtl="0" eaLnBrk="1" latinLnBrk="0" hangingPunct="1">
        <a:defRPr sz="1350" kern="1200">
          <a:solidFill>
            <a:schemeClr val="tx1"/>
          </a:solidFill>
          <a:latin typeface="+mn-lt"/>
          <a:ea typeface="+mn-ea"/>
          <a:cs typeface="+mn-cs"/>
        </a:defRPr>
      </a:lvl8pPr>
      <a:lvl9pPr marL="2743127" algn="l" defTabSz="685782"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24">
          <p15:clr>
            <a:srgbClr val="F26B43"/>
          </p15:clr>
        </p15:guide>
        <p15:guide id="2" pos="232" userDrawn="1">
          <p15:clr>
            <a:srgbClr val="F26B43"/>
          </p15:clr>
        </p15:guide>
        <p15:guide id="3" orient="horz" pos="3120" userDrawn="1">
          <p15:clr>
            <a:srgbClr val="F26B43"/>
          </p15:clr>
        </p15:guide>
        <p15:guide id="4" pos="2160" userDrawn="1">
          <p15:clr>
            <a:srgbClr val="F26B43"/>
          </p15:clr>
        </p15:guide>
        <p15:guide id="5" pos="408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5.jpeg"/><Relationship Id="rId3" Type="http://schemas.openxmlformats.org/officeDocument/2006/relationships/image" Target="../media/image28.png"/><Relationship Id="rId7" Type="http://schemas.openxmlformats.org/officeDocument/2006/relationships/image" Target="../media/image43.jpeg"/><Relationship Id="rId12" Type="http://schemas.microsoft.com/office/2007/relationships/hdphoto" Target="../media/hdphoto6.wdp"/><Relationship Id="rId2" Type="http://schemas.openxmlformats.org/officeDocument/2006/relationships/image" Target="../media/image42.jpeg"/><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25.png"/><Relationship Id="rId5" Type="http://schemas.openxmlformats.org/officeDocument/2006/relationships/image" Target="../media/image26.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4.wdp"/><Relationship Id="rId4" Type="http://schemas.openxmlformats.org/officeDocument/2006/relationships/image" Target="cid:image001.png@01D7BA90.6977E100" TargetMode="External"/><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4.jpeg"/><Relationship Id="rId7" Type="http://schemas.microsoft.com/office/2007/relationships/hdphoto" Target="../media/hdphoto7.wdp"/><Relationship Id="rId12" Type="http://schemas.openxmlformats.org/officeDocument/2006/relationships/image" Target="../media/image29.jpeg"/><Relationship Id="rId2" Type="http://schemas.openxmlformats.org/officeDocument/2006/relationships/image" Target="../media/image23.jpeg"/><Relationship Id="rId1" Type="http://schemas.openxmlformats.org/officeDocument/2006/relationships/slideLayout" Target="../slideLayouts/slideLayout10.xml"/><Relationship Id="rId6" Type="http://schemas.openxmlformats.org/officeDocument/2006/relationships/image" Target="../media/image26.pn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8.wdp"/><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5.jpeg"/><Relationship Id="rId3" Type="http://schemas.openxmlformats.org/officeDocument/2006/relationships/image" Target="../media/image33.jpeg"/><Relationship Id="rId7" Type="http://schemas.microsoft.com/office/2007/relationships/hdphoto" Target="../media/hdphoto7.wdp"/><Relationship Id="rId12"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8.wdp"/><Relationship Id="rId5" Type="http://schemas.microsoft.com/office/2007/relationships/hdphoto" Target="../media/hdphoto6.wdp"/><Relationship Id="rId10" Type="http://schemas.openxmlformats.org/officeDocument/2006/relationships/image" Target="../media/image27.png"/><Relationship Id="rId4" Type="http://schemas.openxmlformats.org/officeDocument/2006/relationships/image" Target="../media/image25.png"/><Relationship Id="rId9" Type="http://schemas.microsoft.com/office/2007/relationships/hdphoto" Target="../media/hdphoto9.wdp"/></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7.png"/><Relationship Id="rId3" Type="http://schemas.openxmlformats.org/officeDocument/2006/relationships/image" Target="../media/image38.jpeg"/><Relationship Id="rId7" Type="http://schemas.openxmlformats.org/officeDocument/2006/relationships/image" Target="../media/image26.png"/><Relationship Id="rId12" Type="http://schemas.microsoft.com/office/2007/relationships/hdphoto" Target="../media/hdphoto11.wdp"/><Relationship Id="rId2" Type="http://schemas.openxmlformats.org/officeDocument/2006/relationships/image" Target="../media/image37.jfif"/><Relationship Id="rId1" Type="http://schemas.openxmlformats.org/officeDocument/2006/relationships/slideLayout" Target="../slideLayouts/slideLayout9.xml"/><Relationship Id="rId6" Type="http://schemas.microsoft.com/office/2007/relationships/hdphoto" Target="../media/hdphoto6.wdp"/><Relationship Id="rId11" Type="http://schemas.openxmlformats.org/officeDocument/2006/relationships/image" Target="../media/image40.png"/><Relationship Id="rId5" Type="http://schemas.openxmlformats.org/officeDocument/2006/relationships/image" Target="../media/image25.png"/><Relationship Id="rId10" Type="http://schemas.microsoft.com/office/2007/relationships/hdphoto" Target="../media/hdphoto9.wdp"/><Relationship Id="rId4" Type="http://schemas.openxmlformats.org/officeDocument/2006/relationships/image" Target="../media/image39.jpeg"/><Relationship Id="rId9" Type="http://schemas.openxmlformats.org/officeDocument/2006/relationships/image" Target="../media/image28.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8850F802-7696-EF45-AA18-54CFB5E948A8}"/>
              </a:ext>
            </a:extLst>
          </p:cNvPr>
          <p:cNvSpPr txBox="1">
            <a:spLocks/>
          </p:cNvSpPr>
          <p:nvPr/>
        </p:nvSpPr>
        <p:spPr>
          <a:xfrm>
            <a:off x="351156" y="971756"/>
            <a:ext cx="4547416" cy="870107"/>
          </a:xfrm>
          <a:prstGeom prst="rect">
            <a:avLst/>
          </a:prstGeom>
        </p:spPr>
        <p:txBody>
          <a:bodyP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US" sz="2400">
                <a:latin typeface="Open Sans" panose="020B0606030504020204" pitchFamily="34" charset="0"/>
                <a:ea typeface="Open Sans" panose="020B0606030504020204" pitchFamily="34" charset="0"/>
                <a:cs typeface="Open Sans" panose="020B0606030504020204" pitchFamily="34" charset="0"/>
              </a:rPr>
              <a:t>Adapting to Climate Change in Australia</a:t>
            </a:r>
          </a:p>
        </p:txBody>
      </p:sp>
    </p:spTree>
    <p:extLst>
      <p:ext uri="{BB962C8B-B14F-4D97-AF65-F5344CB8AC3E}">
        <p14:creationId xmlns:p14="http://schemas.microsoft.com/office/powerpoint/2010/main" val="3780234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C7D50F4-B6B2-4509-B29E-3F3501F861D6}"/>
              </a:ext>
            </a:extLst>
          </p:cNvPr>
          <p:cNvSpPr txBox="1"/>
          <p:nvPr/>
        </p:nvSpPr>
        <p:spPr>
          <a:xfrm>
            <a:off x="427078" y="2809948"/>
            <a:ext cx="3528000" cy="6225743"/>
          </a:xfrm>
          <a:prstGeom prst="rect">
            <a:avLst/>
          </a:prstGeom>
          <a:noFill/>
        </p:spPr>
        <p:txBody>
          <a:bodyPr wrap="square">
            <a:spAutoFit/>
          </a:bodyPr>
          <a:lstStyle/>
          <a:p>
            <a:pPr algn="l">
              <a:lnSpc>
                <a:spcPct val="114000"/>
              </a:lnSpc>
              <a:spcAft>
                <a:spcPts val="600"/>
              </a:spcAft>
            </a:pPr>
            <a:r>
              <a:rPr lang="en-AU" sz="1200" b="0" i="0" u="none" strike="noStrike" baseline="0" dirty="0">
                <a:solidFill>
                  <a:srgbClr val="0F1010"/>
                </a:solidFill>
                <a:latin typeface="Calibri" panose="020F0502020204030204" pitchFamily="34" charset="0"/>
                <a:cs typeface="Calibri" panose="020F0502020204030204" pitchFamily="34" charset="0"/>
              </a:rPr>
              <a:t>Climate change has the potential to impact our economy in many different ways. Some of our most important industries and biggest employers are dependent on the climate, such as the agriculture and tourism industries. </a:t>
            </a:r>
            <a:r>
              <a:rPr lang="en-AU" sz="1200" dirty="0">
                <a:solidFill>
                  <a:srgbClr val="0F1010"/>
                </a:solidFill>
                <a:latin typeface="Calibri" panose="020F0502020204030204" pitchFamily="34" charset="0"/>
                <a:cs typeface="Calibri" panose="020F0502020204030204" pitchFamily="34" charset="0"/>
              </a:rPr>
              <a:t> </a:t>
            </a:r>
          </a:p>
          <a:p>
            <a:pPr algn="l">
              <a:lnSpc>
                <a:spcPct val="114000"/>
              </a:lnSpc>
              <a:spcAft>
                <a:spcPts val="600"/>
              </a:spcAft>
            </a:pPr>
            <a:r>
              <a:rPr lang="en-AU" sz="1200" b="0" i="0" u="none" strike="noStrike" baseline="0" dirty="0">
                <a:solidFill>
                  <a:srgbClr val="0F1010"/>
                </a:solidFill>
                <a:latin typeface="Calibri" panose="020F0502020204030204" pitchFamily="34" charset="0"/>
                <a:cs typeface="Calibri" panose="020F0502020204030204" pitchFamily="34" charset="0"/>
              </a:rPr>
              <a:t>Climate change could impact the productivity and competitiveness of certain industries, the nature of work in those industries, future occupations, and structure of our economy. </a:t>
            </a:r>
            <a:endParaRPr lang="en-AU" sz="1200" dirty="0">
              <a:solidFill>
                <a:srgbClr val="0F1010"/>
              </a:solidFill>
              <a:latin typeface="Calibri" panose="020F0502020204030204" pitchFamily="34" charset="0"/>
              <a:cs typeface="Calibri" panose="020F0502020204030204" pitchFamily="34" charset="0"/>
            </a:endParaRPr>
          </a:p>
          <a:p>
            <a:pPr algn="l">
              <a:lnSpc>
                <a:spcPct val="114000"/>
              </a:lnSpc>
              <a:spcAft>
                <a:spcPts val="600"/>
              </a:spcAft>
            </a:pPr>
            <a:r>
              <a:rPr lang="en-AU" sz="1200" b="0" i="0" u="none" strike="noStrike" baseline="0" dirty="0">
                <a:solidFill>
                  <a:srgbClr val="0F1010"/>
                </a:solidFill>
                <a:latin typeface="Calibri" panose="020F0502020204030204" pitchFamily="34" charset="0"/>
                <a:cs typeface="Calibri" panose="020F0502020204030204" pitchFamily="34" charset="0"/>
              </a:rPr>
              <a:t>Better understanding and proactively managing climate change will help Australian businesses to continue to prosper, and our people to continue to have access to secure and meaningful jobs and opportunities in our future climate.</a:t>
            </a:r>
          </a:p>
          <a:p>
            <a:pPr algn="l">
              <a:lnSpc>
                <a:spcPct val="114000"/>
              </a:lnSpc>
              <a:spcAft>
                <a:spcPts val="600"/>
              </a:spcAft>
            </a:pPr>
            <a:r>
              <a:rPr lang="en-AU" sz="1200" b="0" i="0" u="none" strike="noStrike" baseline="0" dirty="0">
                <a:solidFill>
                  <a:srgbClr val="0F1010"/>
                </a:solidFill>
                <a:latin typeface="Calibri" panose="020F0502020204030204" pitchFamily="34" charset="0"/>
                <a:cs typeface="Calibri" panose="020F0502020204030204" pitchFamily="34" charset="0"/>
              </a:rPr>
              <a:t>Australia’s financial sector will continue to play an important role in shaping how we plan for and adapt to climate change. </a:t>
            </a:r>
          </a:p>
          <a:p>
            <a:pPr algn="l">
              <a:lnSpc>
                <a:spcPct val="114000"/>
              </a:lnSpc>
              <a:spcAft>
                <a:spcPts val="600"/>
              </a:spcAft>
            </a:pPr>
            <a:r>
              <a:rPr lang="en-AU" sz="1200" b="0" i="0" u="none" strike="noStrike" baseline="0" dirty="0">
                <a:solidFill>
                  <a:srgbClr val="0F1010"/>
                </a:solidFill>
                <a:latin typeface="Calibri" panose="020F0502020204030204" pitchFamily="34" charset="0"/>
                <a:cs typeface="Calibri" panose="020F0502020204030204" pitchFamily="34" charset="0"/>
              </a:rPr>
              <a:t>Insurance can also be an important risk management tool for individuals and businesses that are exposed to climate-related risks. </a:t>
            </a:r>
          </a:p>
          <a:p>
            <a:pPr algn="l">
              <a:lnSpc>
                <a:spcPct val="114000"/>
              </a:lnSpc>
              <a:spcAft>
                <a:spcPts val="600"/>
              </a:spcAft>
            </a:pPr>
            <a:r>
              <a:rPr lang="en-AU" sz="1200" b="0" i="0" u="none" strike="noStrike" baseline="0" dirty="0">
                <a:solidFill>
                  <a:srgbClr val="0F1010"/>
                </a:solidFill>
                <a:latin typeface="Calibri" panose="020F0502020204030204" pitchFamily="34" charset="0"/>
                <a:cs typeface="Calibri" panose="020F0502020204030204" pitchFamily="34" charset="0"/>
              </a:rPr>
              <a:t>Making efficient and well-targeted investments in adaptation now can reduce risks and avoid significant costs in the long term, while taking advantage of opportunities. </a:t>
            </a:r>
          </a:p>
          <a:p>
            <a:pPr>
              <a:lnSpc>
                <a:spcPct val="114000"/>
              </a:lnSpc>
              <a:spcAft>
                <a:spcPts val="600"/>
              </a:spcAft>
            </a:pPr>
            <a:r>
              <a:rPr lang="en-AU" sz="1200" b="1" i="0" dirty="0">
                <a:solidFill>
                  <a:srgbClr val="111111"/>
                </a:solidFill>
                <a:effectLst/>
                <a:latin typeface="Libre Baskerville"/>
              </a:rPr>
              <a:t>The Australian Government is taking practical action to help our economic domain adapt to climate change.</a:t>
            </a:r>
            <a:endParaRPr lang="en-AU" altLang="en-US" sz="1200" b="1" dirty="0">
              <a:solidFill>
                <a:srgbClr val="000000"/>
              </a:solidFill>
              <a:latin typeface="+mn-lt"/>
            </a:endParaRPr>
          </a:p>
        </p:txBody>
      </p:sp>
      <p:pic>
        <p:nvPicPr>
          <p:cNvPr id="5122" name="Picture 2">
            <a:extLst>
              <a:ext uri="{FF2B5EF4-FFF2-40B4-BE49-F238E27FC236}">
                <a16:creationId xmlns:a16="http://schemas.microsoft.com/office/drawing/2014/main" id="{F533966F-2650-4BC6-8449-AD8BE69AC01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6234" b="2891"/>
          <a:stretch/>
        </p:blipFill>
        <p:spPr bwMode="auto">
          <a:xfrm>
            <a:off x="4127864" y="2854904"/>
            <a:ext cx="2276932" cy="58747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 Placeholder 11">
            <a:extLst>
              <a:ext uri="{FF2B5EF4-FFF2-40B4-BE49-F238E27FC236}">
                <a16:creationId xmlns:a16="http://schemas.microsoft.com/office/drawing/2014/main" id="{83B44130-E336-4FFA-BA7A-313530B8C86A}"/>
              </a:ext>
            </a:extLst>
          </p:cNvPr>
          <p:cNvSpPr txBox="1">
            <a:spLocks/>
          </p:cNvSpPr>
          <p:nvPr/>
        </p:nvSpPr>
        <p:spPr>
          <a:xfrm>
            <a:off x="372062" y="1219200"/>
            <a:ext cx="6045794" cy="1154523"/>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AU"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Adaptation in the Economic Domain</a:t>
            </a:r>
            <a:endParaRPr lang="en-US" sz="24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Group 14">
            <a:extLst>
              <a:ext uri="{FF2B5EF4-FFF2-40B4-BE49-F238E27FC236}">
                <a16:creationId xmlns:a16="http://schemas.microsoft.com/office/drawing/2014/main" id="{66CAE373-0478-4A1B-86A2-86E1DD2C711B}"/>
              </a:ext>
            </a:extLst>
          </p:cNvPr>
          <p:cNvGrpSpPr/>
          <p:nvPr/>
        </p:nvGrpSpPr>
        <p:grpSpPr>
          <a:xfrm>
            <a:off x="778912" y="1855847"/>
            <a:ext cx="5707027" cy="668351"/>
            <a:chOff x="-4648793" y="3820214"/>
            <a:chExt cx="5227303" cy="668351"/>
          </a:xfrm>
        </p:grpSpPr>
        <p:cxnSp>
          <p:nvCxnSpPr>
            <p:cNvPr id="16" name="Straight Connector 15">
              <a:extLst>
                <a:ext uri="{FF2B5EF4-FFF2-40B4-BE49-F238E27FC236}">
                  <a16:creationId xmlns:a16="http://schemas.microsoft.com/office/drawing/2014/main" id="{32D2036D-FE6C-4479-8B55-EF918011C824}"/>
                </a:ext>
              </a:extLst>
            </p:cNvPr>
            <p:cNvCxnSpPr>
              <a:cxnSpLocks/>
            </p:cNvCxnSpPr>
            <p:nvPr/>
          </p:nvCxnSpPr>
          <p:spPr>
            <a:xfrm flipV="1">
              <a:off x="-4648793" y="3837181"/>
              <a:ext cx="0" cy="651384"/>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11">
              <a:extLst>
                <a:ext uri="{FF2B5EF4-FFF2-40B4-BE49-F238E27FC236}">
                  <a16:creationId xmlns:a16="http://schemas.microsoft.com/office/drawing/2014/main" id="{204F09DD-05A1-4139-8854-A13F37AD1211}"/>
                </a:ext>
              </a:extLst>
            </p:cNvPr>
            <p:cNvSpPr txBox="1">
              <a:spLocks/>
            </p:cNvSpPr>
            <p:nvPr/>
          </p:nvSpPr>
          <p:spPr>
            <a:xfrm>
              <a:off x="-4570141" y="3820214"/>
              <a:ext cx="5148651" cy="380022"/>
            </a:xfrm>
            <a:prstGeom prst="rect">
              <a:avLst/>
            </a:prstGeom>
          </p:spPr>
          <p:txBody>
            <a:bodyP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nSpc>
                  <a:spcPct val="100000"/>
                </a:lnSpc>
                <a:buNone/>
              </a:pPr>
              <a:r>
                <a:rPr lang="en-AU" sz="1400" dirty="0">
                  <a:solidFill>
                    <a:schemeClr val="accent1"/>
                  </a:solidFill>
                </a:rPr>
                <a:t>Australia has a strong economy that is projected to continue growing over the next 40 years, positioning Australia to respond to future challenges and seize opportunities</a:t>
              </a:r>
            </a:p>
          </p:txBody>
        </p:sp>
      </p:grpSp>
    </p:spTree>
    <p:extLst>
      <p:ext uri="{BB962C8B-B14F-4D97-AF65-F5344CB8AC3E}">
        <p14:creationId xmlns:p14="http://schemas.microsoft.com/office/powerpoint/2010/main" val="1483346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6">
            <a:extLst>
              <a:ext uri="{FF2B5EF4-FFF2-40B4-BE49-F238E27FC236}">
                <a16:creationId xmlns:a16="http://schemas.microsoft.com/office/drawing/2014/main" id="{7C0B9DE6-D08E-423D-ACC1-A1496CB40AF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57157" y="7393381"/>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FBE8BCD-69C3-43DD-B901-5298D87E0735}"/>
              </a:ext>
            </a:extLst>
          </p:cNvPr>
          <p:cNvSpPr txBox="1"/>
          <p:nvPr/>
        </p:nvSpPr>
        <p:spPr>
          <a:xfrm>
            <a:off x="1593669" y="1844966"/>
            <a:ext cx="4392049" cy="1846339"/>
          </a:xfrm>
          <a:prstGeom prst="rect">
            <a:avLst/>
          </a:prstGeom>
          <a:noFill/>
        </p:spPr>
        <p:txBody>
          <a:bodyPr wrap="square">
            <a:spAutoFit/>
          </a:bodyPr>
          <a:lstStyle/>
          <a:p>
            <a:pPr>
              <a:spcAft>
                <a:spcPts val="6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Council of Financial Regulators</a:t>
            </a:r>
            <a:endParaRPr lang="en-AU" sz="1400" b="0" i="0" u="none" strike="noStrike" baseline="0" dirty="0">
              <a:solidFill>
                <a:srgbClr val="0F1010"/>
              </a:solidFill>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513"/>
              </a:spcAft>
            </a:pPr>
            <a:r>
              <a:rPr lang="en-AU" sz="1200" dirty="0"/>
              <a:t>The Council of Financial Regulators is made up of The Treasury, Reserve Bank of Australia, Australian Prudential Regulation Authority, and Australian Securities and Investments Commission. The Council considers the risks of climate change as part of its discussions and initiatives, including Climate Vulnerability Assessments which aim to identify risk and assist financial institutions.</a:t>
            </a:r>
          </a:p>
        </p:txBody>
      </p:sp>
      <p:sp>
        <p:nvSpPr>
          <p:cNvPr id="31" name="TextBox 30">
            <a:extLst>
              <a:ext uri="{FF2B5EF4-FFF2-40B4-BE49-F238E27FC236}">
                <a16:creationId xmlns:a16="http://schemas.microsoft.com/office/drawing/2014/main" id="{441485C0-3882-46EF-9556-9B541437BE78}"/>
              </a:ext>
            </a:extLst>
          </p:cNvPr>
          <p:cNvSpPr txBox="1"/>
          <p:nvPr/>
        </p:nvSpPr>
        <p:spPr>
          <a:xfrm>
            <a:off x="1593667" y="7350331"/>
            <a:ext cx="4429762" cy="1898725"/>
          </a:xfrm>
          <a:prstGeom prst="rect">
            <a:avLst/>
          </a:prstGeom>
          <a:noFill/>
        </p:spPr>
        <p:txBody>
          <a:bodyPr wrap="square">
            <a:spAutoFit/>
          </a:bodyPr>
          <a:lstStyle/>
          <a:p>
            <a:pPr fontAlgn="base">
              <a:lnSpc>
                <a:spcPct val="114000"/>
              </a:lnSpc>
              <a:spcAft>
                <a:spcPts val="513"/>
              </a:spcAft>
            </a:pPr>
            <a:r>
              <a:rPr lang="en-AU" sz="1400" b="1" dirty="0">
                <a:latin typeface="Open Sans" panose="020B0606030504020204" pitchFamily="34" charset="0"/>
              </a:rPr>
              <a:t>Reinsurance Pool for Cyclone and Related Flood Damage</a:t>
            </a:r>
            <a:endParaRPr lang="en-US" sz="1400" b="1" dirty="0">
              <a:latin typeface="Open Sans" panose="020B0606030504020204" pitchFamily="34" charset="0"/>
            </a:endParaRPr>
          </a:p>
          <a:p>
            <a:pPr marL="0" indent="0" fontAlgn="base">
              <a:lnSpc>
                <a:spcPct val="114000"/>
              </a:lnSpc>
              <a:buNone/>
            </a:pPr>
            <a:r>
              <a:rPr lang="en-US" sz="1200" dirty="0">
                <a:ea typeface="Open Sans" panose="020B0606030504020204" pitchFamily="34" charset="0"/>
                <a:cs typeface="Open Sans" panose="020B0606030504020204" pitchFamily="34" charset="0"/>
              </a:rPr>
              <a:t>The Government intends to establish a reinsurance pool covering the risk of property damage caused by cyclones and cyclone-related floods. damage. The pool will seek to improve the accessibility and affordability of insurance for households, strata and small businesses in cyclone-prone areas, which are mainly located in northern Australia. </a:t>
            </a:r>
          </a:p>
        </p:txBody>
      </p:sp>
      <p:sp>
        <p:nvSpPr>
          <p:cNvPr id="36" name="TextBox 35">
            <a:extLst>
              <a:ext uri="{FF2B5EF4-FFF2-40B4-BE49-F238E27FC236}">
                <a16:creationId xmlns:a16="http://schemas.microsoft.com/office/drawing/2014/main" id="{E5F4FB92-022A-46DD-8596-3FFFA012AE3D}"/>
              </a:ext>
            </a:extLst>
          </p:cNvPr>
          <p:cNvSpPr txBox="1"/>
          <p:nvPr/>
        </p:nvSpPr>
        <p:spPr>
          <a:xfrm>
            <a:off x="1593669" y="3768130"/>
            <a:ext cx="4392468" cy="1653145"/>
          </a:xfrm>
          <a:prstGeom prst="rect">
            <a:avLst/>
          </a:prstGeom>
          <a:noFill/>
        </p:spPr>
        <p:txBody>
          <a:bodyPr wrap="square">
            <a:spAutoFit/>
          </a:bodyPr>
          <a:lstStyle/>
          <a:p>
            <a:pPr>
              <a:lnSpc>
                <a:spcPct val="114000"/>
              </a:lnSpc>
              <a:spcAft>
                <a:spcPts val="513"/>
              </a:spcAft>
            </a:pPr>
            <a:r>
              <a:rPr lang="en-AU"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Natural Capital Metrics</a:t>
            </a:r>
          </a:p>
          <a:p>
            <a:pPr>
              <a:lnSpc>
                <a:spcPct val="114000"/>
              </a:lnSpc>
              <a:spcAft>
                <a:spcPts val="513"/>
              </a:spcAft>
            </a:pPr>
            <a:r>
              <a:rPr lang="en-AU" sz="1200" dirty="0">
                <a:ea typeface="Open Sans" panose="020B0606030504020204" pitchFamily="34" charset="0"/>
                <a:cs typeface="Open Sans" panose="020B0606030504020204" pitchFamily="34" charset="0"/>
              </a:rPr>
              <a:t>The Government is working in partnership with interested banks and financial institutions and industry to develop and trial natural capital metrics. </a:t>
            </a:r>
            <a:r>
              <a:rPr lang="en-AU" sz="1200" dirty="0">
                <a:effectLst/>
                <a:ea typeface="Calibri" panose="020F0502020204030204" pitchFamily="34" charset="0"/>
                <a:cs typeface="Times New Roman" panose="02020603050405020304" pitchFamily="18" charset="0"/>
              </a:rPr>
              <a:t>These enable the financial sector and land managers to easily value natural capital and pave the way for increased private sector investment in maintaining and restoring our natural environment.</a:t>
            </a:r>
          </a:p>
        </p:txBody>
      </p:sp>
      <p:grpSp>
        <p:nvGrpSpPr>
          <p:cNvPr id="37" name="Group 36">
            <a:extLst>
              <a:ext uri="{FF2B5EF4-FFF2-40B4-BE49-F238E27FC236}">
                <a16:creationId xmlns:a16="http://schemas.microsoft.com/office/drawing/2014/main" id="{290316D6-7109-4E04-A2FE-2E480E58A1D2}"/>
              </a:ext>
            </a:extLst>
          </p:cNvPr>
          <p:cNvGrpSpPr/>
          <p:nvPr/>
        </p:nvGrpSpPr>
        <p:grpSpPr>
          <a:xfrm>
            <a:off x="6069014" y="3858853"/>
            <a:ext cx="432138" cy="332757"/>
            <a:chOff x="3704769" y="2969753"/>
            <a:chExt cx="816923" cy="629051"/>
          </a:xfrm>
        </p:grpSpPr>
        <p:sp>
          <p:nvSpPr>
            <p:cNvPr id="38" name="Rectangle 37">
              <a:extLst>
                <a:ext uri="{FF2B5EF4-FFF2-40B4-BE49-F238E27FC236}">
                  <a16:creationId xmlns:a16="http://schemas.microsoft.com/office/drawing/2014/main" id="{9B2BE8C9-B032-4F19-9E5B-863D6CD2A226}"/>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39" name="Picture 38" descr="increase Icon 1681892">
              <a:extLst>
                <a:ext uri="{FF2B5EF4-FFF2-40B4-BE49-F238E27FC236}">
                  <a16:creationId xmlns:a16="http://schemas.microsoft.com/office/drawing/2014/main" id="{534AD70E-E52B-4C3A-8D14-4CBAD73197C5}"/>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40" name="Group 39">
            <a:extLst>
              <a:ext uri="{FF2B5EF4-FFF2-40B4-BE49-F238E27FC236}">
                <a16:creationId xmlns:a16="http://schemas.microsoft.com/office/drawing/2014/main" id="{7E766245-570C-4F21-B21D-77C8873BDDED}"/>
              </a:ext>
            </a:extLst>
          </p:cNvPr>
          <p:cNvGrpSpPr/>
          <p:nvPr/>
        </p:nvGrpSpPr>
        <p:grpSpPr>
          <a:xfrm>
            <a:off x="6069014" y="4186588"/>
            <a:ext cx="432137" cy="332756"/>
            <a:chOff x="6157778" y="5974048"/>
            <a:chExt cx="432137" cy="332756"/>
          </a:xfrm>
        </p:grpSpPr>
        <p:sp>
          <p:nvSpPr>
            <p:cNvPr id="41" name="Rectangle 40">
              <a:extLst>
                <a:ext uri="{FF2B5EF4-FFF2-40B4-BE49-F238E27FC236}">
                  <a16:creationId xmlns:a16="http://schemas.microsoft.com/office/drawing/2014/main" id="{D2DDB0E0-2440-4CC9-92D3-0D3D0E3E911E}"/>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42" name="Picture 2" descr="Plant">
              <a:extLst>
                <a:ext uri="{FF2B5EF4-FFF2-40B4-BE49-F238E27FC236}">
                  <a16:creationId xmlns:a16="http://schemas.microsoft.com/office/drawing/2014/main" id="{8815CA47-654A-47EB-9132-402C604C49AE}"/>
                </a:ext>
              </a:extLst>
            </p:cNvPr>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a:extLst>
              <a:ext uri="{FF2B5EF4-FFF2-40B4-BE49-F238E27FC236}">
                <a16:creationId xmlns:a16="http://schemas.microsoft.com/office/drawing/2014/main" id="{9E82E06A-FF7E-4644-99C6-EC5694B8CEB4}"/>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1432"/>
          <a:stretch/>
        </p:blipFill>
        <p:spPr bwMode="auto">
          <a:xfrm rot="16200000">
            <a:off x="81160" y="4043948"/>
            <a:ext cx="1656000" cy="10855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B27D5B0-33D5-4236-8F4B-01A5E5C40ED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357159" y="1941363"/>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E08EBE3E-8B47-4E2B-9F5E-56CFDF71EFCE}"/>
              </a:ext>
            </a:extLst>
          </p:cNvPr>
          <p:cNvGrpSpPr/>
          <p:nvPr/>
        </p:nvGrpSpPr>
        <p:grpSpPr>
          <a:xfrm>
            <a:off x="6069014" y="2014372"/>
            <a:ext cx="432138" cy="332757"/>
            <a:chOff x="3704769" y="2969753"/>
            <a:chExt cx="816923" cy="629051"/>
          </a:xfrm>
        </p:grpSpPr>
        <p:sp>
          <p:nvSpPr>
            <p:cNvPr id="47" name="Rectangle 46">
              <a:extLst>
                <a:ext uri="{FF2B5EF4-FFF2-40B4-BE49-F238E27FC236}">
                  <a16:creationId xmlns:a16="http://schemas.microsoft.com/office/drawing/2014/main" id="{FB2EB922-1B07-40B0-96C3-AB1FC3762C6D}"/>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48" name="Picture 47" descr="increase Icon 1681892">
              <a:extLst>
                <a:ext uri="{FF2B5EF4-FFF2-40B4-BE49-F238E27FC236}">
                  <a16:creationId xmlns:a16="http://schemas.microsoft.com/office/drawing/2014/main" id="{9F3A7663-5304-4458-832E-2081501A6585}"/>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55" name="Group 54">
            <a:extLst>
              <a:ext uri="{FF2B5EF4-FFF2-40B4-BE49-F238E27FC236}">
                <a16:creationId xmlns:a16="http://schemas.microsoft.com/office/drawing/2014/main" id="{D9368CFE-6926-46F1-B3D9-20F3513C9FE3}"/>
              </a:ext>
            </a:extLst>
          </p:cNvPr>
          <p:cNvGrpSpPr/>
          <p:nvPr/>
        </p:nvGrpSpPr>
        <p:grpSpPr>
          <a:xfrm>
            <a:off x="6069012" y="7435297"/>
            <a:ext cx="432138" cy="332757"/>
            <a:chOff x="3704769" y="2969753"/>
            <a:chExt cx="816923" cy="629051"/>
          </a:xfrm>
        </p:grpSpPr>
        <p:sp>
          <p:nvSpPr>
            <p:cNvPr id="56" name="Rectangle 55">
              <a:extLst>
                <a:ext uri="{FF2B5EF4-FFF2-40B4-BE49-F238E27FC236}">
                  <a16:creationId xmlns:a16="http://schemas.microsoft.com/office/drawing/2014/main" id="{B4746338-1B18-4B31-8D77-89A4071F04AC}"/>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57" name="Picture 56" descr="increase Icon 1681892">
              <a:extLst>
                <a:ext uri="{FF2B5EF4-FFF2-40B4-BE49-F238E27FC236}">
                  <a16:creationId xmlns:a16="http://schemas.microsoft.com/office/drawing/2014/main" id="{3EAE2427-8B5E-4F17-AC2E-2AFA59B78D24}"/>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70" name="Group 69">
            <a:extLst>
              <a:ext uri="{FF2B5EF4-FFF2-40B4-BE49-F238E27FC236}">
                <a16:creationId xmlns:a16="http://schemas.microsoft.com/office/drawing/2014/main" id="{4C43C45D-A86C-4281-8FD3-9EA62AD7050E}"/>
              </a:ext>
            </a:extLst>
          </p:cNvPr>
          <p:cNvGrpSpPr/>
          <p:nvPr/>
        </p:nvGrpSpPr>
        <p:grpSpPr>
          <a:xfrm>
            <a:off x="6069012" y="7757588"/>
            <a:ext cx="432139" cy="332758"/>
            <a:chOff x="4521700" y="2969753"/>
            <a:chExt cx="816923" cy="629051"/>
          </a:xfrm>
        </p:grpSpPr>
        <p:sp>
          <p:nvSpPr>
            <p:cNvPr id="71" name="Rectangle 70">
              <a:extLst>
                <a:ext uri="{FF2B5EF4-FFF2-40B4-BE49-F238E27FC236}">
                  <a16:creationId xmlns:a16="http://schemas.microsoft.com/office/drawing/2014/main" id="{385284F1-ED9B-4E2D-AB5E-3EFD5450577C}"/>
                </a:ext>
              </a:extLst>
            </p:cNvPr>
            <p:cNvSpPr/>
            <p:nvPr/>
          </p:nvSpPr>
          <p:spPr>
            <a:xfrm>
              <a:off x="4521700"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2" name="Picture 71" descr="Village free icon">
              <a:extLst>
                <a:ext uri="{FF2B5EF4-FFF2-40B4-BE49-F238E27FC236}">
                  <a16:creationId xmlns:a16="http://schemas.microsoft.com/office/drawing/2014/main" id="{916284CD-356C-47E4-B1E9-54D97798BFF8}"/>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76" name="Group 75">
            <a:extLst>
              <a:ext uri="{FF2B5EF4-FFF2-40B4-BE49-F238E27FC236}">
                <a16:creationId xmlns:a16="http://schemas.microsoft.com/office/drawing/2014/main" id="{268B99A7-3DE1-4697-B406-1AA438EF0312}"/>
              </a:ext>
            </a:extLst>
          </p:cNvPr>
          <p:cNvGrpSpPr/>
          <p:nvPr/>
        </p:nvGrpSpPr>
        <p:grpSpPr>
          <a:xfrm>
            <a:off x="6069012" y="8090330"/>
            <a:ext cx="432137" cy="333026"/>
            <a:chOff x="4521700" y="2349125"/>
            <a:chExt cx="816923" cy="629561"/>
          </a:xfrm>
        </p:grpSpPr>
        <p:sp>
          <p:nvSpPr>
            <p:cNvPr id="77" name="Rectangle 76">
              <a:extLst>
                <a:ext uri="{FF2B5EF4-FFF2-40B4-BE49-F238E27FC236}">
                  <a16:creationId xmlns:a16="http://schemas.microsoft.com/office/drawing/2014/main" id="{EFAA2FF9-479B-48B7-BBED-BA96460EC487}"/>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8" name="Picture 77" descr="Family Icon 1482657">
              <a:extLst>
                <a:ext uri="{FF2B5EF4-FFF2-40B4-BE49-F238E27FC236}">
                  <a16:creationId xmlns:a16="http://schemas.microsoft.com/office/drawing/2014/main" id="{9A64E143-5DDF-43EE-8248-3AC8A61182E2}"/>
                </a:ext>
              </a:extLst>
            </p:cNvPr>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sp>
        <p:nvSpPr>
          <p:cNvPr id="33" name="TextBox 32">
            <a:extLst>
              <a:ext uri="{FF2B5EF4-FFF2-40B4-BE49-F238E27FC236}">
                <a16:creationId xmlns:a16="http://schemas.microsoft.com/office/drawing/2014/main" id="{136DA7AB-7650-4AE9-B34B-A522BCD173C4}"/>
              </a:ext>
            </a:extLst>
          </p:cNvPr>
          <p:cNvSpPr txBox="1"/>
          <p:nvPr/>
        </p:nvSpPr>
        <p:spPr>
          <a:xfrm>
            <a:off x="1592571" y="5574924"/>
            <a:ext cx="4197531" cy="1425327"/>
          </a:xfrm>
          <a:prstGeom prst="rect">
            <a:avLst/>
          </a:prstGeom>
          <a:noFill/>
        </p:spPr>
        <p:txBody>
          <a:bodyPr wrap="square">
            <a:spAutoFit/>
          </a:bodyPr>
          <a:lstStyle/>
          <a:p>
            <a:pPr algn="l">
              <a:spcAft>
                <a:spcPts val="600"/>
              </a:spcAft>
            </a:pPr>
            <a:r>
              <a:rPr lang="en-AU" sz="1400" b="1" dirty="0">
                <a:latin typeface="Open Sans" panose="020B0606030504020204" pitchFamily="34" charset="0"/>
                <a:ea typeface="Open Sans" panose="020B0606030504020204" pitchFamily="34" charset="0"/>
                <a:cs typeface="Open Sans" panose="020B0606030504020204" pitchFamily="34" charset="0"/>
              </a:rPr>
              <a:t>Intergenerational Report</a:t>
            </a:r>
          </a:p>
          <a:p>
            <a:pPr algn="l">
              <a:lnSpc>
                <a:spcPct val="114000"/>
              </a:lnSpc>
              <a:spcAft>
                <a:spcPts val="600"/>
              </a:spcAft>
            </a:pPr>
            <a:r>
              <a:rPr lang="en-AU" sz="1200" dirty="0">
                <a:ea typeface="Open Sans" panose="020B0606030504020204" pitchFamily="34" charset="0"/>
                <a:cs typeface="Open Sans" panose="020B0606030504020204" pitchFamily="34" charset="0"/>
              </a:rPr>
              <a:t>The 2021 Intergenerational Report projects an outlook for the economy and the Australian Government’s budget over the next 40 years. It highlights the importance of adapting to a changing climate to support economic resilience – this is a shared responsibility of governments, communities and businesses. </a:t>
            </a:r>
          </a:p>
        </p:txBody>
      </p:sp>
      <p:pic>
        <p:nvPicPr>
          <p:cNvPr id="35" name="Picture 34">
            <a:extLst>
              <a:ext uri="{FF2B5EF4-FFF2-40B4-BE49-F238E27FC236}">
                <a16:creationId xmlns:a16="http://schemas.microsoft.com/office/drawing/2014/main" id="{0598F33E-5CC1-4AA1-8DE4-724B9EBA63C3}"/>
              </a:ext>
            </a:extLst>
          </p:cNvPr>
          <p:cNvPicPr>
            <a:picLocks noChangeAspect="1"/>
          </p:cNvPicPr>
          <p:nvPr/>
        </p:nvPicPr>
        <p:blipFill>
          <a:blip r:embed="rId13" cstate="print">
            <a:extLst>
              <a:ext uri="{28A0092B-C50C-407E-A947-70E740481C1C}">
                <a14:useLocalDpi xmlns:a14="http://schemas.microsoft.com/office/drawing/2010/main"/>
              </a:ext>
            </a:extLst>
          </a:blip>
          <a:srcRect/>
          <a:stretch/>
        </p:blipFill>
        <p:spPr>
          <a:xfrm>
            <a:off x="357157" y="5576041"/>
            <a:ext cx="1101809" cy="1656000"/>
          </a:xfrm>
          <a:prstGeom prst="rect">
            <a:avLst/>
          </a:prstGeom>
          <a:effectLst>
            <a:outerShdw blurRad="50800" dist="38100" dir="2700000" algn="tl" rotWithShape="0">
              <a:prstClr val="black">
                <a:alpha val="40000"/>
              </a:prstClr>
            </a:outerShdw>
          </a:effectLst>
        </p:spPr>
      </p:pic>
      <p:grpSp>
        <p:nvGrpSpPr>
          <p:cNvPr id="61" name="Group 60">
            <a:extLst>
              <a:ext uri="{FF2B5EF4-FFF2-40B4-BE49-F238E27FC236}">
                <a16:creationId xmlns:a16="http://schemas.microsoft.com/office/drawing/2014/main" id="{BE4241A4-E966-445F-BADB-7762CA7BBB3B}"/>
              </a:ext>
            </a:extLst>
          </p:cNvPr>
          <p:cNvGrpSpPr/>
          <p:nvPr/>
        </p:nvGrpSpPr>
        <p:grpSpPr>
          <a:xfrm>
            <a:off x="6067916" y="5659805"/>
            <a:ext cx="432138" cy="332757"/>
            <a:chOff x="3704769" y="2969753"/>
            <a:chExt cx="816923" cy="629051"/>
          </a:xfrm>
        </p:grpSpPr>
        <p:sp>
          <p:nvSpPr>
            <p:cNvPr id="62" name="Rectangle 61">
              <a:extLst>
                <a:ext uri="{FF2B5EF4-FFF2-40B4-BE49-F238E27FC236}">
                  <a16:creationId xmlns:a16="http://schemas.microsoft.com/office/drawing/2014/main" id="{BCE6C0F5-5243-47B2-9F4E-F898A3AD2550}"/>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63" name="Picture 62" descr="increase Icon 1681892">
              <a:extLst>
                <a:ext uri="{FF2B5EF4-FFF2-40B4-BE49-F238E27FC236}">
                  <a16:creationId xmlns:a16="http://schemas.microsoft.com/office/drawing/2014/main" id="{96774816-5233-49F7-841F-67E360BC0752}"/>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64" name="Group 63">
            <a:extLst>
              <a:ext uri="{FF2B5EF4-FFF2-40B4-BE49-F238E27FC236}">
                <a16:creationId xmlns:a16="http://schemas.microsoft.com/office/drawing/2014/main" id="{259D1206-E449-4C08-AE65-4BE723391D6E}"/>
              </a:ext>
            </a:extLst>
          </p:cNvPr>
          <p:cNvGrpSpPr/>
          <p:nvPr/>
        </p:nvGrpSpPr>
        <p:grpSpPr>
          <a:xfrm>
            <a:off x="6067916" y="5987540"/>
            <a:ext cx="432137" cy="332756"/>
            <a:chOff x="6157778" y="5974048"/>
            <a:chExt cx="432137" cy="332756"/>
          </a:xfrm>
        </p:grpSpPr>
        <p:sp>
          <p:nvSpPr>
            <p:cNvPr id="65" name="Rectangle 64">
              <a:extLst>
                <a:ext uri="{FF2B5EF4-FFF2-40B4-BE49-F238E27FC236}">
                  <a16:creationId xmlns:a16="http://schemas.microsoft.com/office/drawing/2014/main" id="{15ACF101-DA2B-4FE6-8A98-B6AA65353DEC}"/>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66" name="Picture 2" descr="Plant">
              <a:extLst>
                <a:ext uri="{FF2B5EF4-FFF2-40B4-BE49-F238E27FC236}">
                  <a16:creationId xmlns:a16="http://schemas.microsoft.com/office/drawing/2014/main" id="{B44E5B9B-D0FC-48B9-AE2A-0AB6D7A3DA39}"/>
                </a:ext>
              </a:extLst>
            </p:cNvPr>
            <p:cNvPicPr>
              <a:picLocks noChangeAspect="1" noChangeArrowheads="1"/>
            </p:cNvPicPr>
            <p:nvPr/>
          </p:nvPicPr>
          <p:blipFill>
            <a:blip r:embed="rId5" cstate="print">
              <a:biLevel thresh="25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875B2A57-710B-4E12-88BE-82E6727B1E3F}"/>
              </a:ext>
            </a:extLst>
          </p:cNvPr>
          <p:cNvGrpSpPr/>
          <p:nvPr/>
        </p:nvGrpSpPr>
        <p:grpSpPr>
          <a:xfrm>
            <a:off x="6067916" y="6316612"/>
            <a:ext cx="432139" cy="332758"/>
            <a:chOff x="4521700" y="2969753"/>
            <a:chExt cx="816923" cy="629051"/>
          </a:xfrm>
        </p:grpSpPr>
        <p:sp>
          <p:nvSpPr>
            <p:cNvPr id="50" name="Rectangle 49">
              <a:extLst>
                <a:ext uri="{FF2B5EF4-FFF2-40B4-BE49-F238E27FC236}">
                  <a16:creationId xmlns:a16="http://schemas.microsoft.com/office/drawing/2014/main" id="{2396ABDC-9818-4857-B5D9-CAAC15225035}"/>
                </a:ext>
              </a:extLst>
            </p:cNvPr>
            <p:cNvSpPr/>
            <p:nvPr/>
          </p:nvSpPr>
          <p:spPr>
            <a:xfrm>
              <a:off x="4521700"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58" name="Picture 57" descr="Village free icon">
              <a:extLst>
                <a:ext uri="{FF2B5EF4-FFF2-40B4-BE49-F238E27FC236}">
                  <a16:creationId xmlns:a16="http://schemas.microsoft.com/office/drawing/2014/main" id="{21FE017F-5F53-4D08-9261-6026F218F13C}"/>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59" name="Group 58">
            <a:extLst>
              <a:ext uri="{FF2B5EF4-FFF2-40B4-BE49-F238E27FC236}">
                <a16:creationId xmlns:a16="http://schemas.microsoft.com/office/drawing/2014/main" id="{B7CE2D1B-E359-4F98-B409-4AE42CD1F054}"/>
              </a:ext>
            </a:extLst>
          </p:cNvPr>
          <p:cNvGrpSpPr/>
          <p:nvPr/>
        </p:nvGrpSpPr>
        <p:grpSpPr>
          <a:xfrm>
            <a:off x="6067916" y="6649354"/>
            <a:ext cx="432137" cy="333026"/>
            <a:chOff x="4521700" y="2349125"/>
            <a:chExt cx="816923" cy="629561"/>
          </a:xfrm>
        </p:grpSpPr>
        <p:sp>
          <p:nvSpPr>
            <p:cNvPr id="60" name="Rectangle 59">
              <a:extLst>
                <a:ext uri="{FF2B5EF4-FFF2-40B4-BE49-F238E27FC236}">
                  <a16:creationId xmlns:a16="http://schemas.microsoft.com/office/drawing/2014/main" id="{AFE246B1-E9E6-41A4-9C8E-7CBC3213F095}"/>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3" name="Picture 72" descr="Family Icon 1482657">
              <a:extLst>
                <a:ext uri="{FF2B5EF4-FFF2-40B4-BE49-F238E27FC236}">
                  <a16:creationId xmlns:a16="http://schemas.microsoft.com/office/drawing/2014/main" id="{FB29A8AF-DB95-4466-A0A9-DB5F7FCB5C17}"/>
                </a:ext>
              </a:extLst>
            </p:cNvPr>
            <p:cNvPicPr>
              <a:picLocks noChangeAspect="1"/>
            </p:cNvPicPr>
            <p:nvPr/>
          </p:nvPicPr>
          <p:blipFill>
            <a:blip r:embed="rId11" cstate="print">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sp>
        <p:nvSpPr>
          <p:cNvPr id="74" name="Text Placeholder 11">
            <a:extLst>
              <a:ext uri="{FF2B5EF4-FFF2-40B4-BE49-F238E27FC236}">
                <a16:creationId xmlns:a16="http://schemas.microsoft.com/office/drawing/2014/main" id="{B4A51FC3-2483-41C5-B815-866A006E2E02}"/>
              </a:ext>
            </a:extLst>
          </p:cNvPr>
          <p:cNvSpPr txBox="1">
            <a:spLocks/>
          </p:cNvSpPr>
          <p:nvPr/>
        </p:nvSpPr>
        <p:spPr>
          <a:xfrm>
            <a:off x="372062" y="1219200"/>
            <a:ext cx="6045794" cy="1154523"/>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AU"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Adaptation in the Economic Domain</a:t>
            </a:r>
            <a:endParaRPr lang="en-US" sz="2400"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2736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8327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C58D0-5486-CD4E-8B48-FDF7BAA849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58220" y="2372113"/>
            <a:ext cx="3996055" cy="2998433"/>
          </a:xfrm>
          <a:prstGeom prst="rect">
            <a:avLst/>
          </a:prstGeom>
        </p:spPr>
      </p:pic>
      <p:sp>
        <p:nvSpPr>
          <p:cNvPr id="4" name="TextBox 3">
            <a:extLst>
              <a:ext uri="{FF2B5EF4-FFF2-40B4-BE49-F238E27FC236}">
                <a16:creationId xmlns:a16="http://schemas.microsoft.com/office/drawing/2014/main" id="{D8700EB6-3197-3340-B1FD-8B4FB70E0623}"/>
              </a:ext>
            </a:extLst>
          </p:cNvPr>
          <p:cNvSpPr txBox="1"/>
          <p:nvPr/>
        </p:nvSpPr>
        <p:spPr>
          <a:xfrm>
            <a:off x="1601509" y="5911021"/>
            <a:ext cx="4977090" cy="1938992"/>
          </a:xfrm>
          <a:prstGeom prst="rect">
            <a:avLst/>
          </a:prstGeom>
          <a:noFill/>
        </p:spPr>
        <p:txBody>
          <a:bodyPr wrap="square" numCol="1" rtlCol="0">
            <a:spAutoFit/>
          </a:bodyPr>
          <a:lstStyle/>
          <a:p>
            <a:r>
              <a:rPr lang="en-AU" sz="1200" dirty="0"/>
              <a:t>This artwork acknowledges the sovereignty of all Aboriginal and Torres Strait Islander people over many vast landscapes across the country — and their custodianship over that land for tens of thousands of years.</a:t>
            </a:r>
          </a:p>
          <a:p>
            <a:r>
              <a:rPr lang="en-AU" sz="1200" dirty="0"/>
              <a:t>Recognition of shared histories across Australia’s landscapes and acknowledging our First Nation people’s sustainable practices — since time immemorial — and the place they have in contemporary land care management and looking after country.</a:t>
            </a:r>
          </a:p>
          <a:p>
            <a:r>
              <a:rPr lang="en-AU" sz="1200" dirty="0"/>
              <a:t>This work is profoundly informed by the interconnectedness of the different facets and textures of the landscape. Elizabeth’s motifs and iconography speak to a concept that is central to her practice –Connection to Country.</a:t>
            </a:r>
          </a:p>
        </p:txBody>
      </p:sp>
      <p:sp>
        <p:nvSpPr>
          <p:cNvPr id="8" name="Text Placeholder 11">
            <a:extLst>
              <a:ext uri="{FF2B5EF4-FFF2-40B4-BE49-F238E27FC236}">
                <a16:creationId xmlns:a16="http://schemas.microsoft.com/office/drawing/2014/main" id="{42744A34-6306-3D4A-AD61-C61EC54DBDF4}"/>
              </a:ext>
            </a:extLst>
          </p:cNvPr>
          <p:cNvSpPr txBox="1">
            <a:spLocks/>
          </p:cNvSpPr>
          <p:nvPr/>
        </p:nvSpPr>
        <p:spPr>
          <a:xfrm>
            <a:off x="2510472" y="1059096"/>
            <a:ext cx="4000600" cy="1115654"/>
          </a:xfrm>
          <a:prstGeom prst="rect">
            <a:avLst/>
          </a:prstGeom>
        </p:spPr>
        <p:txBody>
          <a:bodyPr lIns="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gn="r">
              <a:lnSpc>
                <a:spcPct val="110000"/>
              </a:lnSpc>
              <a:spcBef>
                <a:spcPts val="107"/>
              </a:spcBef>
              <a:spcAft>
                <a:spcPts val="214"/>
              </a:spcAft>
              <a:buNone/>
            </a:pPr>
            <a:r>
              <a:rPr lang="en-AU" sz="1200" b="0">
                <a:solidFill>
                  <a:schemeClr val="tx1"/>
                </a:solidFill>
                <a:latin typeface="+mn-lt"/>
              </a:rPr>
              <a:t>The Australian Government acknowledges the Traditional Owners and Custodians of Country throughout Australia and recognises their continuing connection to land, waters and community. We pay respect to the people, the cultures and the elders past, present and emerging.</a:t>
            </a:r>
            <a:endParaRPr lang="en-GB" sz="1200">
              <a:solidFill>
                <a:schemeClr val="tx1"/>
              </a:solidFill>
              <a:latin typeface="+mn-lt"/>
            </a:endParaRPr>
          </a:p>
        </p:txBody>
      </p:sp>
      <p:sp>
        <p:nvSpPr>
          <p:cNvPr id="10" name="TextBox 9">
            <a:extLst>
              <a:ext uri="{FF2B5EF4-FFF2-40B4-BE49-F238E27FC236}">
                <a16:creationId xmlns:a16="http://schemas.microsoft.com/office/drawing/2014/main" id="{8E1DDF1A-40FE-5941-921B-E273D8AEDD65}"/>
              </a:ext>
            </a:extLst>
          </p:cNvPr>
          <p:cNvSpPr txBox="1"/>
          <p:nvPr/>
        </p:nvSpPr>
        <p:spPr>
          <a:xfrm>
            <a:off x="4326673" y="5393354"/>
            <a:ext cx="2212239" cy="415498"/>
          </a:xfrm>
          <a:prstGeom prst="rect">
            <a:avLst/>
          </a:prstGeom>
          <a:noFill/>
        </p:spPr>
        <p:txBody>
          <a:bodyPr wrap="square" rtlCol="0">
            <a:spAutoFit/>
          </a:bodyPr>
          <a:lstStyle/>
          <a:p>
            <a:pPr algn="r"/>
            <a:r>
              <a:rPr lang="en-AU" sz="1000"/>
              <a:t>ARTWORK: Looking After Country</a:t>
            </a:r>
          </a:p>
          <a:p>
            <a:pPr algn="r"/>
            <a:r>
              <a:rPr lang="en-AU" sz="1000"/>
              <a:t>© Elizabeth </a:t>
            </a:r>
            <a:r>
              <a:rPr lang="en-AU" sz="1000" err="1"/>
              <a:t>Yanyi</a:t>
            </a:r>
            <a:r>
              <a:rPr lang="en-AU" sz="1000"/>
              <a:t> Close 2021</a:t>
            </a:r>
          </a:p>
        </p:txBody>
      </p:sp>
      <p:pic>
        <p:nvPicPr>
          <p:cNvPr id="12" name="Picture 11">
            <a:extLst>
              <a:ext uri="{FF2B5EF4-FFF2-40B4-BE49-F238E27FC236}">
                <a16:creationId xmlns:a16="http://schemas.microsoft.com/office/drawing/2014/main" id="{FED90407-9D49-4B40-9F8B-BD18F18FD3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363"/>
          <a:stretch/>
        </p:blipFill>
        <p:spPr>
          <a:xfrm>
            <a:off x="5061410" y="7952377"/>
            <a:ext cx="1273810" cy="1311948"/>
          </a:xfrm>
          <a:prstGeom prst="ellipse">
            <a:avLst/>
          </a:prstGeom>
        </p:spPr>
      </p:pic>
      <p:sp>
        <p:nvSpPr>
          <p:cNvPr id="2" name="Rectangle 1">
            <a:extLst>
              <a:ext uri="{FF2B5EF4-FFF2-40B4-BE49-F238E27FC236}">
                <a16:creationId xmlns:a16="http://schemas.microsoft.com/office/drawing/2014/main" id="{2E44D087-7F86-ED4B-8A3F-50BC867703BD}"/>
              </a:ext>
            </a:extLst>
          </p:cNvPr>
          <p:cNvSpPr/>
          <p:nvPr/>
        </p:nvSpPr>
        <p:spPr>
          <a:xfrm>
            <a:off x="1601510" y="8008187"/>
            <a:ext cx="3218684" cy="1200329"/>
          </a:xfrm>
          <a:prstGeom prst="rect">
            <a:avLst/>
          </a:prstGeom>
        </p:spPr>
        <p:txBody>
          <a:bodyPr wrap="square">
            <a:spAutoFit/>
          </a:bodyPr>
          <a:lstStyle/>
          <a:p>
            <a:endParaRPr lang="en-AU" sz="1200" i="1" dirty="0">
              <a:solidFill>
                <a:schemeClr val="accent2">
                  <a:lumMod val="75000"/>
                </a:schemeClr>
              </a:solidFill>
            </a:endParaRPr>
          </a:p>
          <a:p>
            <a:r>
              <a:rPr lang="en-AU" sz="1200" i="1" dirty="0">
                <a:solidFill>
                  <a:schemeClr val="accent2">
                    <a:lumMod val="75000"/>
                  </a:schemeClr>
                </a:solidFill>
              </a:rPr>
              <a:t>Elizabeth </a:t>
            </a:r>
            <a:r>
              <a:rPr lang="en-AU" sz="1200" i="1" dirty="0" err="1">
                <a:solidFill>
                  <a:schemeClr val="accent2">
                    <a:lumMod val="75000"/>
                  </a:schemeClr>
                </a:solidFill>
              </a:rPr>
              <a:t>Yanyi</a:t>
            </a:r>
            <a:r>
              <a:rPr lang="en-AU" sz="1200" i="1" dirty="0">
                <a:solidFill>
                  <a:schemeClr val="accent2">
                    <a:lumMod val="75000"/>
                  </a:schemeClr>
                </a:solidFill>
              </a:rPr>
              <a:t> Close is a </a:t>
            </a:r>
            <a:r>
              <a:rPr lang="en-AU" sz="1200" i="1" dirty="0" err="1">
                <a:solidFill>
                  <a:schemeClr val="accent2">
                    <a:lumMod val="75000"/>
                  </a:schemeClr>
                </a:solidFill>
              </a:rPr>
              <a:t>Panaka</a:t>
            </a:r>
            <a:r>
              <a:rPr lang="en-AU" sz="1200" i="1" dirty="0">
                <a:solidFill>
                  <a:schemeClr val="accent2">
                    <a:lumMod val="75000"/>
                  </a:schemeClr>
                </a:solidFill>
              </a:rPr>
              <a:t> Skin Anangu woman from the Pitjantjatjara and Yankunytjatjara Language Groups, whose family links are to the communities of </a:t>
            </a:r>
            <a:r>
              <a:rPr lang="en-AU" sz="1200" i="1" dirty="0" err="1">
                <a:solidFill>
                  <a:schemeClr val="accent2">
                    <a:lumMod val="75000"/>
                  </a:schemeClr>
                </a:solidFill>
              </a:rPr>
              <a:t>Pukutja</a:t>
            </a:r>
            <a:r>
              <a:rPr lang="en-AU" sz="1200" i="1" dirty="0">
                <a:solidFill>
                  <a:schemeClr val="accent2">
                    <a:lumMod val="75000"/>
                  </a:schemeClr>
                </a:solidFill>
              </a:rPr>
              <a:t> and Amata in the APY Lands.</a:t>
            </a:r>
          </a:p>
        </p:txBody>
      </p:sp>
      <p:sp>
        <p:nvSpPr>
          <p:cNvPr id="9" name="Text Placeholder 11">
            <a:extLst>
              <a:ext uri="{FF2B5EF4-FFF2-40B4-BE49-F238E27FC236}">
                <a16:creationId xmlns:a16="http://schemas.microsoft.com/office/drawing/2014/main" id="{79EADD8A-13D3-441D-A552-870BD15B1DE0}"/>
              </a:ext>
            </a:extLst>
          </p:cNvPr>
          <p:cNvSpPr txBox="1">
            <a:spLocks/>
          </p:cNvSpPr>
          <p:nvPr/>
        </p:nvSpPr>
        <p:spPr>
          <a:xfrm>
            <a:off x="705032" y="688555"/>
            <a:ext cx="5781628" cy="424733"/>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gn="r">
              <a:buNone/>
            </a:pPr>
            <a:r>
              <a:rPr lang="en-US" sz="20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Acknowledgment of Country</a:t>
            </a:r>
          </a:p>
        </p:txBody>
      </p:sp>
    </p:spTree>
    <p:extLst>
      <p:ext uri="{BB962C8B-B14F-4D97-AF65-F5344CB8AC3E}">
        <p14:creationId xmlns:p14="http://schemas.microsoft.com/office/powerpoint/2010/main" val="407381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A691B59-4FE2-4F27-9B14-067A947C5D45}"/>
              </a:ext>
            </a:extLst>
          </p:cNvPr>
          <p:cNvSpPr txBox="1"/>
          <p:nvPr/>
        </p:nvSpPr>
        <p:spPr>
          <a:xfrm>
            <a:off x="364002" y="1828969"/>
            <a:ext cx="4221061" cy="2462213"/>
          </a:xfrm>
          <a:prstGeom prst="rect">
            <a:avLst/>
          </a:prstGeom>
          <a:noFill/>
        </p:spPr>
        <p:txBody>
          <a:bodyPr wrap="square">
            <a:spAutoFit/>
          </a:bodyPr>
          <a:lstStyle/>
          <a:p>
            <a:pPr>
              <a:spcAft>
                <a:spcPts val="600"/>
              </a:spcAft>
            </a:pPr>
            <a:r>
              <a:rPr lang="en-AU" sz="1200" dirty="0">
                <a:effectLst/>
                <a:ea typeface="Calibri" panose="020F0502020204030204" pitchFamily="34" charset="0"/>
                <a:cs typeface="Times New Roman" panose="02020603050405020304" pitchFamily="18" charset="0"/>
              </a:rPr>
              <a:t>Climate change poses growing challenges to our economic prosperity, the amenity of cities and regions, the health of our environment and ecosystem services, and the wellbeing of our communities.</a:t>
            </a:r>
          </a:p>
          <a:p>
            <a:pPr>
              <a:spcAft>
                <a:spcPts val="600"/>
              </a:spcAft>
            </a:pPr>
            <a:r>
              <a:rPr lang="en-AU" sz="1200" b="0" i="0" u="none" strike="noStrike" baseline="0" dirty="0">
                <a:solidFill>
                  <a:srgbClr val="0F1010"/>
                </a:solidFill>
              </a:rPr>
              <a:t>Adaptation is a critical part of our response to climate change. Successful adaptation will prepare communities, buildings and infrastructure, ecosystems and our economy for a changing climate, and ensure our prosperity, security, and continued economic growth</a:t>
            </a:r>
            <a:r>
              <a:rPr lang="en-AU" sz="1200" b="0" i="0" u="none" strike="noStrike" baseline="0" dirty="0">
                <a:solidFill>
                  <a:srgbClr val="0F1010"/>
                </a:solidFill>
                <a:latin typeface="OpenSans-Regular"/>
              </a:rPr>
              <a:t>.</a:t>
            </a:r>
            <a:endParaRPr lang="en-AU" sz="1200" dirty="0"/>
          </a:p>
          <a:p>
            <a:pPr>
              <a:spcAft>
                <a:spcPts val="600"/>
              </a:spcAft>
            </a:pPr>
            <a:r>
              <a:rPr lang="en-AU" sz="1200" dirty="0"/>
              <a:t>Adaptation involves a range of broad, cross-sectoral challenges. An effective national adaptation response requires coordinated action across the natural, built, social and economic domains. </a:t>
            </a:r>
          </a:p>
        </p:txBody>
      </p:sp>
      <p:sp>
        <p:nvSpPr>
          <p:cNvPr id="15" name="Text Placeholder 11">
            <a:extLst>
              <a:ext uri="{FF2B5EF4-FFF2-40B4-BE49-F238E27FC236}">
                <a16:creationId xmlns:a16="http://schemas.microsoft.com/office/drawing/2014/main" id="{F90FBEDB-753C-4678-8571-27E96245D715}"/>
              </a:ext>
            </a:extLst>
          </p:cNvPr>
          <p:cNvSpPr txBox="1">
            <a:spLocks/>
          </p:cNvSpPr>
          <p:nvPr/>
        </p:nvSpPr>
        <p:spPr>
          <a:xfrm>
            <a:off x="372062" y="1219200"/>
            <a:ext cx="5781628" cy="424733"/>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US"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Climate Adaptation </a:t>
            </a:r>
          </a:p>
        </p:txBody>
      </p:sp>
      <p:sp>
        <p:nvSpPr>
          <p:cNvPr id="17" name="Rectangle 16">
            <a:extLst>
              <a:ext uri="{FF2B5EF4-FFF2-40B4-BE49-F238E27FC236}">
                <a16:creationId xmlns:a16="http://schemas.microsoft.com/office/drawing/2014/main" id="{51E66DC1-D20A-45CC-9FA7-0DB9F7222F44}"/>
              </a:ext>
            </a:extLst>
          </p:cNvPr>
          <p:cNvSpPr/>
          <p:nvPr/>
        </p:nvSpPr>
        <p:spPr>
          <a:xfrm>
            <a:off x="528427" y="5348606"/>
            <a:ext cx="5727034" cy="828000"/>
          </a:xfrm>
          <a:prstGeom prst="rect">
            <a:avLst/>
          </a:prstGeom>
          <a:noFill/>
          <a:ln w="9525" cap="flat" cmpd="sng" algn="ctr">
            <a:solidFill>
              <a:schemeClr val="bg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0" tIns="45720" rIns="0" bIns="45720" numCol="1" spcCol="0" rtlCol="0" fromWordArt="0" anchor="ctr" anchorCtr="0" forceAA="0" compatLnSpc="1">
            <a:prstTxWarp prst="textNoShape">
              <a:avLst/>
            </a:prstTxWarp>
            <a:noAutofit/>
          </a:bodyPr>
          <a:lstStyle/>
          <a:p>
            <a:pPr marL="627063">
              <a:lnSpc>
                <a:spcPct val="107000"/>
              </a:lnSpc>
              <a:tabLst>
                <a:tab pos="627063" algn="l"/>
              </a:tabLst>
            </a:pPr>
            <a:r>
              <a:rPr lang="en-AU" sz="1400" b="1" dirty="0">
                <a:solidFill>
                  <a:schemeClr val="accent5">
                    <a:lumMod val="75000"/>
                  </a:schemeClr>
                </a:solidFill>
                <a:effectLst/>
                <a:ea typeface="Calibri" panose="020F0502020204030204" pitchFamily="34" charset="0"/>
                <a:cs typeface="Arial" panose="020B0604020202020204" pitchFamily="34" charset="0"/>
              </a:rPr>
              <a:t>Natural Domain</a:t>
            </a:r>
            <a:endParaRPr lang="en-AU" sz="1400" dirty="0">
              <a:solidFill>
                <a:schemeClr val="accent5">
                  <a:lumMod val="75000"/>
                </a:schemeClr>
              </a:solidFill>
              <a:effectLst/>
              <a:ea typeface="Calibri" panose="020F0502020204030204" pitchFamily="34" charset="0"/>
              <a:cs typeface="Arial" panose="020B0604020202020204" pitchFamily="34" charset="0"/>
            </a:endParaRPr>
          </a:p>
          <a:p>
            <a:pPr marL="627063">
              <a:lnSpc>
                <a:spcPct val="107000"/>
              </a:lnSpc>
              <a:spcAft>
                <a:spcPts val="800"/>
              </a:spcAft>
              <a:tabLst>
                <a:tab pos="627063" algn="l"/>
              </a:tabLst>
            </a:pPr>
            <a:r>
              <a:rPr lang="en-AU" sz="1200" dirty="0">
                <a:solidFill>
                  <a:schemeClr val="accent5">
                    <a:lumMod val="75000"/>
                  </a:schemeClr>
                </a:solidFill>
                <a:ea typeface="Calibri" panose="020F0502020204030204" pitchFamily="34" charset="0"/>
                <a:cs typeface="Arial" panose="020B0604020202020204" pitchFamily="34" charset="0"/>
              </a:rPr>
              <a:t>L</a:t>
            </a:r>
            <a:r>
              <a:rPr lang="en-AU" sz="1200" dirty="0">
                <a:solidFill>
                  <a:schemeClr val="accent5">
                    <a:lumMod val="75000"/>
                  </a:schemeClr>
                </a:solidFill>
                <a:effectLst/>
                <a:ea typeface="Calibri" panose="020F0502020204030204" pitchFamily="34" charset="0"/>
                <a:cs typeface="Arial" panose="020B0604020202020204" pitchFamily="34" charset="0"/>
              </a:rPr>
              <a:t>andscapes, seascapes, ecosystems, agricultural lands, plants and animals.</a:t>
            </a:r>
          </a:p>
        </p:txBody>
      </p:sp>
      <p:pic>
        <p:nvPicPr>
          <p:cNvPr id="18" name="Picture 17" descr="Plant free icon">
            <a:extLst>
              <a:ext uri="{FF2B5EF4-FFF2-40B4-BE49-F238E27FC236}">
                <a16:creationId xmlns:a16="http://schemas.microsoft.com/office/drawing/2014/main" id="{22C791B6-7233-4638-AEFE-5E5753A3E9AF}"/>
              </a:ext>
            </a:extLst>
          </p:cNvPr>
          <p:cNvPicPr>
            <a:picLocks noChangeAspect="1"/>
          </p:cNvPicPr>
          <p:nvPr/>
        </p:nvPicPr>
        <p:blipFill>
          <a:blip r:embed="rId2" r:link="rId4" cstate="print">
            <a:duotone>
              <a:prstClr val="black"/>
              <a:schemeClr val="accent5">
                <a:tint val="45000"/>
                <a:satMod val="400000"/>
              </a:schemeClr>
            </a:duotone>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55756" y="5657607"/>
            <a:ext cx="357448" cy="357421"/>
          </a:xfrm>
          <a:prstGeom prst="rect">
            <a:avLst/>
          </a:prstGeom>
          <a:noFill/>
          <a:ln>
            <a:noFill/>
          </a:ln>
        </p:spPr>
      </p:pic>
      <p:sp>
        <p:nvSpPr>
          <p:cNvPr id="20" name="Rectangle 19">
            <a:extLst>
              <a:ext uri="{FF2B5EF4-FFF2-40B4-BE49-F238E27FC236}">
                <a16:creationId xmlns:a16="http://schemas.microsoft.com/office/drawing/2014/main" id="{DFFBE886-4F06-4455-B753-1BDC7308E1C3}"/>
              </a:ext>
            </a:extLst>
          </p:cNvPr>
          <p:cNvSpPr/>
          <p:nvPr/>
        </p:nvSpPr>
        <p:spPr>
          <a:xfrm>
            <a:off x="528427" y="6263572"/>
            <a:ext cx="5714912" cy="828000"/>
          </a:xfrm>
          <a:prstGeom prst="rect">
            <a:avLst/>
          </a:prstGeom>
          <a:noFill/>
          <a:ln w="9525" cap="flat" cmpd="sng" algn="ctr">
            <a:solidFill>
              <a:schemeClr val="bg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0" tIns="45720" rIns="0" bIns="45720" numCol="1" spcCol="0" rtlCol="0" fromWordArt="0" anchor="ctr" anchorCtr="0" forceAA="0" compatLnSpc="1">
            <a:prstTxWarp prst="textNoShape">
              <a:avLst/>
            </a:prstTxWarp>
            <a:noAutofit/>
          </a:bodyPr>
          <a:lstStyle/>
          <a:p>
            <a:pPr marL="627063" marR="791845">
              <a:lnSpc>
                <a:spcPct val="107000"/>
              </a:lnSpc>
              <a:tabLst>
                <a:tab pos="627063" algn="l"/>
              </a:tabLst>
            </a:pPr>
            <a:r>
              <a:rPr lang="en-AU" sz="1400" b="1" dirty="0">
                <a:solidFill>
                  <a:schemeClr val="tx2">
                    <a:lumMod val="75000"/>
                  </a:schemeClr>
                </a:solidFill>
                <a:effectLst/>
                <a:ea typeface="Calibri" panose="020F0502020204030204" pitchFamily="34" charset="0"/>
                <a:cs typeface="Arial" panose="020B0604020202020204" pitchFamily="34" charset="0"/>
              </a:rPr>
              <a:t>Built Domain</a:t>
            </a:r>
            <a:endParaRPr lang="en-AU" sz="1400" dirty="0">
              <a:solidFill>
                <a:schemeClr val="tx2">
                  <a:lumMod val="75000"/>
                </a:schemeClr>
              </a:solidFill>
              <a:effectLst/>
              <a:ea typeface="Calibri" panose="020F0502020204030204" pitchFamily="34" charset="0"/>
              <a:cs typeface="Arial" panose="020B0604020202020204" pitchFamily="34" charset="0"/>
            </a:endParaRPr>
          </a:p>
          <a:p>
            <a:pPr marL="627063" marR="41910">
              <a:lnSpc>
                <a:spcPct val="107000"/>
              </a:lnSpc>
              <a:spcAft>
                <a:spcPts val="800"/>
              </a:spcAft>
              <a:tabLst>
                <a:tab pos="627063" algn="l"/>
              </a:tabLst>
            </a:pPr>
            <a:r>
              <a:rPr lang="en-AU" sz="1200" dirty="0">
                <a:solidFill>
                  <a:schemeClr val="tx2">
                    <a:lumMod val="75000"/>
                  </a:schemeClr>
                </a:solidFill>
                <a:effectLst/>
                <a:ea typeface="Calibri" panose="020F0502020204030204" pitchFamily="34" charset="0"/>
                <a:cs typeface="Arial" panose="020B0604020202020204" pitchFamily="34" charset="0"/>
              </a:rPr>
              <a:t>Human-made surroundings, structures and infrastructure to facilitate </a:t>
            </a:r>
            <a:r>
              <a:rPr lang="en-AU" sz="1200" dirty="0">
                <a:solidFill>
                  <a:schemeClr val="tx2">
                    <a:lumMod val="75000"/>
                  </a:schemeClr>
                </a:solidFill>
                <a:ea typeface="Calibri" panose="020F0502020204030204" pitchFamily="34" charset="0"/>
                <a:cs typeface="Arial" panose="020B0604020202020204" pitchFamily="34" charset="0"/>
              </a:rPr>
              <a:t>human activity.</a:t>
            </a:r>
            <a:endParaRPr lang="en-AU" sz="1200" dirty="0">
              <a:solidFill>
                <a:schemeClr val="tx2">
                  <a:lumMod val="75000"/>
                </a:schemeClr>
              </a:solidFill>
              <a:effectLst/>
              <a:ea typeface="Calibri" panose="020F0502020204030204" pitchFamily="34" charset="0"/>
              <a:cs typeface="Arial" panose="020B0604020202020204" pitchFamily="34" charset="0"/>
            </a:endParaRPr>
          </a:p>
        </p:txBody>
      </p:sp>
      <p:pic>
        <p:nvPicPr>
          <p:cNvPr id="21" name="Picture 20" descr="Village free icon">
            <a:extLst>
              <a:ext uri="{FF2B5EF4-FFF2-40B4-BE49-F238E27FC236}">
                <a16:creationId xmlns:a16="http://schemas.microsoft.com/office/drawing/2014/main" id="{3B426685-1CFC-4DE3-A0EE-F26AF79A49FA}"/>
              </a:ext>
            </a:extLst>
          </p:cNvPr>
          <p:cNvPicPr>
            <a:picLocks noChangeAspect="1"/>
          </p:cNvPicPr>
          <p:nvPr/>
        </p:nvPicPr>
        <p:blipFill>
          <a:blip r:embed="rId5" cstate="print">
            <a:duotone>
              <a:prstClr val="black"/>
              <a:srgbClr val="927144">
                <a:tint val="45000"/>
                <a:satMod val="400000"/>
              </a:srgbClr>
            </a:duotone>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6510" y="6485607"/>
            <a:ext cx="466737" cy="466702"/>
          </a:xfrm>
          <a:prstGeom prst="rect">
            <a:avLst/>
          </a:prstGeom>
          <a:noFill/>
          <a:ln>
            <a:noFill/>
          </a:ln>
        </p:spPr>
      </p:pic>
      <p:sp>
        <p:nvSpPr>
          <p:cNvPr id="23" name="Rectangle 22">
            <a:extLst>
              <a:ext uri="{FF2B5EF4-FFF2-40B4-BE49-F238E27FC236}">
                <a16:creationId xmlns:a16="http://schemas.microsoft.com/office/drawing/2014/main" id="{E45C6777-72AA-42BD-8DBE-FCE2786827CC}"/>
              </a:ext>
            </a:extLst>
          </p:cNvPr>
          <p:cNvSpPr/>
          <p:nvPr/>
        </p:nvSpPr>
        <p:spPr>
          <a:xfrm>
            <a:off x="528426" y="7178538"/>
            <a:ext cx="5714911" cy="828000"/>
          </a:xfrm>
          <a:prstGeom prst="rect">
            <a:avLst/>
          </a:prstGeom>
          <a:noFill/>
          <a:ln w="9525" cap="flat" cmpd="sng" algn="ctr">
            <a:solidFill>
              <a:schemeClr val="bg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0" tIns="45720" rIns="0" bIns="45720" numCol="1" spcCol="0" rtlCol="0" fromWordArt="0" anchor="ctr" anchorCtr="0" forceAA="0" compatLnSpc="1">
            <a:prstTxWarp prst="textNoShape">
              <a:avLst/>
            </a:prstTxWarp>
            <a:noAutofit/>
          </a:bodyPr>
          <a:lstStyle/>
          <a:p>
            <a:pPr marL="627063" marR="791845">
              <a:lnSpc>
                <a:spcPct val="107000"/>
              </a:lnSpc>
              <a:tabLst>
                <a:tab pos="627063" algn="l"/>
                <a:tab pos="3779838" algn="l"/>
              </a:tabLst>
            </a:pPr>
            <a:r>
              <a:rPr lang="en-AU" sz="1400" b="1" dirty="0">
                <a:solidFill>
                  <a:schemeClr val="accent2">
                    <a:lumMod val="75000"/>
                  </a:schemeClr>
                </a:solidFill>
                <a:effectLst/>
                <a:ea typeface="Calibri" panose="020F0502020204030204" pitchFamily="34" charset="0"/>
                <a:cs typeface="Arial" panose="020B0604020202020204" pitchFamily="34" charset="0"/>
              </a:rPr>
              <a:t>Social Domain</a:t>
            </a:r>
            <a:endParaRPr lang="en-AU" sz="1400" dirty="0">
              <a:solidFill>
                <a:schemeClr val="accent2">
                  <a:lumMod val="75000"/>
                </a:schemeClr>
              </a:solidFill>
              <a:effectLst/>
              <a:ea typeface="Calibri" panose="020F0502020204030204" pitchFamily="34" charset="0"/>
              <a:cs typeface="Arial" panose="020B0604020202020204" pitchFamily="34" charset="0"/>
            </a:endParaRPr>
          </a:p>
          <a:p>
            <a:pPr marL="627063" marR="113665">
              <a:lnSpc>
                <a:spcPct val="107000"/>
              </a:lnSpc>
              <a:spcAft>
                <a:spcPts val="300"/>
              </a:spcAft>
              <a:tabLst>
                <a:tab pos="627063" algn="l"/>
                <a:tab pos="3779838" algn="l"/>
              </a:tabLst>
            </a:pPr>
            <a:r>
              <a:rPr lang="en-AU" sz="1200" dirty="0">
                <a:solidFill>
                  <a:schemeClr val="accent2">
                    <a:lumMod val="75000"/>
                  </a:schemeClr>
                </a:solidFill>
                <a:effectLst/>
                <a:ea typeface="Calibri" panose="020F0502020204030204" pitchFamily="34" charset="0"/>
                <a:cs typeface="Arial" panose="020B0604020202020204" pitchFamily="34" charset="0"/>
              </a:rPr>
              <a:t>People, communities, culture, institutions, support systems and interactions.</a:t>
            </a:r>
          </a:p>
        </p:txBody>
      </p:sp>
      <p:pic>
        <p:nvPicPr>
          <p:cNvPr id="24" name="Picture 23" descr="Family Icon 1482657">
            <a:extLst>
              <a:ext uri="{FF2B5EF4-FFF2-40B4-BE49-F238E27FC236}">
                <a16:creationId xmlns:a16="http://schemas.microsoft.com/office/drawing/2014/main" id="{2B691F08-453A-4B16-A9E2-203C31DBFA23}"/>
              </a:ext>
            </a:extLst>
          </p:cNvPr>
          <p:cNvPicPr>
            <a:picLocks noChangeAspect="1"/>
          </p:cNvPicPr>
          <p:nvPr/>
        </p:nvPicPr>
        <p:blipFill>
          <a:blip r:embed="rId7" cstate="print">
            <a:duotone>
              <a:prstClr val="black"/>
              <a:srgbClr val="4EA6B2">
                <a:tint val="45000"/>
                <a:satMod val="400000"/>
              </a:srgbClr>
            </a:duotone>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8832" y="7407268"/>
            <a:ext cx="398534" cy="398503"/>
          </a:xfrm>
          <a:prstGeom prst="rect">
            <a:avLst/>
          </a:prstGeom>
          <a:noFill/>
          <a:ln>
            <a:noFill/>
          </a:ln>
        </p:spPr>
      </p:pic>
      <p:sp>
        <p:nvSpPr>
          <p:cNvPr id="26" name="Rectangle 25">
            <a:extLst>
              <a:ext uri="{FF2B5EF4-FFF2-40B4-BE49-F238E27FC236}">
                <a16:creationId xmlns:a16="http://schemas.microsoft.com/office/drawing/2014/main" id="{06AF941B-1D0B-457B-B88C-A339F4A524B8}"/>
              </a:ext>
            </a:extLst>
          </p:cNvPr>
          <p:cNvSpPr/>
          <p:nvPr/>
        </p:nvSpPr>
        <p:spPr>
          <a:xfrm>
            <a:off x="528426" y="8093504"/>
            <a:ext cx="5714910" cy="828000"/>
          </a:xfrm>
          <a:prstGeom prst="rect">
            <a:avLst/>
          </a:prstGeom>
          <a:noFill/>
          <a:ln w="9525" cap="flat" cmpd="sng" algn="ctr">
            <a:solidFill>
              <a:schemeClr val="bg1">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ot="0" spcFirstLastPara="0" vert="horz" wrap="square" lIns="0" tIns="45720" rIns="0" bIns="45720" numCol="1" spcCol="0" rtlCol="0" fromWordArt="0" anchor="ctr" anchorCtr="0" forceAA="0" compatLnSpc="1">
            <a:prstTxWarp prst="textNoShape">
              <a:avLst/>
            </a:prstTxWarp>
            <a:noAutofit/>
          </a:bodyPr>
          <a:lstStyle/>
          <a:p>
            <a:pPr marL="627063" marR="791845">
              <a:lnSpc>
                <a:spcPct val="107000"/>
              </a:lnSpc>
              <a:tabLst>
                <a:tab pos="457200" algn="l"/>
              </a:tabLst>
            </a:pPr>
            <a:r>
              <a:rPr lang="en-AU" sz="1400" b="1" dirty="0">
                <a:effectLst/>
                <a:ea typeface="Calibri" panose="020F0502020204030204" pitchFamily="34" charset="0"/>
                <a:cs typeface="Arial" panose="020B0604020202020204" pitchFamily="34" charset="0"/>
              </a:rPr>
              <a:t>Economic Domain</a:t>
            </a:r>
            <a:endParaRPr lang="en-AU" sz="1400" dirty="0">
              <a:effectLst/>
              <a:ea typeface="Calibri" panose="020F0502020204030204" pitchFamily="34" charset="0"/>
              <a:cs typeface="Arial" panose="020B0604020202020204" pitchFamily="34" charset="0"/>
            </a:endParaRPr>
          </a:p>
          <a:p>
            <a:pPr marL="627063" marR="107315">
              <a:lnSpc>
                <a:spcPct val="107000"/>
              </a:lnSpc>
              <a:spcAft>
                <a:spcPts val="300"/>
              </a:spcAft>
              <a:tabLst>
                <a:tab pos="457200" algn="l"/>
              </a:tabLst>
            </a:pPr>
            <a:r>
              <a:rPr lang="en-AU" sz="1200" dirty="0">
                <a:effectLst/>
                <a:ea typeface="Calibri" panose="020F0502020204030204" pitchFamily="34" charset="0"/>
                <a:cs typeface="Arial" panose="020B0604020202020204" pitchFamily="34" charset="0"/>
              </a:rPr>
              <a:t>The production and consumption of goods. Productivity, financial systems, and economy.</a:t>
            </a:r>
          </a:p>
        </p:txBody>
      </p:sp>
      <p:pic>
        <p:nvPicPr>
          <p:cNvPr id="27" name="Picture 26" descr="increase Icon 1681892">
            <a:extLst>
              <a:ext uri="{FF2B5EF4-FFF2-40B4-BE49-F238E27FC236}">
                <a16:creationId xmlns:a16="http://schemas.microsoft.com/office/drawing/2014/main" id="{0DF7E3DE-6648-41B2-ACC7-CFF3B5668ED7}"/>
              </a:ext>
            </a:extLst>
          </p:cNvPr>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76987" y="8314689"/>
            <a:ext cx="391185" cy="382522"/>
          </a:xfrm>
          <a:prstGeom prst="rect">
            <a:avLst/>
          </a:prstGeom>
          <a:noFill/>
          <a:ln>
            <a:noFill/>
          </a:ln>
        </p:spPr>
      </p:pic>
      <p:pic>
        <p:nvPicPr>
          <p:cNvPr id="14" name="Picture 13">
            <a:extLst>
              <a:ext uri="{FF2B5EF4-FFF2-40B4-BE49-F238E27FC236}">
                <a16:creationId xmlns:a16="http://schemas.microsoft.com/office/drawing/2014/main" id="{AB6E39BA-8604-45D4-B1B9-F43C09A1B7D1}"/>
              </a:ext>
            </a:extLst>
          </p:cNvPr>
          <p:cNvPicPr>
            <a:picLocks noChangeAspect="1"/>
          </p:cNvPicPr>
          <p:nvPr/>
        </p:nvPicPr>
        <p:blipFill>
          <a:blip r:embed="rId11"/>
          <a:stretch>
            <a:fillRect/>
          </a:stretch>
        </p:blipFill>
        <p:spPr>
          <a:xfrm>
            <a:off x="4585063" y="1643933"/>
            <a:ext cx="1694730" cy="2410865"/>
          </a:xfrm>
          <a:prstGeom prst="rect">
            <a:avLst/>
          </a:prstGeom>
          <a:ln w="38100">
            <a:solidFill>
              <a:schemeClr val="accent1"/>
            </a:solidFill>
            <a:miter lim="800000"/>
          </a:ln>
          <a:effectLst>
            <a:outerShdw blurRad="50800" dist="38100" dir="2700000" algn="tl" rotWithShape="0">
              <a:prstClr val="black">
                <a:alpha val="40000"/>
              </a:prstClr>
            </a:outerShdw>
          </a:effectLst>
        </p:spPr>
      </p:pic>
      <p:sp>
        <p:nvSpPr>
          <p:cNvPr id="42" name="TextBox 41">
            <a:extLst>
              <a:ext uri="{FF2B5EF4-FFF2-40B4-BE49-F238E27FC236}">
                <a16:creationId xmlns:a16="http://schemas.microsoft.com/office/drawing/2014/main" id="{C745718F-D814-4EA1-82EE-E1685581CD98}"/>
              </a:ext>
            </a:extLst>
          </p:cNvPr>
          <p:cNvSpPr txBox="1"/>
          <p:nvPr/>
        </p:nvSpPr>
        <p:spPr>
          <a:xfrm>
            <a:off x="350942" y="4293877"/>
            <a:ext cx="6062922" cy="907941"/>
          </a:xfrm>
          <a:prstGeom prst="rect">
            <a:avLst/>
          </a:prstGeom>
          <a:noFill/>
        </p:spPr>
        <p:txBody>
          <a:bodyPr wrap="square">
            <a:spAutoFit/>
          </a:bodyPr>
          <a:lstStyle/>
          <a:p>
            <a:pPr>
              <a:spcAft>
                <a:spcPts val="600"/>
              </a:spcAft>
            </a:pPr>
            <a:r>
              <a:rPr lang="en-AU" sz="1200" dirty="0"/>
              <a:t>The </a:t>
            </a:r>
            <a:r>
              <a:rPr lang="en-AU" sz="1200" b="1" dirty="0">
                <a:solidFill>
                  <a:schemeClr val="accent1"/>
                </a:solidFill>
              </a:rPr>
              <a:t>National Climate Resilience and Adaptation Strategy </a:t>
            </a:r>
            <a:r>
              <a:rPr lang="en-AU" sz="1200" dirty="0"/>
              <a:t>uses these four domains to frame Australia’s approach to coordinated adaptation.</a:t>
            </a:r>
          </a:p>
          <a:p>
            <a:pPr>
              <a:spcAft>
                <a:spcPts val="600"/>
              </a:spcAft>
            </a:pPr>
            <a:r>
              <a:rPr lang="en-AU" sz="1200" dirty="0"/>
              <a:t>This document showcases key examples of Australian Government adaptation efforts across each domain including where actions deliver across multiple domains.</a:t>
            </a:r>
            <a:endParaRPr lang="en-AU" sz="10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7805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1C922F-43F3-47E5-8EDC-304ED3A5F49A}"/>
              </a:ext>
            </a:extLst>
          </p:cNvPr>
          <p:cNvSpPr>
            <a:spLocks noChangeArrowheads="1"/>
          </p:cNvSpPr>
          <p:nvPr/>
        </p:nvSpPr>
        <p:spPr bwMode="auto">
          <a:xfrm>
            <a:off x="449522" y="2869823"/>
            <a:ext cx="3462247" cy="559890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ts val="600"/>
              </a:spcAft>
              <a:buClrTx/>
              <a:buSzTx/>
              <a:buFontTx/>
              <a:buNone/>
              <a:tabLst/>
            </a:pPr>
            <a:r>
              <a:rPr kumimoji="0" lang="en-AU" altLang="en-US" sz="1200" b="0" i="0" u="none" strike="noStrike" cap="none" normalizeH="0" baseline="0" dirty="0">
                <a:ln>
                  <a:noFill/>
                </a:ln>
                <a:solidFill>
                  <a:schemeClr val="tx1"/>
                </a:solidFill>
                <a:effectLst/>
                <a:latin typeface="+mn-lt"/>
              </a:rPr>
              <a:t>The natural domain includes our plants and animals, our ecosystems, landscapes, seascapes and waterways, and the industries that rely on them.</a:t>
            </a:r>
          </a:p>
          <a:p>
            <a:pPr marL="0" marR="0" lvl="0" indent="0" defTabSz="914400" rtl="0" eaLnBrk="0" fontAlgn="base" latinLnBrk="0" hangingPunct="0">
              <a:lnSpc>
                <a:spcPct val="114000"/>
              </a:lnSpc>
              <a:spcBef>
                <a:spcPct val="0"/>
              </a:spcBef>
              <a:spcAft>
                <a:spcPts val="600"/>
              </a:spcAft>
              <a:buClrTx/>
              <a:buSzTx/>
              <a:buFontTx/>
              <a:buNone/>
              <a:tabLst/>
            </a:pPr>
            <a:r>
              <a:rPr lang="en-AU" altLang="en-US" sz="1200" dirty="0">
                <a:solidFill>
                  <a:srgbClr val="000000"/>
                </a:solidFill>
                <a:latin typeface="+mn-lt"/>
              </a:rPr>
              <a:t>Australia’s biodiversity and ecosystems are some of the most diverse on Earth. This biodiversity is essential for existence and holds intrinsic value.  </a:t>
            </a:r>
          </a:p>
          <a:p>
            <a:pPr marL="0" marR="0" lvl="0" indent="0" defTabSz="914400" rtl="0" eaLnBrk="0" fontAlgn="base" latinLnBrk="0" hangingPunct="0">
              <a:lnSpc>
                <a:spcPct val="100000"/>
              </a:lnSpc>
              <a:spcBef>
                <a:spcPct val="0"/>
              </a:spcBef>
              <a:spcAft>
                <a:spcPts val="600"/>
              </a:spcAft>
              <a:buClrTx/>
              <a:buSzTx/>
              <a:buFontTx/>
              <a:buNone/>
              <a:tabLst/>
            </a:pPr>
            <a:r>
              <a:rPr lang="en-AU" altLang="en-US" sz="1200" dirty="0">
                <a:solidFill>
                  <a:srgbClr val="000000"/>
                </a:solidFill>
                <a:latin typeface="+mn-lt"/>
              </a:rPr>
              <a:t>Healthy ecosystems provide critical services such as fresh water, regulation of regional water cycles, soil fertility and crop pollination, carbon storage, recreation, and buffering from the impacts of hazards. </a:t>
            </a:r>
          </a:p>
          <a:p>
            <a:pPr marL="0" marR="0" lvl="0" indent="0" defTabSz="914400" rtl="0" eaLnBrk="0" fontAlgn="base" latinLnBrk="0" hangingPunct="0">
              <a:lnSpc>
                <a:spcPct val="100000"/>
              </a:lnSpc>
              <a:spcBef>
                <a:spcPct val="0"/>
              </a:spcBef>
              <a:spcAft>
                <a:spcPts val="600"/>
              </a:spcAft>
              <a:buClrTx/>
              <a:buSzTx/>
              <a:buFontTx/>
              <a:buNone/>
              <a:tabLst/>
            </a:pPr>
            <a:r>
              <a:rPr lang="en-AU" altLang="en-US" sz="1200" dirty="0">
                <a:solidFill>
                  <a:srgbClr val="000000"/>
                </a:solidFill>
                <a:latin typeface="+mn-lt"/>
              </a:rPr>
              <a:t>These services, along with industries such as tourism, agriculture and fisheries that depend on natural resources and assets, are vital for both our prosperity and wellbeing.</a:t>
            </a:r>
          </a:p>
          <a:p>
            <a:pPr marL="0" marR="0" lvl="0" indent="0" defTabSz="914400" rtl="0" eaLnBrk="0" fontAlgn="base" latinLnBrk="0" hangingPunct="0">
              <a:lnSpc>
                <a:spcPct val="114000"/>
              </a:lnSpc>
              <a:spcBef>
                <a:spcPct val="0"/>
              </a:spcBef>
              <a:spcAft>
                <a:spcPts val="600"/>
              </a:spcAft>
              <a:buClrTx/>
              <a:buSzTx/>
              <a:buFontTx/>
              <a:buNone/>
              <a:tabLst/>
            </a:pPr>
            <a:r>
              <a:rPr lang="en-AU" altLang="en-US" sz="1200" dirty="0">
                <a:solidFill>
                  <a:srgbClr val="000000"/>
                </a:solidFill>
                <a:latin typeface="+mn-lt"/>
              </a:rPr>
              <a:t>However, there are limits to the capacity of natural systems to adapt to the impacts of climate change. Climate change impacts species health and distribution and exacerbates the impacts of other environmental pressures.</a:t>
            </a:r>
          </a:p>
          <a:p>
            <a:pPr marL="0" marR="0" lvl="0" indent="0" defTabSz="914400" rtl="0" eaLnBrk="0" fontAlgn="base" latinLnBrk="0" hangingPunct="0">
              <a:lnSpc>
                <a:spcPct val="114000"/>
              </a:lnSpc>
              <a:spcBef>
                <a:spcPct val="0"/>
              </a:spcBef>
              <a:spcAft>
                <a:spcPts val="600"/>
              </a:spcAft>
              <a:buClrTx/>
              <a:buSzTx/>
              <a:buFontTx/>
              <a:buNone/>
              <a:tabLst/>
            </a:pPr>
            <a:r>
              <a:rPr lang="en-AU" altLang="en-US" sz="1200" dirty="0">
                <a:solidFill>
                  <a:srgbClr val="000000"/>
                </a:solidFill>
                <a:latin typeface="+mn-lt"/>
              </a:rPr>
              <a:t>First Nations Australians have been Caring for Country for thousands of years and, in implementing traditional and innovative land management practices, demonstrate how the natural environment can be better prepared for the future climate. </a:t>
            </a:r>
          </a:p>
          <a:p>
            <a:pPr marL="0" marR="0" lvl="0" indent="0" defTabSz="914400" rtl="0" eaLnBrk="0" fontAlgn="base" latinLnBrk="0" hangingPunct="0">
              <a:lnSpc>
                <a:spcPct val="100000"/>
              </a:lnSpc>
              <a:spcBef>
                <a:spcPct val="0"/>
              </a:spcBef>
              <a:spcAft>
                <a:spcPts val="600"/>
              </a:spcAft>
              <a:buClrTx/>
              <a:buSzTx/>
              <a:buFontTx/>
              <a:buNone/>
              <a:tabLst/>
            </a:pPr>
            <a:r>
              <a:rPr lang="en-AU" sz="1200" b="1" i="0" dirty="0">
                <a:solidFill>
                  <a:srgbClr val="111111"/>
                </a:solidFill>
                <a:effectLst/>
                <a:latin typeface="Libre Baskerville"/>
              </a:rPr>
              <a:t>The Australian Government is taking practical action to help our natural domain adapt to climate change.</a:t>
            </a:r>
            <a:endParaRPr lang="en-AU" altLang="en-US" sz="1200" b="1" dirty="0">
              <a:solidFill>
                <a:srgbClr val="000000"/>
              </a:solidFill>
              <a:latin typeface="+mn-lt"/>
            </a:endParaRPr>
          </a:p>
        </p:txBody>
      </p:sp>
      <p:sp>
        <p:nvSpPr>
          <p:cNvPr id="6" name="Text Placeholder 11">
            <a:extLst>
              <a:ext uri="{FF2B5EF4-FFF2-40B4-BE49-F238E27FC236}">
                <a16:creationId xmlns:a16="http://schemas.microsoft.com/office/drawing/2014/main" id="{3154AB0F-23FA-4332-BAD4-83600CE21679}"/>
              </a:ext>
            </a:extLst>
          </p:cNvPr>
          <p:cNvSpPr txBox="1">
            <a:spLocks/>
          </p:cNvSpPr>
          <p:nvPr/>
        </p:nvSpPr>
        <p:spPr>
          <a:xfrm>
            <a:off x="372062" y="1219200"/>
            <a:ext cx="5781628" cy="424733"/>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US" sz="24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Adaptation in the Natural Domain </a:t>
            </a:r>
          </a:p>
        </p:txBody>
      </p:sp>
      <p:pic>
        <p:nvPicPr>
          <p:cNvPr id="7" name="Picture 6">
            <a:extLst>
              <a:ext uri="{FF2B5EF4-FFF2-40B4-BE49-F238E27FC236}">
                <a16:creationId xmlns:a16="http://schemas.microsoft.com/office/drawing/2014/main" id="{66145EE8-8A7E-4DB0-81A0-41644C6C3E0E}"/>
              </a:ext>
            </a:extLst>
          </p:cNvPr>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t="-1" b="-159"/>
          <a:stretch/>
        </p:blipFill>
        <p:spPr>
          <a:xfrm>
            <a:off x="4130243" y="2869822"/>
            <a:ext cx="2266963" cy="5816977"/>
          </a:xfrm>
          <a:prstGeom prst="rect">
            <a:avLst/>
          </a:prstGeom>
          <a:effectLst>
            <a:outerShdw blurRad="50800" dist="38100" dir="2700000" algn="tl" rotWithShape="0">
              <a:prstClr val="black">
                <a:alpha val="40000"/>
              </a:prstClr>
            </a:outerShdw>
          </a:effectLst>
        </p:spPr>
      </p:pic>
      <p:grpSp>
        <p:nvGrpSpPr>
          <p:cNvPr id="23" name="Group 22">
            <a:extLst>
              <a:ext uri="{FF2B5EF4-FFF2-40B4-BE49-F238E27FC236}">
                <a16:creationId xmlns:a16="http://schemas.microsoft.com/office/drawing/2014/main" id="{5DA6CECB-ADAD-4F84-913E-4A9207CB9706}"/>
              </a:ext>
            </a:extLst>
          </p:cNvPr>
          <p:cNvGrpSpPr/>
          <p:nvPr/>
        </p:nvGrpSpPr>
        <p:grpSpPr>
          <a:xfrm>
            <a:off x="822173" y="1829721"/>
            <a:ext cx="5662847" cy="669993"/>
            <a:chOff x="-4648793" y="4068411"/>
            <a:chExt cx="5662847" cy="669993"/>
          </a:xfrm>
        </p:grpSpPr>
        <p:cxnSp>
          <p:nvCxnSpPr>
            <p:cNvPr id="24" name="Straight Connector 23">
              <a:extLst>
                <a:ext uri="{FF2B5EF4-FFF2-40B4-BE49-F238E27FC236}">
                  <a16:creationId xmlns:a16="http://schemas.microsoft.com/office/drawing/2014/main" id="{DCFC3F15-BE78-4E1A-B264-99CF5FF8770A}"/>
                </a:ext>
              </a:extLst>
            </p:cNvPr>
            <p:cNvCxnSpPr>
              <a:cxnSpLocks/>
            </p:cNvCxnSpPr>
            <p:nvPr/>
          </p:nvCxnSpPr>
          <p:spPr>
            <a:xfrm flipV="1">
              <a:off x="-4648793" y="4111504"/>
              <a:ext cx="0" cy="62690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 Placeholder 11">
              <a:extLst>
                <a:ext uri="{FF2B5EF4-FFF2-40B4-BE49-F238E27FC236}">
                  <a16:creationId xmlns:a16="http://schemas.microsoft.com/office/drawing/2014/main" id="{8A74E116-1727-49F1-A474-0DC4AA969CB3}"/>
                </a:ext>
              </a:extLst>
            </p:cNvPr>
            <p:cNvSpPr txBox="1">
              <a:spLocks/>
            </p:cNvSpPr>
            <p:nvPr/>
          </p:nvSpPr>
          <p:spPr>
            <a:xfrm>
              <a:off x="-4570142" y="4068411"/>
              <a:ext cx="5584196" cy="380022"/>
            </a:xfrm>
            <a:prstGeom prst="rect">
              <a:avLst/>
            </a:prstGeom>
          </p:spPr>
          <p:txBody>
            <a:bodyP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nSpc>
                  <a:spcPct val="100000"/>
                </a:lnSpc>
                <a:buNone/>
              </a:pPr>
              <a:r>
                <a:rPr lang="en-AU" sz="1400" dirty="0">
                  <a:solidFill>
                    <a:schemeClr val="accent4"/>
                  </a:solidFill>
                </a:rPr>
                <a:t>Ensuring our natural environment and agricultural industries can adapt to the changing climate will preserve our natural capital, improve productivity, and protect heritage.</a:t>
              </a:r>
            </a:p>
          </p:txBody>
        </p:sp>
      </p:grpSp>
    </p:spTree>
    <p:extLst>
      <p:ext uri="{BB962C8B-B14F-4D97-AF65-F5344CB8AC3E}">
        <p14:creationId xmlns:p14="http://schemas.microsoft.com/office/powerpoint/2010/main" val="1327029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2">
            <a:extLst>
              <a:ext uri="{FF2B5EF4-FFF2-40B4-BE49-F238E27FC236}">
                <a16:creationId xmlns:a16="http://schemas.microsoft.com/office/drawing/2014/main" id="{14C4954C-9635-437C-B14F-56F69AE97667}"/>
              </a:ext>
            </a:extLst>
          </p:cNvPr>
          <p:cNvSpPr txBox="1">
            <a:spLocks/>
          </p:cNvSpPr>
          <p:nvPr/>
        </p:nvSpPr>
        <p:spPr>
          <a:xfrm>
            <a:off x="1557429" y="3660035"/>
            <a:ext cx="4502904" cy="146101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AU" sz="1400" b="1"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Threatened Species Strategy </a:t>
            </a:r>
          </a:p>
          <a:p>
            <a:pPr marL="0" indent="0" eaLnBrk="0" fontAlgn="base" hangingPunct="0">
              <a:lnSpc>
                <a:spcPct val="114000"/>
              </a:lnSpc>
              <a:spcBef>
                <a:spcPct val="0"/>
              </a:spcBef>
              <a:spcAft>
                <a:spcPts val="600"/>
              </a:spcAft>
              <a:buNone/>
            </a:pPr>
            <a:r>
              <a:rPr lang="en-AU" sz="1200" dirty="0">
                <a:solidFill>
                  <a:srgbClr val="000000"/>
                </a:solidFill>
              </a:rPr>
              <a:t>The Government’s new 10 year Threatened Species Strategy </a:t>
            </a:r>
            <a:br>
              <a:rPr lang="en-AU" sz="1200" dirty="0">
                <a:solidFill>
                  <a:srgbClr val="000000"/>
                </a:solidFill>
              </a:rPr>
            </a:br>
            <a:r>
              <a:rPr lang="en-AU" sz="1200" dirty="0">
                <a:solidFill>
                  <a:srgbClr val="000000"/>
                </a:solidFill>
              </a:rPr>
              <a:t>(2021–2031), includes a focus on climate change adaptation and resilience. Action Plans under the Strategy will identify actions needed to assist threatened species adapt and build resilience to climate change, such as integrating climate risk within conservation planning and identifying and conserving places that will be refuges for threatened species. </a:t>
            </a:r>
          </a:p>
        </p:txBody>
      </p:sp>
      <p:pic>
        <p:nvPicPr>
          <p:cNvPr id="4" name="Picture 3" descr="A bird sitting on a branch&#10;&#10;Description automatically generated with medium confidence">
            <a:extLst>
              <a:ext uri="{FF2B5EF4-FFF2-40B4-BE49-F238E27FC236}">
                <a16:creationId xmlns:a16="http://schemas.microsoft.com/office/drawing/2014/main" id="{CB7725B8-BEE3-4FFD-9D4F-528AFC04119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7172" y="3777267"/>
            <a:ext cx="1104000" cy="1656000"/>
          </a:xfrm>
          <a:prstGeom prst="rect">
            <a:avLst/>
          </a:prstGeom>
          <a:effectLst>
            <a:outerShdw blurRad="50800" dist="38100" dir="2700000" algn="tl" rotWithShape="0">
              <a:prstClr val="black">
                <a:alpha val="40000"/>
              </a:prstClr>
            </a:outerShdw>
          </a:effectLst>
        </p:spPr>
      </p:pic>
      <p:pic>
        <p:nvPicPr>
          <p:cNvPr id="33" name="Picture 1">
            <a:extLst>
              <a:ext uri="{FF2B5EF4-FFF2-40B4-BE49-F238E27FC236}">
                <a16:creationId xmlns:a16="http://schemas.microsoft.com/office/drawing/2014/main" id="{D7603F82-B18F-41AC-B401-BC7592D593FB}"/>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67172" y="7441380"/>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9FC66259-55E5-4B31-AF54-BC35AC66A853}"/>
              </a:ext>
            </a:extLst>
          </p:cNvPr>
          <p:cNvSpPr txBox="1"/>
          <p:nvPr/>
        </p:nvSpPr>
        <p:spPr>
          <a:xfrm>
            <a:off x="1557429" y="7332767"/>
            <a:ext cx="4493885" cy="1876476"/>
          </a:xfrm>
          <a:prstGeom prst="rect">
            <a:avLst/>
          </a:prstGeom>
          <a:noFill/>
        </p:spPr>
        <p:txBody>
          <a:bodyPr wrap="square">
            <a:spAutoFit/>
          </a:bodyPr>
          <a:lstStyle/>
          <a:p>
            <a:pPr>
              <a:lnSpc>
                <a:spcPct val="114000"/>
              </a:lnSpc>
              <a:spcAft>
                <a:spcPts val="600"/>
              </a:spcAft>
            </a:pPr>
            <a:r>
              <a:rPr kumimoji="0" lang="en-AU" altLang="en-US" sz="1400" b="1" i="0" u="none" strike="noStrike" cap="none" normalizeH="0" baseline="0" dirty="0">
                <a:ln>
                  <a:noFill/>
                </a:ln>
                <a:effectLst/>
                <a:latin typeface="Open Sans" panose="020B0606030504020204" pitchFamily="34" charset="0"/>
                <a:ea typeface="Open Sans" panose="020B0606030504020204" pitchFamily="34" charset="0"/>
                <a:cs typeface="Open Sans" panose="020B0606030504020204" pitchFamily="34" charset="0"/>
              </a:rPr>
              <a:t>National Environmental Science Program</a:t>
            </a:r>
            <a:endParaRPr lang="en-AU" sz="14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a:lnSpc>
                <a:spcPct val="114000"/>
              </a:lnSpc>
            </a:pPr>
            <a:r>
              <a:rPr lang="en-AU" sz="1200" dirty="0">
                <a:solidFill>
                  <a:srgbClr val="000000"/>
                </a:solidFill>
              </a:rPr>
              <a:t>NESP Phase 2 represents a $149 million investment by the Australian Government. It </a:t>
            </a:r>
            <a:r>
              <a:rPr lang="en-AU" sz="1200" dirty="0">
                <a:effectLst/>
                <a:latin typeface="Calibri" panose="020F0502020204030204" pitchFamily="34" charset="0"/>
                <a:ea typeface="Calibri" panose="020F0502020204030204" pitchFamily="34" charset="0"/>
                <a:cs typeface="Times New Roman" panose="02020603050405020304" pitchFamily="18" charset="0"/>
              </a:rPr>
              <a:t>will fund environment and climate research to support decision-makers across the Australian community, including Indigenous communities. </a:t>
            </a:r>
            <a:r>
              <a:rPr lang="en-AU" sz="1200" dirty="0">
                <a:latin typeface="Calibri" panose="020F0502020204030204" pitchFamily="34" charset="0"/>
                <a:ea typeface="Calibri" panose="020F0502020204030204" pitchFamily="34" charset="0"/>
                <a:cs typeface="Times New Roman" panose="02020603050405020304" pitchFamily="18" charset="0"/>
              </a:rPr>
              <a:t>A</a:t>
            </a:r>
            <a:r>
              <a:rPr lang="en-AU" sz="1200" dirty="0">
                <a:effectLst/>
                <a:latin typeface="Calibri" panose="020F0502020204030204" pitchFamily="34" charset="0"/>
                <a:ea typeface="Calibri" panose="020F0502020204030204" pitchFamily="34" charset="0"/>
                <a:cs typeface="Times New Roman" panose="02020603050405020304" pitchFamily="18" charset="0"/>
              </a:rPr>
              <a:t> new Climate Systems Hub will drive coordinated research across all four new hubs under a cross-cutting climate adaptation mission to inform climate adaptation solutions and improve resilience. </a:t>
            </a:r>
            <a:endParaRPr lang="en-AU" sz="1200" dirty="0">
              <a:solidFill>
                <a:srgbClr val="000000"/>
              </a:solidFill>
            </a:endParaRPr>
          </a:p>
        </p:txBody>
      </p:sp>
      <p:grpSp>
        <p:nvGrpSpPr>
          <p:cNvPr id="35" name="Group 34">
            <a:extLst>
              <a:ext uri="{FF2B5EF4-FFF2-40B4-BE49-F238E27FC236}">
                <a16:creationId xmlns:a16="http://schemas.microsoft.com/office/drawing/2014/main" id="{B1D36193-AEA9-485D-92E6-01808A0AADEC}"/>
              </a:ext>
            </a:extLst>
          </p:cNvPr>
          <p:cNvGrpSpPr/>
          <p:nvPr/>
        </p:nvGrpSpPr>
        <p:grpSpPr>
          <a:xfrm>
            <a:off x="6069128" y="7804537"/>
            <a:ext cx="432137" cy="333026"/>
            <a:chOff x="4521700" y="2349125"/>
            <a:chExt cx="816923" cy="629561"/>
          </a:xfrm>
        </p:grpSpPr>
        <p:sp>
          <p:nvSpPr>
            <p:cNvPr id="36" name="Rectangle 35">
              <a:extLst>
                <a:ext uri="{FF2B5EF4-FFF2-40B4-BE49-F238E27FC236}">
                  <a16:creationId xmlns:a16="http://schemas.microsoft.com/office/drawing/2014/main" id="{7EF4997E-B639-4DCD-8FE4-80C76096C1B3}"/>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37" name="Picture 36" descr="Family Icon 1482657">
              <a:extLst>
                <a:ext uri="{FF2B5EF4-FFF2-40B4-BE49-F238E27FC236}">
                  <a16:creationId xmlns:a16="http://schemas.microsoft.com/office/drawing/2014/main" id="{AD35A97F-0F4B-4BC8-99FA-F184A81E7680}"/>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38" name="Group 37">
            <a:extLst>
              <a:ext uri="{FF2B5EF4-FFF2-40B4-BE49-F238E27FC236}">
                <a16:creationId xmlns:a16="http://schemas.microsoft.com/office/drawing/2014/main" id="{69CFDA50-6669-4064-A3B5-1716148910F8}"/>
              </a:ext>
            </a:extLst>
          </p:cNvPr>
          <p:cNvGrpSpPr/>
          <p:nvPr/>
        </p:nvGrpSpPr>
        <p:grpSpPr>
          <a:xfrm>
            <a:off x="6069128" y="7476399"/>
            <a:ext cx="432137" cy="332756"/>
            <a:chOff x="6157778" y="5974048"/>
            <a:chExt cx="432137" cy="332756"/>
          </a:xfrm>
        </p:grpSpPr>
        <p:sp>
          <p:nvSpPr>
            <p:cNvPr id="39" name="Rectangle 38">
              <a:extLst>
                <a:ext uri="{FF2B5EF4-FFF2-40B4-BE49-F238E27FC236}">
                  <a16:creationId xmlns:a16="http://schemas.microsoft.com/office/drawing/2014/main" id="{BE5C91C7-5DAE-4688-A6FF-86341DF1F50A}"/>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40" name="Picture 2" descr="Plant">
              <a:extLst>
                <a:ext uri="{FF2B5EF4-FFF2-40B4-BE49-F238E27FC236}">
                  <a16:creationId xmlns:a16="http://schemas.microsoft.com/office/drawing/2014/main" id="{0D223BDB-E50F-447E-9660-CC5B2227D36E}"/>
                </a:ext>
              </a:extLst>
            </p:cNvPr>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a:extLst>
              <a:ext uri="{FF2B5EF4-FFF2-40B4-BE49-F238E27FC236}">
                <a16:creationId xmlns:a16="http://schemas.microsoft.com/office/drawing/2014/main" id="{12929F17-10BB-47B7-81B7-78E31E31EB86}"/>
              </a:ext>
            </a:extLst>
          </p:cNvPr>
          <p:cNvGrpSpPr/>
          <p:nvPr/>
        </p:nvGrpSpPr>
        <p:grpSpPr>
          <a:xfrm>
            <a:off x="6069128" y="8136368"/>
            <a:ext cx="432139" cy="332758"/>
            <a:chOff x="4521700" y="2969753"/>
            <a:chExt cx="816923" cy="629051"/>
          </a:xfrm>
        </p:grpSpPr>
        <p:sp>
          <p:nvSpPr>
            <p:cNvPr id="42" name="Rectangle 41">
              <a:extLst>
                <a:ext uri="{FF2B5EF4-FFF2-40B4-BE49-F238E27FC236}">
                  <a16:creationId xmlns:a16="http://schemas.microsoft.com/office/drawing/2014/main" id="{35159765-EC19-4064-9401-69A02E4EFDEE}"/>
                </a:ext>
              </a:extLst>
            </p:cNvPr>
            <p:cNvSpPr/>
            <p:nvPr/>
          </p:nvSpPr>
          <p:spPr>
            <a:xfrm>
              <a:off x="4521700"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43" name="Picture 42" descr="Village free icon">
              <a:extLst>
                <a:ext uri="{FF2B5EF4-FFF2-40B4-BE49-F238E27FC236}">
                  <a16:creationId xmlns:a16="http://schemas.microsoft.com/office/drawing/2014/main" id="{2F7EA4F1-ED6B-457C-9323-5C46084B5A2A}"/>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44" name="Group 43">
            <a:extLst>
              <a:ext uri="{FF2B5EF4-FFF2-40B4-BE49-F238E27FC236}">
                <a16:creationId xmlns:a16="http://schemas.microsoft.com/office/drawing/2014/main" id="{4647D94A-35C5-44DF-96F8-72D287CA994C}"/>
              </a:ext>
            </a:extLst>
          </p:cNvPr>
          <p:cNvGrpSpPr/>
          <p:nvPr/>
        </p:nvGrpSpPr>
        <p:grpSpPr>
          <a:xfrm>
            <a:off x="6069128" y="8463473"/>
            <a:ext cx="432138" cy="332757"/>
            <a:chOff x="3704769" y="2969753"/>
            <a:chExt cx="816923" cy="629051"/>
          </a:xfrm>
        </p:grpSpPr>
        <p:sp>
          <p:nvSpPr>
            <p:cNvPr id="45" name="Rectangle 44">
              <a:extLst>
                <a:ext uri="{FF2B5EF4-FFF2-40B4-BE49-F238E27FC236}">
                  <a16:creationId xmlns:a16="http://schemas.microsoft.com/office/drawing/2014/main" id="{84CA7913-8E27-4E50-A6A8-7564AADB8D0E}"/>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46" name="Picture 45" descr="increase Icon 1681892">
              <a:extLst>
                <a:ext uri="{FF2B5EF4-FFF2-40B4-BE49-F238E27FC236}">
                  <a16:creationId xmlns:a16="http://schemas.microsoft.com/office/drawing/2014/main" id="{EC18C2C3-ABCD-4584-A008-85D1D3F8735C}"/>
                </a:ext>
              </a:extLst>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47" name="Group 46">
            <a:extLst>
              <a:ext uri="{FF2B5EF4-FFF2-40B4-BE49-F238E27FC236}">
                <a16:creationId xmlns:a16="http://schemas.microsoft.com/office/drawing/2014/main" id="{1E91DEC4-F2C7-4A23-BC4A-2C7F8E591326}"/>
              </a:ext>
            </a:extLst>
          </p:cNvPr>
          <p:cNvGrpSpPr/>
          <p:nvPr/>
        </p:nvGrpSpPr>
        <p:grpSpPr>
          <a:xfrm>
            <a:off x="6069128" y="3837192"/>
            <a:ext cx="432137" cy="332756"/>
            <a:chOff x="6157778" y="5974048"/>
            <a:chExt cx="432137" cy="332756"/>
          </a:xfrm>
        </p:grpSpPr>
        <p:sp>
          <p:nvSpPr>
            <p:cNvPr id="51" name="Rectangle 50">
              <a:extLst>
                <a:ext uri="{FF2B5EF4-FFF2-40B4-BE49-F238E27FC236}">
                  <a16:creationId xmlns:a16="http://schemas.microsoft.com/office/drawing/2014/main" id="{1D4A2490-06A4-424F-B7E4-B0434D564CD6}"/>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52" name="Picture 2" descr="Plant">
              <a:extLst>
                <a:ext uri="{FF2B5EF4-FFF2-40B4-BE49-F238E27FC236}">
                  <a16:creationId xmlns:a16="http://schemas.microsoft.com/office/drawing/2014/main" id="{C7D56920-753B-4758-BD8C-8E9FB55E70A5}"/>
                </a:ext>
              </a:extLst>
            </p:cNvPr>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9" name="Group 48">
            <a:extLst>
              <a:ext uri="{FF2B5EF4-FFF2-40B4-BE49-F238E27FC236}">
                <a16:creationId xmlns:a16="http://schemas.microsoft.com/office/drawing/2014/main" id="{D14F9075-2D31-4C2D-B4B2-2059D45DD14D}"/>
              </a:ext>
            </a:extLst>
          </p:cNvPr>
          <p:cNvGrpSpPr/>
          <p:nvPr/>
        </p:nvGrpSpPr>
        <p:grpSpPr>
          <a:xfrm>
            <a:off x="6069128" y="4157576"/>
            <a:ext cx="432137" cy="333026"/>
            <a:chOff x="4521700" y="2349125"/>
            <a:chExt cx="816923" cy="629561"/>
          </a:xfrm>
        </p:grpSpPr>
        <p:sp>
          <p:nvSpPr>
            <p:cNvPr id="50" name="Rectangle 49">
              <a:extLst>
                <a:ext uri="{FF2B5EF4-FFF2-40B4-BE49-F238E27FC236}">
                  <a16:creationId xmlns:a16="http://schemas.microsoft.com/office/drawing/2014/main" id="{E284F801-D287-401A-99CE-D1C34DD51187}"/>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53" name="Picture 52" descr="Family Icon 1482657">
              <a:extLst>
                <a:ext uri="{FF2B5EF4-FFF2-40B4-BE49-F238E27FC236}">
                  <a16:creationId xmlns:a16="http://schemas.microsoft.com/office/drawing/2014/main" id="{1CE51B29-C5EA-4395-AD60-F2A9C3318EFD}"/>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pic>
        <p:nvPicPr>
          <p:cNvPr id="80" name="Picture 2">
            <a:extLst>
              <a:ext uri="{FF2B5EF4-FFF2-40B4-BE49-F238E27FC236}">
                <a16:creationId xmlns:a16="http://schemas.microsoft.com/office/drawing/2014/main" id="{1FA923A0-82EA-476B-8119-A6399D213BA0}"/>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67172" y="1945210"/>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A5BA85E2-7362-44E1-BA88-C5DCC3C85EF1}"/>
              </a:ext>
            </a:extLst>
          </p:cNvPr>
          <p:cNvSpPr txBox="1"/>
          <p:nvPr/>
        </p:nvSpPr>
        <p:spPr>
          <a:xfrm>
            <a:off x="1557430" y="1893627"/>
            <a:ext cx="4502904" cy="1665969"/>
          </a:xfrm>
          <a:prstGeom prst="rect">
            <a:avLst/>
          </a:prstGeom>
          <a:noFill/>
        </p:spPr>
        <p:txBody>
          <a:bodyPr wrap="square">
            <a:spAutoFit/>
          </a:bodyPr>
          <a:lstStyle/>
          <a:p>
            <a:pPr marL="0" indent="0">
              <a:lnSpc>
                <a:spcPct val="114000"/>
              </a:lnSpc>
              <a:spcBef>
                <a:spcPts val="0"/>
              </a:spcBef>
              <a:spcAft>
                <a:spcPts val="600"/>
              </a:spcAft>
              <a:buNone/>
            </a:pPr>
            <a:r>
              <a:rPr lang="en-AU" sz="1400"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Reef 2050 Long-Term Sustainability Plan</a:t>
            </a:r>
          </a:p>
          <a:p>
            <a:pPr marL="0" indent="0">
              <a:lnSpc>
                <a:spcPct val="114000"/>
              </a:lnSpc>
              <a:spcBef>
                <a:spcPts val="0"/>
              </a:spcBef>
              <a:spcAft>
                <a:spcPts val="600"/>
              </a:spcAft>
              <a:buNone/>
            </a:pPr>
            <a:r>
              <a:rPr lang="en-AU" sz="1200" dirty="0">
                <a:solidFill>
                  <a:srgbClr val="000000"/>
                </a:solidFill>
              </a:rPr>
              <a:t>The </a:t>
            </a:r>
            <a:r>
              <a:rPr lang="en-AU" sz="1200" b="1" dirty="0">
                <a:solidFill>
                  <a:srgbClr val="000000"/>
                </a:solidFill>
              </a:rPr>
              <a:t>Reef 2050 Plan </a:t>
            </a:r>
            <a:r>
              <a:rPr lang="en-AU" sz="1200" dirty="0">
                <a:solidFill>
                  <a:srgbClr val="000000"/>
                </a:solidFill>
              </a:rPr>
              <a:t>is the Australian and Queensland Governments’ overarching framework for protecting and managing the Great Barrier Reef to 2050. The focus of the Reef 2050 Plan is on reducing local and regional pressures to support the Reef’s health while adapting to climate change. The Australian Government is investing more than </a:t>
            </a:r>
            <a:br>
              <a:rPr lang="en-AU" sz="1200" dirty="0">
                <a:solidFill>
                  <a:srgbClr val="000000"/>
                </a:solidFill>
              </a:rPr>
            </a:br>
            <a:r>
              <a:rPr lang="en-AU" sz="1200" dirty="0">
                <a:solidFill>
                  <a:srgbClr val="000000"/>
                </a:solidFill>
              </a:rPr>
              <a:t>$2 billion over the decade to 2023–24 to implement the plan.</a:t>
            </a:r>
          </a:p>
        </p:txBody>
      </p:sp>
      <p:grpSp>
        <p:nvGrpSpPr>
          <p:cNvPr id="82" name="Group 81">
            <a:extLst>
              <a:ext uri="{FF2B5EF4-FFF2-40B4-BE49-F238E27FC236}">
                <a16:creationId xmlns:a16="http://schemas.microsoft.com/office/drawing/2014/main" id="{246EAC70-0FBE-4688-AA3F-3D078035F9F0}"/>
              </a:ext>
            </a:extLst>
          </p:cNvPr>
          <p:cNvGrpSpPr/>
          <p:nvPr/>
        </p:nvGrpSpPr>
        <p:grpSpPr>
          <a:xfrm>
            <a:off x="6069128" y="2331384"/>
            <a:ext cx="432137" cy="333026"/>
            <a:chOff x="4521700" y="2349125"/>
            <a:chExt cx="816923" cy="629561"/>
          </a:xfrm>
        </p:grpSpPr>
        <p:sp>
          <p:nvSpPr>
            <p:cNvPr id="83" name="Rectangle 82">
              <a:extLst>
                <a:ext uri="{FF2B5EF4-FFF2-40B4-BE49-F238E27FC236}">
                  <a16:creationId xmlns:a16="http://schemas.microsoft.com/office/drawing/2014/main" id="{0BB0B24A-07F3-4B8D-AF53-95368A89A1DD}"/>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84" name="Picture 83" descr="Family Icon 1482657">
              <a:extLst>
                <a:ext uri="{FF2B5EF4-FFF2-40B4-BE49-F238E27FC236}">
                  <a16:creationId xmlns:a16="http://schemas.microsoft.com/office/drawing/2014/main" id="{F2742F67-03ED-45D0-B59F-EA8753037BDE}"/>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85" name="Group 84">
            <a:extLst>
              <a:ext uri="{FF2B5EF4-FFF2-40B4-BE49-F238E27FC236}">
                <a16:creationId xmlns:a16="http://schemas.microsoft.com/office/drawing/2014/main" id="{1A70FE9A-9C1B-4602-8835-6AE7ED505FE8}"/>
              </a:ext>
            </a:extLst>
          </p:cNvPr>
          <p:cNvGrpSpPr/>
          <p:nvPr/>
        </p:nvGrpSpPr>
        <p:grpSpPr>
          <a:xfrm>
            <a:off x="6069128" y="2003246"/>
            <a:ext cx="432137" cy="332756"/>
            <a:chOff x="6157778" y="5974048"/>
            <a:chExt cx="432137" cy="332756"/>
          </a:xfrm>
        </p:grpSpPr>
        <p:sp>
          <p:nvSpPr>
            <p:cNvPr id="86" name="Rectangle 85">
              <a:extLst>
                <a:ext uri="{FF2B5EF4-FFF2-40B4-BE49-F238E27FC236}">
                  <a16:creationId xmlns:a16="http://schemas.microsoft.com/office/drawing/2014/main" id="{C02AC8D4-7888-4489-90E2-6C6EEDF7AE9B}"/>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87" name="Picture 2" descr="Plant">
              <a:extLst>
                <a:ext uri="{FF2B5EF4-FFF2-40B4-BE49-F238E27FC236}">
                  <a16:creationId xmlns:a16="http://schemas.microsoft.com/office/drawing/2014/main" id="{0247C67E-C629-450D-ABBC-4C15AD1DD17A}"/>
                </a:ext>
              </a:extLst>
            </p:cNvPr>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8" name="Group 87">
            <a:extLst>
              <a:ext uri="{FF2B5EF4-FFF2-40B4-BE49-F238E27FC236}">
                <a16:creationId xmlns:a16="http://schemas.microsoft.com/office/drawing/2014/main" id="{A5B6F013-F95F-400A-86C0-ED3AFC67FE00}"/>
              </a:ext>
            </a:extLst>
          </p:cNvPr>
          <p:cNvGrpSpPr/>
          <p:nvPr/>
        </p:nvGrpSpPr>
        <p:grpSpPr>
          <a:xfrm>
            <a:off x="6069128" y="2661913"/>
            <a:ext cx="432138" cy="332757"/>
            <a:chOff x="3704769" y="2969753"/>
            <a:chExt cx="816923" cy="629051"/>
          </a:xfrm>
        </p:grpSpPr>
        <p:sp>
          <p:nvSpPr>
            <p:cNvPr id="89" name="Rectangle 88">
              <a:extLst>
                <a:ext uri="{FF2B5EF4-FFF2-40B4-BE49-F238E27FC236}">
                  <a16:creationId xmlns:a16="http://schemas.microsoft.com/office/drawing/2014/main" id="{CE612BAA-66FF-42F7-83B9-41721F696F23}"/>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0" name="Picture 89" descr="increase Icon 1681892">
              <a:extLst>
                <a:ext uri="{FF2B5EF4-FFF2-40B4-BE49-F238E27FC236}">
                  <a16:creationId xmlns:a16="http://schemas.microsoft.com/office/drawing/2014/main" id="{762A70B7-B014-4719-983C-04BE84924231}"/>
                </a:ext>
              </a:extLst>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pic>
        <p:nvPicPr>
          <p:cNvPr id="91" name="Picture 90">
            <a:extLst>
              <a:ext uri="{FF2B5EF4-FFF2-40B4-BE49-F238E27FC236}">
                <a16:creationId xmlns:a16="http://schemas.microsoft.com/office/drawing/2014/main" id="{982F92DC-EAA7-4542-AEC0-A6383C662421}"/>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a:ext>
            </a:extLst>
          </a:blip>
          <a:srcRect b="-445"/>
          <a:stretch/>
        </p:blipFill>
        <p:spPr>
          <a:xfrm>
            <a:off x="367172" y="5609324"/>
            <a:ext cx="1104000" cy="1656000"/>
          </a:xfrm>
          <a:prstGeom prst="rect">
            <a:avLst/>
          </a:prstGeom>
          <a:effectLst>
            <a:outerShdw blurRad="50800" dist="38100" dir="2700000" algn="tl" rotWithShape="0">
              <a:prstClr val="black">
                <a:alpha val="40000"/>
              </a:prstClr>
            </a:outerShdw>
          </a:effectLst>
        </p:spPr>
      </p:pic>
      <p:sp>
        <p:nvSpPr>
          <p:cNvPr id="92" name="Text Placeholder 62">
            <a:extLst>
              <a:ext uri="{FF2B5EF4-FFF2-40B4-BE49-F238E27FC236}">
                <a16:creationId xmlns:a16="http://schemas.microsoft.com/office/drawing/2014/main" id="{3957E8E9-320A-4F17-93D9-74974277F181}"/>
              </a:ext>
            </a:extLst>
          </p:cNvPr>
          <p:cNvSpPr txBox="1">
            <a:spLocks/>
          </p:cNvSpPr>
          <p:nvPr/>
        </p:nvSpPr>
        <p:spPr>
          <a:xfrm>
            <a:off x="1557429" y="5575301"/>
            <a:ext cx="4436441" cy="126297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spcAft>
                <a:spcPts val="600"/>
              </a:spcAft>
              <a:buNone/>
            </a:pPr>
            <a:r>
              <a:rPr lang="en-AU"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Oceans Leadership Package</a:t>
            </a:r>
            <a:endParaRPr lang="en-AU" sz="1400" b="1"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14000"/>
              </a:lnSpc>
              <a:spcBef>
                <a:spcPts val="0"/>
              </a:spcBef>
              <a:spcAft>
                <a:spcPts val="600"/>
              </a:spcAft>
              <a:buNone/>
            </a:pPr>
            <a:r>
              <a:rPr lang="en-AU" sz="1200" dirty="0">
                <a:ea typeface="Open Sans" panose="020B0606030504020204" pitchFamily="34" charset="0"/>
                <a:cs typeface="Open Sans" panose="020B0606030504020204" pitchFamily="34" charset="0"/>
              </a:rPr>
              <a:t>The $100 million Australian Government Oceans Leadership Package to protect our sea life, restore coastal ecosystems, reduce emissions and enhance management of oceans. It includes action to restore blue carbon ecosystems like seagrass and mangroves that play a key role improving the health of coastal environments and protecting native species and habitats.  </a:t>
            </a:r>
          </a:p>
        </p:txBody>
      </p:sp>
      <p:grpSp>
        <p:nvGrpSpPr>
          <p:cNvPr id="93" name="Group 92">
            <a:extLst>
              <a:ext uri="{FF2B5EF4-FFF2-40B4-BE49-F238E27FC236}">
                <a16:creationId xmlns:a16="http://schemas.microsoft.com/office/drawing/2014/main" id="{80C80A8C-7F3A-4D7D-AB4A-2AF5763697A2}"/>
              </a:ext>
            </a:extLst>
          </p:cNvPr>
          <p:cNvGrpSpPr/>
          <p:nvPr/>
        </p:nvGrpSpPr>
        <p:grpSpPr>
          <a:xfrm>
            <a:off x="6069128" y="5964918"/>
            <a:ext cx="432137" cy="333026"/>
            <a:chOff x="4521700" y="2349125"/>
            <a:chExt cx="816923" cy="629561"/>
          </a:xfrm>
        </p:grpSpPr>
        <p:sp>
          <p:nvSpPr>
            <p:cNvPr id="94" name="Rectangle 93">
              <a:extLst>
                <a:ext uri="{FF2B5EF4-FFF2-40B4-BE49-F238E27FC236}">
                  <a16:creationId xmlns:a16="http://schemas.microsoft.com/office/drawing/2014/main" id="{9FFF3A01-9D64-4917-87D1-F11EE27129AC}"/>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5" name="Picture 94" descr="Family Icon 1482657">
              <a:extLst>
                <a:ext uri="{FF2B5EF4-FFF2-40B4-BE49-F238E27FC236}">
                  <a16:creationId xmlns:a16="http://schemas.microsoft.com/office/drawing/2014/main" id="{D05D8589-9D35-4618-B0CD-2EF91AFAAA9E}"/>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96" name="Group 95">
            <a:extLst>
              <a:ext uri="{FF2B5EF4-FFF2-40B4-BE49-F238E27FC236}">
                <a16:creationId xmlns:a16="http://schemas.microsoft.com/office/drawing/2014/main" id="{1B473EEF-8512-4060-A592-6AA92D40FB90}"/>
              </a:ext>
            </a:extLst>
          </p:cNvPr>
          <p:cNvGrpSpPr/>
          <p:nvPr/>
        </p:nvGrpSpPr>
        <p:grpSpPr>
          <a:xfrm>
            <a:off x="6069128" y="5636780"/>
            <a:ext cx="432137" cy="332756"/>
            <a:chOff x="6157778" y="5974048"/>
            <a:chExt cx="432137" cy="332756"/>
          </a:xfrm>
        </p:grpSpPr>
        <p:sp>
          <p:nvSpPr>
            <p:cNvPr id="97" name="Rectangle 96">
              <a:extLst>
                <a:ext uri="{FF2B5EF4-FFF2-40B4-BE49-F238E27FC236}">
                  <a16:creationId xmlns:a16="http://schemas.microsoft.com/office/drawing/2014/main" id="{52C28863-65B4-49A9-9312-825262AD99C0}"/>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8" name="Picture 2" descr="Plant">
              <a:extLst>
                <a:ext uri="{FF2B5EF4-FFF2-40B4-BE49-F238E27FC236}">
                  <a16:creationId xmlns:a16="http://schemas.microsoft.com/office/drawing/2014/main" id="{ED547BB3-71C4-4A08-B96F-E7895D854971}"/>
                </a:ext>
              </a:extLst>
            </p:cNvPr>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9" name="Group 98">
            <a:extLst>
              <a:ext uri="{FF2B5EF4-FFF2-40B4-BE49-F238E27FC236}">
                <a16:creationId xmlns:a16="http://schemas.microsoft.com/office/drawing/2014/main" id="{AFC70AB5-D144-49D3-BD9A-C14B7C9022AB}"/>
              </a:ext>
            </a:extLst>
          </p:cNvPr>
          <p:cNvGrpSpPr/>
          <p:nvPr/>
        </p:nvGrpSpPr>
        <p:grpSpPr>
          <a:xfrm>
            <a:off x="6069128" y="6293654"/>
            <a:ext cx="432138" cy="332757"/>
            <a:chOff x="3704769" y="2969753"/>
            <a:chExt cx="816923" cy="629051"/>
          </a:xfrm>
        </p:grpSpPr>
        <p:sp>
          <p:nvSpPr>
            <p:cNvPr id="100" name="Rectangle 99">
              <a:extLst>
                <a:ext uri="{FF2B5EF4-FFF2-40B4-BE49-F238E27FC236}">
                  <a16:creationId xmlns:a16="http://schemas.microsoft.com/office/drawing/2014/main" id="{FA7EE868-6199-4ED5-AE9F-853A3AC993FB}"/>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1" name="Picture 100" descr="increase Icon 1681892">
              <a:extLst>
                <a:ext uri="{FF2B5EF4-FFF2-40B4-BE49-F238E27FC236}">
                  <a16:creationId xmlns:a16="http://schemas.microsoft.com/office/drawing/2014/main" id="{E26DF9CC-36D4-4A3E-96E0-60360F21EE0A}"/>
                </a:ext>
              </a:extLst>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sp>
        <p:nvSpPr>
          <p:cNvPr id="62" name="Text Placeholder 11">
            <a:extLst>
              <a:ext uri="{FF2B5EF4-FFF2-40B4-BE49-F238E27FC236}">
                <a16:creationId xmlns:a16="http://schemas.microsoft.com/office/drawing/2014/main" id="{C9DF7EBC-095D-4926-9BEC-F54D74775C5D}"/>
              </a:ext>
            </a:extLst>
          </p:cNvPr>
          <p:cNvSpPr txBox="1">
            <a:spLocks/>
          </p:cNvSpPr>
          <p:nvPr/>
        </p:nvSpPr>
        <p:spPr>
          <a:xfrm>
            <a:off x="372062" y="1219200"/>
            <a:ext cx="5781628" cy="424733"/>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US" sz="2400" dirty="0">
                <a:solidFill>
                  <a:schemeClr val="accent5">
                    <a:lumMod val="75000"/>
                  </a:schemeClr>
                </a:solidFill>
                <a:latin typeface="Open Sans" panose="020B0606030504020204" pitchFamily="34" charset="0"/>
                <a:ea typeface="Open Sans" panose="020B0606030504020204" pitchFamily="34" charset="0"/>
                <a:cs typeface="Open Sans" panose="020B0606030504020204" pitchFamily="34" charset="0"/>
              </a:rPr>
              <a:t>Adaptation in the Natural Domain </a:t>
            </a:r>
          </a:p>
        </p:txBody>
      </p:sp>
    </p:spTree>
    <p:extLst>
      <p:ext uri="{BB962C8B-B14F-4D97-AF65-F5344CB8AC3E}">
        <p14:creationId xmlns:p14="http://schemas.microsoft.com/office/powerpoint/2010/main" val="2651924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5D7F3D-7FF0-4F3C-BA45-0B9D90655B80}"/>
              </a:ext>
            </a:extLst>
          </p:cNvPr>
          <p:cNvSpPr txBox="1"/>
          <p:nvPr/>
        </p:nvSpPr>
        <p:spPr>
          <a:xfrm>
            <a:off x="402832" y="2869822"/>
            <a:ext cx="3502960" cy="6379632"/>
          </a:xfrm>
          <a:prstGeom prst="rect">
            <a:avLst/>
          </a:prstGeom>
          <a:noFill/>
        </p:spPr>
        <p:txBody>
          <a:bodyPr wrap="square">
            <a:spAutoFit/>
          </a:bodyPr>
          <a:lstStyle/>
          <a:p>
            <a:pPr algn="l">
              <a:lnSpc>
                <a:spcPct val="114000"/>
              </a:lnSpc>
              <a:spcAft>
                <a:spcPts val="600"/>
              </a:spcAft>
            </a:pPr>
            <a:r>
              <a:rPr lang="en-AU" sz="1200" i="0" u="none" strike="noStrike" baseline="0" dirty="0">
                <a:solidFill>
                  <a:srgbClr val="0F1010"/>
                </a:solidFill>
                <a:latin typeface="Calibri" panose="020F0502020204030204" pitchFamily="34" charset="0"/>
              </a:rPr>
              <a:t>The social domain includes our people, our communities, culture, institutions, support systems, and the interactions between them. This includes families, health and education systems and services, social services and emergency management services. </a:t>
            </a:r>
          </a:p>
          <a:p>
            <a:pPr algn="l">
              <a:lnSpc>
                <a:spcPct val="114000"/>
              </a:lnSpc>
              <a:spcAft>
                <a:spcPts val="600"/>
              </a:spcAft>
            </a:pPr>
            <a:r>
              <a:rPr lang="en-AU" sz="1200" b="0" i="0" u="none" strike="noStrike" baseline="0" dirty="0">
                <a:solidFill>
                  <a:srgbClr val="0F1010"/>
                </a:solidFill>
                <a:latin typeface="Calibri" panose="020F0502020204030204" pitchFamily="34" charset="0"/>
              </a:rPr>
              <a:t>There are strong relationships between the quality of the environment – of air, water, and food systems – and physical and mental health and wellbeing. </a:t>
            </a:r>
          </a:p>
          <a:p>
            <a:pPr algn="l">
              <a:lnSpc>
                <a:spcPct val="114000"/>
              </a:lnSpc>
              <a:spcAft>
                <a:spcPts val="600"/>
              </a:spcAft>
            </a:pPr>
            <a:r>
              <a:rPr lang="en-AU" sz="1200" b="0" i="0" u="none" strike="noStrike" baseline="0" dirty="0">
                <a:solidFill>
                  <a:srgbClr val="0F1010"/>
                </a:solidFill>
                <a:latin typeface="Calibri" panose="020F0502020204030204" pitchFamily="34" charset="0"/>
              </a:rPr>
              <a:t>These relationships need attention as climate change challenges the health and wellbeing of Australians and the capacity of its health and social support systems, now and in the future. </a:t>
            </a:r>
          </a:p>
          <a:p>
            <a:pPr algn="l">
              <a:lnSpc>
                <a:spcPct val="114000"/>
              </a:lnSpc>
              <a:spcAft>
                <a:spcPts val="600"/>
              </a:spcAft>
            </a:pPr>
            <a:r>
              <a:rPr lang="en-AU" sz="1200" b="0" i="0" u="none" strike="noStrike" baseline="0" dirty="0">
                <a:solidFill>
                  <a:srgbClr val="0F1010"/>
                </a:solidFill>
                <a:latin typeface="Calibri" panose="020F0502020204030204" pitchFamily="34" charset="0"/>
              </a:rPr>
              <a:t>As we adapt in the social domain, particular attention should also be given to how vulnerable communities experience the impacts of climate change. </a:t>
            </a:r>
          </a:p>
          <a:p>
            <a:pPr algn="l">
              <a:lnSpc>
                <a:spcPct val="114000"/>
              </a:lnSpc>
              <a:spcAft>
                <a:spcPts val="600"/>
              </a:spcAft>
            </a:pPr>
            <a:r>
              <a:rPr lang="en-AU" sz="1200" b="0" i="0" u="none" strike="noStrike" baseline="0" dirty="0">
                <a:solidFill>
                  <a:srgbClr val="0F1010"/>
                </a:solidFill>
                <a:latin typeface="Calibri" panose="020F0502020204030204" pitchFamily="34" charset="0"/>
              </a:rPr>
              <a:t>Adaptation must be inclusive and account for the underlying factors that contribute to vulnerability, such as issues related to geography, culture, age, gender, diversity, disability and other socioeconomic status. </a:t>
            </a:r>
          </a:p>
          <a:p>
            <a:pPr algn="l">
              <a:lnSpc>
                <a:spcPct val="114000"/>
              </a:lnSpc>
              <a:spcAft>
                <a:spcPts val="600"/>
              </a:spcAft>
            </a:pPr>
            <a:r>
              <a:rPr lang="en-AU" sz="1200" i="0" u="none" strike="noStrike" baseline="0" dirty="0">
                <a:solidFill>
                  <a:srgbClr val="0F1010"/>
                </a:solidFill>
                <a:latin typeface="Calibri" panose="020F0502020204030204" pitchFamily="34" charset="0"/>
              </a:rPr>
              <a:t>The Australian Government’s consideration of adaptation issues will seek to improve equality and fairness for vulnerable communities. </a:t>
            </a:r>
          </a:p>
          <a:p>
            <a:pPr>
              <a:lnSpc>
                <a:spcPct val="114000"/>
              </a:lnSpc>
              <a:spcAft>
                <a:spcPts val="600"/>
              </a:spcAft>
            </a:pPr>
            <a:r>
              <a:rPr lang="en-AU" sz="1200" b="1" i="0" dirty="0">
                <a:solidFill>
                  <a:srgbClr val="111111"/>
                </a:solidFill>
                <a:effectLst/>
                <a:latin typeface="Libre Baskerville"/>
              </a:rPr>
              <a:t>The Australian Government is taking practical action to help our social domain adapt to climate change.</a:t>
            </a:r>
            <a:endParaRPr lang="en-AU" altLang="en-US" sz="1200" b="1" dirty="0">
              <a:solidFill>
                <a:srgbClr val="000000"/>
              </a:solidFill>
              <a:latin typeface="+mn-lt"/>
            </a:endParaRPr>
          </a:p>
          <a:p>
            <a:pPr algn="l">
              <a:lnSpc>
                <a:spcPct val="114000"/>
              </a:lnSpc>
              <a:spcAft>
                <a:spcPts val="600"/>
              </a:spcAft>
            </a:pPr>
            <a:endParaRPr lang="en-AU" sz="1200" i="0" u="none" strike="noStrike" baseline="0" dirty="0">
              <a:solidFill>
                <a:srgbClr val="0F1010"/>
              </a:solidFill>
              <a:latin typeface="Calibri" panose="020F0502020204030204" pitchFamily="34" charset="0"/>
            </a:endParaRPr>
          </a:p>
          <a:p>
            <a:pPr algn="l">
              <a:lnSpc>
                <a:spcPct val="114000"/>
              </a:lnSpc>
              <a:spcAft>
                <a:spcPts val="600"/>
              </a:spcAft>
            </a:pPr>
            <a:endParaRPr lang="en-AU" sz="1200" b="0" i="0" u="none" strike="noStrike" baseline="0" dirty="0">
              <a:solidFill>
                <a:srgbClr val="0F1010"/>
              </a:solidFill>
              <a:latin typeface="Calibri" panose="020F0502020204030204" pitchFamily="34" charset="0"/>
            </a:endParaRPr>
          </a:p>
        </p:txBody>
      </p:sp>
      <p:sp>
        <p:nvSpPr>
          <p:cNvPr id="4" name="TextBox 3">
            <a:extLst>
              <a:ext uri="{FF2B5EF4-FFF2-40B4-BE49-F238E27FC236}">
                <a16:creationId xmlns:a16="http://schemas.microsoft.com/office/drawing/2014/main" id="{F98424C6-ED2D-47F8-A49C-A987523C4227}"/>
              </a:ext>
            </a:extLst>
          </p:cNvPr>
          <p:cNvSpPr txBox="1"/>
          <p:nvPr/>
        </p:nvSpPr>
        <p:spPr>
          <a:xfrm>
            <a:off x="320288" y="1236836"/>
            <a:ext cx="6175006" cy="461665"/>
          </a:xfrm>
          <a:prstGeom prst="rect">
            <a:avLst/>
          </a:prstGeom>
          <a:noFill/>
        </p:spPr>
        <p:txBody>
          <a:bodyPr wrap="square">
            <a:spAutoFit/>
          </a:bodyPr>
          <a:lstStyle/>
          <a:p>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Adaptation in the Social Domain</a:t>
            </a:r>
            <a:endParaRPr lang="en-AU"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descr="A group of people on a rocky beach&#10;&#10;Description automatically generated with low confidence">
            <a:extLst>
              <a:ext uri="{FF2B5EF4-FFF2-40B4-BE49-F238E27FC236}">
                <a16:creationId xmlns:a16="http://schemas.microsoft.com/office/drawing/2014/main" id="{91FDF161-AB80-46C1-9787-FC66AEFEF7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3893" t="6517" r="1" b="5570"/>
          <a:stretch/>
        </p:blipFill>
        <p:spPr bwMode="auto">
          <a:xfrm>
            <a:off x="4035573" y="2869822"/>
            <a:ext cx="2355217" cy="5816977"/>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grpSp>
        <p:nvGrpSpPr>
          <p:cNvPr id="19" name="Group 18">
            <a:extLst>
              <a:ext uri="{FF2B5EF4-FFF2-40B4-BE49-F238E27FC236}">
                <a16:creationId xmlns:a16="http://schemas.microsoft.com/office/drawing/2014/main" id="{61A3C9D0-64EC-456F-ACE4-3BC2B1E3BA25}"/>
              </a:ext>
            </a:extLst>
          </p:cNvPr>
          <p:cNvGrpSpPr/>
          <p:nvPr/>
        </p:nvGrpSpPr>
        <p:grpSpPr>
          <a:xfrm>
            <a:off x="822173" y="1855847"/>
            <a:ext cx="5419650" cy="643867"/>
            <a:chOff x="-4648793" y="3820214"/>
            <a:chExt cx="5419650" cy="643867"/>
          </a:xfrm>
        </p:grpSpPr>
        <p:cxnSp>
          <p:nvCxnSpPr>
            <p:cNvPr id="20" name="Straight Connector 19">
              <a:extLst>
                <a:ext uri="{FF2B5EF4-FFF2-40B4-BE49-F238E27FC236}">
                  <a16:creationId xmlns:a16="http://schemas.microsoft.com/office/drawing/2014/main" id="{1096A96D-B0E0-4286-BEEE-9FCF68F35551}"/>
                </a:ext>
              </a:extLst>
            </p:cNvPr>
            <p:cNvCxnSpPr>
              <a:cxnSpLocks/>
            </p:cNvCxnSpPr>
            <p:nvPr/>
          </p:nvCxnSpPr>
          <p:spPr>
            <a:xfrm flipV="1">
              <a:off x="-4648793" y="3837181"/>
              <a:ext cx="0" cy="62690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11">
              <a:extLst>
                <a:ext uri="{FF2B5EF4-FFF2-40B4-BE49-F238E27FC236}">
                  <a16:creationId xmlns:a16="http://schemas.microsoft.com/office/drawing/2014/main" id="{2675A6BC-5F62-4034-8F97-0F52E11BD519}"/>
                </a:ext>
              </a:extLst>
            </p:cNvPr>
            <p:cNvSpPr txBox="1">
              <a:spLocks/>
            </p:cNvSpPr>
            <p:nvPr/>
          </p:nvSpPr>
          <p:spPr>
            <a:xfrm>
              <a:off x="-4570142" y="3820214"/>
              <a:ext cx="5340999" cy="380022"/>
            </a:xfrm>
            <a:prstGeom prst="rect">
              <a:avLst/>
            </a:prstGeom>
          </p:spPr>
          <p:txBody>
            <a:bodyP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nSpc>
                  <a:spcPct val="100000"/>
                </a:lnSpc>
                <a:buNone/>
              </a:pPr>
              <a:r>
                <a:rPr lang="en-AU" sz="1400" dirty="0">
                  <a:solidFill>
                    <a:schemeClr val="accent2"/>
                  </a:solidFill>
                </a:rPr>
                <a:t>Action taken now to increase the adaptive capacity of society will position Australian communities to thrive into the future, despite a harsher climate.</a:t>
              </a:r>
            </a:p>
          </p:txBody>
        </p:sp>
      </p:grpSp>
    </p:spTree>
    <p:extLst>
      <p:ext uri="{BB962C8B-B14F-4D97-AF65-F5344CB8AC3E}">
        <p14:creationId xmlns:p14="http://schemas.microsoft.com/office/powerpoint/2010/main" val="663173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D5EC93-1DD7-40B9-AA90-A47BD15B2884}"/>
              </a:ext>
            </a:extLst>
          </p:cNvPr>
          <p:cNvSpPr txBox="1"/>
          <p:nvPr/>
        </p:nvSpPr>
        <p:spPr>
          <a:xfrm>
            <a:off x="1516828" y="5271206"/>
            <a:ext cx="4500000" cy="1863652"/>
          </a:xfrm>
          <a:prstGeom prst="rect">
            <a:avLst/>
          </a:prstGeom>
          <a:noFill/>
        </p:spPr>
        <p:txBody>
          <a:bodyPr wrap="square">
            <a:spAutoFit/>
          </a:bodyPr>
          <a:lstStyle/>
          <a:p>
            <a:pPr>
              <a:lnSpc>
                <a:spcPct val="114000"/>
              </a:lnSpc>
              <a:spcAft>
                <a:spcPts val="513"/>
              </a:spcAft>
            </a:pPr>
            <a:r>
              <a:rPr lang="en-US" sz="1400" b="1" dirty="0">
                <a:latin typeface="Open Sans" panose="020B0606030504020204" pitchFamily="34" charset="0"/>
                <a:ea typeface="Open Sans" panose="020B0606030504020204" pitchFamily="34" charset="0"/>
                <a:cs typeface="Open Sans" panose="020B0606030504020204" pitchFamily="34" charset="0"/>
              </a:rPr>
              <a:t>Future Drought Fund</a:t>
            </a:r>
            <a:endParaRPr lang="en-AU" sz="14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513"/>
              </a:spcAft>
            </a:pPr>
            <a:r>
              <a:rPr lang="en-AU" sz="1200" dirty="0">
                <a:ea typeface="Open Sans" panose="020B0606030504020204" pitchFamily="34" charset="0"/>
                <a:cs typeface="Open Sans" panose="020B0606030504020204" pitchFamily="34" charset="0"/>
              </a:rPr>
              <a:t>The $5 billion Future Drought Fund is a key part of the Government’s Drought Response, Resilience and Preparedness Plan to deliver support to Australian farmers and communities to enable them to be sustainable and productive, despite inevitable future droughts.  $100 million will be made available each year from the Fund to support Australian farmers and communities to prepare for and become more resilient to the effects of future drought.</a:t>
            </a:r>
          </a:p>
        </p:txBody>
      </p:sp>
      <p:pic>
        <p:nvPicPr>
          <p:cNvPr id="18" name="Picture 17">
            <a:extLst>
              <a:ext uri="{FF2B5EF4-FFF2-40B4-BE49-F238E27FC236}">
                <a16:creationId xmlns:a16="http://schemas.microsoft.com/office/drawing/2014/main" id="{85C24F11-7044-49B0-A910-9F41B18B710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8698" y="5353909"/>
            <a:ext cx="1104000" cy="1656000"/>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BE3FB838-C486-4239-9361-61EE5A8B96AB}"/>
              </a:ext>
            </a:extLst>
          </p:cNvPr>
          <p:cNvSpPr txBox="1"/>
          <p:nvPr/>
        </p:nvSpPr>
        <p:spPr>
          <a:xfrm>
            <a:off x="1516828" y="1482967"/>
            <a:ext cx="4500000" cy="1466427"/>
          </a:xfrm>
          <a:prstGeom prst="rect">
            <a:avLst/>
          </a:prstGeom>
          <a:noFill/>
        </p:spPr>
        <p:txBody>
          <a:bodyPr wrap="square">
            <a:spAutoFit/>
          </a:bodyPr>
          <a:lstStyle/>
          <a:p>
            <a:pPr>
              <a:lnSpc>
                <a:spcPct val="115000"/>
              </a:lnSpc>
              <a:spcAft>
                <a:spcPts val="600"/>
              </a:spcAft>
            </a:pPr>
            <a:r>
              <a:rPr lang="en-AU" sz="1400" b="1" dirty="0">
                <a:latin typeface="Open Sans" panose="020B0606030504020204" pitchFamily="34" charset="0"/>
                <a:ea typeface="Open Sans" panose="020B0606030504020204" pitchFamily="34" charset="0"/>
                <a:cs typeface="Open Sans" panose="020B0606030504020204" pitchFamily="34" charset="0"/>
              </a:rPr>
              <a:t>National Disaster Risk Reduction Framework</a:t>
            </a:r>
          </a:p>
          <a:p>
            <a:pPr>
              <a:lnSpc>
                <a:spcPct val="115000"/>
              </a:lnSpc>
              <a:spcAft>
                <a:spcPts val="600"/>
              </a:spcAft>
            </a:pPr>
            <a:r>
              <a:rPr lang="en-AU" sz="1200" dirty="0"/>
              <a:t>The 2019 Framework sets out the foundational </a:t>
            </a:r>
            <a:r>
              <a:rPr lang="en-AU" sz="12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work required nationally, across all sectors, to proactively reduce systemic disaster risk associated with natural hazards to minimise the loss and suffering caused by disasters. The Framework identifies initial strategic outcomes, over the five-year period 2019–23, to inform decision-making across all domains</a:t>
            </a:r>
            <a:r>
              <a:rPr lang="en-AU" sz="1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 </a:t>
            </a:r>
            <a:endParaRPr lang="en-AU"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31" name="Picture 7">
            <a:extLst>
              <a:ext uri="{FF2B5EF4-FFF2-40B4-BE49-F238E27FC236}">
                <a16:creationId xmlns:a16="http://schemas.microsoft.com/office/drawing/2014/main" id="{FBFF4734-763D-40F1-BFC9-D13125A3449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8698" y="1585654"/>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F8B49984-5E84-4E23-AF7E-C4644BDBF28E}"/>
              </a:ext>
            </a:extLst>
          </p:cNvPr>
          <p:cNvGrpSpPr/>
          <p:nvPr/>
        </p:nvGrpSpPr>
        <p:grpSpPr>
          <a:xfrm>
            <a:off x="6036447" y="5299248"/>
            <a:ext cx="432137" cy="333026"/>
            <a:chOff x="4521700" y="2349125"/>
            <a:chExt cx="816923" cy="629561"/>
          </a:xfrm>
        </p:grpSpPr>
        <p:sp>
          <p:nvSpPr>
            <p:cNvPr id="41" name="Rectangle 40">
              <a:extLst>
                <a:ext uri="{FF2B5EF4-FFF2-40B4-BE49-F238E27FC236}">
                  <a16:creationId xmlns:a16="http://schemas.microsoft.com/office/drawing/2014/main" id="{4AA1B82C-7C4F-412A-B993-69012422D249}"/>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42" name="Picture 41" descr="Family Icon 1482657">
              <a:extLst>
                <a:ext uri="{FF2B5EF4-FFF2-40B4-BE49-F238E27FC236}">
                  <a16:creationId xmlns:a16="http://schemas.microsoft.com/office/drawing/2014/main" id="{7491425F-7B1C-4234-A000-5EEB65E6E53E}"/>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74" name="Group 73">
            <a:extLst>
              <a:ext uri="{FF2B5EF4-FFF2-40B4-BE49-F238E27FC236}">
                <a16:creationId xmlns:a16="http://schemas.microsoft.com/office/drawing/2014/main" id="{2890B4BE-5F90-4F55-B1E6-127793DFD894}"/>
              </a:ext>
            </a:extLst>
          </p:cNvPr>
          <p:cNvGrpSpPr/>
          <p:nvPr/>
        </p:nvGrpSpPr>
        <p:grpSpPr>
          <a:xfrm>
            <a:off x="6036447" y="5626447"/>
            <a:ext cx="432137" cy="332756"/>
            <a:chOff x="6157778" y="5974048"/>
            <a:chExt cx="432137" cy="332756"/>
          </a:xfrm>
        </p:grpSpPr>
        <p:sp>
          <p:nvSpPr>
            <p:cNvPr id="75" name="Rectangle 74">
              <a:extLst>
                <a:ext uri="{FF2B5EF4-FFF2-40B4-BE49-F238E27FC236}">
                  <a16:creationId xmlns:a16="http://schemas.microsoft.com/office/drawing/2014/main" id="{2D7F0509-E143-402C-84F8-089F46C95D58}"/>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6" name="Picture 2" descr="Plant">
              <a:extLst>
                <a:ext uri="{FF2B5EF4-FFF2-40B4-BE49-F238E27FC236}">
                  <a16:creationId xmlns:a16="http://schemas.microsoft.com/office/drawing/2014/main" id="{F62F6F1B-6C60-450B-9C19-0526D0F05D6C}"/>
                </a:ext>
              </a:extLst>
            </p:cNvPr>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7" name="Group 76">
            <a:extLst>
              <a:ext uri="{FF2B5EF4-FFF2-40B4-BE49-F238E27FC236}">
                <a16:creationId xmlns:a16="http://schemas.microsoft.com/office/drawing/2014/main" id="{6650AFCF-4361-494A-93AC-4AE059F3D26F}"/>
              </a:ext>
            </a:extLst>
          </p:cNvPr>
          <p:cNvGrpSpPr/>
          <p:nvPr/>
        </p:nvGrpSpPr>
        <p:grpSpPr>
          <a:xfrm>
            <a:off x="6036447" y="5956377"/>
            <a:ext cx="432138" cy="332757"/>
            <a:chOff x="3704769" y="2969753"/>
            <a:chExt cx="816923" cy="629051"/>
          </a:xfrm>
        </p:grpSpPr>
        <p:sp>
          <p:nvSpPr>
            <p:cNvPr id="78" name="Rectangle 77">
              <a:extLst>
                <a:ext uri="{FF2B5EF4-FFF2-40B4-BE49-F238E27FC236}">
                  <a16:creationId xmlns:a16="http://schemas.microsoft.com/office/drawing/2014/main" id="{9ED5F9F9-88BF-4143-9925-4C03369D09A2}"/>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9" name="Picture 78" descr="increase Icon 1681892">
              <a:extLst>
                <a:ext uri="{FF2B5EF4-FFF2-40B4-BE49-F238E27FC236}">
                  <a16:creationId xmlns:a16="http://schemas.microsoft.com/office/drawing/2014/main" id="{8F30CD60-887A-4DF3-994C-A5281C02F4E1}"/>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98" name="Group 97">
            <a:extLst>
              <a:ext uri="{FF2B5EF4-FFF2-40B4-BE49-F238E27FC236}">
                <a16:creationId xmlns:a16="http://schemas.microsoft.com/office/drawing/2014/main" id="{93289436-64E2-48B9-AFC0-A3335B4E5D23}"/>
              </a:ext>
            </a:extLst>
          </p:cNvPr>
          <p:cNvGrpSpPr/>
          <p:nvPr/>
        </p:nvGrpSpPr>
        <p:grpSpPr>
          <a:xfrm>
            <a:off x="6029996" y="1579609"/>
            <a:ext cx="432137" cy="333026"/>
            <a:chOff x="4521700" y="2349125"/>
            <a:chExt cx="816923" cy="629561"/>
          </a:xfrm>
        </p:grpSpPr>
        <p:sp>
          <p:nvSpPr>
            <p:cNvPr id="99" name="Rectangle 98">
              <a:extLst>
                <a:ext uri="{FF2B5EF4-FFF2-40B4-BE49-F238E27FC236}">
                  <a16:creationId xmlns:a16="http://schemas.microsoft.com/office/drawing/2014/main" id="{305E0A4D-0260-4192-B94F-FF36768A6299}"/>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0" name="Picture 99" descr="Family Icon 1482657">
              <a:extLst>
                <a:ext uri="{FF2B5EF4-FFF2-40B4-BE49-F238E27FC236}">
                  <a16:creationId xmlns:a16="http://schemas.microsoft.com/office/drawing/2014/main" id="{4FE9CCBD-BE78-4786-93E5-0B9E2EFE3FB9}"/>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101" name="Group 100">
            <a:extLst>
              <a:ext uri="{FF2B5EF4-FFF2-40B4-BE49-F238E27FC236}">
                <a16:creationId xmlns:a16="http://schemas.microsoft.com/office/drawing/2014/main" id="{17E06E1C-12B5-4D3A-8E15-0A1A7825C2BF}"/>
              </a:ext>
            </a:extLst>
          </p:cNvPr>
          <p:cNvGrpSpPr/>
          <p:nvPr/>
        </p:nvGrpSpPr>
        <p:grpSpPr>
          <a:xfrm>
            <a:off x="6029917" y="1902742"/>
            <a:ext cx="432137" cy="332756"/>
            <a:chOff x="6157778" y="5974048"/>
            <a:chExt cx="432137" cy="332756"/>
          </a:xfrm>
        </p:grpSpPr>
        <p:sp>
          <p:nvSpPr>
            <p:cNvPr id="102" name="Rectangle 101">
              <a:extLst>
                <a:ext uri="{FF2B5EF4-FFF2-40B4-BE49-F238E27FC236}">
                  <a16:creationId xmlns:a16="http://schemas.microsoft.com/office/drawing/2014/main" id="{9E99BB26-1FE0-43E6-9E6E-B52FA4C8781E}"/>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3" name="Picture 2" descr="Plant">
              <a:extLst>
                <a:ext uri="{FF2B5EF4-FFF2-40B4-BE49-F238E27FC236}">
                  <a16:creationId xmlns:a16="http://schemas.microsoft.com/office/drawing/2014/main" id="{3FCEEB2F-A3CF-426F-B3A2-A7412C783436}"/>
                </a:ext>
              </a:extLst>
            </p:cNvPr>
            <p:cNvPicPr>
              <a:picLocks noChangeAspect="1" noChangeArrowheads="1"/>
            </p:cNvPicPr>
            <p:nvPr/>
          </p:nvPicPr>
          <p:blipFill>
            <a:blip r:embed="rId6" cstate="print">
              <a:biLevel thresh="25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4" name="Group 103">
            <a:extLst>
              <a:ext uri="{FF2B5EF4-FFF2-40B4-BE49-F238E27FC236}">
                <a16:creationId xmlns:a16="http://schemas.microsoft.com/office/drawing/2014/main" id="{534B6FE6-1FD9-47DC-B258-1FC49FA52EA1}"/>
              </a:ext>
            </a:extLst>
          </p:cNvPr>
          <p:cNvGrpSpPr/>
          <p:nvPr/>
        </p:nvGrpSpPr>
        <p:grpSpPr>
          <a:xfrm>
            <a:off x="6029954" y="2237776"/>
            <a:ext cx="432139" cy="332758"/>
            <a:chOff x="4521700" y="2969753"/>
            <a:chExt cx="816923" cy="629051"/>
          </a:xfrm>
        </p:grpSpPr>
        <p:sp>
          <p:nvSpPr>
            <p:cNvPr id="105" name="Rectangle 104">
              <a:extLst>
                <a:ext uri="{FF2B5EF4-FFF2-40B4-BE49-F238E27FC236}">
                  <a16:creationId xmlns:a16="http://schemas.microsoft.com/office/drawing/2014/main" id="{F7659B96-A864-4108-B822-7FF0111D68EC}"/>
                </a:ext>
              </a:extLst>
            </p:cNvPr>
            <p:cNvSpPr/>
            <p:nvPr/>
          </p:nvSpPr>
          <p:spPr>
            <a:xfrm>
              <a:off x="4521700"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6" name="Picture 105" descr="Village free icon">
              <a:extLst>
                <a:ext uri="{FF2B5EF4-FFF2-40B4-BE49-F238E27FC236}">
                  <a16:creationId xmlns:a16="http://schemas.microsoft.com/office/drawing/2014/main" id="{4FCB4ADA-F200-43BF-9036-16E80469F076}"/>
                </a:ext>
              </a:extLst>
            </p:cNvPr>
            <p:cNvPicPr>
              <a:picLocks noChangeAspect="1"/>
            </p:cNvPicPr>
            <p:nvPr/>
          </p:nvPicPr>
          <p:blipFill>
            <a:blip r:embed="rId10" cstate="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107" name="Group 106">
            <a:extLst>
              <a:ext uri="{FF2B5EF4-FFF2-40B4-BE49-F238E27FC236}">
                <a16:creationId xmlns:a16="http://schemas.microsoft.com/office/drawing/2014/main" id="{7E6AA100-65CD-474F-8823-A983B92A938E}"/>
              </a:ext>
            </a:extLst>
          </p:cNvPr>
          <p:cNvGrpSpPr/>
          <p:nvPr/>
        </p:nvGrpSpPr>
        <p:grpSpPr>
          <a:xfrm>
            <a:off x="6029954" y="2564881"/>
            <a:ext cx="432138" cy="332757"/>
            <a:chOff x="3704769" y="2969753"/>
            <a:chExt cx="816923" cy="629051"/>
          </a:xfrm>
        </p:grpSpPr>
        <p:sp>
          <p:nvSpPr>
            <p:cNvPr id="108" name="Rectangle 107">
              <a:extLst>
                <a:ext uri="{FF2B5EF4-FFF2-40B4-BE49-F238E27FC236}">
                  <a16:creationId xmlns:a16="http://schemas.microsoft.com/office/drawing/2014/main" id="{6FE8E597-23F8-4991-8818-5285E8587CFD}"/>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9" name="Picture 108" descr="increase Icon 1681892">
              <a:extLst>
                <a:ext uri="{FF2B5EF4-FFF2-40B4-BE49-F238E27FC236}">
                  <a16:creationId xmlns:a16="http://schemas.microsoft.com/office/drawing/2014/main" id="{A70B45E3-2047-425E-86F0-D335DB81A568}"/>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sp>
        <p:nvSpPr>
          <p:cNvPr id="81" name="TextBox 80">
            <a:extLst>
              <a:ext uri="{FF2B5EF4-FFF2-40B4-BE49-F238E27FC236}">
                <a16:creationId xmlns:a16="http://schemas.microsoft.com/office/drawing/2014/main" id="{0202D823-B62E-43EF-9FB1-8A474D2CA656}"/>
              </a:ext>
            </a:extLst>
          </p:cNvPr>
          <p:cNvSpPr txBox="1"/>
          <p:nvPr/>
        </p:nvSpPr>
        <p:spPr>
          <a:xfrm>
            <a:off x="1516849" y="3368802"/>
            <a:ext cx="4500000" cy="1455463"/>
          </a:xfrm>
          <a:prstGeom prst="rect">
            <a:avLst/>
          </a:prstGeom>
          <a:noFill/>
        </p:spPr>
        <p:txBody>
          <a:bodyPr wrap="square">
            <a:spAutoFit/>
          </a:bodyPr>
          <a:lstStyle/>
          <a:p>
            <a:pPr>
              <a:lnSpc>
                <a:spcPct val="114000"/>
              </a:lnSpc>
              <a:spcAft>
                <a:spcPts val="600"/>
              </a:spcAft>
            </a:pPr>
            <a:r>
              <a:rPr lang="en-US" sz="1400" b="1" dirty="0">
                <a:latin typeface="Open Sans" panose="020B0606030504020204" pitchFamily="34" charset="0"/>
                <a:ea typeface="Open Sans" panose="020B0606030504020204" pitchFamily="34" charset="0"/>
                <a:cs typeface="Open Sans" panose="020B0606030504020204" pitchFamily="34" charset="0"/>
              </a:rPr>
              <a:t>National Preventive Health Strategy</a:t>
            </a:r>
            <a:endParaRPr lang="en-AU" sz="1400" dirty="0">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513"/>
              </a:spcAft>
            </a:pPr>
            <a:r>
              <a:rPr lang="en-AU" sz="1200" dirty="0">
                <a:ea typeface="Open Sans" panose="020B0606030504020204" pitchFamily="34" charset="0"/>
                <a:cs typeface="Open Sans" panose="020B0606030504020204" pitchFamily="34" charset="0"/>
              </a:rPr>
              <a:t>Australia is developing a National Preventive Health Strategy. This </a:t>
            </a:r>
            <a:br>
              <a:rPr lang="en-AU" sz="1200" dirty="0">
                <a:ea typeface="Open Sans" panose="020B0606030504020204" pitchFamily="34" charset="0"/>
                <a:cs typeface="Open Sans" panose="020B0606030504020204" pitchFamily="34" charset="0"/>
              </a:rPr>
            </a:br>
            <a:r>
              <a:rPr lang="en-AU" sz="1200" dirty="0">
                <a:ea typeface="Open Sans" panose="020B0606030504020204" pitchFamily="34" charset="0"/>
                <a:cs typeface="Open Sans" panose="020B0606030504020204" pitchFamily="34" charset="0"/>
              </a:rPr>
              <a:t>10-year Strategy will provide the overarching, long-term approach to prevention in Australia by working to build systemic change across the health system. Areas of focus for the next 10 years are identified in the Strategy as well as evidence-based policy achievements.</a:t>
            </a:r>
          </a:p>
        </p:txBody>
      </p:sp>
      <p:grpSp>
        <p:nvGrpSpPr>
          <p:cNvPr id="82" name="Group 81">
            <a:extLst>
              <a:ext uri="{FF2B5EF4-FFF2-40B4-BE49-F238E27FC236}">
                <a16:creationId xmlns:a16="http://schemas.microsoft.com/office/drawing/2014/main" id="{10B84872-2147-474E-A203-1ECB6DF224A7}"/>
              </a:ext>
            </a:extLst>
          </p:cNvPr>
          <p:cNvGrpSpPr/>
          <p:nvPr/>
        </p:nvGrpSpPr>
        <p:grpSpPr>
          <a:xfrm>
            <a:off x="6060341" y="3440581"/>
            <a:ext cx="432137" cy="333026"/>
            <a:chOff x="4521700" y="2349125"/>
            <a:chExt cx="816923" cy="629561"/>
          </a:xfrm>
        </p:grpSpPr>
        <p:sp>
          <p:nvSpPr>
            <p:cNvPr id="83" name="Rectangle 82">
              <a:extLst>
                <a:ext uri="{FF2B5EF4-FFF2-40B4-BE49-F238E27FC236}">
                  <a16:creationId xmlns:a16="http://schemas.microsoft.com/office/drawing/2014/main" id="{8276DEA2-7EC2-443A-A917-39F34ED40997}"/>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84" name="Picture 83" descr="Family Icon 1482657">
              <a:extLst>
                <a:ext uri="{FF2B5EF4-FFF2-40B4-BE49-F238E27FC236}">
                  <a16:creationId xmlns:a16="http://schemas.microsoft.com/office/drawing/2014/main" id="{4620CA07-EDC5-447C-94A6-5FFC56BC7704}"/>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85" name="Group 84">
            <a:extLst>
              <a:ext uri="{FF2B5EF4-FFF2-40B4-BE49-F238E27FC236}">
                <a16:creationId xmlns:a16="http://schemas.microsoft.com/office/drawing/2014/main" id="{C883BA99-E2B9-4CA2-8192-4A9A8BC701F5}"/>
              </a:ext>
            </a:extLst>
          </p:cNvPr>
          <p:cNvGrpSpPr/>
          <p:nvPr/>
        </p:nvGrpSpPr>
        <p:grpSpPr>
          <a:xfrm>
            <a:off x="6060340" y="3759915"/>
            <a:ext cx="432138" cy="332757"/>
            <a:chOff x="3704769" y="2969753"/>
            <a:chExt cx="816923" cy="629051"/>
          </a:xfrm>
        </p:grpSpPr>
        <p:sp>
          <p:nvSpPr>
            <p:cNvPr id="86" name="Rectangle 85">
              <a:extLst>
                <a:ext uri="{FF2B5EF4-FFF2-40B4-BE49-F238E27FC236}">
                  <a16:creationId xmlns:a16="http://schemas.microsoft.com/office/drawing/2014/main" id="{C7924BF9-903F-4CA9-B944-385E05CEBF4F}"/>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87" name="Picture 86" descr="increase Icon 1681892">
              <a:extLst>
                <a:ext uri="{FF2B5EF4-FFF2-40B4-BE49-F238E27FC236}">
                  <a16:creationId xmlns:a16="http://schemas.microsoft.com/office/drawing/2014/main" id="{25BF7953-6B7F-4112-86DB-1EE20974159C}"/>
                </a:ext>
              </a:extLst>
            </p:cNvPr>
            <p:cNvPicPr>
              <a:picLocks noChangeAspect="1"/>
            </p:cNvPicPr>
            <p:nvPr/>
          </p:nvPicPr>
          <p:blipFill>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pic>
        <p:nvPicPr>
          <p:cNvPr id="88" name="Picture 4">
            <a:extLst>
              <a:ext uri="{FF2B5EF4-FFF2-40B4-BE49-F238E27FC236}">
                <a16:creationId xmlns:a16="http://schemas.microsoft.com/office/drawing/2014/main" id="{9D53AEF0-7FD6-4C24-B722-08CFDEA107C2}"/>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48718" y="7514031"/>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7D910C45-5E59-4619-BC19-D7B1687742E2}"/>
              </a:ext>
            </a:extLst>
          </p:cNvPr>
          <p:cNvSpPr txBox="1"/>
          <p:nvPr/>
        </p:nvSpPr>
        <p:spPr>
          <a:xfrm>
            <a:off x="1516848" y="7451424"/>
            <a:ext cx="4500000" cy="1709827"/>
          </a:xfrm>
          <a:prstGeom prst="rect">
            <a:avLst/>
          </a:prstGeom>
          <a:noFill/>
        </p:spPr>
        <p:txBody>
          <a:bodyPr wrap="square">
            <a:spAutoFit/>
          </a:bodyPr>
          <a:lstStyle/>
          <a:p>
            <a:pPr defTabSz="782023">
              <a:lnSpc>
                <a:spcPct val="114000"/>
              </a:lnSpc>
              <a:spcAft>
                <a:spcPts val="6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National Disaster Mental Health and Wellbeing Framework </a:t>
            </a:r>
            <a:endParaRPr lang="en-AU" sz="1400" b="1" dirty="0">
              <a:latin typeface="Open Sans" panose="020B0606030504020204" pitchFamily="34" charset="0"/>
              <a:ea typeface="Open Sans" panose="020B0606030504020204" pitchFamily="34" charset="0"/>
              <a:cs typeface="Open Sans" panose="020B0606030504020204" pitchFamily="34" charset="0"/>
            </a:endParaRPr>
          </a:p>
          <a:p>
            <a:pPr>
              <a:lnSpc>
                <a:spcPct val="115000"/>
              </a:lnSpc>
              <a:spcAft>
                <a:spcPts val="600"/>
              </a:spcAft>
            </a:pPr>
            <a:r>
              <a:rPr lang="en-AU" sz="1200" dirty="0">
                <a:latin typeface="Calibri" panose="020F0502020204030204" pitchFamily="34" charset="0"/>
                <a:ea typeface="Calibri" panose="020F0502020204030204" pitchFamily="34" charset="0"/>
                <a:cs typeface="Arial" panose="020B0604020202020204" pitchFamily="34" charset="0"/>
              </a:rPr>
              <a:t>After</a:t>
            </a:r>
            <a:r>
              <a:rPr lang="en-AU" sz="1200" dirty="0">
                <a:effectLst/>
                <a:latin typeface="Calibri" panose="020F0502020204030204" pitchFamily="34" charset="0"/>
                <a:ea typeface="Calibri" panose="020F0502020204030204" pitchFamily="34" charset="0"/>
                <a:cs typeface="Arial" panose="020B0604020202020204" pitchFamily="34" charset="0"/>
              </a:rPr>
              <a:t> the 2019-20 bushfires, the National Mental Health Commission led the development of the first National Disaster Mental Health and Wellbeing Framework. The Framework offers an integrated cross-jurisdictional approach to supporting the mental health and wellbeing of people impacted by disasters.</a:t>
            </a:r>
          </a:p>
        </p:txBody>
      </p:sp>
      <p:grpSp>
        <p:nvGrpSpPr>
          <p:cNvPr id="90" name="Group 89">
            <a:extLst>
              <a:ext uri="{FF2B5EF4-FFF2-40B4-BE49-F238E27FC236}">
                <a16:creationId xmlns:a16="http://schemas.microsoft.com/office/drawing/2014/main" id="{C1DAAB94-091A-403D-88B4-3DE7B80D4A6C}"/>
              </a:ext>
            </a:extLst>
          </p:cNvPr>
          <p:cNvGrpSpPr/>
          <p:nvPr/>
        </p:nvGrpSpPr>
        <p:grpSpPr>
          <a:xfrm>
            <a:off x="6029938" y="7540617"/>
            <a:ext cx="438646" cy="333026"/>
            <a:chOff x="4521700" y="2349125"/>
            <a:chExt cx="816923" cy="629561"/>
          </a:xfrm>
        </p:grpSpPr>
        <p:sp>
          <p:nvSpPr>
            <p:cNvPr id="91" name="Rectangle 90">
              <a:extLst>
                <a:ext uri="{FF2B5EF4-FFF2-40B4-BE49-F238E27FC236}">
                  <a16:creationId xmlns:a16="http://schemas.microsoft.com/office/drawing/2014/main" id="{38EE2A16-ABED-4AFC-AAC8-06A17AF80FD7}"/>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2" name="Picture 91" descr="Family Icon 1482657">
              <a:extLst>
                <a:ext uri="{FF2B5EF4-FFF2-40B4-BE49-F238E27FC236}">
                  <a16:creationId xmlns:a16="http://schemas.microsoft.com/office/drawing/2014/main" id="{D9FDC327-98BB-4A78-9DEA-64DCD1AD6EA4}"/>
                </a:ext>
              </a:extLst>
            </p:cNvPr>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sp>
        <p:nvSpPr>
          <p:cNvPr id="53" name="TextBox 52">
            <a:extLst>
              <a:ext uri="{FF2B5EF4-FFF2-40B4-BE49-F238E27FC236}">
                <a16:creationId xmlns:a16="http://schemas.microsoft.com/office/drawing/2014/main" id="{FAC836E4-7063-4918-9DC4-9252DFF56F38}"/>
              </a:ext>
            </a:extLst>
          </p:cNvPr>
          <p:cNvSpPr txBox="1"/>
          <p:nvPr/>
        </p:nvSpPr>
        <p:spPr>
          <a:xfrm>
            <a:off x="320288" y="973790"/>
            <a:ext cx="6175006" cy="461665"/>
          </a:xfrm>
          <a:prstGeom prst="rect">
            <a:avLst/>
          </a:prstGeom>
          <a:noFill/>
        </p:spPr>
        <p:txBody>
          <a:bodyPr wrap="square">
            <a:spAutoFit/>
          </a:bodyPr>
          <a:lstStyle/>
          <a:p>
            <a:r>
              <a:rPr lang="en-US"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Adaptation in the Social Domain</a:t>
            </a:r>
            <a:endParaRPr lang="en-AU" sz="2400" b="1"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A436B874-DF55-4E91-8065-0B6973310CB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855" r="27855"/>
          <a:stretch/>
        </p:blipFill>
        <p:spPr bwMode="auto">
          <a:xfrm>
            <a:off x="364544" y="3452574"/>
            <a:ext cx="1104000" cy="165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564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cene, shop, marketplace&#10;&#10;Description automatically generated">
            <a:extLst>
              <a:ext uri="{FF2B5EF4-FFF2-40B4-BE49-F238E27FC236}">
                <a16:creationId xmlns:a16="http://schemas.microsoft.com/office/drawing/2014/main" id="{916B2368-B20E-4BAB-915E-8E4C93A9CBA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334" b="9685"/>
          <a:stretch/>
        </p:blipFill>
        <p:spPr>
          <a:xfrm>
            <a:off x="4108135" y="2867968"/>
            <a:ext cx="2299425" cy="5815489"/>
          </a:xfrm>
          <a:prstGeom prst="rect">
            <a:avLst/>
          </a:prstGeom>
          <a:effectLst>
            <a:outerShdw blurRad="50800" dist="38100" dir="2700000" algn="tl" rotWithShape="0">
              <a:prstClr val="black">
                <a:alpha val="40000"/>
              </a:prstClr>
            </a:outerShdw>
          </a:effectLst>
        </p:spPr>
      </p:pic>
      <p:sp>
        <p:nvSpPr>
          <p:cNvPr id="3" name="Text Placeholder 11">
            <a:extLst>
              <a:ext uri="{FF2B5EF4-FFF2-40B4-BE49-F238E27FC236}">
                <a16:creationId xmlns:a16="http://schemas.microsoft.com/office/drawing/2014/main" id="{2F5BF105-3476-4528-844B-7036AFDE16EF}"/>
              </a:ext>
            </a:extLst>
          </p:cNvPr>
          <p:cNvSpPr txBox="1">
            <a:spLocks/>
          </p:cNvSpPr>
          <p:nvPr/>
        </p:nvSpPr>
        <p:spPr>
          <a:xfrm>
            <a:off x="424314" y="1232264"/>
            <a:ext cx="5983246" cy="564198"/>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AU"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Adaptation in the Built Domain</a:t>
            </a: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10EC4AF-6A24-4F0A-A937-2FB4B7B62F22}"/>
              </a:ext>
            </a:extLst>
          </p:cNvPr>
          <p:cNvSpPr txBox="1"/>
          <p:nvPr/>
        </p:nvSpPr>
        <p:spPr>
          <a:xfrm>
            <a:off x="437376" y="2867968"/>
            <a:ext cx="3492000" cy="6302687"/>
          </a:xfrm>
          <a:prstGeom prst="rect">
            <a:avLst/>
          </a:prstGeom>
          <a:noFill/>
        </p:spPr>
        <p:txBody>
          <a:bodyPr wrap="square">
            <a:spAutoFit/>
          </a:bodyPr>
          <a:lstStyle/>
          <a:p>
            <a:pPr>
              <a:lnSpc>
                <a:spcPct val="114000"/>
              </a:lnSpc>
              <a:spcAft>
                <a:spcPts val="600"/>
              </a:spcAft>
            </a:pPr>
            <a:r>
              <a:rPr lang="en-AU" sz="1200" dirty="0">
                <a:effectLst/>
                <a:ea typeface="Calibri" panose="020F0502020204030204" pitchFamily="34" charset="0"/>
                <a:cs typeface="Arial" panose="020B0604020202020204" pitchFamily="34" charset="0"/>
              </a:rPr>
              <a:t>Australia’s built environment is more than our buildings. It includes green and urban spaces, cities and towns, and the networks of roads, transport, energy, water and telecommunications infrastructure that connect them. </a:t>
            </a:r>
          </a:p>
          <a:p>
            <a:pPr>
              <a:lnSpc>
                <a:spcPct val="114000"/>
              </a:lnSpc>
              <a:spcAft>
                <a:spcPts val="600"/>
              </a:spcAft>
            </a:pPr>
            <a:r>
              <a:rPr lang="en-AU" sz="1200" dirty="0">
                <a:effectLst/>
                <a:ea typeface="Calibri" panose="020F0502020204030204" pitchFamily="34" charset="0"/>
                <a:cs typeface="Arial" panose="020B0604020202020204" pitchFamily="34" charset="0"/>
              </a:rPr>
              <a:t>In cities, the effects of rising temperatures can be exacerbated because of the urban heat island effect. This effect is caused by the prevalence of heat-absorbing materials such as dark-coloured pavements and roofs, concrete, urban canyons trapping hot air, and a lack of shade and green space. </a:t>
            </a:r>
          </a:p>
          <a:p>
            <a:pPr>
              <a:lnSpc>
                <a:spcPct val="114000"/>
              </a:lnSpc>
              <a:spcAft>
                <a:spcPts val="600"/>
              </a:spcAft>
            </a:pPr>
            <a:r>
              <a:rPr lang="en-AU" sz="1200" dirty="0">
                <a:effectLst/>
                <a:ea typeface="Calibri" panose="020F0502020204030204" pitchFamily="34" charset="0"/>
                <a:cs typeface="Arial" panose="020B0604020202020204" pitchFamily="34" charset="0"/>
              </a:rPr>
              <a:t>Gradual impacts like sea level and temperature rise, and extreme events like floods, heatwaves and bushfires, can also affect the liveability of our urban environments and pose challenges for ageing publicly and privately owned assets and infrastructure systems that were not designed and built with climate change in mind.</a:t>
            </a:r>
          </a:p>
          <a:p>
            <a:pPr>
              <a:lnSpc>
                <a:spcPct val="114000"/>
              </a:lnSpc>
              <a:spcAft>
                <a:spcPts val="600"/>
              </a:spcAft>
            </a:pPr>
            <a:r>
              <a:rPr lang="en-AU" sz="1200" dirty="0">
                <a:effectLst/>
                <a:ea typeface="Calibri" panose="020F0502020204030204" pitchFamily="34" charset="0"/>
                <a:cs typeface="Arial" panose="020B0604020202020204" pitchFamily="34" charset="0"/>
              </a:rPr>
              <a:t>Australian governments, experts, industry, and communities continue to develop standards and practices to improve the resilience of the built environment to climate change. </a:t>
            </a:r>
          </a:p>
          <a:p>
            <a:pPr>
              <a:lnSpc>
                <a:spcPct val="114000"/>
              </a:lnSpc>
              <a:spcAft>
                <a:spcPts val="600"/>
              </a:spcAft>
            </a:pPr>
            <a:r>
              <a:rPr lang="en-AU" sz="1200" b="1" i="0" dirty="0">
                <a:solidFill>
                  <a:srgbClr val="111111"/>
                </a:solidFill>
                <a:effectLst/>
                <a:latin typeface="Libre Baskerville"/>
              </a:rPr>
              <a:t>The Australian Government is taking practical action to help our built domain adapt to climate change.</a:t>
            </a:r>
            <a:endParaRPr lang="en-AU" altLang="en-US" sz="1200" b="1" dirty="0">
              <a:solidFill>
                <a:srgbClr val="000000"/>
              </a:solidFill>
              <a:latin typeface="+mn-lt"/>
            </a:endParaRPr>
          </a:p>
          <a:p>
            <a:pPr>
              <a:lnSpc>
                <a:spcPct val="114000"/>
              </a:lnSpc>
              <a:spcAft>
                <a:spcPts val="600"/>
              </a:spcAft>
            </a:pPr>
            <a:endParaRPr lang="en-AU" sz="1200" dirty="0">
              <a:effectLst/>
              <a:ea typeface="Calibri" panose="020F0502020204030204" pitchFamily="34" charset="0"/>
              <a:cs typeface="Arial" panose="020B0604020202020204" pitchFamily="34" charset="0"/>
            </a:endParaRPr>
          </a:p>
          <a:p>
            <a:pPr>
              <a:lnSpc>
                <a:spcPct val="114000"/>
              </a:lnSpc>
              <a:spcAft>
                <a:spcPts val="600"/>
              </a:spcAft>
            </a:pPr>
            <a:endParaRPr lang="en-AU" sz="1200" dirty="0">
              <a:effectLst/>
              <a:ea typeface="Calibri" panose="020F0502020204030204" pitchFamily="34" charset="0"/>
              <a:cs typeface="Arial" panose="020B0604020202020204" pitchFamily="34" charset="0"/>
            </a:endParaRPr>
          </a:p>
          <a:p>
            <a:pPr>
              <a:lnSpc>
                <a:spcPct val="114000"/>
              </a:lnSpc>
              <a:spcAft>
                <a:spcPts val="600"/>
              </a:spcAft>
            </a:pPr>
            <a:endParaRPr lang="en-AU" sz="1200" dirty="0">
              <a:effectLst/>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67284DB-928E-4627-9498-EE2E22646E83}"/>
              </a:ext>
            </a:extLst>
          </p:cNvPr>
          <p:cNvGrpSpPr/>
          <p:nvPr/>
        </p:nvGrpSpPr>
        <p:grpSpPr>
          <a:xfrm>
            <a:off x="822173" y="1855847"/>
            <a:ext cx="5228706" cy="643867"/>
            <a:chOff x="-4648793" y="3820214"/>
            <a:chExt cx="5228706" cy="643867"/>
          </a:xfrm>
        </p:grpSpPr>
        <p:cxnSp>
          <p:nvCxnSpPr>
            <p:cNvPr id="13" name="Straight Connector 12">
              <a:extLst>
                <a:ext uri="{FF2B5EF4-FFF2-40B4-BE49-F238E27FC236}">
                  <a16:creationId xmlns:a16="http://schemas.microsoft.com/office/drawing/2014/main" id="{BB087EB2-EDC7-4437-AAB3-AC52CE456F57}"/>
                </a:ext>
              </a:extLst>
            </p:cNvPr>
            <p:cNvCxnSpPr>
              <a:cxnSpLocks/>
            </p:cNvCxnSpPr>
            <p:nvPr/>
          </p:nvCxnSpPr>
          <p:spPr>
            <a:xfrm flipV="1">
              <a:off x="-4648793" y="3837181"/>
              <a:ext cx="0" cy="6269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EFD003FF-0E16-4C8D-88EC-0B00105507A4}"/>
                </a:ext>
              </a:extLst>
            </p:cNvPr>
            <p:cNvSpPr txBox="1">
              <a:spLocks/>
            </p:cNvSpPr>
            <p:nvPr/>
          </p:nvSpPr>
          <p:spPr>
            <a:xfrm>
              <a:off x="-4570141" y="3820214"/>
              <a:ext cx="5150054" cy="380022"/>
            </a:xfrm>
            <a:prstGeom prst="rect">
              <a:avLst/>
            </a:prstGeom>
          </p:spPr>
          <p:txBody>
            <a:bodyP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nSpc>
                  <a:spcPct val="100000"/>
                </a:lnSpc>
                <a:buNone/>
              </a:pPr>
              <a:r>
                <a:rPr lang="en-AU" sz="1400" dirty="0">
                  <a:solidFill>
                    <a:schemeClr val="tx2"/>
                  </a:solidFill>
                </a:rPr>
                <a:t>Adapting the built environment to a changing climate provides resilient, safe, and liveable spaces for Australians to live, work, play, and innovate.</a:t>
              </a:r>
            </a:p>
          </p:txBody>
        </p:sp>
      </p:grpSp>
    </p:spTree>
    <p:extLst>
      <p:ext uri="{BB962C8B-B14F-4D97-AF65-F5344CB8AC3E}">
        <p14:creationId xmlns:p14="http://schemas.microsoft.com/office/powerpoint/2010/main" val="276458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3B4E9D-029E-4226-B9E2-D21A0D8E8627}"/>
              </a:ext>
            </a:extLst>
          </p:cNvPr>
          <p:cNvSpPr txBox="1"/>
          <p:nvPr/>
        </p:nvSpPr>
        <p:spPr>
          <a:xfrm>
            <a:off x="1606797" y="7372272"/>
            <a:ext cx="4425941" cy="1635832"/>
          </a:xfrm>
          <a:prstGeom prst="rect">
            <a:avLst/>
          </a:prstGeom>
          <a:noFill/>
        </p:spPr>
        <p:txBody>
          <a:bodyPr wrap="square">
            <a:spAutoFit/>
          </a:bodyPr>
          <a:lstStyle/>
          <a:p>
            <a:pPr>
              <a:spcAft>
                <a:spcPts val="600"/>
              </a:spcAft>
            </a:pPr>
            <a:r>
              <a:rPr lang="en-AU" sz="1400" b="1" i="0" u="none" strike="noStrike" baseline="0" dirty="0">
                <a:latin typeface="Open Sans" panose="020B0606030504020204" pitchFamily="34" charset="0"/>
                <a:ea typeface="Open Sans" panose="020B0606030504020204" pitchFamily="34" charset="0"/>
                <a:cs typeface="Open Sans" panose="020B0606030504020204" pitchFamily="34" charset="0"/>
              </a:rPr>
              <a:t>Electricity Sector Climate Information Project </a:t>
            </a:r>
            <a:endParaRPr lang="en-AU" sz="1400" b="0" i="0" u="none" strike="noStrike" baseline="0" dirty="0">
              <a:latin typeface="Open Sans" panose="020B0606030504020204" pitchFamily="34" charset="0"/>
              <a:ea typeface="Open Sans" panose="020B0606030504020204" pitchFamily="34" charset="0"/>
              <a:cs typeface="Open Sans" panose="020B0606030504020204" pitchFamily="34" charset="0"/>
            </a:endParaRPr>
          </a:p>
          <a:p>
            <a:pPr algn="l">
              <a:lnSpc>
                <a:spcPct val="114000"/>
              </a:lnSpc>
            </a:pPr>
            <a:r>
              <a:rPr lang="en-AU" sz="1200" b="0" i="0" u="none" strike="noStrike" baseline="0" dirty="0"/>
              <a:t>The Electricity Sector Climate Information project has delivered improved climate and weather information to support electricity sector resilience to climate change and extreme weather events. The project enables risks related to future weather events to be integrated into existing sector planning and risk modelling using a standard process.</a:t>
            </a:r>
            <a:endParaRPr lang="en-AU" sz="1200" dirty="0"/>
          </a:p>
        </p:txBody>
      </p:sp>
      <p:sp>
        <p:nvSpPr>
          <p:cNvPr id="13" name="TextBox 12">
            <a:extLst>
              <a:ext uri="{FF2B5EF4-FFF2-40B4-BE49-F238E27FC236}">
                <a16:creationId xmlns:a16="http://schemas.microsoft.com/office/drawing/2014/main" id="{CF17A5B9-3914-46A8-84FF-9D7AF0922964}"/>
              </a:ext>
            </a:extLst>
          </p:cNvPr>
          <p:cNvSpPr txBox="1"/>
          <p:nvPr/>
        </p:nvSpPr>
        <p:spPr>
          <a:xfrm>
            <a:off x="1606797" y="3676488"/>
            <a:ext cx="4425941" cy="1650901"/>
          </a:xfrm>
          <a:prstGeom prst="rect">
            <a:avLst/>
          </a:prstGeom>
          <a:noFill/>
        </p:spPr>
        <p:txBody>
          <a:bodyPr wrap="square">
            <a:spAutoFit/>
          </a:bodyPr>
          <a:lstStyle/>
          <a:p>
            <a:pPr>
              <a:lnSpc>
                <a:spcPct val="107000"/>
              </a:lnSpc>
              <a:spcAft>
                <a:spcPts val="600"/>
              </a:spcAft>
            </a:pPr>
            <a:r>
              <a:rPr lang="en-AU" sz="1400" b="1" i="0" u="none" strike="noStrike" baseline="0" dirty="0">
                <a:latin typeface="Open Sans" panose="020B0606030504020204" pitchFamily="34" charset="0"/>
                <a:ea typeface="Open Sans" panose="020B0606030504020204" pitchFamily="34" charset="0"/>
                <a:cs typeface="Open Sans" panose="020B0606030504020204" pitchFamily="34" charset="0"/>
              </a:rPr>
              <a:t>Pathway to Infrastructure Resilience</a:t>
            </a:r>
            <a:endParaRPr lang="en-AU" sz="1400" b="1"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14000"/>
              </a:lnSpc>
              <a:spcAft>
                <a:spcPts val="800"/>
              </a:spcAft>
            </a:pPr>
            <a:r>
              <a:rPr lang="en-AU" sz="1200" dirty="0">
                <a:effectLst/>
                <a:ea typeface="Calibri" panose="020F0502020204030204" pitchFamily="34" charset="0"/>
                <a:cs typeface="Arial" panose="020B0604020202020204" pitchFamily="34" charset="0"/>
              </a:rPr>
              <a:t>Infrastructure Australia</a:t>
            </a:r>
            <a:r>
              <a:rPr lang="en-AU" sz="1200" b="1" dirty="0">
                <a:effectLst/>
                <a:ea typeface="Calibri" panose="020F0502020204030204" pitchFamily="34" charset="0"/>
                <a:cs typeface="Arial" panose="020B0604020202020204" pitchFamily="34" charset="0"/>
              </a:rPr>
              <a:t> </a:t>
            </a:r>
            <a:r>
              <a:rPr lang="en-AU" sz="1200" dirty="0">
                <a:effectLst/>
                <a:ea typeface="Calibri" panose="020F0502020204030204" pitchFamily="34" charset="0"/>
                <a:cs typeface="Arial" panose="020B0604020202020204" pitchFamily="34" charset="0"/>
              </a:rPr>
              <a:t>and Infrastructure NSW</a:t>
            </a:r>
            <a:r>
              <a:rPr lang="en-AU" sz="1200" b="1" dirty="0">
                <a:effectLst/>
                <a:ea typeface="Calibri" panose="020F0502020204030204" pitchFamily="34" charset="0"/>
                <a:cs typeface="Arial" panose="020B0604020202020204" pitchFamily="34" charset="0"/>
              </a:rPr>
              <a:t> </a:t>
            </a:r>
            <a:r>
              <a:rPr lang="en-US" sz="1200" dirty="0">
                <a:effectLst/>
                <a:ea typeface="Calibri" panose="020F0502020204030204" pitchFamily="34" charset="0"/>
                <a:cs typeface="Arial" panose="020B0604020202020204" pitchFamily="34" charset="0"/>
              </a:rPr>
              <a:t>recommend a whole-of-system, all-hazards approach to resilience planning that focuses on strengthening an asset, network and sector, as well as the place.</a:t>
            </a:r>
            <a:r>
              <a:rPr lang="en-AU" sz="1200" dirty="0">
                <a:ea typeface="Calibri" panose="020F0502020204030204" pitchFamily="34" charset="0"/>
                <a:cs typeface="Arial" panose="020B0604020202020204" pitchFamily="34" charset="0"/>
              </a:rPr>
              <a:t> </a:t>
            </a:r>
            <a:r>
              <a:rPr lang="en-AU" sz="1200" dirty="0">
                <a:effectLst/>
                <a:ea typeface="Calibri" panose="020F0502020204030204" pitchFamily="34" charset="0"/>
                <a:cs typeface="Arial" panose="020B0604020202020204" pitchFamily="34" charset="0"/>
              </a:rPr>
              <a:t>The paper </a:t>
            </a:r>
            <a:r>
              <a:rPr lang="en-AU" sz="1200" dirty="0">
                <a:cs typeface="Arial" panose="020B0604020202020204" pitchFamily="34" charset="0"/>
              </a:rPr>
              <a:t>identifies opportunities for transformational and systemic change in planning, and </a:t>
            </a:r>
            <a:r>
              <a:rPr lang="en-US" sz="1200" dirty="0">
                <a:cs typeface="Arial" panose="020B0604020202020204" pitchFamily="34" charset="0"/>
              </a:rPr>
              <a:t>guidance for asset owners and operators in the short term</a:t>
            </a:r>
            <a:r>
              <a:rPr lang="en-AU" sz="1200" dirty="0">
                <a:cs typeface="Arial" panose="020B0604020202020204" pitchFamily="34" charset="0"/>
              </a:rPr>
              <a:t>. </a:t>
            </a:r>
            <a:endParaRPr lang="en-AU" sz="1200" dirty="0">
              <a:effectLst/>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21251C6-A03B-445B-8FC2-AB2FD72D3E82}"/>
              </a:ext>
            </a:extLst>
          </p:cNvPr>
          <p:cNvSpPr txBox="1"/>
          <p:nvPr/>
        </p:nvSpPr>
        <p:spPr>
          <a:xfrm>
            <a:off x="1606730" y="1801916"/>
            <a:ext cx="4425941" cy="1833772"/>
          </a:xfrm>
          <a:prstGeom prst="rect">
            <a:avLst/>
          </a:prstGeom>
          <a:noFill/>
        </p:spPr>
        <p:txBody>
          <a:bodyPr wrap="square">
            <a:spAutoFit/>
          </a:bodyPr>
          <a:lstStyle/>
          <a:p>
            <a:pPr>
              <a:spcAft>
                <a:spcPts val="600"/>
              </a:spcAft>
            </a:pPr>
            <a:r>
              <a:rPr lang="en-AU" sz="1400" b="1" i="0" u="none" strike="noStrike" baseline="0" dirty="0">
                <a:latin typeface="Open Sans" panose="020B0606030504020204" pitchFamily="34" charset="0"/>
                <a:ea typeface="Open Sans" panose="020B0606030504020204" pitchFamily="34" charset="0"/>
                <a:cs typeface="Open Sans" panose="020B0606030504020204" pitchFamily="34" charset="0"/>
              </a:rPr>
              <a:t>Preparing Australia Program</a:t>
            </a:r>
            <a:endParaRPr lang="en-AU" sz="1400" dirty="0">
              <a:effectLst/>
              <a:latin typeface="Open Sans" panose="020B0606030504020204" pitchFamily="34" charset="0"/>
              <a:ea typeface="Open Sans" panose="020B0606030504020204" pitchFamily="34" charset="0"/>
              <a:cs typeface="Open Sans" panose="020B0606030504020204" pitchFamily="34" charset="0"/>
            </a:endParaRPr>
          </a:p>
          <a:p>
            <a:pPr>
              <a:lnSpc>
                <a:spcPct val="113000"/>
              </a:lnSpc>
              <a:spcAft>
                <a:spcPts val="600"/>
              </a:spcAft>
            </a:pPr>
            <a:r>
              <a:rPr lang="en-AU" sz="1200" dirty="0">
                <a:latin typeface="Calibri" panose="020F0502020204030204" pitchFamily="34" charset="0"/>
                <a:cs typeface="Arial" panose="020B0604020202020204" pitchFamily="34" charset="0"/>
              </a:rPr>
              <a:t>The Preparing Australia Program will invest $600 million to deliver long term risk reduction and resilience outcomes for Australian communities to ensure they are better prepared for future disasters. The program aims to make Australia stronger in the face of natural hazards and reduce the cost of recovery support as we adapt to climate change. The program will focus on initiatives which will invest in the built, natural, social and economic domains. </a:t>
            </a:r>
            <a:endParaRPr lang="en-AU" sz="1200" dirty="0"/>
          </a:p>
        </p:txBody>
      </p:sp>
      <p:sp>
        <p:nvSpPr>
          <p:cNvPr id="33" name="Text Placeholder 11">
            <a:extLst>
              <a:ext uri="{FF2B5EF4-FFF2-40B4-BE49-F238E27FC236}">
                <a16:creationId xmlns:a16="http://schemas.microsoft.com/office/drawing/2014/main" id="{922750B6-20B8-476D-8964-F9E3E097879E}"/>
              </a:ext>
            </a:extLst>
          </p:cNvPr>
          <p:cNvSpPr txBox="1">
            <a:spLocks/>
          </p:cNvSpPr>
          <p:nvPr/>
        </p:nvSpPr>
        <p:spPr>
          <a:xfrm>
            <a:off x="1272598" y="3607466"/>
            <a:ext cx="3969393" cy="520700"/>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endParaRPr lang="en-AU" sz="13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148" name="Picture 4">
            <a:extLst>
              <a:ext uri="{FF2B5EF4-FFF2-40B4-BE49-F238E27FC236}">
                <a16:creationId xmlns:a16="http://schemas.microsoft.com/office/drawing/2014/main" id="{ED9598B4-8E5C-4077-BC63-3F9D9B9D4C1E}"/>
              </a:ext>
            </a:extLst>
          </p:cNvPr>
          <p:cNvPicPr>
            <a:picLocks noChangeAspect="1" noChangeArrowheads="1"/>
          </p:cNvPicPr>
          <p:nvPr/>
        </p:nvPicPr>
        <p:blipFill>
          <a:blip r:embed="rId2"/>
          <a:srcRect l="8347" r="8347"/>
          <a:stretch/>
        </p:blipFill>
        <p:spPr bwMode="auto">
          <a:xfrm>
            <a:off x="370886" y="3716173"/>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076B0A31-9EC2-40A3-A6F5-9B149AF1253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35"/>
          <a:stretch/>
        </p:blipFill>
        <p:spPr bwMode="auto">
          <a:xfrm>
            <a:off x="370886" y="1875425"/>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5FE86377-A3D2-4E36-8695-C527B2C6898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17"/>
          <a:stretch/>
        </p:blipFill>
        <p:spPr bwMode="auto">
          <a:xfrm flipH="1">
            <a:off x="370886" y="7423069"/>
            <a:ext cx="1104000" cy="1656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BA26B4AF-44DB-445E-B9D8-76D028B000B2}"/>
              </a:ext>
            </a:extLst>
          </p:cNvPr>
          <p:cNvSpPr txBox="1"/>
          <p:nvPr/>
        </p:nvSpPr>
        <p:spPr>
          <a:xfrm>
            <a:off x="1606797" y="5514058"/>
            <a:ext cx="4425941" cy="1466427"/>
          </a:xfrm>
          <a:prstGeom prst="rect">
            <a:avLst/>
          </a:prstGeom>
          <a:noFill/>
        </p:spPr>
        <p:txBody>
          <a:bodyPr wrap="square">
            <a:spAutoFit/>
          </a:bodyPr>
          <a:lstStyle/>
          <a:p>
            <a:pPr>
              <a:lnSpc>
                <a:spcPct val="115000"/>
              </a:lnSpc>
              <a:spcAft>
                <a:spcPts val="600"/>
              </a:spcAft>
            </a:pPr>
            <a:r>
              <a:rPr lang="en-AU" sz="1400" b="1" dirty="0">
                <a:effectLst/>
                <a:latin typeface="Open Sans" panose="020B0606030504020204" pitchFamily="34" charset="0"/>
                <a:ea typeface="Open Sans" panose="020B0606030504020204" pitchFamily="34" charset="0"/>
                <a:cs typeface="Open Sans" panose="020B0606030504020204" pitchFamily="34" charset="0"/>
              </a:rPr>
              <a:t>National Water Grid Investment Framework</a:t>
            </a:r>
          </a:p>
          <a:p>
            <a:pPr>
              <a:lnSpc>
                <a:spcPct val="115000"/>
              </a:lnSpc>
              <a:spcAft>
                <a:spcPts val="600"/>
              </a:spcAft>
            </a:pPr>
            <a:r>
              <a:rPr lang="en-AU" sz="1200" dirty="0">
                <a:effectLst/>
                <a:latin typeface="Calibri" panose="020F0502020204030204" pitchFamily="34" charset="0"/>
                <a:ea typeface="Calibri" panose="020F0502020204030204" pitchFamily="34" charset="0"/>
                <a:cs typeface="Calibri" panose="020F0502020204030204" pitchFamily="34" charset="0"/>
              </a:rPr>
              <a:t>The National Water Grid Investment Framework underpins the Australian Government’s investment in water infrastructure. One of its key investment principles is that projects should help secure the nations’ water supply, building resilience to future drought, supporting primary industries and promoting regional prosperity. </a:t>
            </a:r>
            <a:endParaRPr lang="en-AU" sz="12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73" name="Group 72">
            <a:extLst>
              <a:ext uri="{FF2B5EF4-FFF2-40B4-BE49-F238E27FC236}">
                <a16:creationId xmlns:a16="http://schemas.microsoft.com/office/drawing/2014/main" id="{DA4403EC-B706-4599-B035-6D98C741B58A}"/>
              </a:ext>
            </a:extLst>
          </p:cNvPr>
          <p:cNvGrpSpPr/>
          <p:nvPr/>
        </p:nvGrpSpPr>
        <p:grpSpPr>
          <a:xfrm>
            <a:off x="6119591" y="5958924"/>
            <a:ext cx="432137" cy="333026"/>
            <a:chOff x="4521700" y="2349125"/>
            <a:chExt cx="816923" cy="629561"/>
          </a:xfrm>
        </p:grpSpPr>
        <p:sp>
          <p:nvSpPr>
            <p:cNvPr id="74" name="Rectangle 73">
              <a:extLst>
                <a:ext uri="{FF2B5EF4-FFF2-40B4-BE49-F238E27FC236}">
                  <a16:creationId xmlns:a16="http://schemas.microsoft.com/office/drawing/2014/main" id="{5FBE329C-5B97-4BDA-A0CD-09EC923A8712}"/>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5" name="Picture 74" descr="Family Icon 1482657">
              <a:extLst>
                <a:ext uri="{FF2B5EF4-FFF2-40B4-BE49-F238E27FC236}">
                  <a16:creationId xmlns:a16="http://schemas.microsoft.com/office/drawing/2014/main" id="{09DA1679-45B2-409A-970A-44E3F9D64FED}"/>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76" name="Group 75">
            <a:extLst>
              <a:ext uri="{FF2B5EF4-FFF2-40B4-BE49-F238E27FC236}">
                <a16:creationId xmlns:a16="http://schemas.microsoft.com/office/drawing/2014/main" id="{C2642417-62E2-4503-8BFE-4D40A0A87235}"/>
              </a:ext>
            </a:extLst>
          </p:cNvPr>
          <p:cNvGrpSpPr/>
          <p:nvPr/>
        </p:nvGrpSpPr>
        <p:grpSpPr>
          <a:xfrm>
            <a:off x="6119591" y="6290862"/>
            <a:ext cx="432137" cy="332756"/>
            <a:chOff x="6157778" y="5974048"/>
            <a:chExt cx="432137" cy="332756"/>
          </a:xfrm>
        </p:grpSpPr>
        <p:sp>
          <p:nvSpPr>
            <p:cNvPr id="77" name="Rectangle 76">
              <a:extLst>
                <a:ext uri="{FF2B5EF4-FFF2-40B4-BE49-F238E27FC236}">
                  <a16:creationId xmlns:a16="http://schemas.microsoft.com/office/drawing/2014/main" id="{1D7BEB78-E714-48E0-AB74-35A8639BE538}"/>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78" name="Picture 2" descr="Plant">
              <a:extLst>
                <a:ext uri="{FF2B5EF4-FFF2-40B4-BE49-F238E27FC236}">
                  <a16:creationId xmlns:a16="http://schemas.microsoft.com/office/drawing/2014/main" id="{4A070DE8-9E3E-4BCC-B9F6-5CB908A96938}"/>
                </a:ext>
              </a:extLst>
            </p:cNvPr>
            <p:cNvPicPr>
              <a:picLocks noChangeAspect="1" noChangeArrowheads="1"/>
            </p:cNvPicPr>
            <p:nvPr/>
          </p:nvPicPr>
          <p:blipFill>
            <a:blip r:embed="rId7" cstate="print">
              <a:biLevel thresh="2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2" name="Group 81">
            <a:extLst>
              <a:ext uri="{FF2B5EF4-FFF2-40B4-BE49-F238E27FC236}">
                <a16:creationId xmlns:a16="http://schemas.microsoft.com/office/drawing/2014/main" id="{7D279844-41BD-43B1-B296-2A4A76C5A651}"/>
              </a:ext>
            </a:extLst>
          </p:cNvPr>
          <p:cNvGrpSpPr/>
          <p:nvPr/>
        </p:nvGrpSpPr>
        <p:grpSpPr>
          <a:xfrm>
            <a:off x="6119590" y="6617860"/>
            <a:ext cx="432138" cy="332757"/>
            <a:chOff x="3704769" y="2969753"/>
            <a:chExt cx="816923" cy="629051"/>
          </a:xfrm>
        </p:grpSpPr>
        <p:sp>
          <p:nvSpPr>
            <p:cNvPr id="83" name="Rectangle 82">
              <a:extLst>
                <a:ext uri="{FF2B5EF4-FFF2-40B4-BE49-F238E27FC236}">
                  <a16:creationId xmlns:a16="http://schemas.microsoft.com/office/drawing/2014/main" id="{C916DB97-79A0-4E8C-B8FD-25F362418B6F}"/>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84" name="Picture 83" descr="increase Icon 1681892">
              <a:extLst>
                <a:ext uri="{FF2B5EF4-FFF2-40B4-BE49-F238E27FC236}">
                  <a16:creationId xmlns:a16="http://schemas.microsoft.com/office/drawing/2014/main" id="{E0C78432-CA03-42A9-8C67-570FFC6867F3}"/>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pic>
        <p:nvPicPr>
          <p:cNvPr id="85" name="Picture 84" descr="A picture containing outdoor, sky, mountain, water&#10;&#10;Description automatically generated">
            <a:extLst>
              <a:ext uri="{FF2B5EF4-FFF2-40B4-BE49-F238E27FC236}">
                <a16:creationId xmlns:a16="http://schemas.microsoft.com/office/drawing/2014/main" id="{4D6AADC3-6C39-48D1-9D03-75A8356EE2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a:stretch/>
        </p:blipFill>
        <p:spPr>
          <a:xfrm>
            <a:off x="370886" y="5556921"/>
            <a:ext cx="1104000" cy="1656000"/>
          </a:xfrm>
          <a:prstGeom prst="rect">
            <a:avLst/>
          </a:prstGeom>
          <a:effectLst>
            <a:outerShdw blurRad="50800" dist="38100" dir="2700000" algn="tl" rotWithShape="0">
              <a:prstClr val="black">
                <a:alpha val="40000"/>
              </a:prstClr>
            </a:outerShdw>
          </a:effectLst>
        </p:spPr>
      </p:pic>
      <p:grpSp>
        <p:nvGrpSpPr>
          <p:cNvPr id="86" name="Group 85">
            <a:extLst>
              <a:ext uri="{FF2B5EF4-FFF2-40B4-BE49-F238E27FC236}">
                <a16:creationId xmlns:a16="http://schemas.microsoft.com/office/drawing/2014/main" id="{188561BF-DF43-4514-A645-A613850C9642}"/>
              </a:ext>
            </a:extLst>
          </p:cNvPr>
          <p:cNvGrpSpPr/>
          <p:nvPr/>
        </p:nvGrpSpPr>
        <p:grpSpPr>
          <a:xfrm>
            <a:off x="6119591" y="2226069"/>
            <a:ext cx="432137" cy="333026"/>
            <a:chOff x="4521700" y="2349125"/>
            <a:chExt cx="816923" cy="629561"/>
          </a:xfrm>
        </p:grpSpPr>
        <p:sp>
          <p:nvSpPr>
            <p:cNvPr id="87" name="Rectangle 86">
              <a:extLst>
                <a:ext uri="{FF2B5EF4-FFF2-40B4-BE49-F238E27FC236}">
                  <a16:creationId xmlns:a16="http://schemas.microsoft.com/office/drawing/2014/main" id="{F2991873-3091-4E61-B95F-8E84AAD7F9C4}"/>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88" name="Picture 87" descr="Family Icon 1482657">
              <a:extLst>
                <a:ext uri="{FF2B5EF4-FFF2-40B4-BE49-F238E27FC236}">
                  <a16:creationId xmlns:a16="http://schemas.microsoft.com/office/drawing/2014/main" id="{560F6CD7-FB7D-4582-BCE0-D9A74455E418}"/>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89" name="Group 88">
            <a:extLst>
              <a:ext uri="{FF2B5EF4-FFF2-40B4-BE49-F238E27FC236}">
                <a16:creationId xmlns:a16="http://schemas.microsoft.com/office/drawing/2014/main" id="{BDDE53C6-4227-4BDA-A667-CED537701169}"/>
              </a:ext>
            </a:extLst>
          </p:cNvPr>
          <p:cNvGrpSpPr/>
          <p:nvPr/>
        </p:nvGrpSpPr>
        <p:grpSpPr>
          <a:xfrm>
            <a:off x="6119591" y="2558007"/>
            <a:ext cx="432137" cy="332756"/>
            <a:chOff x="6157778" y="5974048"/>
            <a:chExt cx="432137" cy="332756"/>
          </a:xfrm>
        </p:grpSpPr>
        <p:sp>
          <p:nvSpPr>
            <p:cNvPr id="90" name="Rectangle 89">
              <a:extLst>
                <a:ext uri="{FF2B5EF4-FFF2-40B4-BE49-F238E27FC236}">
                  <a16:creationId xmlns:a16="http://schemas.microsoft.com/office/drawing/2014/main" id="{EB52C547-EBB5-4F4B-9B34-2D2A261D0998}"/>
                </a:ext>
              </a:extLst>
            </p:cNvPr>
            <p:cNvSpPr/>
            <p:nvPr/>
          </p:nvSpPr>
          <p:spPr>
            <a:xfrm>
              <a:off x="6157778" y="5974048"/>
              <a:ext cx="432137" cy="3327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1" name="Picture 2" descr="Plant">
              <a:extLst>
                <a:ext uri="{FF2B5EF4-FFF2-40B4-BE49-F238E27FC236}">
                  <a16:creationId xmlns:a16="http://schemas.microsoft.com/office/drawing/2014/main" id="{135E8CF8-3BD4-43FA-BB5C-292BCEC48080}"/>
                </a:ext>
              </a:extLst>
            </p:cNvPr>
            <p:cNvPicPr>
              <a:picLocks noChangeAspect="1" noChangeArrowheads="1"/>
            </p:cNvPicPr>
            <p:nvPr/>
          </p:nvPicPr>
          <p:blipFill>
            <a:blip r:embed="rId7" cstate="print">
              <a:biLevel thresh="25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6244500" y="6011726"/>
              <a:ext cx="270158" cy="2701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C8725B60-7A2A-4E44-8A1D-F61442B74DDA}"/>
              </a:ext>
            </a:extLst>
          </p:cNvPr>
          <p:cNvGrpSpPr/>
          <p:nvPr/>
        </p:nvGrpSpPr>
        <p:grpSpPr>
          <a:xfrm>
            <a:off x="6119590" y="1900455"/>
            <a:ext cx="432139" cy="332758"/>
            <a:chOff x="4521700" y="2969753"/>
            <a:chExt cx="816923" cy="629051"/>
          </a:xfrm>
        </p:grpSpPr>
        <p:sp>
          <p:nvSpPr>
            <p:cNvPr id="93" name="Rectangle 92">
              <a:extLst>
                <a:ext uri="{FF2B5EF4-FFF2-40B4-BE49-F238E27FC236}">
                  <a16:creationId xmlns:a16="http://schemas.microsoft.com/office/drawing/2014/main" id="{1CB96482-E3EF-454E-A4A2-00DCFBDA9DA0}"/>
                </a:ext>
              </a:extLst>
            </p:cNvPr>
            <p:cNvSpPr/>
            <p:nvPr/>
          </p:nvSpPr>
          <p:spPr>
            <a:xfrm>
              <a:off x="4521700"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4" name="Picture 93" descr="Village free icon">
              <a:extLst>
                <a:ext uri="{FF2B5EF4-FFF2-40B4-BE49-F238E27FC236}">
                  <a16:creationId xmlns:a16="http://schemas.microsoft.com/office/drawing/2014/main" id="{E2FF86B5-863B-49F6-A9B1-EEFD59FDDA84}"/>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95" name="Group 94">
            <a:extLst>
              <a:ext uri="{FF2B5EF4-FFF2-40B4-BE49-F238E27FC236}">
                <a16:creationId xmlns:a16="http://schemas.microsoft.com/office/drawing/2014/main" id="{373253D0-1E5B-47A0-B6F9-515C6E71D9A1}"/>
              </a:ext>
            </a:extLst>
          </p:cNvPr>
          <p:cNvGrpSpPr/>
          <p:nvPr/>
        </p:nvGrpSpPr>
        <p:grpSpPr>
          <a:xfrm>
            <a:off x="6119590" y="2885005"/>
            <a:ext cx="432138" cy="332757"/>
            <a:chOff x="3704769" y="2969753"/>
            <a:chExt cx="816923" cy="629051"/>
          </a:xfrm>
        </p:grpSpPr>
        <p:sp>
          <p:nvSpPr>
            <p:cNvPr id="96" name="Rectangle 95">
              <a:extLst>
                <a:ext uri="{FF2B5EF4-FFF2-40B4-BE49-F238E27FC236}">
                  <a16:creationId xmlns:a16="http://schemas.microsoft.com/office/drawing/2014/main" id="{D7F62A4F-38F5-47E3-9126-F450876F249B}"/>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97" name="Picture 96" descr="increase Icon 1681892">
              <a:extLst>
                <a:ext uri="{FF2B5EF4-FFF2-40B4-BE49-F238E27FC236}">
                  <a16:creationId xmlns:a16="http://schemas.microsoft.com/office/drawing/2014/main" id="{88A6AC5D-97C9-488F-ACBF-D63B8767214B}"/>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98" name="Group 97">
            <a:extLst>
              <a:ext uri="{FF2B5EF4-FFF2-40B4-BE49-F238E27FC236}">
                <a16:creationId xmlns:a16="http://schemas.microsoft.com/office/drawing/2014/main" id="{B81B3951-E231-490F-92D5-9CAD7D49A042}"/>
              </a:ext>
            </a:extLst>
          </p:cNvPr>
          <p:cNvGrpSpPr/>
          <p:nvPr/>
        </p:nvGrpSpPr>
        <p:grpSpPr>
          <a:xfrm>
            <a:off x="6119591" y="7798402"/>
            <a:ext cx="432137" cy="333026"/>
            <a:chOff x="4521700" y="2349125"/>
            <a:chExt cx="816923" cy="629561"/>
          </a:xfrm>
        </p:grpSpPr>
        <p:sp>
          <p:nvSpPr>
            <p:cNvPr id="99" name="Rectangle 98">
              <a:extLst>
                <a:ext uri="{FF2B5EF4-FFF2-40B4-BE49-F238E27FC236}">
                  <a16:creationId xmlns:a16="http://schemas.microsoft.com/office/drawing/2014/main" id="{7F7A315F-2B3A-452B-89B0-7AF9D8176E2F}"/>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0" name="Picture 99" descr="Family Icon 1482657">
              <a:extLst>
                <a:ext uri="{FF2B5EF4-FFF2-40B4-BE49-F238E27FC236}">
                  <a16:creationId xmlns:a16="http://schemas.microsoft.com/office/drawing/2014/main" id="{FDC40572-816C-43C7-A7CF-73C5110015F5}"/>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101" name="Group 100">
            <a:extLst>
              <a:ext uri="{FF2B5EF4-FFF2-40B4-BE49-F238E27FC236}">
                <a16:creationId xmlns:a16="http://schemas.microsoft.com/office/drawing/2014/main" id="{B0AE89C0-826E-4CA9-99EA-14AA375DAD5F}"/>
              </a:ext>
            </a:extLst>
          </p:cNvPr>
          <p:cNvGrpSpPr/>
          <p:nvPr/>
        </p:nvGrpSpPr>
        <p:grpSpPr>
          <a:xfrm>
            <a:off x="6119590" y="8129211"/>
            <a:ext cx="432138" cy="332757"/>
            <a:chOff x="3704769" y="2969753"/>
            <a:chExt cx="816923" cy="629051"/>
          </a:xfrm>
        </p:grpSpPr>
        <p:sp>
          <p:nvSpPr>
            <p:cNvPr id="102" name="Rectangle 101">
              <a:extLst>
                <a:ext uri="{FF2B5EF4-FFF2-40B4-BE49-F238E27FC236}">
                  <a16:creationId xmlns:a16="http://schemas.microsoft.com/office/drawing/2014/main" id="{E87C2F53-E2DB-4E02-8C36-ADEBF3210F16}"/>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03" name="Picture 102" descr="increase Icon 1681892">
              <a:extLst>
                <a:ext uri="{FF2B5EF4-FFF2-40B4-BE49-F238E27FC236}">
                  <a16:creationId xmlns:a16="http://schemas.microsoft.com/office/drawing/2014/main" id="{7E944A70-ADA3-4547-BBF0-4170991D0DF5}"/>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grpSp>
        <p:nvGrpSpPr>
          <p:cNvPr id="110" name="Group 109">
            <a:extLst>
              <a:ext uri="{FF2B5EF4-FFF2-40B4-BE49-F238E27FC236}">
                <a16:creationId xmlns:a16="http://schemas.microsoft.com/office/drawing/2014/main" id="{FD17B299-4E20-4F91-879A-DBED329840C8}"/>
              </a:ext>
            </a:extLst>
          </p:cNvPr>
          <p:cNvGrpSpPr/>
          <p:nvPr/>
        </p:nvGrpSpPr>
        <p:grpSpPr>
          <a:xfrm>
            <a:off x="6119591" y="4056432"/>
            <a:ext cx="432137" cy="333026"/>
            <a:chOff x="4521700" y="2349125"/>
            <a:chExt cx="816923" cy="629561"/>
          </a:xfrm>
        </p:grpSpPr>
        <p:sp>
          <p:nvSpPr>
            <p:cNvPr id="111" name="Rectangle 110">
              <a:extLst>
                <a:ext uri="{FF2B5EF4-FFF2-40B4-BE49-F238E27FC236}">
                  <a16:creationId xmlns:a16="http://schemas.microsoft.com/office/drawing/2014/main" id="{4347D144-31D4-4D45-8921-661902B9566F}"/>
                </a:ext>
              </a:extLst>
            </p:cNvPr>
            <p:cNvSpPr/>
            <p:nvPr/>
          </p:nvSpPr>
          <p:spPr>
            <a:xfrm>
              <a:off x="4521700" y="2349125"/>
              <a:ext cx="816923" cy="629561"/>
            </a:xfrm>
            <a:prstGeom prst="rect">
              <a:avLst/>
            </a:prstGeom>
            <a:solidFill>
              <a:srgbClr val="73B8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12" name="Picture 111" descr="Family Icon 1482657">
              <a:extLst>
                <a:ext uri="{FF2B5EF4-FFF2-40B4-BE49-F238E27FC236}">
                  <a16:creationId xmlns:a16="http://schemas.microsoft.com/office/drawing/2014/main" id="{AB5D4AA6-50F7-435E-86DD-B14167D688CD}"/>
                </a:ext>
              </a:extLst>
            </p:cNvPr>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704336" y="2443101"/>
              <a:ext cx="451354" cy="451356"/>
            </a:xfrm>
            <a:prstGeom prst="rect">
              <a:avLst/>
            </a:prstGeom>
            <a:noFill/>
            <a:ln>
              <a:noFill/>
            </a:ln>
          </p:spPr>
        </p:pic>
      </p:grpSp>
      <p:grpSp>
        <p:nvGrpSpPr>
          <p:cNvPr id="113" name="Group 112">
            <a:extLst>
              <a:ext uri="{FF2B5EF4-FFF2-40B4-BE49-F238E27FC236}">
                <a16:creationId xmlns:a16="http://schemas.microsoft.com/office/drawing/2014/main" id="{E15A71E2-EF75-4302-96BA-ABFA6576159B}"/>
              </a:ext>
            </a:extLst>
          </p:cNvPr>
          <p:cNvGrpSpPr/>
          <p:nvPr/>
        </p:nvGrpSpPr>
        <p:grpSpPr>
          <a:xfrm>
            <a:off x="6119590" y="4387241"/>
            <a:ext cx="432138" cy="332757"/>
            <a:chOff x="3704769" y="2969753"/>
            <a:chExt cx="816923" cy="629051"/>
          </a:xfrm>
        </p:grpSpPr>
        <p:sp>
          <p:nvSpPr>
            <p:cNvPr id="114" name="Rectangle 113">
              <a:extLst>
                <a:ext uri="{FF2B5EF4-FFF2-40B4-BE49-F238E27FC236}">
                  <a16:creationId xmlns:a16="http://schemas.microsoft.com/office/drawing/2014/main" id="{6DD97A81-8415-46EE-8B18-676C8C36A055}"/>
                </a:ext>
              </a:extLst>
            </p:cNvPr>
            <p:cNvSpPr/>
            <p:nvPr/>
          </p:nvSpPr>
          <p:spPr>
            <a:xfrm>
              <a:off x="3704769" y="2969753"/>
              <a:ext cx="816923" cy="629051"/>
            </a:xfrm>
            <a:prstGeom prst="rect">
              <a:avLst/>
            </a:prstGeom>
            <a:solidFill>
              <a:srgbClr val="245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15" name="Picture 114" descr="increase Icon 1681892">
              <a:extLst>
                <a:ext uri="{FF2B5EF4-FFF2-40B4-BE49-F238E27FC236}">
                  <a16:creationId xmlns:a16="http://schemas.microsoft.com/office/drawing/2014/main" id="{F1ADAFAA-0861-4743-A7B1-8BD5FBA335F0}"/>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3878315" y="3044209"/>
              <a:ext cx="486704" cy="486706"/>
            </a:xfrm>
            <a:prstGeom prst="rect">
              <a:avLst/>
            </a:prstGeom>
            <a:noFill/>
            <a:ln>
              <a:noFill/>
            </a:ln>
          </p:spPr>
        </p:pic>
      </p:grpSp>
      <p:sp>
        <p:nvSpPr>
          <p:cNvPr id="104" name="Text Placeholder 11">
            <a:extLst>
              <a:ext uri="{FF2B5EF4-FFF2-40B4-BE49-F238E27FC236}">
                <a16:creationId xmlns:a16="http://schemas.microsoft.com/office/drawing/2014/main" id="{6BE58788-251D-495F-80DF-BA48F760E3E5}"/>
              </a:ext>
            </a:extLst>
          </p:cNvPr>
          <p:cNvSpPr txBox="1">
            <a:spLocks/>
          </p:cNvSpPr>
          <p:nvPr/>
        </p:nvSpPr>
        <p:spPr>
          <a:xfrm>
            <a:off x="424314" y="1166949"/>
            <a:ext cx="5983246" cy="564198"/>
          </a:xfrm>
          <a:prstGeom prst="rect">
            <a:avLst/>
          </a:prstGeom>
        </p:spPr>
        <p:txBody>
          <a:bodyPr lIns="3600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sz="2800" b="1" i="0" kern="1200">
                <a:solidFill>
                  <a:schemeClr val="bg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buNone/>
            </a:pPr>
            <a:r>
              <a:rPr lang="en-AU" sz="2400" dirty="0">
                <a:solidFill>
                  <a:schemeClr val="tx2"/>
                </a:solidFill>
                <a:latin typeface="Open Sans" panose="020B0606030504020204" pitchFamily="34" charset="0"/>
                <a:ea typeface="Open Sans" panose="020B0606030504020204" pitchFamily="34" charset="0"/>
                <a:cs typeface="Open Sans" panose="020B0606030504020204" pitchFamily="34" charset="0"/>
              </a:rPr>
              <a:t>Adaptation in the Built Domain</a:t>
            </a:r>
            <a:endParaRPr lang="en-US" sz="24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05" name="Group 104">
            <a:extLst>
              <a:ext uri="{FF2B5EF4-FFF2-40B4-BE49-F238E27FC236}">
                <a16:creationId xmlns:a16="http://schemas.microsoft.com/office/drawing/2014/main" id="{E438BFF2-8D52-43A9-BA51-3FA76346343E}"/>
              </a:ext>
            </a:extLst>
          </p:cNvPr>
          <p:cNvGrpSpPr/>
          <p:nvPr/>
        </p:nvGrpSpPr>
        <p:grpSpPr>
          <a:xfrm>
            <a:off x="6119590" y="5622853"/>
            <a:ext cx="432139" cy="332758"/>
            <a:chOff x="4509696" y="2969753"/>
            <a:chExt cx="816923" cy="629051"/>
          </a:xfrm>
        </p:grpSpPr>
        <p:sp>
          <p:nvSpPr>
            <p:cNvPr id="106" name="Rectangle 105">
              <a:extLst>
                <a:ext uri="{FF2B5EF4-FFF2-40B4-BE49-F238E27FC236}">
                  <a16:creationId xmlns:a16="http://schemas.microsoft.com/office/drawing/2014/main" id="{1D2C9122-3E30-4205-8515-DF03AB5D88AC}"/>
                </a:ext>
              </a:extLst>
            </p:cNvPr>
            <p:cNvSpPr/>
            <p:nvPr/>
          </p:nvSpPr>
          <p:spPr>
            <a:xfrm>
              <a:off x="4509696"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21" name="Picture 120" descr="Village free icon">
              <a:extLst>
                <a:ext uri="{FF2B5EF4-FFF2-40B4-BE49-F238E27FC236}">
                  <a16:creationId xmlns:a16="http://schemas.microsoft.com/office/drawing/2014/main" id="{CDE79299-0EEC-414B-82F6-4C7400992DC5}"/>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123" name="Group 122">
            <a:extLst>
              <a:ext uri="{FF2B5EF4-FFF2-40B4-BE49-F238E27FC236}">
                <a16:creationId xmlns:a16="http://schemas.microsoft.com/office/drawing/2014/main" id="{5DC948A7-CCCD-46FA-B12F-C31BF81AD9CA}"/>
              </a:ext>
            </a:extLst>
          </p:cNvPr>
          <p:cNvGrpSpPr/>
          <p:nvPr/>
        </p:nvGrpSpPr>
        <p:grpSpPr>
          <a:xfrm>
            <a:off x="6119590" y="3725485"/>
            <a:ext cx="432139" cy="332758"/>
            <a:chOff x="4521700" y="2969753"/>
            <a:chExt cx="816923" cy="629051"/>
          </a:xfrm>
        </p:grpSpPr>
        <p:sp>
          <p:nvSpPr>
            <p:cNvPr id="124" name="Rectangle 123">
              <a:extLst>
                <a:ext uri="{FF2B5EF4-FFF2-40B4-BE49-F238E27FC236}">
                  <a16:creationId xmlns:a16="http://schemas.microsoft.com/office/drawing/2014/main" id="{FEE9A3B8-2263-44CF-84D0-DC23D7118C40}"/>
                </a:ext>
              </a:extLst>
            </p:cNvPr>
            <p:cNvSpPr/>
            <p:nvPr/>
          </p:nvSpPr>
          <p:spPr>
            <a:xfrm>
              <a:off x="4521700"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25" name="Picture 124" descr="Village free icon">
              <a:extLst>
                <a:ext uri="{FF2B5EF4-FFF2-40B4-BE49-F238E27FC236}">
                  <a16:creationId xmlns:a16="http://schemas.microsoft.com/office/drawing/2014/main" id="{52492029-56F1-4A02-A802-09AF95B02846}"/>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grpSp>
        <p:nvGrpSpPr>
          <p:cNvPr id="126" name="Group 125">
            <a:extLst>
              <a:ext uri="{FF2B5EF4-FFF2-40B4-BE49-F238E27FC236}">
                <a16:creationId xmlns:a16="http://schemas.microsoft.com/office/drawing/2014/main" id="{B28EAD46-D533-4671-8A4A-B6908B631DB6}"/>
              </a:ext>
            </a:extLst>
          </p:cNvPr>
          <p:cNvGrpSpPr/>
          <p:nvPr/>
        </p:nvGrpSpPr>
        <p:grpSpPr>
          <a:xfrm>
            <a:off x="6119590" y="7460365"/>
            <a:ext cx="432139" cy="332758"/>
            <a:chOff x="4509696" y="2969753"/>
            <a:chExt cx="816923" cy="629051"/>
          </a:xfrm>
        </p:grpSpPr>
        <p:sp>
          <p:nvSpPr>
            <p:cNvPr id="127" name="Rectangle 126">
              <a:extLst>
                <a:ext uri="{FF2B5EF4-FFF2-40B4-BE49-F238E27FC236}">
                  <a16:creationId xmlns:a16="http://schemas.microsoft.com/office/drawing/2014/main" id="{CDAFAD12-B0B4-4A1E-BB3F-E4111136AABA}"/>
                </a:ext>
              </a:extLst>
            </p:cNvPr>
            <p:cNvSpPr/>
            <p:nvPr/>
          </p:nvSpPr>
          <p:spPr>
            <a:xfrm>
              <a:off x="4509696" y="2969753"/>
              <a:ext cx="816923" cy="629051"/>
            </a:xfrm>
            <a:prstGeom prst="rect">
              <a:avLst/>
            </a:prstGeom>
            <a:solidFill>
              <a:srgbClr val="C0A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a:p>
          </p:txBody>
        </p:sp>
        <p:pic>
          <p:nvPicPr>
            <p:cNvPr id="128" name="Picture 127" descr="Village free icon">
              <a:extLst>
                <a:ext uri="{FF2B5EF4-FFF2-40B4-BE49-F238E27FC236}">
                  <a16:creationId xmlns:a16="http://schemas.microsoft.com/office/drawing/2014/main" id="{A348D55D-4E7A-44F8-A0EA-A74ADDCDE9FE}"/>
                </a:ext>
              </a:extLst>
            </p:cNvPr>
            <p:cNvPicPr>
              <a:picLocks noChangeAspect="1"/>
            </p:cNvPicPr>
            <p:nvPr/>
          </p:nvPicPr>
          <p:blipFill>
            <a:blip r:embed="rId13" cstate="print">
              <a:lum bright="70000" contrast="-70000"/>
              <a:extLst>
                <a:ext uri="{BEBA8EAE-BF5A-486C-A8C5-ECC9F3942E4B}">
                  <a14:imgProps xmlns:a14="http://schemas.microsoft.com/office/drawing/2010/main">
                    <a14:imgLayer r:embed="rId14">
                      <a14:imgEffect>
                        <a14:artisticPhotocopy/>
                      </a14:imgEffect>
                    </a14:imgLayer>
                  </a14:imgProps>
                </a:ext>
                <a:ext uri="{28A0092B-C50C-407E-A947-70E740481C1C}">
                  <a14:useLocalDpi xmlns:a14="http://schemas.microsoft.com/office/drawing/2010/main"/>
                </a:ext>
              </a:extLst>
            </a:blip>
            <a:srcRect/>
            <a:stretch>
              <a:fillRect/>
            </a:stretch>
          </p:blipFill>
          <p:spPr bwMode="auto">
            <a:xfrm>
              <a:off x="4644699" y="3032759"/>
              <a:ext cx="549115" cy="549119"/>
            </a:xfrm>
            <a:prstGeom prst="rect">
              <a:avLst/>
            </a:prstGeom>
            <a:noFill/>
            <a:ln>
              <a:noFill/>
            </a:ln>
          </p:spPr>
        </p:pic>
      </p:grpSp>
    </p:spTree>
    <p:extLst>
      <p:ext uri="{BB962C8B-B14F-4D97-AF65-F5344CB8AC3E}">
        <p14:creationId xmlns:p14="http://schemas.microsoft.com/office/powerpoint/2010/main" val="1677858979"/>
      </p:ext>
    </p:extLst>
  </p:cSld>
  <p:clrMapOvr>
    <a:masterClrMapping/>
  </p:clrMapOvr>
</p:sld>
</file>

<file path=ppt/theme/theme1.xml><?xml version="1.0" encoding="utf-8"?>
<a:theme xmlns:a="http://schemas.openxmlformats.org/drawingml/2006/main" name="NCRAS theme">
  <a:themeElements>
    <a:clrScheme name="Custom 10">
      <a:dk1>
        <a:srgbClr val="000000"/>
      </a:dk1>
      <a:lt1>
        <a:srgbClr val="FFFFFF"/>
      </a:lt1>
      <a:dk2>
        <a:srgbClr val="9C8050"/>
      </a:dk2>
      <a:lt2>
        <a:srgbClr val="EDE1CF"/>
      </a:lt2>
      <a:accent1>
        <a:srgbClr val="245371"/>
      </a:accent1>
      <a:accent2>
        <a:srgbClr val="73B8C2"/>
      </a:accent2>
      <a:accent3>
        <a:srgbClr val="BED8C2"/>
      </a:accent3>
      <a:accent4>
        <a:srgbClr val="8D9F38"/>
      </a:accent4>
      <a:accent5>
        <a:srgbClr val="B6CA4C"/>
      </a:accent5>
      <a:accent6>
        <a:srgbClr val="DBD523"/>
      </a:accent6>
      <a:hlink>
        <a:srgbClr val="9D8051"/>
      </a:hlink>
      <a:folHlink>
        <a:srgbClr val="C0A17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RAS theme" id="{2CC57BCB-0CA8-D04B-97CF-B27BCC21BB98}" vid="{D0C82DEA-FDCE-294C-86CF-7A67ED64785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Embargoed xmlns="ac7ce04e-ea5d-4d46-bab0-39b1fa6a6f36">false</Embargoe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6FD6131ACCD942B99EE496FC609FF4" ma:contentTypeVersion="14" ma:contentTypeDescription="Create a new document." ma:contentTypeScope="" ma:versionID="5ac5b7171d34391e02205fbe47fc11af">
  <xsd:schema xmlns:xsd="http://www.w3.org/2001/XMLSchema" xmlns:xs="http://www.w3.org/2001/XMLSchema" xmlns:p="http://schemas.microsoft.com/office/2006/metadata/properties" xmlns:ns2="ac7ce04e-ea5d-4d46-bab0-39b1fa6a6f36" xmlns:ns3="425a5c30-4c2f-474f-aa2f-443e46b3d189" targetNamespace="http://schemas.microsoft.com/office/2006/metadata/properties" ma:root="true" ma:fieldsID="91d6c043d6d31e4249bddbe0bc290ad9" ns2:_="" ns3:_="">
    <xsd:import namespace="ac7ce04e-ea5d-4d46-bab0-39b1fa6a6f36"/>
    <xsd:import namespace="425a5c30-4c2f-474f-aa2f-443e46b3d189"/>
    <xsd:element name="properties">
      <xsd:complexType>
        <xsd:sequence>
          <xsd:element name="documentManagement">
            <xsd:complexType>
              <xsd:all>
                <xsd:element ref="ns2:MediaServiceMetadata" minOccurs="0"/>
                <xsd:element ref="ns2:MediaServiceFastMetadata" minOccurs="0"/>
                <xsd:element ref="ns2:Embargoed"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ce04e-ea5d-4d46-bab0-39b1fa6a6f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Embargoed" ma:index="10" nillable="true" ma:displayName="Embargoed" ma:default="0" ma:description="Is this file under embargo?" ma:format="Dropdown" ma:internalName="Embargoed">
      <xsd:simpleType>
        <xsd:restriction base="dms:Boolean"/>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5a5c30-4c2f-474f-aa2f-443e46b3d189"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E9DE7F-69AF-44D6-BBEA-FA2D76EEEED2}">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ef978bb-b33d-400d-ba34-e04ad7b28930"/>
    <ds:schemaRef ds:uri="http://www.w3.org/XML/1998/namespace"/>
    <ds:schemaRef ds:uri="http://purl.org/dc/dcmitype/"/>
  </ds:schemaRefs>
</ds:datastoreItem>
</file>

<file path=customXml/itemProps2.xml><?xml version="1.0" encoding="utf-8"?>
<ds:datastoreItem xmlns:ds="http://schemas.openxmlformats.org/officeDocument/2006/customXml" ds:itemID="{616D9EB2-54AE-4CD9-98FF-8D371F81DBBC}">
  <ds:schemaRefs>
    <ds:schemaRef ds:uri="http://schemas.microsoft.com/sharepoint/v3/contenttype/forms"/>
  </ds:schemaRefs>
</ds:datastoreItem>
</file>

<file path=customXml/itemProps3.xml><?xml version="1.0" encoding="utf-8"?>
<ds:datastoreItem xmlns:ds="http://schemas.openxmlformats.org/officeDocument/2006/customXml" ds:itemID="{B2408825-BBD7-4123-8032-C85A096F682C}"/>
</file>

<file path=docProps/app.xml><?xml version="1.0" encoding="utf-8"?>
<Properties xmlns="http://schemas.openxmlformats.org/officeDocument/2006/extended-properties" xmlns:vt="http://schemas.openxmlformats.org/officeDocument/2006/docPropsVTypes">
  <Template>NCRAS theme</Template>
  <TotalTime>2942</TotalTime>
  <Words>2323</Words>
  <Application>Microsoft Office PowerPoint</Application>
  <PresentationFormat>A4 Paper (210x297 mm)</PresentationFormat>
  <Paragraphs>95</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Helvetica</vt:lpstr>
      <vt:lpstr>Libre Baskerville</vt:lpstr>
      <vt:lpstr>Open Sans</vt:lpstr>
      <vt:lpstr>Open Sans Semibold</vt:lpstr>
      <vt:lpstr>OpenSans-Regular</vt:lpstr>
      <vt:lpstr>NCRAS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Grimshaw</dc:creator>
  <cp:lastModifiedBy>William Quinn</cp:lastModifiedBy>
  <cp:revision>17</cp:revision>
  <dcterms:created xsi:type="dcterms:W3CDTF">2021-09-28T01:50:00Z</dcterms:created>
  <dcterms:modified xsi:type="dcterms:W3CDTF">2021-10-29T00:29:52Z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0x0101004B6FD6131ACCD942B99EE496FC609FF4</vt:lpwstr>
  </property>
</Properties>
</file>