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bbie, Neil" initials="DN" lastIdx="1" clrIdx="0">
    <p:extLst>
      <p:ext uri="{19B8F6BF-5375-455C-9EA6-DF929625EA0E}">
        <p15:presenceInfo xmlns:p15="http://schemas.microsoft.com/office/powerpoint/2012/main" userId="S::Neil.Dobbie@agriculture.gov.au::c35265b0-34f6-4c5f-818f-a8a8b2c0388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F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67" d="100"/>
          <a:sy n="67" d="100"/>
        </p:scale>
        <p:origin x="56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F755E-2CE6-4B3C-9819-6647ABDD6F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75D9B18-570F-4141-8BB3-E4252449A3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8D1F5163-C713-4CF5-860B-FB4CB6AD45DD}"/>
              </a:ext>
            </a:extLst>
          </p:cNvPr>
          <p:cNvSpPr>
            <a:spLocks noGrp="1"/>
          </p:cNvSpPr>
          <p:nvPr>
            <p:ph type="dt" sz="half" idx="10"/>
          </p:nvPr>
        </p:nvSpPr>
        <p:spPr/>
        <p:txBody>
          <a:bodyPr/>
          <a:lstStyle/>
          <a:p>
            <a:fld id="{B304A5D2-3068-4D34-890A-DA3467CE16DF}" type="datetimeFigureOut">
              <a:rPr lang="en-AU" smtClean="0"/>
              <a:t>26/11/2021</a:t>
            </a:fld>
            <a:endParaRPr lang="en-AU"/>
          </a:p>
        </p:txBody>
      </p:sp>
      <p:sp>
        <p:nvSpPr>
          <p:cNvPr id="5" name="Footer Placeholder 4">
            <a:extLst>
              <a:ext uri="{FF2B5EF4-FFF2-40B4-BE49-F238E27FC236}">
                <a16:creationId xmlns:a16="http://schemas.microsoft.com/office/drawing/2014/main" id="{479546F3-B1AB-4D68-B1EE-660A9558EAF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43B80EB-78B5-46D1-AB5F-1853D4566264}"/>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3179539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318D1-5E5B-4FA2-96D0-479E430C6D04}"/>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16A97F1-7EB9-41F9-A3B0-542174C785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1A120D5-4886-46D8-93E1-C4839452E368}"/>
              </a:ext>
            </a:extLst>
          </p:cNvPr>
          <p:cNvSpPr>
            <a:spLocks noGrp="1"/>
          </p:cNvSpPr>
          <p:nvPr>
            <p:ph type="dt" sz="half" idx="10"/>
          </p:nvPr>
        </p:nvSpPr>
        <p:spPr/>
        <p:txBody>
          <a:bodyPr/>
          <a:lstStyle/>
          <a:p>
            <a:fld id="{B304A5D2-3068-4D34-890A-DA3467CE16DF}" type="datetimeFigureOut">
              <a:rPr lang="en-AU" smtClean="0"/>
              <a:t>26/11/2021</a:t>
            </a:fld>
            <a:endParaRPr lang="en-AU"/>
          </a:p>
        </p:txBody>
      </p:sp>
      <p:sp>
        <p:nvSpPr>
          <p:cNvPr id="5" name="Footer Placeholder 4">
            <a:extLst>
              <a:ext uri="{FF2B5EF4-FFF2-40B4-BE49-F238E27FC236}">
                <a16:creationId xmlns:a16="http://schemas.microsoft.com/office/drawing/2014/main" id="{F563C742-B924-41E7-80D6-C63427FC35E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31FD3A-C64D-4438-A7D8-2A618865ED67}"/>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1791605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E503E1-5CD9-496D-AA6A-F00EB14656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76B1F5B-342C-4AAB-8801-EB61A57CED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101F070-07A6-499A-B895-745A32E17D1D}"/>
              </a:ext>
            </a:extLst>
          </p:cNvPr>
          <p:cNvSpPr>
            <a:spLocks noGrp="1"/>
          </p:cNvSpPr>
          <p:nvPr>
            <p:ph type="dt" sz="half" idx="10"/>
          </p:nvPr>
        </p:nvSpPr>
        <p:spPr/>
        <p:txBody>
          <a:bodyPr/>
          <a:lstStyle/>
          <a:p>
            <a:fld id="{B304A5D2-3068-4D34-890A-DA3467CE16DF}" type="datetimeFigureOut">
              <a:rPr lang="en-AU" smtClean="0"/>
              <a:t>26/11/2021</a:t>
            </a:fld>
            <a:endParaRPr lang="en-AU"/>
          </a:p>
        </p:txBody>
      </p:sp>
      <p:sp>
        <p:nvSpPr>
          <p:cNvPr id="5" name="Footer Placeholder 4">
            <a:extLst>
              <a:ext uri="{FF2B5EF4-FFF2-40B4-BE49-F238E27FC236}">
                <a16:creationId xmlns:a16="http://schemas.microsoft.com/office/drawing/2014/main" id="{392B0106-3A8C-405A-8D2A-4C5E9A46222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A9B5551-BBCA-4E0D-ADC2-7F7D8F4B9929}"/>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2195148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FD5A-2014-4127-885E-CAEC7512502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89B98BA-EBCA-4C28-81AD-D829DEEF3E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365BEB1-C6FD-4E6C-BC38-247B1F73B071}"/>
              </a:ext>
            </a:extLst>
          </p:cNvPr>
          <p:cNvSpPr>
            <a:spLocks noGrp="1"/>
          </p:cNvSpPr>
          <p:nvPr>
            <p:ph type="dt" sz="half" idx="10"/>
          </p:nvPr>
        </p:nvSpPr>
        <p:spPr/>
        <p:txBody>
          <a:bodyPr/>
          <a:lstStyle/>
          <a:p>
            <a:fld id="{B304A5D2-3068-4D34-890A-DA3467CE16DF}" type="datetimeFigureOut">
              <a:rPr lang="en-AU" smtClean="0"/>
              <a:t>26/11/2021</a:t>
            </a:fld>
            <a:endParaRPr lang="en-AU"/>
          </a:p>
        </p:txBody>
      </p:sp>
      <p:sp>
        <p:nvSpPr>
          <p:cNvPr id="5" name="Footer Placeholder 4">
            <a:extLst>
              <a:ext uri="{FF2B5EF4-FFF2-40B4-BE49-F238E27FC236}">
                <a16:creationId xmlns:a16="http://schemas.microsoft.com/office/drawing/2014/main" id="{46E87526-1BE8-4AD5-B046-6DA1C5C8D56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FE02377-ED2C-468E-95EB-231D1ABD586E}"/>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1543830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FED12-D186-41BE-9923-9691AAAB0E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40A9542-EAAF-4DF9-84C5-B3BF1F8180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254CA1-7A21-4BC1-A8F4-2A79133E21A9}"/>
              </a:ext>
            </a:extLst>
          </p:cNvPr>
          <p:cNvSpPr>
            <a:spLocks noGrp="1"/>
          </p:cNvSpPr>
          <p:nvPr>
            <p:ph type="dt" sz="half" idx="10"/>
          </p:nvPr>
        </p:nvSpPr>
        <p:spPr/>
        <p:txBody>
          <a:bodyPr/>
          <a:lstStyle/>
          <a:p>
            <a:fld id="{B304A5D2-3068-4D34-890A-DA3467CE16DF}" type="datetimeFigureOut">
              <a:rPr lang="en-AU" smtClean="0"/>
              <a:t>26/11/2021</a:t>
            </a:fld>
            <a:endParaRPr lang="en-AU"/>
          </a:p>
        </p:txBody>
      </p:sp>
      <p:sp>
        <p:nvSpPr>
          <p:cNvPr id="5" name="Footer Placeholder 4">
            <a:extLst>
              <a:ext uri="{FF2B5EF4-FFF2-40B4-BE49-F238E27FC236}">
                <a16:creationId xmlns:a16="http://schemas.microsoft.com/office/drawing/2014/main" id="{8384970B-4C68-4356-8C70-45F15A4905C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7BF8C6E-5B0C-41D3-83B2-523FD4F28E27}"/>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1030702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ABAD2-1A30-4D79-886C-246CFD52820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B9CE545-9CA6-4E63-B4D4-FC49ADD836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FD3FC310-960D-4389-89DF-30AE4C16CE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9D901F21-183D-4945-A57F-16E9A0AC04DE}"/>
              </a:ext>
            </a:extLst>
          </p:cNvPr>
          <p:cNvSpPr>
            <a:spLocks noGrp="1"/>
          </p:cNvSpPr>
          <p:nvPr>
            <p:ph type="dt" sz="half" idx="10"/>
          </p:nvPr>
        </p:nvSpPr>
        <p:spPr/>
        <p:txBody>
          <a:bodyPr/>
          <a:lstStyle/>
          <a:p>
            <a:fld id="{B304A5D2-3068-4D34-890A-DA3467CE16DF}" type="datetimeFigureOut">
              <a:rPr lang="en-AU" smtClean="0"/>
              <a:t>26/11/2021</a:t>
            </a:fld>
            <a:endParaRPr lang="en-AU"/>
          </a:p>
        </p:txBody>
      </p:sp>
      <p:sp>
        <p:nvSpPr>
          <p:cNvPr id="6" name="Footer Placeholder 5">
            <a:extLst>
              <a:ext uri="{FF2B5EF4-FFF2-40B4-BE49-F238E27FC236}">
                <a16:creationId xmlns:a16="http://schemas.microsoft.com/office/drawing/2014/main" id="{C677F8D3-D82E-4535-93C6-D6079C4C3D5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2D151AB-398A-4906-B7E1-CA2D887CD178}"/>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158050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3854-3131-41EC-962E-00DF13B8D32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48C5A0F-980B-4CE6-877F-61AB81680C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8D1B08-0827-4D42-9EC0-4E4392259C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EE52E76-D095-4A7D-A5BC-219CF4957C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E97069-C485-4108-BFE1-591AF6820C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89550068-3268-4512-BFAF-967E3DB1D1C6}"/>
              </a:ext>
            </a:extLst>
          </p:cNvPr>
          <p:cNvSpPr>
            <a:spLocks noGrp="1"/>
          </p:cNvSpPr>
          <p:nvPr>
            <p:ph type="dt" sz="half" idx="10"/>
          </p:nvPr>
        </p:nvSpPr>
        <p:spPr/>
        <p:txBody>
          <a:bodyPr/>
          <a:lstStyle/>
          <a:p>
            <a:fld id="{B304A5D2-3068-4D34-890A-DA3467CE16DF}" type="datetimeFigureOut">
              <a:rPr lang="en-AU" smtClean="0"/>
              <a:t>26/11/2021</a:t>
            </a:fld>
            <a:endParaRPr lang="en-AU"/>
          </a:p>
        </p:txBody>
      </p:sp>
      <p:sp>
        <p:nvSpPr>
          <p:cNvPr id="8" name="Footer Placeholder 7">
            <a:extLst>
              <a:ext uri="{FF2B5EF4-FFF2-40B4-BE49-F238E27FC236}">
                <a16:creationId xmlns:a16="http://schemas.microsoft.com/office/drawing/2014/main" id="{D4F2CEBD-5D49-4A5A-A022-0A813EF5B41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B997CC11-2719-475D-A715-8E6058182C27}"/>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3122869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9DAFE-5412-467F-9D8D-C189D8F74D0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C39CF13-37F7-419F-9EC1-E8473E9A7660}"/>
              </a:ext>
            </a:extLst>
          </p:cNvPr>
          <p:cNvSpPr>
            <a:spLocks noGrp="1"/>
          </p:cNvSpPr>
          <p:nvPr>
            <p:ph type="dt" sz="half" idx="10"/>
          </p:nvPr>
        </p:nvSpPr>
        <p:spPr/>
        <p:txBody>
          <a:bodyPr/>
          <a:lstStyle/>
          <a:p>
            <a:fld id="{B304A5D2-3068-4D34-890A-DA3467CE16DF}" type="datetimeFigureOut">
              <a:rPr lang="en-AU" smtClean="0"/>
              <a:t>26/11/2021</a:t>
            </a:fld>
            <a:endParaRPr lang="en-AU"/>
          </a:p>
        </p:txBody>
      </p:sp>
      <p:sp>
        <p:nvSpPr>
          <p:cNvPr id="4" name="Footer Placeholder 3">
            <a:extLst>
              <a:ext uri="{FF2B5EF4-FFF2-40B4-BE49-F238E27FC236}">
                <a16:creationId xmlns:a16="http://schemas.microsoft.com/office/drawing/2014/main" id="{6C89D6B4-16D1-4AE2-B43D-B28035AB2EAE}"/>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DE1041D1-29CD-4421-BB26-FCF1773E92B7}"/>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2544110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91BF8D-C9EC-401B-80EF-D7411FD9AC10}"/>
              </a:ext>
            </a:extLst>
          </p:cNvPr>
          <p:cNvSpPr>
            <a:spLocks noGrp="1"/>
          </p:cNvSpPr>
          <p:nvPr>
            <p:ph type="dt" sz="half" idx="10"/>
          </p:nvPr>
        </p:nvSpPr>
        <p:spPr/>
        <p:txBody>
          <a:bodyPr/>
          <a:lstStyle/>
          <a:p>
            <a:fld id="{B304A5D2-3068-4D34-890A-DA3467CE16DF}" type="datetimeFigureOut">
              <a:rPr lang="en-AU" smtClean="0"/>
              <a:t>26/11/2021</a:t>
            </a:fld>
            <a:endParaRPr lang="en-AU"/>
          </a:p>
        </p:txBody>
      </p:sp>
      <p:sp>
        <p:nvSpPr>
          <p:cNvPr id="3" name="Footer Placeholder 2">
            <a:extLst>
              <a:ext uri="{FF2B5EF4-FFF2-40B4-BE49-F238E27FC236}">
                <a16:creationId xmlns:a16="http://schemas.microsoft.com/office/drawing/2014/main" id="{138E4B19-7A00-4C78-8346-DE441179AF6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F4D6F4-4983-4AEC-BE92-4B81CE5E8E5A}"/>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3113417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D87B4-A40C-449A-BA1C-FAFCA592EC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79CCCAB5-9764-4D8C-9457-EDA4BA4589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DA91133-955D-4B5C-A4E8-AFFDFE3E3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B58370-1A15-4064-9690-808807412E61}"/>
              </a:ext>
            </a:extLst>
          </p:cNvPr>
          <p:cNvSpPr>
            <a:spLocks noGrp="1"/>
          </p:cNvSpPr>
          <p:nvPr>
            <p:ph type="dt" sz="half" idx="10"/>
          </p:nvPr>
        </p:nvSpPr>
        <p:spPr/>
        <p:txBody>
          <a:bodyPr/>
          <a:lstStyle/>
          <a:p>
            <a:fld id="{B304A5D2-3068-4D34-890A-DA3467CE16DF}" type="datetimeFigureOut">
              <a:rPr lang="en-AU" smtClean="0"/>
              <a:t>26/11/2021</a:t>
            </a:fld>
            <a:endParaRPr lang="en-AU"/>
          </a:p>
        </p:txBody>
      </p:sp>
      <p:sp>
        <p:nvSpPr>
          <p:cNvPr id="6" name="Footer Placeholder 5">
            <a:extLst>
              <a:ext uri="{FF2B5EF4-FFF2-40B4-BE49-F238E27FC236}">
                <a16:creationId xmlns:a16="http://schemas.microsoft.com/office/drawing/2014/main" id="{18D59DA8-8934-41FE-90AE-62A0AC46BB4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C186286-AD38-4159-A7B1-7B4310D91BDB}"/>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1795188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2CCEF-1F8B-41FB-B224-ECA53D8580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6AC6A9F-D5A1-4651-B5E7-41B307510E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53F3ED5-28BC-4C16-860E-71C97BF6B6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D3BCA8-06C7-4CEF-8084-3395B847D9A5}"/>
              </a:ext>
            </a:extLst>
          </p:cNvPr>
          <p:cNvSpPr>
            <a:spLocks noGrp="1"/>
          </p:cNvSpPr>
          <p:nvPr>
            <p:ph type="dt" sz="half" idx="10"/>
          </p:nvPr>
        </p:nvSpPr>
        <p:spPr/>
        <p:txBody>
          <a:bodyPr/>
          <a:lstStyle/>
          <a:p>
            <a:fld id="{B304A5D2-3068-4D34-890A-DA3467CE16DF}" type="datetimeFigureOut">
              <a:rPr lang="en-AU" smtClean="0"/>
              <a:t>26/11/2021</a:t>
            </a:fld>
            <a:endParaRPr lang="en-AU"/>
          </a:p>
        </p:txBody>
      </p:sp>
      <p:sp>
        <p:nvSpPr>
          <p:cNvPr id="6" name="Footer Placeholder 5">
            <a:extLst>
              <a:ext uri="{FF2B5EF4-FFF2-40B4-BE49-F238E27FC236}">
                <a16:creationId xmlns:a16="http://schemas.microsoft.com/office/drawing/2014/main" id="{531A57F5-70CC-457B-A530-B8FA6E307C2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6D2E6D5-6349-4715-9BEB-55B1AC517582}"/>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2835074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8A3531-66EC-4E6C-A513-EC5093F7FA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18BC78F-16E2-4972-8A92-80DAEE4A73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9261243-AB06-4076-8151-873D52D4AF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4A5D2-3068-4D34-890A-DA3467CE16DF}" type="datetimeFigureOut">
              <a:rPr lang="en-AU" smtClean="0"/>
              <a:t>26/11/2021</a:t>
            </a:fld>
            <a:endParaRPr lang="en-AU"/>
          </a:p>
        </p:txBody>
      </p:sp>
      <p:sp>
        <p:nvSpPr>
          <p:cNvPr id="5" name="Footer Placeholder 4">
            <a:extLst>
              <a:ext uri="{FF2B5EF4-FFF2-40B4-BE49-F238E27FC236}">
                <a16:creationId xmlns:a16="http://schemas.microsoft.com/office/drawing/2014/main" id="{4C01D874-9147-44EB-B647-5174F77387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655B555-6479-4EEC-AA39-7DA24EFA72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CAED30-84BA-420A-BAF4-16941BA71787}" type="slidenum">
              <a:rPr lang="en-AU" smtClean="0"/>
              <a:t>‹#›</a:t>
            </a:fld>
            <a:endParaRPr lang="en-AU"/>
          </a:p>
        </p:txBody>
      </p:sp>
    </p:spTree>
    <p:extLst>
      <p:ext uri="{BB962C8B-B14F-4D97-AF65-F5344CB8AC3E}">
        <p14:creationId xmlns:p14="http://schemas.microsoft.com/office/powerpoint/2010/main" val="598002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2176D-50B1-4FDF-A12D-1B976A9CD1D2}"/>
              </a:ext>
            </a:extLst>
          </p:cNvPr>
          <p:cNvSpPr>
            <a:spLocks noGrp="1"/>
          </p:cNvSpPr>
          <p:nvPr>
            <p:ph type="ctrTitle"/>
          </p:nvPr>
        </p:nvSpPr>
        <p:spPr>
          <a:xfrm>
            <a:off x="0" y="1"/>
            <a:ext cx="12192000" cy="628649"/>
          </a:xfrm>
          <a:solidFill>
            <a:srgbClr val="006F96"/>
          </a:solidFill>
        </p:spPr>
        <p:txBody>
          <a:bodyPr>
            <a:noAutofit/>
          </a:bodyPr>
          <a:lstStyle/>
          <a:p>
            <a:r>
              <a:rPr lang="en-AU" sz="2400" b="1" dirty="0">
                <a:solidFill>
                  <a:schemeClr val="bg1"/>
                </a:solidFill>
                <a:latin typeface="+mn-lt"/>
              </a:rPr>
              <a:t>Animal Welfare Task Group </a:t>
            </a:r>
            <a:br>
              <a:rPr lang="en-AU" sz="2400" dirty="0">
                <a:solidFill>
                  <a:schemeClr val="bg1"/>
                </a:solidFill>
                <a:latin typeface="+mn-lt"/>
              </a:rPr>
            </a:br>
            <a:r>
              <a:rPr lang="en-AU" sz="2000" dirty="0">
                <a:solidFill>
                  <a:schemeClr val="bg1"/>
                </a:solidFill>
                <a:latin typeface="+mn-lt"/>
              </a:rPr>
              <a:t>Communique November 2021</a:t>
            </a:r>
          </a:p>
        </p:txBody>
      </p:sp>
      <p:sp>
        <p:nvSpPr>
          <p:cNvPr id="5" name="Subtitle 4">
            <a:extLst>
              <a:ext uri="{FF2B5EF4-FFF2-40B4-BE49-F238E27FC236}">
                <a16:creationId xmlns:a16="http://schemas.microsoft.com/office/drawing/2014/main" id="{DA70877D-F995-46B5-8901-5A8FC523B06F}"/>
              </a:ext>
            </a:extLst>
          </p:cNvPr>
          <p:cNvSpPr>
            <a:spLocks noGrp="1"/>
          </p:cNvSpPr>
          <p:nvPr>
            <p:ph type="subTitle" idx="1"/>
          </p:nvPr>
        </p:nvSpPr>
        <p:spPr/>
        <p:txBody>
          <a:bodyPr/>
          <a:lstStyle/>
          <a:p>
            <a:endParaRPr lang="en-AU"/>
          </a:p>
        </p:txBody>
      </p:sp>
      <p:graphicFrame>
        <p:nvGraphicFramePr>
          <p:cNvPr id="7" name="Table 7">
            <a:extLst>
              <a:ext uri="{FF2B5EF4-FFF2-40B4-BE49-F238E27FC236}">
                <a16:creationId xmlns:a16="http://schemas.microsoft.com/office/drawing/2014/main" id="{F0AF9F22-BD55-48FD-AC08-D174DF29D8F2}"/>
              </a:ext>
            </a:extLst>
          </p:cNvPr>
          <p:cNvGraphicFramePr>
            <a:graphicFrameLocks noGrp="1"/>
          </p:cNvGraphicFramePr>
          <p:nvPr>
            <p:extLst>
              <p:ext uri="{D42A27DB-BD31-4B8C-83A1-F6EECF244321}">
                <p14:modId xmlns:p14="http://schemas.microsoft.com/office/powerpoint/2010/main" val="3828794997"/>
              </p:ext>
            </p:extLst>
          </p:nvPr>
        </p:nvGraphicFramePr>
        <p:xfrm>
          <a:off x="0" y="628649"/>
          <a:ext cx="12192000" cy="7688270"/>
        </p:xfrm>
        <a:graphic>
          <a:graphicData uri="http://schemas.openxmlformats.org/drawingml/2006/table">
            <a:tbl>
              <a:tblPr firstRow="1" bandRow="1">
                <a:tableStyleId>{5A111915-BE36-4E01-A7E5-04B1672EAD32}</a:tableStyleId>
              </a:tblPr>
              <a:tblGrid>
                <a:gridCol w="2700338">
                  <a:extLst>
                    <a:ext uri="{9D8B030D-6E8A-4147-A177-3AD203B41FA5}">
                      <a16:colId xmlns:a16="http://schemas.microsoft.com/office/drawing/2014/main" val="3396863100"/>
                    </a:ext>
                  </a:extLst>
                </a:gridCol>
                <a:gridCol w="9491662">
                  <a:extLst>
                    <a:ext uri="{9D8B030D-6E8A-4147-A177-3AD203B41FA5}">
                      <a16:colId xmlns:a16="http://schemas.microsoft.com/office/drawing/2014/main" val="2041218891"/>
                    </a:ext>
                  </a:extLst>
                </a:gridCol>
              </a:tblGrid>
              <a:tr h="464510">
                <a:tc>
                  <a:txBody>
                    <a:bodyPr/>
                    <a:lstStyle/>
                    <a:p>
                      <a:r>
                        <a:rPr lang="en-AU"/>
                        <a:t>Issue </a:t>
                      </a:r>
                      <a:endParaRPr lang="en-AU" dirty="0"/>
                    </a:p>
                  </a:txBody>
                  <a:tcPr/>
                </a:tc>
                <a:tc>
                  <a:txBody>
                    <a:bodyPr/>
                    <a:lstStyle/>
                    <a:p>
                      <a:r>
                        <a:rPr lang="en-AU"/>
                        <a:t>Update </a:t>
                      </a:r>
                      <a:endParaRPr lang="en-AU" dirty="0"/>
                    </a:p>
                  </a:txBody>
                  <a:tcPr/>
                </a:tc>
                <a:extLst>
                  <a:ext uri="{0D108BD9-81ED-4DB2-BD59-A6C34878D82A}">
                    <a16:rowId xmlns:a16="http://schemas.microsoft.com/office/drawing/2014/main" val="3267451296"/>
                  </a:ext>
                </a:extLst>
              </a:tr>
              <a:tr h="1408104">
                <a:tc>
                  <a:txBody>
                    <a:bodyPr/>
                    <a:lstStyle/>
                    <a:p>
                      <a:r>
                        <a:rPr lang="en-AU" sz="1800" b="1" dirty="0">
                          <a:solidFill>
                            <a:schemeClr val="accent1">
                              <a:lumMod val="50000"/>
                            </a:schemeClr>
                          </a:solidFill>
                        </a:rPr>
                        <a:t>Animal Welfare Standards and Guidelines for Livestock at Processing Facilities and Establishments</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AU" sz="1800" kern="1200" dirty="0">
                          <a:solidFill>
                            <a:schemeClr val="tx1"/>
                          </a:solidFill>
                          <a:effectLst/>
                          <a:latin typeface="+mn-lt"/>
                          <a:ea typeface="+mn-ea"/>
                          <a:cs typeface="+mn-cs"/>
                        </a:rPr>
                        <a:t>AWTG 07-21 noted an update from Queensland that the scientific literature review commissioned by AWTG to inform the development of the new standards and guidelines is in its final stages, with peer review in progress. The review will be made publicly available when finalised. AWTG 07-21 also noted that a Stakeholder Advisory Group (SAG) has been established. The Terms of Reference for the SAG will be available online shortly. The appointment of an independent facilitator for SAG meetings is progressing. The SAG will commence formal virtual meetings in early 2022.</a:t>
                      </a:r>
                    </a:p>
                  </a:txBody>
                  <a:tcPr/>
                </a:tc>
                <a:extLst>
                  <a:ext uri="{0D108BD9-81ED-4DB2-BD59-A6C34878D82A}">
                    <a16:rowId xmlns:a16="http://schemas.microsoft.com/office/drawing/2014/main" val="130359096"/>
                  </a:ext>
                </a:extLst>
              </a:tr>
              <a:tr h="509757">
                <a:tc>
                  <a:txBody>
                    <a:bodyPr/>
                    <a:lstStyle/>
                    <a:p>
                      <a:r>
                        <a:rPr lang="en-AU" sz="1800" b="1" dirty="0">
                          <a:solidFill>
                            <a:schemeClr val="accent1">
                              <a:lumMod val="50000"/>
                            </a:schemeClr>
                          </a:solidFill>
                        </a:rPr>
                        <a:t>Suitability of horses under existing </a:t>
                      </a:r>
                      <a:r>
                        <a:rPr lang="en-AU" sz="1800" b="1" kern="1200" dirty="0">
                          <a:solidFill>
                            <a:schemeClr val="accent1">
                              <a:lumMod val="50000"/>
                            </a:schemeClr>
                          </a:solidFill>
                          <a:effectLst/>
                          <a:latin typeface="+mn-lt"/>
                          <a:ea typeface="+mn-ea"/>
                          <a:cs typeface="+mn-cs"/>
                        </a:rPr>
                        <a:t>Australian Animal Welfare Standards and Guidelines for Land Transport of Livestock</a:t>
                      </a:r>
                      <a:endParaRPr lang="en-AU" sz="1800" b="1" dirty="0">
                        <a:solidFill>
                          <a:schemeClr val="accent1">
                            <a:lumMod val="50000"/>
                          </a:schemeClr>
                        </a:solidFill>
                      </a:endParaRPr>
                    </a:p>
                  </a:txBody>
                  <a:tcPr>
                    <a:solidFill>
                      <a:schemeClr val="accent5">
                        <a:lumMod val="40000"/>
                        <a:lumOff val="6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AU" sz="1800" kern="1200" dirty="0">
                          <a:solidFill>
                            <a:schemeClr val="tx1"/>
                          </a:solidFill>
                          <a:effectLst/>
                          <a:latin typeface="+mn-lt"/>
                          <a:ea typeface="+mn-ea"/>
                          <a:cs typeface="+mn-cs"/>
                        </a:rPr>
                        <a:t>On 6 August 2021, AWTG 05-21 endorsed proposals to revise the horse-specific parts of the Australian Animal Welfare Standards and Guidelines for the Land Transport of Livestock. The proposals consider stakeholder feedback gathered by AWTG in April-May 2021. AWTG 07-21 noted an update from Queensland that preparation of a Consultation Regulation Impact Statement and draft amended Standards and Guidelines (Chapter B8 - Specific requirements for the land transport of horses) is in progress. The consultation will be published on the Office of Best Practice Regulation website (obpr.pmc.gov.au). Key stakeholders will be notified by AWTG when consultation is open (expected December 2021) and will be encouraged to share the opportunity with their members and networks.</a:t>
                      </a:r>
                    </a:p>
                  </a:txBody>
                  <a:tcPr>
                    <a:solidFill>
                      <a:schemeClr val="accent5">
                        <a:lumMod val="40000"/>
                        <a:lumOff val="60000"/>
                      </a:schemeClr>
                    </a:solidFill>
                  </a:tcPr>
                </a:tc>
                <a:extLst>
                  <a:ext uri="{0D108BD9-81ED-4DB2-BD59-A6C34878D82A}">
                    <a16:rowId xmlns:a16="http://schemas.microsoft.com/office/drawing/2014/main" val="2009145571"/>
                  </a:ext>
                </a:extLst>
              </a:tr>
              <a:tr h="1371269">
                <a:tc>
                  <a:txBody>
                    <a:bodyPr/>
                    <a:lstStyle/>
                    <a:p>
                      <a:r>
                        <a:rPr lang="en-AU" sz="1800" b="1" dirty="0">
                          <a:solidFill>
                            <a:schemeClr val="accent1">
                              <a:lumMod val="50000"/>
                            </a:schemeClr>
                          </a:solidFill>
                        </a:rPr>
                        <a:t>Virtual Fencing Technology </a:t>
                      </a:r>
                    </a:p>
                  </a:txBody>
                  <a:tcPr>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AU" sz="1800" kern="1200" dirty="0">
                          <a:solidFill>
                            <a:schemeClr val="tx1"/>
                          </a:solidFill>
                          <a:effectLst/>
                          <a:latin typeface="+mn-lt"/>
                          <a:ea typeface="+mn-ea"/>
                          <a:cs typeface="+mn-cs"/>
                        </a:rPr>
                        <a:t>The Commonwealth presented a scoping paper seeking agreement on options and timelines to progress jurisdictional collaboration on regulatory issues related to virtual fencing technology. The paper: identified potential options for regulatory harmonisation of virtual fencing technology; proposed the Commonwealth undertake a scientific literature review; and proposed the establishment of a stakeholder reference group. AWTG members agreed that a smaller sub-group consisting of representatives from the Commonwealth, NSW, WA, QLD and VIC would convene to progress the proposals discussed in the paper. An update will be provided to AGSOC.  </a:t>
                      </a:r>
                    </a:p>
                  </a:txBody>
                  <a:tcPr>
                    <a:solidFill>
                      <a:schemeClr val="bg1"/>
                    </a:solidFill>
                  </a:tcPr>
                </a:tc>
                <a:extLst>
                  <a:ext uri="{0D108BD9-81ED-4DB2-BD59-A6C34878D82A}">
                    <a16:rowId xmlns:a16="http://schemas.microsoft.com/office/drawing/2014/main" val="2834390118"/>
                  </a:ext>
                </a:extLst>
              </a:tr>
              <a:tr h="464510">
                <a:tc>
                  <a:txBody>
                    <a:bodyPr/>
                    <a:lstStyle/>
                    <a:p>
                      <a:r>
                        <a:rPr lang="en-AU" sz="1800" b="1" dirty="0">
                          <a:solidFill>
                            <a:schemeClr val="bg1"/>
                          </a:solidFill>
                        </a:rPr>
                        <a:t>Further</a:t>
                      </a:r>
                      <a:r>
                        <a:rPr lang="en-AU" sz="1800" dirty="0">
                          <a:solidFill>
                            <a:schemeClr val="bg1"/>
                          </a:solidFill>
                        </a:rPr>
                        <a:t> </a:t>
                      </a:r>
                      <a:r>
                        <a:rPr lang="en-AU" sz="1800" b="1" dirty="0">
                          <a:solidFill>
                            <a:schemeClr val="bg1"/>
                          </a:solidFill>
                        </a:rPr>
                        <a:t>information</a:t>
                      </a:r>
                    </a:p>
                  </a:txBody>
                  <a:tcPr>
                    <a:solidFill>
                      <a:srgbClr val="006F96"/>
                    </a:solidFill>
                  </a:tcPr>
                </a:tc>
                <a:tc>
                  <a:txBody>
                    <a:bodyPr/>
                    <a:lstStyle/>
                    <a:p>
                      <a:r>
                        <a:rPr lang="en-AU" sz="1800" dirty="0">
                          <a:solidFill>
                            <a:schemeClr val="bg1"/>
                          </a:solidFill>
                        </a:rPr>
                        <a:t>Contact the secretariat: </a:t>
                      </a:r>
                      <a:r>
                        <a:rPr lang="en-AU" sz="1800" kern="1200" dirty="0">
                          <a:solidFill>
                            <a:schemeClr val="bg1"/>
                          </a:solidFill>
                          <a:effectLst/>
                          <a:latin typeface="+mn-lt"/>
                          <a:ea typeface="+mn-ea"/>
                          <a:cs typeface="+mn-cs"/>
                        </a:rPr>
                        <a:t>awtg@awe.gov.au </a:t>
                      </a:r>
                    </a:p>
                    <a:p>
                      <a:r>
                        <a:rPr lang="en-AU" sz="1800" kern="1200" dirty="0">
                          <a:solidFill>
                            <a:schemeClr val="bg1"/>
                          </a:solidFill>
                          <a:effectLst/>
                          <a:latin typeface="+mn-lt"/>
                          <a:ea typeface="+mn-ea"/>
                          <a:cs typeface="+mn-cs"/>
                        </a:rPr>
                        <a:t>c/- Department of Agriculture, Water and the Environment,</a:t>
                      </a:r>
                    </a:p>
                    <a:p>
                      <a:r>
                        <a:rPr lang="en-AU" sz="1800" kern="1200" dirty="0">
                          <a:solidFill>
                            <a:schemeClr val="bg1"/>
                          </a:solidFill>
                          <a:effectLst/>
                          <a:latin typeface="+mn-lt"/>
                          <a:ea typeface="+mn-ea"/>
                          <a:cs typeface="+mn-cs"/>
                        </a:rPr>
                        <a:t>GPO Box 858, Canberra ACT 2601, Australia</a:t>
                      </a:r>
                      <a:r>
                        <a:rPr lang="en-AU" sz="1800" dirty="0">
                          <a:solidFill>
                            <a:schemeClr val="bg1"/>
                          </a:solidFill>
                        </a:rPr>
                        <a:t> </a:t>
                      </a:r>
                    </a:p>
                  </a:txBody>
                  <a:tcPr>
                    <a:solidFill>
                      <a:srgbClr val="006F96"/>
                    </a:solidFill>
                  </a:tcPr>
                </a:tc>
                <a:extLst>
                  <a:ext uri="{0D108BD9-81ED-4DB2-BD59-A6C34878D82A}">
                    <a16:rowId xmlns:a16="http://schemas.microsoft.com/office/drawing/2014/main" val="2668457172"/>
                  </a:ext>
                </a:extLst>
              </a:tr>
            </a:tbl>
          </a:graphicData>
        </a:graphic>
      </p:graphicFrame>
      <p:sp>
        <p:nvSpPr>
          <p:cNvPr id="8" name="Rectangle 7">
            <a:extLst>
              <a:ext uri="{FF2B5EF4-FFF2-40B4-BE49-F238E27FC236}">
                <a16:creationId xmlns:a16="http://schemas.microsoft.com/office/drawing/2014/main" id="{90243AD7-98F6-4183-AD79-2AE2A7148FD9}"/>
              </a:ext>
            </a:extLst>
          </p:cNvPr>
          <p:cNvSpPr/>
          <p:nvPr/>
        </p:nvSpPr>
        <p:spPr>
          <a:xfrm>
            <a:off x="0" y="-147340"/>
            <a:ext cx="1996573" cy="923330"/>
          </a:xfrm>
          <a:prstGeom prst="rect">
            <a:avLst/>
          </a:prstGeom>
          <a:noFill/>
        </p:spPr>
        <p:txBody>
          <a:bodyPr wrap="none" lIns="91440" tIns="45720" rIns="91440" bIns="45720">
            <a:spAutoFit/>
          </a:bodyPr>
          <a:lstStyle/>
          <a:p>
            <a:pPr algn="ctr"/>
            <a:r>
              <a:rPr lang="en-AU" sz="5400" b="1" spc="50">
                <a:ln w="9525" cmpd="sng">
                  <a:solidFill>
                    <a:schemeClr val="accent1"/>
                  </a:solidFill>
                  <a:prstDash val="solid"/>
                </a:ln>
                <a:solidFill>
                  <a:srgbClr val="70AD47">
                    <a:tint val="1000"/>
                  </a:srgbClr>
                </a:solidFill>
                <a:effectLst>
                  <a:glow rad="38100">
                    <a:schemeClr val="accent1">
                      <a:alpha val="40000"/>
                    </a:schemeClr>
                  </a:glow>
                </a:effectLst>
                <a:latin typeface="+mn-lt"/>
              </a:rPr>
              <a:t>AWTG</a:t>
            </a:r>
            <a:endParaRPr lang="en-AU" sz="54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4089606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6FD6131ACCD942B99EE496FC609FF4" ma:contentTypeVersion="14" ma:contentTypeDescription="Create a new document." ma:contentTypeScope="" ma:versionID="5ac5b7171d34391e02205fbe47fc11af">
  <xsd:schema xmlns:xsd="http://www.w3.org/2001/XMLSchema" xmlns:xs="http://www.w3.org/2001/XMLSchema" xmlns:p="http://schemas.microsoft.com/office/2006/metadata/properties" xmlns:ns2="ac7ce04e-ea5d-4d46-bab0-39b1fa6a6f36" xmlns:ns3="425a5c30-4c2f-474f-aa2f-443e46b3d189" targetNamespace="http://schemas.microsoft.com/office/2006/metadata/properties" ma:root="true" ma:fieldsID="91d6c043d6d31e4249bddbe0bc290ad9" ns2:_="" ns3:_="">
    <xsd:import namespace="ac7ce04e-ea5d-4d46-bab0-39b1fa6a6f36"/>
    <xsd:import namespace="425a5c30-4c2f-474f-aa2f-443e46b3d189"/>
    <xsd:element name="properties">
      <xsd:complexType>
        <xsd:sequence>
          <xsd:element name="documentManagement">
            <xsd:complexType>
              <xsd:all>
                <xsd:element ref="ns2:MediaServiceMetadata" minOccurs="0"/>
                <xsd:element ref="ns2:MediaServiceFastMetadata" minOccurs="0"/>
                <xsd:element ref="ns2:Embargoed"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7ce04e-ea5d-4d46-bab0-39b1fa6a6f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Embargoed" ma:index="10" nillable="true" ma:displayName="Embargoed" ma:default="0" ma:description="Is this file under embargo?" ma:format="Dropdown" ma:internalName="Embargoed">
      <xsd:simpleType>
        <xsd:restriction base="dms:Boolean"/>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5a5c30-4c2f-474f-aa2f-443e46b3d189"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Embargoed xmlns="ac7ce04e-ea5d-4d46-bab0-39b1fa6a6f36">false</Embargoed>
  </documentManagement>
</p:properties>
</file>

<file path=customXml/itemProps1.xml><?xml version="1.0" encoding="utf-8"?>
<ds:datastoreItem xmlns:ds="http://schemas.openxmlformats.org/officeDocument/2006/customXml" ds:itemID="{25A92C5E-1450-4015-BF6D-5A5366783C6E}"/>
</file>

<file path=customXml/itemProps2.xml><?xml version="1.0" encoding="utf-8"?>
<ds:datastoreItem xmlns:ds="http://schemas.openxmlformats.org/officeDocument/2006/customXml" ds:itemID="{B9EC61C8-FF76-432A-87C2-471BE562B6C7}"/>
</file>

<file path=customXml/itemProps3.xml><?xml version="1.0" encoding="utf-8"?>
<ds:datastoreItem xmlns:ds="http://schemas.openxmlformats.org/officeDocument/2006/customXml" ds:itemID="{A4F8696A-0FC9-4A38-9BEF-18694FDC99A8}"/>
</file>

<file path=docProps/app.xml><?xml version="1.0" encoding="utf-8"?>
<Properties xmlns="http://schemas.openxmlformats.org/officeDocument/2006/extended-properties" xmlns:vt="http://schemas.openxmlformats.org/officeDocument/2006/docPropsVTypes">
  <TotalTime>122</TotalTime>
  <Words>403</Words>
  <Application>Microsoft Office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Animal Welfare Task Group  Communique November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 Welfare Task Group  Communique October 2021</dc:title>
  <dc:creator>Mundy, Leanne</dc:creator>
  <cp:lastModifiedBy>Mundy, Leanne</cp:lastModifiedBy>
  <cp:revision>7</cp:revision>
  <dcterms:created xsi:type="dcterms:W3CDTF">2021-10-15T02:02:15Z</dcterms:created>
  <dcterms:modified xsi:type="dcterms:W3CDTF">2021-11-25T23:02:59Z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0x0101004B6FD6131ACCD942B99EE496FC609FF4</vt:lpwstr>
  </property>
</Properties>
</file>