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41" d="100"/>
          <a:sy n="41" d="100"/>
        </p:scale>
        <p:origin x="7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755E-2CE6-4B3C-9819-6647ABDD6F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75D9B18-570F-4141-8BB3-E4252449A3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8D1F5163-C713-4CF5-860B-FB4CB6AD45DD}"/>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5" name="Footer Placeholder 4">
            <a:extLst>
              <a:ext uri="{FF2B5EF4-FFF2-40B4-BE49-F238E27FC236}">
                <a16:creationId xmlns:a16="http://schemas.microsoft.com/office/drawing/2014/main" id="{479546F3-B1AB-4D68-B1EE-660A9558EAF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43B80EB-78B5-46D1-AB5F-1853D4566264}"/>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3179539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318D1-5E5B-4FA2-96D0-479E430C6D04}"/>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16A97F1-7EB9-41F9-A3B0-542174C785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1A120D5-4886-46D8-93E1-C4839452E368}"/>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5" name="Footer Placeholder 4">
            <a:extLst>
              <a:ext uri="{FF2B5EF4-FFF2-40B4-BE49-F238E27FC236}">
                <a16:creationId xmlns:a16="http://schemas.microsoft.com/office/drawing/2014/main" id="{F563C742-B924-41E7-80D6-C63427FC35E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31FD3A-C64D-4438-A7D8-2A618865ED67}"/>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791605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E503E1-5CD9-496D-AA6A-F00EB14656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76B1F5B-342C-4AAB-8801-EB61A57CED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101F070-07A6-499A-B895-745A32E17D1D}"/>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5" name="Footer Placeholder 4">
            <a:extLst>
              <a:ext uri="{FF2B5EF4-FFF2-40B4-BE49-F238E27FC236}">
                <a16:creationId xmlns:a16="http://schemas.microsoft.com/office/drawing/2014/main" id="{392B0106-3A8C-405A-8D2A-4C5E9A4622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A9B5551-BBCA-4E0D-ADC2-7F7D8F4B9929}"/>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219514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FD5A-2014-4127-885E-CAEC7512502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89B98BA-EBCA-4C28-81AD-D829DEEF3E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365BEB1-C6FD-4E6C-BC38-247B1F73B071}"/>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5" name="Footer Placeholder 4">
            <a:extLst>
              <a:ext uri="{FF2B5EF4-FFF2-40B4-BE49-F238E27FC236}">
                <a16:creationId xmlns:a16="http://schemas.microsoft.com/office/drawing/2014/main" id="{46E87526-1BE8-4AD5-B046-6DA1C5C8D56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FE02377-ED2C-468E-95EB-231D1ABD586E}"/>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543830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FED12-D186-41BE-9923-9691AAAB0E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40A9542-EAAF-4DF9-84C5-B3BF1F8180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254CA1-7A21-4BC1-A8F4-2A79133E21A9}"/>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5" name="Footer Placeholder 4">
            <a:extLst>
              <a:ext uri="{FF2B5EF4-FFF2-40B4-BE49-F238E27FC236}">
                <a16:creationId xmlns:a16="http://schemas.microsoft.com/office/drawing/2014/main" id="{8384970B-4C68-4356-8C70-45F15A4905C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7BF8C6E-5B0C-41D3-83B2-523FD4F28E27}"/>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030702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ABAD2-1A30-4D79-886C-246CFD52820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B9CE545-9CA6-4E63-B4D4-FC49ADD836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D3FC310-960D-4389-89DF-30AE4C16CE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D901F21-183D-4945-A57F-16E9A0AC04DE}"/>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6" name="Footer Placeholder 5">
            <a:extLst>
              <a:ext uri="{FF2B5EF4-FFF2-40B4-BE49-F238E27FC236}">
                <a16:creationId xmlns:a16="http://schemas.microsoft.com/office/drawing/2014/main" id="{C677F8D3-D82E-4535-93C6-D6079C4C3D5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2D151AB-398A-4906-B7E1-CA2D887CD178}"/>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58050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3854-3131-41EC-962E-00DF13B8D32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48C5A0F-980B-4CE6-877F-61AB81680C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8D1B08-0827-4D42-9EC0-4E4392259C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EE52E76-D095-4A7D-A5BC-219CF4957C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E97069-C485-4108-BFE1-591AF6820C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89550068-3268-4512-BFAF-967E3DB1D1C6}"/>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8" name="Footer Placeholder 7">
            <a:extLst>
              <a:ext uri="{FF2B5EF4-FFF2-40B4-BE49-F238E27FC236}">
                <a16:creationId xmlns:a16="http://schemas.microsoft.com/office/drawing/2014/main" id="{D4F2CEBD-5D49-4A5A-A022-0A813EF5B411}"/>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B997CC11-2719-475D-A715-8E6058182C27}"/>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3122869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DAFE-5412-467F-9D8D-C189D8F74D0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C39CF13-37F7-419F-9EC1-E8473E9A7660}"/>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4" name="Footer Placeholder 3">
            <a:extLst>
              <a:ext uri="{FF2B5EF4-FFF2-40B4-BE49-F238E27FC236}">
                <a16:creationId xmlns:a16="http://schemas.microsoft.com/office/drawing/2014/main" id="{6C89D6B4-16D1-4AE2-B43D-B28035AB2EA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DE1041D1-29CD-4421-BB26-FCF1773E92B7}"/>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2544110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91BF8D-C9EC-401B-80EF-D7411FD9AC10}"/>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3" name="Footer Placeholder 2">
            <a:extLst>
              <a:ext uri="{FF2B5EF4-FFF2-40B4-BE49-F238E27FC236}">
                <a16:creationId xmlns:a16="http://schemas.microsoft.com/office/drawing/2014/main" id="{138E4B19-7A00-4C78-8346-DE441179AF6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F4D6F4-4983-4AEC-BE92-4B81CE5E8E5A}"/>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311341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D87B4-A40C-449A-BA1C-FAFCA592EC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9CCCAB5-9764-4D8C-9457-EDA4BA4589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DA91133-955D-4B5C-A4E8-AFFDFE3E3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B58370-1A15-4064-9690-808807412E61}"/>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6" name="Footer Placeholder 5">
            <a:extLst>
              <a:ext uri="{FF2B5EF4-FFF2-40B4-BE49-F238E27FC236}">
                <a16:creationId xmlns:a16="http://schemas.microsoft.com/office/drawing/2014/main" id="{18D59DA8-8934-41FE-90AE-62A0AC46BB4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C186286-AD38-4159-A7B1-7B4310D91BDB}"/>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1795188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2CCEF-1F8B-41FB-B224-ECA53D8580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6AC6A9F-D5A1-4651-B5E7-41B307510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53F3ED5-28BC-4C16-860E-71C97BF6B6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D3BCA8-06C7-4CEF-8084-3395B847D9A5}"/>
              </a:ext>
            </a:extLst>
          </p:cNvPr>
          <p:cNvSpPr>
            <a:spLocks noGrp="1"/>
          </p:cNvSpPr>
          <p:nvPr>
            <p:ph type="dt" sz="half" idx="10"/>
          </p:nvPr>
        </p:nvSpPr>
        <p:spPr/>
        <p:txBody>
          <a:bodyPr/>
          <a:lstStyle/>
          <a:p>
            <a:fld id="{B304A5D2-3068-4D34-890A-DA3467CE16DF}" type="datetimeFigureOut">
              <a:rPr lang="en-AU" smtClean="0"/>
              <a:t>22/12/2021</a:t>
            </a:fld>
            <a:endParaRPr lang="en-AU"/>
          </a:p>
        </p:txBody>
      </p:sp>
      <p:sp>
        <p:nvSpPr>
          <p:cNvPr id="6" name="Footer Placeholder 5">
            <a:extLst>
              <a:ext uri="{FF2B5EF4-FFF2-40B4-BE49-F238E27FC236}">
                <a16:creationId xmlns:a16="http://schemas.microsoft.com/office/drawing/2014/main" id="{531A57F5-70CC-457B-A530-B8FA6E307C2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6D2E6D5-6349-4715-9BEB-55B1AC517582}"/>
              </a:ext>
            </a:extLst>
          </p:cNvPr>
          <p:cNvSpPr>
            <a:spLocks noGrp="1"/>
          </p:cNvSpPr>
          <p:nvPr>
            <p:ph type="sldNum" sz="quarter" idx="12"/>
          </p:nvPr>
        </p:nvSpPr>
        <p:spPr/>
        <p:txBody>
          <a:bodyPr/>
          <a:lstStyle/>
          <a:p>
            <a:fld id="{A0CAED30-84BA-420A-BAF4-16941BA71787}" type="slidenum">
              <a:rPr lang="en-AU" smtClean="0"/>
              <a:t>‹#›</a:t>
            </a:fld>
            <a:endParaRPr lang="en-AU"/>
          </a:p>
        </p:txBody>
      </p:sp>
    </p:spTree>
    <p:extLst>
      <p:ext uri="{BB962C8B-B14F-4D97-AF65-F5344CB8AC3E}">
        <p14:creationId xmlns:p14="http://schemas.microsoft.com/office/powerpoint/2010/main" val="283507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8A3531-66EC-4E6C-A513-EC5093F7FA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18BC78F-16E2-4972-8A92-80DAEE4A7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9261243-AB06-4076-8151-873D52D4AF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4A5D2-3068-4D34-890A-DA3467CE16DF}" type="datetimeFigureOut">
              <a:rPr lang="en-AU" smtClean="0"/>
              <a:t>22/12/2021</a:t>
            </a:fld>
            <a:endParaRPr lang="en-AU"/>
          </a:p>
        </p:txBody>
      </p:sp>
      <p:sp>
        <p:nvSpPr>
          <p:cNvPr id="5" name="Footer Placeholder 4">
            <a:extLst>
              <a:ext uri="{FF2B5EF4-FFF2-40B4-BE49-F238E27FC236}">
                <a16:creationId xmlns:a16="http://schemas.microsoft.com/office/drawing/2014/main" id="{4C01D874-9147-44EB-B647-5174F77387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655B555-6479-4EEC-AA39-7DA24EFA72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AED30-84BA-420A-BAF4-16941BA71787}" type="slidenum">
              <a:rPr lang="en-AU" smtClean="0"/>
              <a:t>‹#›</a:t>
            </a:fld>
            <a:endParaRPr lang="en-AU"/>
          </a:p>
        </p:txBody>
      </p:sp>
    </p:spTree>
    <p:extLst>
      <p:ext uri="{BB962C8B-B14F-4D97-AF65-F5344CB8AC3E}">
        <p14:creationId xmlns:p14="http://schemas.microsoft.com/office/powerpoint/2010/main" val="598002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2176D-50B1-4FDF-A12D-1B976A9CD1D2}"/>
              </a:ext>
            </a:extLst>
          </p:cNvPr>
          <p:cNvSpPr>
            <a:spLocks noGrp="1"/>
          </p:cNvSpPr>
          <p:nvPr>
            <p:ph type="ctrTitle"/>
          </p:nvPr>
        </p:nvSpPr>
        <p:spPr>
          <a:xfrm>
            <a:off x="0" y="1"/>
            <a:ext cx="12192000" cy="628649"/>
          </a:xfrm>
          <a:solidFill>
            <a:srgbClr val="006F96"/>
          </a:solidFill>
        </p:spPr>
        <p:txBody>
          <a:bodyPr>
            <a:noAutofit/>
          </a:bodyPr>
          <a:lstStyle/>
          <a:p>
            <a:r>
              <a:rPr lang="en-AU" sz="2400">
                <a:solidFill>
                  <a:schemeClr val="bg1"/>
                </a:solidFill>
                <a:latin typeface="+mn-lt"/>
              </a:rPr>
              <a:t>Animal Welfare Task Group </a:t>
            </a:r>
            <a:br>
              <a:rPr lang="en-AU" sz="2400">
                <a:solidFill>
                  <a:schemeClr val="bg1"/>
                </a:solidFill>
                <a:latin typeface="+mn-lt"/>
              </a:rPr>
            </a:br>
            <a:r>
              <a:rPr lang="en-AU" sz="2000">
                <a:solidFill>
                  <a:schemeClr val="bg1"/>
                </a:solidFill>
                <a:latin typeface="+mn-lt"/>
              </a:rPr>
              <a:t>Communique October 2021</a:t>
            </a:r>
            <a:endParaRPr lang="en-AU" sz="2000" dirty="0">
              <a:solidFill>
                <a:schemeClr val="bg1"/>
              </a:solidFill>
              <a:latin typeface="+mn-lt"/>
            </a:endParaRPr>
          </a:p>
        </p:txBody>
      </p:sp>
      <p:sp>
        <p:nvSpPr>
          <p:cNvPr id="5" name="Subtitle 4">
            <a:extLst>
              <a:ext uri="{FF2B5EF4-FFF2-40B4-BE49-F238E27FC236}">
                <a16:creationId xmlns:a16="http://schemas.microsoft.com/office/drawing/2014/main" id="{DA70877D-F995-46B5-8901-5A8FC523B06F}"/>
              </a:ext>
            </a:extLst>
          </p:cNvPr>
          <p:cNvSpPr>
            <a:spLocks noGrp="1"/>
          </p:cNvSpPr>
          <p:nvPr>
            <p:ph type="subTitle" idx="1"/>
          </p:nvPr>
        </p:nvSpPr>
        <p:spPr/>
        <p:txBody>
          <a:bodyPr/>
          <a:lstStyle/>
          <a:p>
            <a:endParaRPr lang="en-AU"/>
          </a:p>
        </p:txBody>
      </p:sp>
      <p:graphicFrame>
        <p:nvGraphicFramePr>
          <p:cNvPr id="7" name="Table 7">
            <a:extLst>
              <a:ext uri="{FF2B5EF4-FFF2-40B4-BE49-F238E27FC236}">
                <a16:creationId xmlns:a16="http://schemas.microsoft.com/office/drawing/2014/main" id="{F0AF9F22-BD55-48FD-AC08-D174DF29D8F2}"/>
              </a:ext>
            </a:extLst>
          </p:cNvPr>
          <p:cNvGraphicFramePr>
            <a:graphicFrameLocks noGrp="1"/>
          </p:cNvGraphicFramePr>
          <p:nvPr>
            <p:extLst>
              <p:ext uri="{D42A27DB-BD31-4B8C-83A1-F6EECF244321}">
                <p14:modId xmlns:p14="http://schemas.microsoft.com/office/powerpoint/2010/main" val="3016710316"/>
              </p:ext>
            </p:extLst>
          </p:nvPr>
        </p:nvGraphicFramePr>
        <p:xfrm>
          <a:off x="0" y="628649"/>
          <a:ext cx="12192000" cy="6341442"/>
        </p:xfrm>
        <a:graphic>
          <a:graphicData uri="http://schemas.openxmlformats.org/drawingml/2006/table">
            <a:tbl>
              <a:tblPr firstRow="1" bandRow="1">
                <a:tableStyleId>{5A111915-BE36-4E01-A7E5-04B1672EAD32}</a:tableStyleId>
              </a:tblPr>
              <a:tblGrid>
                <a:gridCol w="2700338">
                  <a:extLst>
                    <a:ext uri="{9D8B030D-6E8A-4147-A177-3AD203B41FA5}">
                      <a16:colId xmlns:a16="http://schemas.microsoft.com/office/drawing/2014/main" val="3396863100"/>
                    </a:ext>
                  </a:extLst>
                </a:gridCol>
                <a:gridCol w="9491662">
                  <a:extLst>
                    <a:ext uri="{9D8B030D-6E8A-4147-A177-3AD203B41FA5}">
                      <a16:colId xmlns:a16="http://schemas.microsoft.com/office/drawing/2014/main" val="2041218891"/>
                    </a:ext>
                  </a:extLst>
                </a:gridCol>
              </a:tblGrid>
              <a:tr h="464510">
                <a:tc>
                  <a:txBody>
                    <a:bodyPr/>
                    <a:lstStyle/>
                    <a:p>
                      <a:r>
                        <a:rPr lang="en-AU"/>
                        <a:t>Issue </a:t>
                      </a:r>
                      <a:endParaRPr lang="en-AU" dirty="0"/>
                    </a:p>
                  </a:txBody>
                  <a:tcPr/>
                </a:tc>
                <a:tc>
                  <a:txBody>
                    <a:bodyPr/>
                    <a:lstStyle/>
                    <a:p>
                      <a:r>
                        <a:rPr lang="en-AU"/>
                        <a:t>Update </a:t>
                      </a:r>
                      <a:endParaRPr lang="en-AU" dirty="0"/>
                    </a:p>
                  </a:txBody>
                  <a:tcPr/>
                </a:tc>
                <a:extLst>
                  <a:ext uri="{0D108BD9-81ED-4DB2-BD59-A6C34878D82A}">
                    <a16:rowId xmlns:a16="http://schemas.microsoft.com/office/drawing/2014/main" val="3267451296"/>
                  </a:ext>
                </a:extLst>
              </a:tr>
              <a:tr h="1995481">
                <a:tc>
                  <a:txBody>
                    <a:bodyPr/>
                    <a:lstStyle/>
                    <a:p>
                      <a:r>
                        <a:rPr lang="en-AU" b="1">
                          <a:solidFill>
                            <a:schemeClr val="accent1">
                              <a:lumMod val="50000"/>
                            </a:schemeClr>
                          </a:solidFill>
                        </a:rPr>
                        <a:t>Animal Welfare Standards and Guidelines for Livestock at Processing Facilities and Establishments</a:t>
                      </a:r>
                      <a:endParaRPr lang="en-AU" b="1" dirty="0">
                        <a:solidFill>
                          <a:schemeClr val="accent1">
                            <a:lumMod val="50000"/>
                          </a:schemeClr>
                        </a:solidFill>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AU" sz="1800" kern="1200">
                          <a:solidFill>
                            <a:schemeClr val="tx1"/>
                          </a:solidFill>
                          <a:effectLst/>
                          <a:latin typeface="+mn-lt"/>
                          <a:ea typeface="+mn-ea"/>
                          <a:cs typeface="+mn-cs"/>
                        </a:rPr>
                        <a:t>The Queensland Department of Agriculture and Fisheries (DAF) is leading the development of this standard. An independent consultant is finalising the scientific literature review. The AWTG approved the Terms of Reference for the Stakeholder Advisory Group (SAG) and an independent facilitator. The SAG will review the drafting group’s preliminary standards and guidelines and provide advice and recommendations to the AWTG. The independent facilitator will manage stakeholder engagement across the stakeholder consultation processes. DAF is currently progressing invitations for the SAG appointments and procuring an independent facilitator for the group.</a:t>
                      </a:r>
                      <a:endParaRPr lang="en-AU" sz="1800" kern="1200" dirty="0">
                        <a:solidFill>
                          <a:schemeClr val="tx1"/>
                        </a:solidFill>
                        <a:effectLst/>
                        <a:latin typeface="+mn-lt"/>
                        <a:ea typeface="+mn-ea"/>
                        <a:cs typeface="+mn-cs"/>
                      </a:endParaRPr>
                    </a:p>
                  </a:txBody>
                  <a:tcPr/>
                </a:tc>
                <a:extLst>
                  <a:ext uri="{0D108BD9-81ED-4DB2-BD59-A6C34878D82A}">
                    <a16:rowId xmlns:a16="http://schemas.microsoft.com/office/drawing/2014/main" val="130359096"/>
                  </a:ext>
                </a:extLst>
              </a:tr>
              <a:tr h="1487812">
                <a:tc>
                  <a:txBody>
                    <a:bodyPr/>
                    <a:lstStyle/>
                    <a:p>
                      <a:r>
                        <a:rPr lang="en-AU" b="1">
                          <a:solidFill>
                            <a:schemeClr val="accent1">
                              <a:lumMod val="50000"/>
                            </a:schemeClr>
                          </a:solidFill>
                        </a:rPr>
                        <a:t>Suitability of horses under existing </a:t>
                      </a:r>
                      <a:r>
                        <a:rPr lang="en-AU" sz="1800" b="1" kern="1200">
                          <a:solidFill>
                            <a:schemeClr val="accent1">
                              <a:lumMod val="50000"/>
                            </a:schemeClr>
                          </a:solidFill>
                          <a:effectLst/>
                          <a:latin typeface="+mn-lt"/>
                          <a:ea typeface="+mn-ea"/>
                          <a:cs typeface="+mn-cs"/>
                        </a:rPr>
                        <a:t>Australian Animal Welfare Standards and Guidelines for Land Transport of Livestock</a:t>
                      </a:r>
                      <a:endParaRPr lang="en-AU" b="1" dirty="0">
                        <a:solidFill>
                          <a:schemeClr val="accent1">
                            <a:lumMod val="50000"/>
                          </a:schemeClr>
                        </a:solidFill>
                      </a:endParaRPr>
                    </a:p>
                  </a:txBody>
                  <a:tcPr>
                    <a:solidFill>
                      <a:schemeClr val="accent5">
                        <a:lumMod val="40000"/>
                        <a:lumOff val="6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AU" sz="1800" kern="1200" dirty="0">
                          <a:solidFill>
                            <a:schemeClr val="tx1"/>
                          </a:solidFill>
                          <a:effectLst/>
                          <a:latin typeface="+mn-lt"/>
                          <a:ea typeface="+mn-ea"/>
                          <a:cs typeface="+mn-cs"/>
                        </a:rPr>
                        <a:t>DAF is also leading a review of this standard. Amended standards and guidelines and accompanying Regulation Impact Statement (RIS) are being drafted. </a:t>
                      </a:r>
                    </a:p>
                  </a:txBody>
                  <a:tcPr>
                    <a:solidFill>
                      <a:schemeClr val="accent5">
                        <a:lumMod val="40000"/>
                        <a:lumOff val="60000"/>
                      </a:schemeClr>
                    </a:solidFill>
                  </a:tcPr>
                </a:tc>
                <a:extLst>
                  <a:ext uri="{0D108BD9-81ED-4DB2-BD59-A6C34878D82A}">
                    <a16:rowId xmlns:a16="http://schemas.microsoft.com/office/drawing/2014/main" val="2009145571"/>
                  </a:ext>
                </a:extLst>
              </a:tr>
              <a:tr h="1371269">
                <a:tc>
                  <a:txBody>
                    <a:bodyPr/>
                    <a:lstStyle/>
                    <a:p>
                      <a:r>
                        <a:rPr lang="en-AU" b="1" dirty="0">
                          <a:solidFill>
                            <a:schemeClr val="accent1">
                              <a:lumMod val="50000"/>
                            </a:schemeClr>
                          </a:solidFill>
                        </a:rPr>
                        <a:t>Virtual Fencing</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AU" sz="1800" kern="1200" dirty="0">
                          <a:solidFill>
                            <a:schemeClr val="tx1"/>
                          </a:solidFill>
                          <a:effectLst/>
                          <a:latin typeface="+mn-lt"/>
                          <a:ea typeface="+mn-ea"/>
                          <a:cs typeface="+mn-cs"/>
                        </a:rPr>
                        <a:t>AWTG has begun examining the use of virtual fencing technology - GPS-enabled neckband or collar devices worn by livestock producing mild electric pulses to deter animals from approaching or crossing a virtual fence boundary - in response to a formal referral from the Agriculture Senior Officials’ Committee (AGSOC). Some jurisdictions have modified regulations permitting the use of specific products. AWTG is examining regulatory harmonisation across jurisdictions.</a:t>
                      </a:r>
                    </a:p>
                  </a:txBody>
                  <a:tcPr/>
                </a:tc>
                <a:extLst>
                  <a:ext uri="{0D108BD9-81ED-4DB2-BD59-A6C34878D82A}">
                    <a16:rowId xmlns:a16="http://schemas.microsoft.com/office/drawing/2014/main" val="2834390118"/>
                  </a:ext>
                </a:extLst>
              </a:tr>
              <a:tr h="464510">
                <a:tc>
                  <a:txBody>
                    <a:bodyPr/>
                    <a:lstStyle/>
                    <a:p>
                      <a:r>
                        <a:rPr lang="en-AU" b="1" dirty="0">
                          <a:solidFill>
                            <a:schemeClr val="bg1"/>
                          </a:solidFill>
                        </a:rPr>
                        <a:t>Further</a:t>
                      </a:r>
                      <a:r>
                        <a:rPr lang="en-AU" dirty="0">
                          <a:solidFill>
                            <a:schemeClr val="bg1"/>
                          </a:solidFill>
                        </a:rPr>
                        <a:t> </a:t>
                      </a:r>
                      <a:r>
                        <a:rPr lang="en-AU" b="1" dirty="0">
                          <a:solidFill>
                            <a:schemeClr val="bg1"/>
                          </a:solidFill>
                        </a:rPr>
                        <a:t>information</a:t>
                      </a:r>
                    </a:p>
                  </a:txBody>
                  <a:tcPr>
                    <a:solidFill>
                      <a:srgbClr val="006F96"/>
                    </a:solidFill>
                  </a:tcPr>
                </a:tc>
                <a:tc>
                  <a:txBody>
                    <a:bodyPr/>
                    <a:lstStyle/>
                    <a:p>
                      <a:r>
                        <a:rPr lang="en-AU" dirty="0">
                          <a:solidFill>
                            <a:schemeClr val="bg1"/>
                          </a:solidFill>
                        </a:rPr>
                        <a:t>Contact the secretariat: </a:t>
                      </a:r>
                      <a:r>
                        <a:rPr lang="en-AU" sz="1800" kern="1200" dirty="0">
                          <a:solidFill>
                            <a:schemeClr val="bg1"/>
                          </a:solidFill>
                          <a:effectLst/>
                          <a:latin typeface="+mn-lt"/>
                          <a:ea typeface="+mn-ea"/>
                          <a:cs typeface="+mn-cs"/>
                        </a:rPr>
                        <a:t>awtg@awe.gov.au </a:t>
                      </a:r>
                    </a:p>
                    <a:p>
                      <a:r>
                        <a:rPr lang="en-AU" sz="1800" kern="1200" dirty="0">
                          <a:solidFill>
                            <a:schemeClr val="bg1"/>
                          </a:solidFill>
                          <a:effectLst/>
                          <a:latin typeface="+mn-lt"/>
                          <a:ea typeface="+mn-ea"/>
                          <a:cs typeface="+mn-cs"/>
                        </a:rPr>
                        <a:t>c/- Department of Agriculture, Water and the Environment,</a:t>
                      </a:r>
                    </a:p>
                    <a:p>
                      <a:r>
                        <a:rPr lang="en-AU" sz="1800" kern="1200" dirty="0">
                          <a:solidFill>
                            <a:schemeClr val="bg1"/>
                          </a:solidFill>
                          <a:effectLst/>
                          <a:latin typeface="+mn-lt"/>
                          <a:ea typeface="+mn-ea"/>
                          <a:cs typeface="+mn-cs"/>
                        </a:rPr>
                        <a:t>GPO Box 858, Canberra ACT 2601, Australia</a:t>
                      </a:r>
                      <a:r>
                        <a:rPr lang="en-AU" dirty="0">
                          <a:solidFill>
                            <a:schemeClr val="bg1"/>
                          </a:solidFill>
                        </a:rPr>
                        <a:t> </a:t>
                      </a:r>
                    </a:p>
                  </a:txBody>
                  <a:tcPr>
                    <a:solidFill>
                      <a:srgbClr val="006F96"/>
                    </a:solidFill>
                  </a:tcPr>
                </a:tc>
                <a:extLst>
                  <a:ext uri="{0D108BD9-81ED-4DB2-BD59-A6C34878D82A}">
                    <a16:rowId xmlns:a16="http://schemas.microsoft.com/office/drawing/2014/main" val="2668457172"/>
                  </a:ext>
                </a:extLst>
              </a:tr>
            </a:tbl>
          </a:graphicData>
        </a:graphic>
      </p:graphicFrame>
      <p:sp>
        <p:nvSpPr>
          <p:cNvPr id="8" name="Rectangle 7">
            <a:extLst>
              <a:ext uri="{FF2B5EF4-FFF2-40B4-BE49-F238E27FC236}">
                <a16:creationId xmlns:a16="http://schemas.microsoft.com/office/drawing/2014/main" id="{90243AD7-98F6-4183-AD79-2AE2A7148FD9}"/>
              </a:ext>
            </a:extLst>
          </p:cNvPr>
          <p:cNvSpPr/>
          <p:nvPr/>
        </p:nvSpPr>
        <p:spPr>
          <a:xfrm>
            <a:off x="0" y="-147340"/>
            <a:ext cx="1996573" cy="923330"/>
          </a:xfrm>
          <a:prstGeom prst="rect">
            <a:avLst/>
          </a:prstGeom>
          <a:noFill/>
        </p:spPr>
        <p:txBody>
          <a:bodyPr wrap="none" lIns="91440" tIns="45720" rIns="91440" bIns="45720">
            <a:spAutoFit/>
          </a:bodyPr>
          <a:lstStyle/>
          <a:p>
            <a:pPr algn="ctr"/>
            <a:r>
              <a:rPr lang="en-AU" sz="5400" b="1" spc="50">
                <a:ln w="9525" cmpd="sng">
                  <a:solidFill>
                    <a:schemeClr val="accent1"/>
                  </a:solidFill>
                  <a:prstDash val="solid"/>
                </a:ln>
                <a:solidFill>
                  <a:srgbClr val="70AD47">
                    <a:tint val="1000"/>
                  </a:srgbClr>
                </a:solidFill>
                <a:effectLst>
                  <a:glow rad="38100">
                    <a:schemeClr val="accent1">
                      <a:alpha val="40000"/>
                    </a:schemeClr>
                  </a:glow>
                </a:effectLst>
                <a:latin typeface="+mn-lt"/>
              </a:rPr>
              <a:t>AWTG</a:t>
            </a:r>
            <a:endParaRPr lang="en-AU" sz="54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4089606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6FD6131ACCD942B99EE496FC609FF4" ma:contentTypeVersion="14" ma:contentTypeDescription="Create a new document." ma:contentTypeScope="" ma:versionID="5ac5b7171d34391e02205fbe47fc11af">
  <xsd:schema xmlns:xsd="http://www.w3.org/2001/XMLSchema" xmlns:xs="http://www.w3.org/2001/XMLSchema" xmlns:p="http://schemas.microsoft.com/office/2006/metadata/properties" xmlns:ns2="ac7ce04e-ea5d-4d46-bab0-39b1fa6a6f36" xmlns:ns3="425a5c30-4c2f-474f-aa2f-443e46b3d189" targetNamespace="http://schemas.microsoft.com/office/2006/metadata/properties" ma:root="true" ma:fieldsID="91d6c043d6d31e4249bddbe0bc290ad9" ns2:_="" ns3:_="">
    <xsd:import namespace="ac7ce04e-ea5d-4d46-bab0-39b1fa6a6f36"/>
    <xsd:import namespace="425a5c30-4c2f-474f-aa2f-443e46b3d189"/>
    <xsd:element name="properties">
      <xsd:complexType>
        <xsd:sequence>
          <xsd:element name="documentManagement">
            <xsd:complexType>
              <xsd:all>
                <xsd:element ref="ns2:MediaServiceMetadata" minOccurs="0"/>
                <xsd:element ref="ns2:MediaServiceFastMetadata" minOccurs="0"/>
                <xsd:element ref="ns2:Embargoed"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7ce04e-ea5d-4d46-bab0-39b1fa6a6f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Embargoed" ma:index="10" nillable="true" ma:displayName="Embargoed" ma:default="0" ma:description="Is this file under embargo?" ma:format="Dropdown" ma:internalName="Embargoed">
      <xsd:simpleType>
        <xsd:restriction base="dms:Boolea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5a5c30-4c2f-474f-aa2f-443e46b3d189"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Embargoed xmlns="ac7ce04e-ea5d-4d46-bab0-39b1fa6a6f36">false</Embargoed>
  </documentManagement>
</p:properties>
</file>

<file path=customXml/itemProps1.xml><?xml version="1.0" encoding="utf-8"?>
<ds:datastoreItem xmlns:ds="http://schemas.openxmlformats.org/officeDocument/2006/customXml" ds:itemID="{AED505F9-EF1C-42CD-9593-27F7B1B4AF84}"/>
</file>

<file path=customXml/itemProps2.xml><?xml version="1.0" encoding="utf-8"?>
<ds:datastoreItem xmlns:ds="http://schemas.openxmlformats.org/officeDocument/2006/customXml" ds:itemID="{939DE062-97EA-40EA-A059-2EE11C740AB4}"/>
</file>

<file path=customXml/itemProps3.xml><?xml version="1.0" encoding="utf-8"?>
<ds:datastoreItem xmlns:ds="http://schemas.openxmlformats.org/officeDocument/2006/customXml" ds:itemID="{9CBBA6DE-987F-47BC-940A-F5105D2F010C}"/>
</file>

<file path=docProps/app.xml><?xml version="1.0" encoding="utf-8"?>
<Properties xmlns="http://schemas.openxmlformats.org/officeDocument/2006/extended-properties" xmlns:vt="http://schemas.openxmlformats.org/officeDocument/2006/docPropsVTypes">
  <TotalTime>80</TotalTime>
  <Words>270</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Animal Welfare Task Group  Communique October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 Welfare Task Group  Communique October 2021</dc:title>
  <dc:creator>Mundy, Leanne</dc:creator>
  <cp:lastModifiedBy>Lucietto, Lori</cp:lastModifiedBy>
  <cp:revision>4</cp:revision>
  <dcterms:created xsi:type="dcterms:W3CDTF">2021-10-15T02:02:15Z</dcterms:created>
  <dcterms:modified xsi:type="dcterms:W3CDTF">2021-12-22T04:15:24Z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0x0101004B6FD6131ACCD942B99EE496FC609FF4</vt:lpwstr>
  </property>
</Properties>
</file>