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4"/>
    <p:sldMasterId id="2147483718" r:id="rId5"/>
    <p:sldMasterId id="2147483726" r:id="rId6"/>
  </p:sldMasterIdLst>
  <p:notesMasterIdLst>
    <p:notesMasterId r:id="rId16"/>
  </p:notesMasterIdLst>
  <p:handoutMasterIdLst>
    <p:handoutMasterId r:id="rId17"/>
  </p:handoutMasterIdLst>
  <p:sldIdLst>
    <p:sldId id="282" r:id="rId7"/>
    <p:sldId id="268" r:id="rId8"/>
    <p:sldId id="274" r:id="rId9"/>
    <p:sldId id="283" r:id="rId10"/>
    <p:sldId id="284" r:id="rId11"/>
    <p:sldId id="285" r:id="rId12"/>
    <p:sldId id="289" r:id="rId13"/>
    <p:sldId id="287" r:id="rId14"/>
    <p:sldId id="290" r:id="rId15"/>
  </p:sldIdLst>
  <p:sldSz cx="9144000" cy="6858000" type="screen4x3"/>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napToObjects="1">
      <p:cViewPr varScale="1">
        <p:scale>
          <a:sx n="67" d="100"/>
          <a:sy n="67" d="100"/>
        </p:scale>
        <p:origin x="120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5E7EEF-BD25-2445-ADE7-DA9324D878A8}"/>
              </a:ext>
            </a:extLst>
          </p:cNvPr>
          <p:cNvSpPr>
            <a:spLocks noGrp="1"/>
          </p:cNvSpPr>
          <p:nvPr>
            <p:ph type="hdr" sz="quarter"/>
          </p:nvPr>
        </p:nvSpPr>
        <p:spPr>
          <a:xfrm>
            <a:off x="0" y="0"/>
            <a:ext cx="2945659" cy="496332"/>
          </a:xfrm>
          <a:prstGeom prst="rect">
            <a:avLst/>
          </a:prstGeom>
        </p:spPr>
        <p:txBody>
          <a:bodyPr vert="horz" lIns="91440" tIns="45720" rIns="91440" bIns="45720" rtlCol="0"/>
          <a:lstStyle>
            <a:lvl1pPr algn="l" eaLnBrk="1" hangingPunct="1">
              <a:defRPr sz="1200">
                <a:latin typeface="Arial" charset="0"/>
                <a:ea typeface="ＭＳ Ｐゴシック" pitchFamily="34" charset="-128"/>
                <a:cs typeface="+mn-cs"/>
              </a:defRPr>
            </a:lvl1pPr>
          </a:lstStyle>
          <a:p>
            <a:pPr>
              <a:defRPr/>
            </a:pPr>
            <a:endParaRPr lang="en-AU"/>
          </a:p>
        </p:txBody>
      </p:sp>
      <p:sp>
        <p:nvSpPr>
          <p:cNvPr id="3" name="Date Placeholder 2">
            <a:extLst>
              <a:ext uri="{FF2B5EF4-FFF2-40B4-BE49-F238E27FC236}">
                <a16:creationId xmlns:a16="http://schemas.microsoft.com/office/drawing/2014/main" id="{31372AD5-C6BA-0141-BC3F-4BEC9C29E05C}"/>
              </a:ext>
            </a:extLst>
          </p:cNvPr>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ＭＳ Ｐゴシック" charset="0"/>
              </a:defRPr>
            </a:lvl1pPr>
          </a:lstStyle>
          <a:p>
            <a:pPr>
              <a:defRPr/>
            </a:pPr>
            <a:fld id="{D7C4D9D5-27FE-2142-B938-2CB8DE15D55E}" type="datetimeFigureOut">
              <a:rPr lang="en-AU"/>
              <a:pPr>
                <a:defRPr/>
              </a:pPr>
              <a:t>12/04/2021</a:t>
            </a:fld>
            <a:endParaRPr lang="en-AU"/>
          </a:p>
        </p:txBody>
      </p:sp>
      <p:sp>
        <p:nvSpPr>
          <p:cNvPr id="4" name="Footer Placeholder 3">
            <a:extLst>
              <a:ext uri="{FF2B5EF4-FFF2-40B4-BE49-F238E27FC236}">
                <a16:creationId xmlns:a16="http://schemas.microsoft.com/office/drawing/2014/main" id="{F366A915-CCBA-4643-8874-68A83D666EAE}"/>
              </a:ext>
            </a:extLst>
          </p:cNvPr>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eaLnBrk="1" hangingPunct="1">
              <a:defRPr sz="1200">
                <a:latin typeface="Arial" charset="0"/>
                <a:ea typeface="ＭＳ Ｐゴシック" pitchFamily="34" charset="-128"/>
                <a:cs typeface="+mn-cs"/>
              </a:defRPr>
            </a:lvl1pPr>
          </a:lstStyle>
          <a:p>
            <a:pPr>
              <a:defRPr/>
            </a:pPr>
            <a:endParaRPr lang="en-AU"/>
          </a:p>
        </p:txBody>
      </p:sp>
      <p:sp>
        <p:nvSpPr>
          <p:cNvPr id="5" name="Slide Number Placeholder 4">
            <a:extLst>
              <a:ext uri="{FF2B5EF4-FFF2-40B4-BE49-F238E27FC236}">
                <a16:creationId xmlns:a16="http://schemas.microsoft.com/office/drawing/2014/main" id="{31A5DC9A-A793-8B4B-81CE-A6078E76F180}"/>
              </a:ext>
            </a:extLst>
          </p:cNvPr>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0"/>
                <a:cs typeface="ＭＳ Ｐゴシック" charset="0"/>
              </a:defRPr>
            </a:lvl1pPr>
          </a:lstStyle>
          <a:p>
            <a:pPr>
              <a:defRPr/>
            </a:pPr>
            <a:fld id="{6C9804A9-49CB-144A-9C74-0B9745E5968E}" type="slidenum">
              <a:rPr lang="en-AU"/>
              <a:pPr>
                <a:defRPr/>
              </a:pPr>
              <a:t>‹#›</a:t>
            </a:fld>
            <a:endParaRPr lang="en-AU"/>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B58578-D5F8-4D4F-8FB0-A183E0533992}"/>
              </a:ext>
            </a:extLst>
          </p:cNvPr>
          <p:cNvSpPr>
            <a:spLocks noGrp="1"/>
          </p:cNvSpPr>
          <p:nvPr>
            <p:ph type="hdr" sz="quarter"/>
          </p:nvPr>
        </p:nvSpPr>
        <p:spPr>
          <a:xfrm>
            <a:off x="0" y="0"/>
            <a:ext cx="2945659" cy="496332"/>
          </a:xfrm>
          <a:prstGeom prst="rect">
            <a:avLst/>
          </a:prstGeom>
        </p:spPr>
        <p:txBody>
          <a:bodyPr vert="horz" lIns="91440" tIns="45720" rIns="91440" bIns="45720" rtlCol="0"/>
          <a:lstStyle>
            <a:lvl1pPr algn="l" eaLnBrk="1" hangingPunct="1">
              <a:defRPr sz="1200">
                <a:latin typeface="Arial" charset="0"/>
                <a:ea typeface="ＭＳ Ｐゴシック" pitchFamily="34" charset="-128"/>
                <a:cs typeface="+mn-cs"/>
              </a:defRPr>
            </a:lvl1pPr>
          </a:lstStyle>
          <a:p>
            <a:pPr>
              <a:defRPr/>
            </a:pPr>
            <a:endParaRPr lang="en-AU"/>
          </a:p>
        </p:txBody>
      </p:sp>
      <p:sp>
        <p:nvSpPr>
          <p:cNvPr id="3" name="Date Placeholder 2">
            <a:extLst>
              <a:ext uri="{FF2B5EF4-FFF2-40B4-BE49-F238E27FC236}">
                <a16:creationId xmlns:a16="http://schemas.microsoft.com/office/drawing/2014/main" id="{6751FFA0-9975-B741-9C86-D05A0512B574}"/>
              </a:ext>
            </a:extLst>
          </p:cNvPr>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ＭＳ Ｐゴシック" charset="0"/>
              </a:defRPr>
            </a:lvl1pPr>
          </a:lstStyle>
          <a:p>
            <a:pPr>
              <a:defRPr/>
            </a:pPr>
            <a:fld id="{AF401204-967A-0D42-AA01-44A0BE63B795}" type="datetimeFigureOut">
              <a:rPr lang="en-AU"/>
              <a:pPr>
                <a:defRPr/>
              </a:pPr>
              <a:t>12/04/2021</a:t>
            </a:fld>
            <a:endParaRPr lang="en-AU"/>
          </a:p>
        </p:txBody>
      </p:sp>
      <p:sp>
        <p:nvSpPr>
          <p:cNvPr id="4" name="Slide Image Placeholder 3">
            <a:extLst>
              <a:ext uri="{FF2B5EF4-FFF2-40B4-BE49-F238E27FC236}">
                <a16:creationId xmlns:a16="http://schemas.microsoft.com/office/drawing/2014/main" id="{EDBF88FB-07B3-AB4A-9927-CC90D97BEA43}"/>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CC6C9B2F-1C59-C744-AC3D-7955CC877FF1}"/>
              </a:ext>
            </a:extLst>
          </p:cNvPr>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0B9535FD-CFDB-D74B-8E5C-D9F8864341C7}"/>
              </a:ext>
            </a:extLst>
          </p:cNvPr>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eaLnBrk="1" hangingPunct="1">
              <a:defRPr sz="1200">
                <a:latin typeface="Arial" charset="0"/>
                <a:ea typeface="ＭＳ Ｐゴシック" pitchFamily="34" charset="-128"/>
                <a:cs typeface="+mn-cs"/>
              </a:defRPr>
            </a:lvl1pPr>
          </a:lstStyle>
          <a:p>
            <a:pPr>
              <a:defRPr/>
            </a:pPr>
            <a:endParaRPr lang="en-AU"/>
          </a:p>
        </p:txBody>
      </p:sp>
      <p:sp>
        <p:nvSpPr>
          <p:cNvPr id="7" name="Slide Number Placeholder 6">
            <a:extLst>
              <a:ext uri="{FF2B5EF4-FFF2-40B4-BE49-F238E27FC236}">
                <a16:creationId xmlns:a16="http://schemas.microsoft.com/office/drawing/2014/main" id="{24963D01-E56C-CC49-86AC-F0615B5C991B}"/>
              </a:ext>
            </a:extLst>
          </p:cNvPr>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0"/>
                <a:cs typeface="ＭＳ Ｐゴシック" charset="0"/>
              </a:defRPr>
            </a:lvl1pPr>
          </a:lstStyle>
          <a:p>
            <a:pPr>
              <a:defRPr/>
            </a:pPr>
            <a:fld id="{9264D01D-3C77-ED49-AE4B-F7AE98343F1F}"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71E16144-DF51-ED42-84C5-68388280A8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039B3015-7AC5-9C4B-9C8C-FCA1A63AFC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3555" name="Slide Number Placeholder 3">
            <a:extLst>
              <a:ext uri="{FF2B5EF4-FFF2-40B4-BE49-F238E27FC236}">
                <a16:creationId xmlns:a16="http://schemas.microsoft.com/office/drawing/2014/main" id="{D3589C5C-D25F-6746-A593-437017A31B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17D1EA-CAAA-AB4E-A1F9-14A7B9E60618}" type="slidenum">
              <a:rPr lang="en-AU" altLang="en-US" smtClean="0"/>
              <a:pPr/>
              <a:t>1</a:t>
            </a:fld>
            <a:endParaRPr lang="en-AU"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8EC05BC9-4E85-4C4D-A105-6B76DB1A26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A5DF147A-BCA3-324A-8164-6D04162622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5603" name="Slide Number Placeholder 3">
            <a:extLst>
              <a:ext uri="{FF2B5EF4-FFF2-40B4-BE49-F238E27FC236}">
                <a16:creationId xmlns:a16="http://schemas.microsoft.com/office/drawing/2014/main" id="{A1CE3973-914F-6647-AB7A-FB90DA0B91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B56FABE-3C8A-1149-A1FE-1EF2D703F7DD}" type="slidenum">
              <a:rPr lang="en-AU" altLang="en-US" smtClean="0"/>
              <a:pPr/>
              <a:t>2</a:t>
            </a:fld>
            <a:endParaRPr lang="en-AU"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3</a:t>
            </a:fld>
            <a:endParaRPr lang="en-A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4</a:t>
            </a:fld>
            <a:endParaRPr lang="en-AU" altLang="en-US"/>
          </a:p>
        </p:txBody>
      </p:sp>
    </p:spTree>
    <p:extLst>
      <p:ext uri="{BB962C8B-B14F-4D97-AF65-F5344CB8AC3E}">
        <p14:creationId xmlns:p14="http://schemas.microsoft.com/office/powerpoint/2010/main" val="3881330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5</a:t>
            </a:fld>
            <a:endParaRPr lang="en-AU" altLang="en-US"/>
          </a:p>
        </p:txBody>
      </p:sp>
    </p:spTree>
    <p:extLst>
      <p:ext uri="{BB962C8B-B14F-4D97-AF65-F5344CB8AC3E}">
        <p14:creationId xmlns:p14="http://schemas.microsoft.com/office/powerpoint/2010/main" val="2197053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6</a:t>
            </a:fld>
            <a:endParaRPr lang="en-AU" altLang="en-US"/>
          </a:p>
        </p:txBody>
      </p:sp>
    </p:spTree>
    <p:extLst>
      <p:ext uri="{BB962C8B-B14F-4D97-AF65-F5344CB8AC3E}">
        <p14:creationId xmlns:p14="http://schemas.microsoft.com/office/powerpoint/2010/main" val="3477989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7</a:t>
            </a:fld>
            <a:endParaRPr lang="en-AU" altLang="en-US"/>
          </a:p>
        </p:txBody>
      </p:sp>
    </p:spTree>
    <p:extLst>
      <p:ext uri="{BB962C8B-B14F-4D97-AF65-F5344CB8AC3E}">
        <p14:creationId xmlns:p14="http://schemas.microsoft.com/office/powerpoint/2010/main" val="4018412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8</a:t>
            </a:fld>
            <a:endParaRPr lang="en-AU" altLang="en-US"/>
          </a:p>
        </p:txBody>
      </p:sp>
    </p:spTree>
    <p:extLst>
      <p:ext uri="{BB962C8B-B14F-4D97-AF65-F5344CB8AC3E}">
        <p14:creationId xmlns:p14="http://schemas.microsoft.com/office/powerpoint/2010/main" val="1407108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1E6B4FDB-9BA9-9644-A7B3-4870E47F7A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FD0E9DB0-CA80-1A47-957F-EF4041593B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434AC894-FEC4-F74F-86FF-70A620429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B9CB3F3-617C-A942-B646-1EAF4C476E50}" type="slidenum">
              <a:rPr lang="en-AU" altLang="en-US" smtClean="0"/>
              <a:pPr/>
              <a:t>9</a:t>
            </a:fld>
            <a:endParaRPr lang="en-AU" altLang="en-US"/>
          </a:p>
        </p:txBody>
      </p:sp>
    </p:spTree>
    <p:extLst>
      <p:ext uri="{BB962C8B-B14F-4D97-AF65-F5344CB8AC3E}">
        <p14:creationId xmlns:p14="http://schemas.microsoft.com/office/powerpoint/2010/main" val="1870965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872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7903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89250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342234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727" r:id="rId1"/>
  </p:sldLayoutIdLst>
  <p:txStyles>
    <p:titleStyle>
      <a:lvl1pPr algn="ctr" defTabSz="457200" rtl="0" eaLnBrk="1" fontAlgn="base" hangingPunct="1">
        <a:spcBef>
          <a:spcPct val="0"/>
        </a:spcBef>
        <a:spcAft>
          <a:spcPct val="0"/>
        </a:spcAft>
        <a:defRPr sz="4400" kern="1200">
          <a:solidFill>
            <a:srgbClr val="F2AF00"/>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rgbClr val="F2AF00"/>
          </a:solidFill>
          <a:latin typeface="Calibri" pitchFamily="34" charset="0"/>
          <a:ea typeface="ＭＳ Ｐゴシック" charset="0"/>
          <a:cs typeface="ＭＳ Ｐゴシック" charset="0"/>
        </a:defRPr>
      </a:lvl2pPr>
      <a:lvl3pPr algn="ctr" defTabSz="457200" rtl="0" eaLnBrk="1" fontAlgn="base" hangingPunct="1">
        <a:spcBef>
          <a:spcPct val="0"/>
        </a:spcBef>
        <a:spcAft>
          <a:spcPct val="0"/>
        </a:spcAft>
        <a:defRPr sz="4400">
          <a:solidFill>
            <a:srgbClr val="F2AF00"/>
          </a:solidFill>
          <a:latin typeface="Calibri" pitchFamily="34" charset="0"/>
          <a:ea typeface="ＭＳ Ｐゴシック" charset="0"/>
          <a:cs typeface="ＭＳ Ｐゴシック" charset="0"/>
        </a:defRPr>
      </a:lvl3pPr>
      <a:lvl4pPr algn="ctr" defTabSz="457200" rtl="0" eaLnBrk="1" fontAlgn="base" hangingPunct="1">
        <a:spcBef>
          <a:spcPct val="0"/>
        </a:spcBef>
        <a:spcAft>
          <a:spcPct val="0"/>
        </a:spcAft>
        <a:defRPr sz="4400">
          <a:solidFill>
            <a:srgbClr val="F2AF00"/>
          </a:solidFill>
          <a:latin typeface="Calibri" pitchFamily="34" charset="0"/>
          <a:ea typeface="ＭＳ Ｐゴシック" charset="0"/>
          <a:cs typeface="ＭＳ Ｐゴシック" charset="0"/>
        </a:defRPr>
      </a:lvl4pPr>
      <a:lvl5pPr algn="ctr" defTabSz="457200" rtl="0" eaLnBrk="1" fontAlgn="base" hangingPunct="1">
        <a:spcBef>
          <a:spcPct val="0"/>
        </a:spcBef>
        <a:spcAft>
          <a:spcPct val="0"/>
        </a:spcAft>
        <a:defRPr sz="4400">
          <a:solidFill>
            <a:srgbClr val="F2AF00"/>
          </a:solidFill>
          <a:latin typeface="Calibri" pitchFamily="34"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rgbClr val="F2AF00"/>
          </a:solidFill>
          <a:latin typeface="Calibri" pitchFamily="34" charset="0"/>
        </a:defRPr>
      </a:lvl6pPr>
      <a:lvl7pPr marL="914400" algn="ctr" defTabSz="457200" rtl="0" eaLnBrk="1" fontAlgn="base" hangingPunct="1">
        <a:spcBef>
          <a:spcPct val="0"/>
        </a:spcBef>
        <a:spcAft>
          <a:spcPct val="0"/>
        </a:spcAft>
        <a:defRPr sz="4400">
          <a:solidFill>
            <a:srgbClr val="F2AF00"/>
          </a:solidFill>
          <a:latin typeface="Calibri" pitchFamily="34" charset="0"/>
        </a:defRPr>
      </a:lvl7pPr>
      <a:lvl8pPr marL="1371600" algn="ctr" defTabSz="457200" rtl="0" eaLnBrk="1" fontAlgn="base" hangingPunct="1">
        <a:spcBef>
          <a:spcPct val="0"/>
        </a:spcBef>
        <a:spcAft>
          <a:spcPct val="0"/>
        </a:spcAft>
        <a:defRPr sz="4400">
          <a:solidFill>
            <a:srgbClr val="F2AF00"/>
          </a:solidFill>
          <a:latin typeface="Calibri" pitchFamily="34" charset="0"/>
        </a:defRPr>
      </a:lvl8pPr>
      <a:lvl9pPr marL="1828800" algn="ctr" defTabSz="457200" rtl="0" eaLnBrk="1" fontAlgn="base" hangingPunct="1">
        <a:spcBef>
          <a:spcPct val="0"/>
        </a:spcBef>
        <a:spcAft>
          <a:spcPct val="0"/>
        </a:spcAft>
        <a:defRPr sz="4400">
          <a:solidFill>
            <a:srgbClr val="F2AF00"/>
          </a:solidFill>
          <a:latin typeface="Calibri"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rgbClr val="F2AF00"/>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rgbClr val="F2AF00"/>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rgbClr val="F2AF00"/>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rgbClr val="F2AF00"/>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rgbClr val="F2AF00"/>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8" r:id="rId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9" r:id="rId1"/>
    <p:sldLayoutId id="2147483730"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screen">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DC01034F-C03B-E644-8D65-0F175143D73D}"/>
              </a:ext>
            </a:extLst>
          </p:cNvPr>
          <p:cNvSpPr txBox="1">
            <a:spLocks/>
          </p:cNvSpPr>
          <p:nvPr/>
        </p:nvSpPr>
        <p:spPr bwMode="auto">
          <a:xfrm>
            <a:off x="349250" y="1363662"/>
            <a:ext cx="4541532" cy="80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2600"/>
              </a:lnSpc>
            </a:pPr>
            <a:r>
              <a:rPr lang="en-US" altLang="en-US" sz="2400" b="1" dirty="0">
                <a:latin typeface="Calibri" panose="020F0502020204030204" pitchFamily="34" charset="0"/>
              </a:rPr>
              <a:t>Biosecurity Import Supply Chain Roundtable – Industry Associations</a:t>
            </a:r>
          </a:p>
        </p:txBody>
      </p:sp>
      <p:sp>
        <p:nvSpPr>
          <p:cNvPr id="22533" name="Text Placeholder 11">
            <a:extLst>
              <a:ext uri="{FF2B5EF4-FFF2-40B4-BE49-F238E27FC236}">
                <a16:creationId xmlns:a16="http://schemas.microsoft.com/office/drawing/2014/main" id="{75BCBE0D-70ED-2549-A7A6-A784CAEF9652}"/>
              </a:ext>
            </a:extLst>
          </p:cNvPr>
          <p:cNvSpPr txBox="1">
            <a:spLocks/>
          </p:cNvSpPr>
          <p:nvPr/>
        </p:nvSpPr>
        <p:spPr bwMode="auto">
          <a:xfrm>
            <a:off x="349250" y="2347349"/>
            <a:ext cx="3981450" cy="3323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2600"/>
              </a:lnSpc>
            </a:pPr>
            <a:r>
              <a:rPr lang="en-US" altLang="en-US" sz="2400" dirty="0">
                <a:latin typeface="Calibri" panose="020F0502020204030204" pitchFamily="34" charset="0"/>
              </a:rPr>
              <a:t>26 February 2021 </a:t>
            </a:r>
          </a:p>
          <a:p>
            <a:pPr eaLnBrk="1" hangingPunct="1">
              <a:lnSpc>
                <a:spcPts val="2600"/>
              </a:lnSpc>
            </a:pPr>
            <a:r>
              <a:rPr lang="en-US" altLang="en-US" sz="2400" dirty="0">
                <a:latin typeface="Calibri" panose="020F0502020204030204" pitchFamily="34" charset="0"/>
              </a:rPr>
              <a:t>10am-12pm</a:t>
            </a:r>
          </a:p>
          <a:p>
            <a:pPr eaLnBrk="1" hangingPunct="1">
              <a:lnSpc>
                <a:spcPts val="2600"/>
              </a:lnSpc>
            </a:pPr>
            <a:endParaRPr lang="en-US" altLang="en-US" sz="2400" dirty="0">
              <a:latin typeface="Calibri" panose="020F0502020204030204" pitchFamily="34" charset="0"/>
            </a:endParaRPr>
          </a:p>
          <a:p>
            <a:pPr eaLnBrk="1" hangingPunct="1">
              <a:lnSpc>
                <a:spcPts val="2600"/>
              </a:lnSpc>
            </a:pPr>
            <a:r>
              <a:rPr lang="en-US" altLang="en-US" sz="2400" dirty="0">
                <a:latin typeface="Calibri" panose="020F0502020204030204" pitchFamily="34" charset="0"/>
              </a:rPr>
              <a:t>Meeting Summary</a:t>
            </a:r>
          </a:p>
          <a:p>
            <a:pPr eaLnBrk="1" hangingPunct="1">
              <a:lnSpc>
                <a:spcPts val="2600"/>
              </a:lnSpc>
            </a:pPr>
            <a:endParaRPr lang="en-US" altLang="en-US" sz="2400" dirty="0">
              <a:latin typeface="Calibri" panose="020F0502020204030204" pitchFamily="34" charset="0"/>
            </a:endParaRPr>
          </a:p>
          <a:p>
            <a:pPr eaLnBrk="1" hangingPunct="1">
              <a:spcBef>
                <a:spcPts val="300"/>
              </a:spcBef>
              <a:spcAft>
                <a:spcPts val="300"/>
              </a:spcAft>
            </a:pPr>
            <a:r>
              <a:rPr lang="en-US" altLang="en-US" sz="1200" b="1" dirty="0">
                <a:latin typeface="Calibri" panose="020F0502020204030204" pitchFamily="34" charset="0"/>
              </a:rPr>
              <a:t>Contents</a:t>
            </a:r>
          </a:p>
          <a:p>
            <a:pPr eaLnBrk="1" hangingPunct="1">
              <a:spcBef>
                <a:spcPts val="300"/>
              </a:spcBef>
              <a:spcAft>
                <a:spcPts val="300"/>
              </a:spcAft>
            </a:pPr>
            <a:r>
              <a:rPr lang="en-US" altLang="en-US" sz="1200" dirty="0">
                <a:latin typeface="Calibri" panose="020F0502020204030204" pitchFamily="34" charset="0"/>
              </a:rPr>
              <a:t>Participants							2</a:t>
            </a:r>
          </a:p>
          <a:p>
            <a:pPr eaLnBrk="1" hangingPunct="1">
              <a:spcBef>
                <a:spcPts val="300"/>
              </a:spcBef>
              <a:spcAft>
                <a:spcPts val="300"/>
              </a:spcAft>
            </a:pPr>
            <a:r>
              <a:rPr lang="en-US" altLang="en-US" sz="1200" dirty="0">
                <a:latin typeface="Calibri" panose="020F0502020204030204" pitchFamily="34" charset="0"/>
              </a:rPr>
              <a:t>Opening comments from Deputy Secretary Tongue		3</a:t>
            </a:r>
          </a:p>
          <a:p>
            <a:pPr eaLnBrk="1" hangingPunct="1">
              <a:spcBef>
                <a:spcPts val="300"/>
              </a:spcBef>
              <a:spcAft>
                <a:spcPts val="300"/>
              </a:spcAft>
            </a:pPr>
            <a:r>
              <a:rPr lang="en-US" altLang="en-US" sz="1200" dirty="0">
                <a:latin typeface="Calibri" panose="020F0502020204030204" pitchFamily="34" charset="0"/>
              </a:rPr>
              <a:t>Comments from First Assistant Secretary Hunter		4</a:t>
            </a:r>
          </a:p>
          <a:p>
            <a:pPr eaLnBrk="1" hangingPunct="1">
              <a:spcBef>
                <a:spcPts val="300"/>
              </a:spcBef>
              <a:spcAft>
                <a:spcPts val="300"/>
              </a:spcAft>
            </a:pPr>
            <a:r>
              <a:rPr lang="en-US" altLang="en-US" sz="1200" dirty="0">
                <a:latin typeface="Calibri" panose="020F0502020204030204" pitchFamily="34" charset="0"/>
              </a:rPr>
              <a:t>Key themes raised by participants				5-7</a:t>
            </a:r>
          </a:p>
          <a:p>
            <a:pPr eaLnBrk="1" hangingPunct="1">
              <a:spcBef>
                <a:spcPts val="300"/>
              </a:spcBef>
              <a:spcAft>
                <a:spcPts val="300"/>
              </a:spcAft>
            </a:pPr>
            <a:r>
              <a:rPr lang="en-US" altLang="en-US" sz="1200" dirty="0">
                <a:latin typeface="Calibri" panose="020F0502020204030204" pitchFamily="34" charset="0"/>
              </a:rPr>
              <a:t>Next steps							8</a:t>
            </a:r>
          </a:p>
          <a:p>
            <a:pPr eaLnBrk="1" hangingPunct="1">
              <a:lnSpc>
                <a:spcPts val="2600"/>
              </a:lnSpc>
            </a:pPr>
            <a:endParaRPr lang="en-US" altLang="en-US" sz="1200" dirty="0">
              <a:latin typeface="Calibri" panose="020F0502020204030204" pitchFamily="34" charset="0"/>
            </a:endParaRPr>
          </a:p>
        </p:txBody>
      </p:sp>
      <p:pic>
        <p:nvPicPr>
          <p:cNvPr id="22536" name="Picture 11">
            <a:extLst>
              <a:ext uri="{FF2B5EF4-FFF2-40B4-BE49-F238E27FC236}">
                <a16:creationId xmlns:a16="http://schemas.microsoft.com/office/drawing/2014/main" id="{B2E22D1C-EEAC-7B41-A0DC-2EA4B377752D}"/>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349250" y="344488"/>
            <a:ext cx="2286000"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20000"/>
            <a:lumOff val="80000"/>
          </a:schemeClr>
        </a:solidFill>
        <a:effectLst/>
      </p:bgPr>
    </p:bg>
    <p:spTree>
      <p:nvGrpSpPr>
        <p:cNvPr id="1" name=""/>
        <p:cNvGrpSpPr/>
        <p:nvPr/>
      </p:nvGrpSpPr>
      <p:grpSpPr>
        <a:xfrm>
          <a:off x="0" y="0"/>
          <a:ext cx="0" cy="0"/>
          <a:chOff x="0" y="0"/>
          <a:chExt cx="0" cy="0"/>
        </a:xfrm>
      </p:grpSpPr>
      <p:sp>
        <p:nvSpPr>
          <p:cNvPr id="24578" name="Subtitle 2">
            <a:extLst>
              <a:ext uri="{FF2B5EF4-FFF2-40B4-BE49-F238E27FC236}">
                <a16:creationId xmlns:a16="http://schemas.microsoft.com/office/drawing/2014/main" id="{B507B30D-2653-D344-97E5-58F316D98C74}"/>
              </a:ext>
            </a:extLst>
          </p:cNvPr>
          <p:cNvSpPr txBox="1">
            <a:spLocks/>
          </p:cNvSpPr>
          <p:nvPr/>
        </p:nvSpPr>
        <p:spPr bwMode="auto">
          <a:xfrm>
            <a:off x="351621" y="471204"/>
            <a:ext cx="4206718" cy="5766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Aft>
                <a:spcPts val="600"/>
              </a:spcAft>
            </a:pPr>
            <a:r>
              <a:rPr lang="en-AU" sz="1100" u="sng" dirty="0">
                <a:latin typeface="+mn-lt"/>
              </a:rPr>
              <a:t>Department:</a:t>
            </a:r>
            <a:endParaRPr lang="en-AU" sz="1100" dirty="0">
              <a:latin typeface="+mn-lt"/>
            </a:endParaRPr>
          </a:p>
          <a:p>
            <a:pPr lvl="0">
              <a:spcAft>
                <a:spcPts val="600"/>
              </a:spcAft>
            </a:pPr>
            <a:r>
              <a:rPr lang="en-AU" sz="1100" dirty="0">
                <a:latin typeface="+mn-lt"/>
              </a:rPr>
              <a:t>Andrew Tongue, Deputy Secretary, Biosecurity and Compliance Group</a:t>
            </a:r>
          </a:p>
          <a:p>
            <a:pPr marL="171450" indent="-171450">
              <a:spcAft>
                <a:spcPts val="600"/>
              </a:spcAft>
              <a:buFont typeface="Arial" panose="020B0604020202020204" pitchFamily="34" charset="0"/>
              <a:buChar char="•"/>
            </a:pPr>
            <a:r>
              <a:rPr lang="en-AU" sz="1100" dirty="0">
                <a:latin typeface="+mn-lt"/>
              </a:rPr>
              <a:t>Lisa Borella, Executive Officer to Andrew Tongue </a:t>
            </a:r>
          </a:p>
          <a:p>
            <a:pPr lvl="0">
              <a:spcAft>
                <a:spcPts val="600"/>
              </a:spcAft>
            </a:pPr>
            <a:r>
              <a:rPr lang="en-AU" sz="1100" dirty="0">
                <a:latin typeface="+mn-lt"/>
              </a:rPr>
              <a:t>Colin Hunter, First Assistant Secretary, Biosecurity Operations Division</a:t>
            </a:r>
          </a:p>
          <a:p>
            <a:pPr marL="171450" lvl="0" indent="-171450">
              <a:spcAft>
                <a:spcPts val="600"/>
              </a:spcAft>
              <a:buFont typeface="Arial" panose="020B0604020202020204" pitchFamily="34" charset="0"/>
              <a:buChar char="•"/>
            </a:pPr>
            <a:r>
              <a:rPr lang="en-AU" sz="1100" dirty="0">
                <a:latin typeface="+mn-lt"/>
              </a:rPr>
              <a:t>Lee Cale, Assistant Secretary, Assessment and Client Contact Group</a:t>
            </a:r>
          </a:p>
          <a:p>
            <a:pPr marL="171450" lvl="0" indent="-171450">
              <a:spcAft>
                <a:spcPts val="600"/>
              </a:spcAft>
              <a:buFont typeface="Arial" panose="020B0604020202020204" pitchFamily="34" charset="0"/>
              <a:buChar char="•"/>
            </a:pPr>
            <a:r>
              <a:rPr lang="en-AU" sz="1100" dirty="0">
                <a:latin typeface="+mn-lt"/>
              </a:rPr>
              <a:t>Rick Hawe, Assistant Secretary, Inspections Group</a:t>
            </a:r>
          </a:p>
          <a:p>
            <a:pPr marL="171450" indent="-171450">
              <a:spcAft>
                <a:spcPts val="600"/>
              </a:spcAft>
              <a:buFont typeface="Arial" panose="020B0604020202020204" pitchFamily="34" charset="0"/>
              <a:buChar char="•"/>
            </a:pPr>
            <a:r>
              <a:rPr lang="en-AU" sz="1100" dirty="0">
                <a:latin typeface="+mn-lt"/>
              </a:rPr>
              <a:t>Leanne Herrick, Principal Director, Industry Partnerships</a:t>
            </a:r>
          </a:p>
          <a:p>
            <a:pPr marL="171450" indent="-171450">
              <a:spcAft>
                <a:spcPts val="600"/>
              </a:spcAft>
              <a:buFont typeface="Arial" panose="020B0604020202020204" pitchFamily="34" charset="0"/>
              <a:buChar char="•"/>
            </a:pPr>
            <a:r>
              <a:rPr lang="en-AU" sz="1100" dirty="0">
                <a:latin typeface="+mn-lt"/>
              </a:rPr>
              <a:t>Aleksandar Vranesevic, Partner, Strategic Analysis and Design </a:t>
            </a:r>
          </a:p>
          <a:p>
            <a:pPr marL="171450" indent="-171450">
              <a:spcAft>
                <a:spcPts val="600"/>
              </a:spcAft>
              <a:buFont typeface="Arial" panose="020B0604020202020204" pitchFamily="34" charset="0"/>
              <a:buChar char="•"/>
            </a:pPr>
            <a:r>
              <a:rPr lang="en-AU" sz="1100" dirty="0">
                <a:latin typeface="+mn-lt"/>
              </a:rPr>
              <a:t>Tim Killesteyn, A</a:t>
            </a:r>
            <a:r>
              <a:rPr lang="en-AU" sz="1100">
                <a:latin typeface="+mn-lt"/>
              </a:rPr>
              <a:t>/g Director </a:t>
            </a:r>
            <a:r>
              <a:rPr lang="en-AU" sz="1100" dirty="0">
                <a:latin typeface="+mn-lt"/>
              </a:rPr>
              <a:t>Sea Cargo, Border Controls Branch</a:t>
            </a:r>
          </a:p>
          <a:p>
            <a:pPr marL="171450" lvl="0" indent="-171450">
              <a:spcAft>
                <a:spcPts val="600"/>
              </a:spcAft>
              <a:buFont typeface="Arial" panose="020B0604020202020204" pitchFamily="34" charset="0"/>
              <a:buChar char="•"/>
            </a:pPr>
            <a:r>
              <a:rPr lang="en-AU" sz="1100" dirty="0">
                <a:latin typeface="+mn-lt"/>
              </a:rPr>
              <a:t>Victoria Dennis and Jess Lewis  (secretariat)</a:t>
            </a:r>
          </a:p>
          <a:p>
            <a:pPr>
              <a:spcAft>
                <a:spcPts val="600"/>
              </a:spcAft>
            </a:pPr>
            <a:r>
              <a:rPr lang="en-AU" sz="1100" dirty="0">
                <a:latin typeface="+mn-lt"/>
              </a:rPr>
              <a:t>Peta Lane, First Assistant Secretary, Compliance Division</a:t>
            </a:r>
          </a:p>
          <a:p>
            <a:pPr marL="171450" lvl="0" indent="-171450">
              <a:spcAft>
                <a:spcPts val="600"/>
              </a:spcAft>
              <a:buFont typeface="Arial" panose="020B0604020202020204" pitchFamily="34" charset="0"/>
              <a:buChar char="•"/>
            </a:pPr>
            <a:r>
              <a:rPr lang="en-AU" sz="1100" dirty="0">
                <a:latin typeface="+mn-lt"/>
              </a:rPr>
              <a:t>Carl Ng, Director Compliance Strategy and Policy</a:t>
            </a:r>
          </a:p>
          <a:p>
            <a:pPr marL="171450" lvl="0" indent="-171450">
              <a:spcAft>
                <a:spcPts val="600"/>
              </a:spcAft>
              <a:buFont typeface="Arial" panose="020B0604020202020204" pitchFamily="34" charset="0"/>
              <a:buChar char="•"/>
            </a:pPr>
            <a:r>
              <a:rPr lang="en-AU" sz="1100" dirty="0">
                <a:latin typeface="+mn-lt"/>
              </a:rPr>
              <a:t>Pierre Skorich, Acting Principal Director, Compliance Testing and Intervention </a:t>
            </a:r>
          </a:p>
          <a:p>
            <a:pPr>
              <a:spcAft>
                <a:spcPts val="600"/>
              </a:spcAft>
            </a:pPr>
            <a:r>
              <a:rPr lang="en-AU" sz="1100" dirty="0">
                <a:latin typeface="+mn-lt"/>
              </a:rPr>
              <a:t>Jo Laduzko, Assistant Secretary, Biosecurity Strategy and Reform Office</a:t>
            </a:r>
          </a:p>
          <a:p>
            <a:pPr lvl="0">
              <a:spcAft>
                <a:spcPts val="600"/>
              </a:spcAft>
            </a:pPr>
            <a:r>
              <a:rPr lang="en-AU" sz="1100" dirty="0">
                <a:latin typeface="+mn-lt"/>
              </a:rPr>
              <a:t>Brigid Ross Taylor, Senior Policy Officer, Biosecurity System Reform</a:t>
            </a:r>
          </a:p>
          <a:p>
            <a:pPr lvl="0">
              <a:spcAft>
                <a:spcPts val="600"/>
              </a:spcAft>
            </a:pPr>
            <a:r>
              <a:rPr lang="en-AU" sz="1100" dirty="0">
                <a:latin typeface="+mn-lt"/>
              </a:rPr>
              <a:t>Sarah Hilton, Adviser, Office of the Hon. David </a:t>
            </a:r>
            <a:r>
              <a:rPr lang="en-AU" sz="1100" dirty="0" err="1">
                <a:latin typeface="+mn-lt"/>
              </a:rPr>
              <a:t>Littleproud</a:t>
            </a:r>
            <a:r>
              <a:rPr lang="en-AU" sz="1100" dirty="0">
                <a:latin typeface="+mn-lt"/>
              </a:rPr>
              <a:t> MP</a:t>
            </a:r>
          </a:p>
          <a:p>
            <a:pPr lvl="0">
              <a:spcAft>
                <a:spcPts val="600"/>
              </a:spcAft>
            </a:pPr>
            <a:r>
              <a:rPr lang="en-AU" sz="1100" dirty="0">
                <a:latin typeface="+mn-lt"/>
              </a:rPr>
              <a:t>Nick Woodruff, Head of Digital Trade Strategy and Initiatives, Agricultural Trade Group </a:t>
            </a:r>
          </a:p>
          <a:p>
            <a:pPr lvl="0">
              <a:spcAft>
                <a:spcPts val="600"/>
              </a:spcAft>
            </a:pPr>
            <a:r>
              <a:rPr lang="en-AU" sz="1100" dirty="0">
                <a:latin typeface="+mn-lt"/>
              </a:rPr>
              <a:t>Andrew McDonald, Assistant Secretary, Business Reform, Agricultural Trade Group </a:t>
            </a:r>
          </a:p>
          <a:p>
            <a:pPr lvl="0">
              <a:spcAft>
                <a:spcPts val="600"/>
              </a:spcAft>
            </a:pPr>
            <a:endParaRPr lang="en-AU" sz="1100" dirty="0">
              <a:latin typeface="+mn-lt"/>
            </a:endParaRPr>
          </a:p>
          <a:p>
            <a:pPr lvl="0">
              <a:spcAft>
                <a:spcPts val="600"/>
              </a:spcAft>
            </a:pPr>
            <a:r>
              <a:rPr lang="en-AU" sz="1100" dirty="0">
                <a:latin typeface="+mn-lt"/>
              </a:rPr>
              <a:t>Apologies: </a:t>
            </a:r>
          </a:p>
          <a:p>
            <a:pPr marL="171450" lvl="0" indent="-171450">
              <a:spcAft>
                <a:spcPts val="600"/>
              </a:spcAft>
              <a:buFont typeface="Arial" panose="020B0604020202020204" pitchFamily="34" charset="0"/>
              <a:buChar char="•"/>
            </a:pPr>
            <a:r>
              <a:rPr lang="en-AU" sz="1100" dirty="0">
                <a:latin typeface="+mn-lt"/>
              </a:rPr>
              <a:t>Barb Cooper, Assistant Secretary, Border Controls Branch</a:t>
            </a:r>
          </a:p>
          <a:p>
            <a:pPr lvl="0">
              <a:spcAft>
                <a:spcPts val="600"/>
              </a:spcAft>
            </a:pPr>
            <a:endParaRPr lang="en-AU" sz="1100" dirty="0">
              <a:latin typeface="+mn-lt"/>
            </a:endParaRPr>
          </a:p>
          <a:p>
            <a:pPr lvl="0">
              <a:spcAft>
                <a:spcPts val="600"/>
              </a:spcAft>
            </a:pPr>
            <a:endParaRPr lang="en-AU" sz="1100" dirty="0">
              <a:latin typeface="+mn-lt"/>
            </a:endParaRPr>
          </a:p>
        </p:txBody>
      </p:sp>
      <p:cxnSp>
        <p:nvCxnSpPr>
          <p:cNvPr id="17" name="Straight Connector 16">
            <a:extLst>
              <a:ext uri="{FF2B5EF4-FFF2-40B4-BE49-F238E27FC236}">
                <a16:creationId xmlns:a16="http://schemas.microsoft.com/office/drawing/2014/main" id="{1F587224-0C4D-204D-9956-923C0D6F4750}"/>
              </a:ext>
            </a:extLst>
          </p:cNvPr>
          <p:cNvCxnSpPr/>
          <p:nvPr/>
        </p:nvCxnSpPr>
        <p:spPr>
          <a:xfrm flipV="1">
            <a:off x="223503" y="868363"/>
            <a:ext cx="0" cy="36607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EBB9011D-D92D-C348-A57A-2DB63CF483A0}"/>
              </a:ext>
            </a:extLst>
          </p:cNvPr>
          <p:cNvCxnSpPr/>
          <p:nvPr/>
        </p:nvCxnSpPr>
        <p:spPr>
          <a:xfrm flipV="1">
            <a:off x="8948738" y="890588"/>
            <a:ext cx="0" cy="3638550"/>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581" name="Title 1">
            <a:extLst>
              <a:ext uri="{FF2B5EF4-FFF2-40B4-BE49-F238E27FC236}">
                <a16:creationId xmlns:a16="http://schemas.microsoft.com/office/drawing/2014/main" id="{D6FC57EF-F170-FC47-AD37-4FE675359CCC}"/>
              </a:ext>
            </a:extLst>
          </p:cNvPr>
          <p:cNvSpPr txBox="1">
            <a:spLocks/>
          </p:cNvSpPr>
          <p:nvPr/>
        </p:nvSpPr>
        <p:spPr bwMode="auto">
          <a:xfrm>
            <a:off x="781049" y="6380163"/>
            <a:ext cx="1634979"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93A9DDE8-966B-2C4C-AD18-D8A05486FCE8}"/>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585" name="Title 1">
            <a:extLst>
              <a:ext uri="{FF2B5EF4-FFF2-40B4-BE49-F238E27FC236}">
                <a16:creationId xmlns:a16="http://schemas.microsoft.com/office/drawing/2014/main" id="{B686E163-F9A6-5247-A972-DC206F2516A8}"/>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CA1331CE-E5B7-DF48-B457-FC64A02BC1AF}" type="slidenum">
              <a:rPr lang="en-GB" altLang="en-US" sz="900">
                <a:latin typeface="Calibri" panose="020F0502020204030204" pitchFamily="34" charset="0"/>
              </a:rPr>
              <a:pPr eaLnBrk="1" hangingPunct="1">
                <a:lnSpc>
                  <a:spcPts val="1000"/>
                </a:lnSpc>
              </a:pPr>
              <a:t>2</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89ED0F20-895F-A543-B899-5EA29290BC2D}"/>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E3DAEE2-BF06-B146-9F48-B2E6BE9DCF3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588" name="Text Placeholder 5">
            <a:extLst>
              <a:ext uri="{FF2B5EF4-FFF2-40B4-BE49-F238E27FC236}">
                <a16:creationId xmlns:a16="http://schemas.microsoft.com/office/drawing/2014/main" id="{36D43158-20C8-4740-A604-91F6BC2F0F77}"/>
              </a:ext>
            </a:extLst>
          </p:cNvPr>
          <p:cNvSpPr txBox="1">
            <a:spLocks/>
          </p:cNvSpPr>
          <p:nvPr/>
        </p:nvSpPr>
        <p:spPr bwMode="auto">
          <a:xfrm>
            <a:off x="351621" y="0"/>
            <a:ext cx="6786562" cy="392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6000"/>
              </a:lnSpc>
            </a:pPr>
            <a:r>
              <a:rPr lang="en-US" altLang="en-US" sz="1600" b="1" dirty="0">
                <a:latin typeface="Calibri" panose="020F0502020204030204" pitchFamily="34" charset="0"/>
              </a:rPr>
              <a:t>Attendees</a:t>
            </a:r>
          </a:p>
        </p:txBody>
      </p:sp>
      <p:sp>
        <p:nvSpPr>
          <p:cNvPr id="24589" name="Title 1">
            <a:extLst>
              <a:ext uri="{FF2B5EF4-FFF2-40B4-BE49-F238E27FC236}">
                <a16:creationId xmlns:a16="http://schemas.microsoft.com/office/drawing/2014/main" id="{53388EE2-5D5F-FB43-B257-848D5F3CF525}"/>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
        <p:nvSpPr>
          <p:cNvPr id="2" name="TextBox 1">
            <a:extLst>
              <a:ext uri="{FF2B5EF4-FFF2-40B4-BE49-F238E27FC236}">
                <a16:creationId xmlns:a16="http://schemas.microsoft.com/office/drawing/2014/main" id="{C1BF6230-33A6-4559-9D60-72585231C3B4}"/>
              </a:ext>
            </a:extLst>
          </p:cNvPr>
          <p:cNvSpPr txBox="1"/>
          <p:nvPr/>
        </p:nvSpPr>
        <p:spPr>
          <a:xfrm>
            <a:off x="4585663" y="108488"/>
            <a:ext cx="4093945" cy="6636580"/>
          </a:xfrm>
          <a:prstGeom prst="rect">
            <a:avLst/>
          </a:prstGeom>
          <a:noFill/>
        </p:spPr>
        <p:txBody>
          <a:bodyPr wrap="square" rtlCol="0">
            <a:spAutoFit/>
          </a:bodyPr>
          <a:lstStyle/>
          <a:p>
            <a:pPr>
              <a:lnSpc>
                <a:spcPct val="107000"/>
              </a:lnSpc>
              <a:spcAft>
                <a:spcPts val="300"/>
              </a:spcAft>
            </a:pPr>
            <a:r>
              <a:rPr lang="en-AU" sz="1100" u="sng" dirty="0">
                <a:effectLst/>
                <a:latin typeface="Calibri" panose="020F0502020204030204" pitchFamily="34" charset="0"/>
                <a:ea typeface="Calibri" panose="020F0502020204030204" pitchFamily="34" charset="0"/>
                <a:cs typeface="Times New Roman" panose="02020603050405020304" pitchFamily="18" charset="0"/>
              </a:rPr>
              <a:t>Industry Associations: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Australian Pork Limited </a:t>
            </a:r>
            <a:r>
              <a:rPr lang="en-AU" sz="1100" dirty="0">
                <a:effectLst/>
                <a:latin typeface="Calibri" panose="020F0502020204030204" pitchFamily="34" charset="0"/>
                <a:ea typeface="Calibri" panose="020F0502020204030204" pitchFamily="34" charset="0"/>
                <a:cs typeface="Times New Roman" panose="02020603050405020304" pitchFamily="18" charset="0"/>
              </a:rPr>
              <a:t>- Margo Andrae, Chief Executive Officer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Cement Industry Federation </a:t>
            </a:r>
            <a:r>
              <a:rPr lang="en-AU" sz="1100" dirty="0">
                <a:effectLst/>
                <a:latin typeface="Calibri" panose="020F0502020204030204" pitchFamily="34" charset="0"/>
                <a:ea typeface="Calibri" panose="020F0502020204030204" pitchFamily="34" charset="0"/>
                <a:cs typeface="Times New Roman" panose="02020603050405020304" pitchFamily="18" charset="0"/>
              </a:rPr>
              <a:t>- Margie Thomson, Chief Executive Officer </a:t>
            </a:r>
          </a:p>
          <a:p>
            <a:pPr lvl="0">
              <a:lnSpc>
                <a:spcPct val="105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Cruise Lines International Association Australasia </a:t>
            </a:r>
            <a:r>
              <a:rPr lang="en-AU" sz="1100" dirty="0">
                <a:effectLst/>
                <a:latin typeface="Calibri" panose="020F0502020204030204" pitchFamily="34" charset="0"/>
                <a:ea typeface="Calibri" panose="020F0502020204030204" pitchFamily="34" charset="0"/>
                <a:cs typeface="Times New Roman" panose="02020603050405020304" pitchFamily="18" charset="0"/>
              </a:rPr>
              <a:t>- Dimity McCredie, Joel Katz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Export Council of Australia </a:t>
            </a:r>
            <a:r>
              <a:rPr lang="en-AU" sz="1100" dirty="0">
                <a:effectLst/>
                <a:latin typeface="Calibri" panose="020F0502020204030204" pitchFamily="34" charset="0"/>
                <a:ea typeface="Calibri" panose="020F0502020204030204" pitchFamily="34" charset="0"/>
                <a:cs typeface="Times New Roman" panose="02020603050405020304" pitchFamily="18" charset="0"/>
              </a:rPr>
              <a:t>- Dianne Tipping, Chair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Federal Chamber of Automotive Industries </a:t>
            </a:r>
            <a:r>
              <a:rPr lang="en-AU" sz="1100" dirty="0">
                <a:effectLst/>
                <a:latin typeface="Calibri" panose="020F0502020204030204" pitchFamily="34" charset="0"/>
                <a:ea typeface="Calibri" panose="020F0502020204030204" pitchFamily="34" charset="0"/>
                <a:cs typeface="Times New Roman" panose="02020603050405020304" pitchFamily="18" charset="0"/>
              </a:rPr>
              <a:t>- Tony McDonald, Director of Industry Operations</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Fertilizer Australia </a:t>
            </a:r>
            <a:r>
              <a:rPr lang="en-AU" sz="1100" dirty="0">
                <a:effectLst/>
                <a:latin typeface="Calibri" panose="020F0502020204030204" pitchFamily="34" charset="0"/>
                <a:ea typeface="Calibri" panose="020F0502020204030204" pitchFamily="34" charset="0"/>
                <a:cs typeface="Times New Roman" panose="02020603050405020304" pitchFamily="18" charset="0"/>
              </a:rPr>
              <a:t>- Stephen Annells, Executive Manager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Food and Beverage Importers Association</a:t>
            </a:r>
            <a:r>
              <a:rPr lang="en-AU" sz="1100" dirty="0">
                <a:effectLst/>
                <a:latin typeface="Calibri" panose="020F0502020204030204" pitchFamily="34" charset="0"/>
                <a:ea typeface="Calibri" panose="020F0502020204030204" pitchFamily="34" charset="0"/>
                <a:cs typeface="Times New Roman" panose="02020603050405020304" pitchFamily="18" charset="0"/>
              </a:rPr>
              <a:t> - Carolyn </a:t>
            </a:r>
            <a:r>
              <a:rPr lang="en-AU" sz="1100" dirty="0" err="1">
                <a:effectLst/>
                <a:latin typeface="Calibri" panose="020F0502020204030204" pitchFamily="34" charset="0"/>
                <a:ea typeface="Calibri" panose="020F0502020204030204" pitchFamily="34" charset="0"/>
                <a:cs typeface="Times New Roman" panose="02020603050405020304" pitchFamily="18" charset="0"/>
              </a:rPr>
              <a:t>Macgill</a:t>
            </a:r>
            <a:r>
              <a:rPr lang="en-AU" sz="1100" dirty="0">
                <a:effectLst/>
                <a:latin typeface="Calibri" panose="020F0502020204030204" pitchFamily="34" charset="0"/>
                <a:ea typeface="Calibri" panose="020F0502020204030204" pitchFamily="34" charset="0"/>
                <a:cs typeface="Times New Roman" panose="02020603050405020304" pitchFamily="18" charset="0"/>
              </a:rPr>
              <a:t>, Executive Officer </a:t>
            </a:r>
          </a:p>
          <a:p>
            <a:pPr>
              <a:lnSpc>
                <a:spcPct val="106000"/>
              </a:lnSpc>
              <a:spcAft>
                <a:spcPts val="300"/>
              </a:spcAft>
              <a:buSzPts val="1100"/>
            </a:pPr>
            <a:r>
              <a:rPr lang="en-AU" sz="1100" b="1" dirty="0">
                <a:latin typeface="Calibri" panose="020F0502020204030204" pitchFamily="34" charset="0"/>
                <a:ea typeface="Calibri" panose="020F0502020204030204" pitchFamily="34" charset="0"/>
                <a:cs typeface="Times New Roman" panose="02020603050405020304" pitchFamily="18" charset="0"/>
              </a:rPr>
              <a:t>Freight &amp; Trade Alliance </a:t>
            </a:r>
            <a:r>
              <a:rPr lang="en-AU" sz="1100" dirty="0">
                <a:latin typeface="Calibri" panose="020F0502020204030204" pitchFamily="34" charset="0"/>
                <a:ea typeface="Calibri" panose="020F0502020204030204" pitchFamily="34" charset="0"/>
                <a:cs typeface="Times New Roman" panose="02020603050405020304" pitchFamily="18" charset="0"/>
              </a:rPr>
              <a:t>– Paul Zalai, Director; Sal Milici, Head of Border and Biosecurity;  John Park, Head of Business Operations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International Forwarders &amp; Customs Brokers Association of Australia Ltd </a:t>
            </a:r>
            <a:r>
              <a:rPr lang="en-AU" sz="1100" dirty="0">
                <a:effectLst/>
                <a:latin typeface="Calibri" panose="020F0502020204030204" pitchFamily="34" charset="0"/>
                <a:ea typeface="Calibri" panose="020F0502020204030204" pitchFamily="34" charset="0"/>
                <a:cs typeface="Times New Roman" panose="02020603050405020304" pitchFamily="18" charset="0"/>
              </a:rPr>
              <a:t>- Paul </a:t>
            </a:r>
            <a:r>
              <a:rPr lang="en-AU" sz="1100" dirty="0" err="1">
                <a:effectLst/>
                <a:latin typeface="Calibri" panose="020F0502020204030204" pitchFamily="34" charset="0"/>
                <a:ea typeface="Calibri" panose="020F0502020204030204" pitchFamily="34" charset="0"/>
                <a:cs typeface="Times New Roman" panose="02020603050405020304" pitchFamily="18" charset="0"/>
              </a:rPr>
              <a:t>Damkjaer</a:t>
            </a:r>
            <a:r>
              <a:rPr lang="en-AU" sz="1100" dirty="0">
                <a:effectLst/>
                <a:latin typeface="Calibri" panose="020F0502020204030204" pitchFamily="34" charset="0"/>
                <a:ea typeface="Calibri" panose="020F0502020204030204" pitchFamily="34" charset="0"/>
                <a:cs typeface="Times New Roman" panose="02020603050405020304" pitchFamily="18" charset="0"/>
              </a:rPr>
              <a:t>, Chief Executive Officer; Zoran </a:t>
            </a:r>
            <a:r>
              <a:rPr lang="en-AU" sz="1100" dirty="0" err="1">
                <a:effectLst/>
                <a:latin typeface="Calibri" panose="020F0502020204030204" pitchFamily="34" charset="0"/>
                <a:ea typeface="Calibri" panose="020F0502020204030204" pitchFamily="34" charset="0"/>
                <a:cs typeface="Times New Roman" panose="02020603050405020304" pitchFamily="18" charset="0"/>
              </a:rPr>
              <a:t>Kostadinoski</a:t>
            </a:r>
            <a:r>
              <a:rPr lang="en-AU" sz="1100" dirty="0">
                <a:effectLst/>
                <a:latin typeface="Calibri" panose="020F0502020204030204" pitchFamily="34" charset="0"/>
                <a:ea typeface="Calibri" panose="020F0502020204030204" pitchFamily="34" charset="0"/>
                <a:cs typeface="Times New Roman" panose="02020603050405020304" pitchFamily="18" charset="0"/>
              </a:rPr>
              <a:t>, Head of Border and Biosecurity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Maersk</a:t>
            </a:r>
            <a:r>
              <a:rPr lang="en-AU" sz="1100" dirty="0">
                <a:effectLst/>
                <a:latin typeface="Calibri" panose="020F0502020204030204" pitchFamily="34" charset="0"/>
                <a:ea typeface="Calibri" panose="020F0502020204030204" pitchFamily="34" charset="0"/>
                <a:cs typeface="Times New Roman" panose="02020603050405020304" pitchFamily="18" charset="0"/>
              </a:rPr>
              <a:t> - Julia Armstrong, Oceania Execution Manager </a:t>
            </a:r>
          </a:p>
          <a:p>
            <a:pPr lvl="0">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Minerals Council of Australia </a:t>
            </a:r>
            <a:r>
              <a:rPr lang="en-AU" sz="1100" dirty="0">
                <a:effectLst/>
                <a:latin typeface="Calibri" panose="020F0502020204030204" pitchFamily="34" charset="0"/>
                <a:ea typeface="Calibri" panose="020F0502020204030204" pitchFamily="34" charset="0"/>
                <a:cs typeface="Times New Roman" panose="02020603050405020304" pitchFamily="18" charset="0"/>
              </a:rPr>
              <a:t>- Matthew Steen, General Manager Economic Policy </a:t>
            </a:r>
          </a:p>
          <a:p>
            <a:pPr>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National Farmers Federation </a:t>
            </a:r>
            <a:r>
              <a:rPr lang="en-AU" sz="1100" dirty="0">
                <a:effectLst/>
                <a:latin typeface="Calibri" panose="020F0502020204030204" pitchFamily="34" charset="0"/>
                <a:ea typeface="Calibri" panose="020F0502020204030204" pitchFamily="34" charset="0"/>
                <a:cs typeface="Times New Roman" panose="02020603050405020304" pitchFamily="18" charset="0"/>
              </a:rPr>
              <a:t>- Mike Darby, General Manager Rural Affairs; Erin </a:t>
            </a:r>
            <a:r>
              <a:rPr lang="en-AU" sz="1100" dirty="0" err="1">
                <a:effectLst/>
                <a:latin typeface="Calibri" panose="020F0502020204030204" pitchFamily="34" charset="0"/>
                <a:ea typeface="Calibri" panose="020F0502020204030204" pitchFamily="34" charset="0"/>
                <a:cs typeface="Times New Roman" panose="02020603050405020304" pitchFamily="18" charset="0"/>
              </a:rPr>
              <a:t>Lukey</a:t>
            </a:r>
            <a:r>
              <a:rPr lang="en-AU" sz="1100" dirty="0">
                <a:effectLst/>
                <a:latin typeface="Calibri" panose="020F0502020204030204" pitchFamily="34" charset="0"/>
                <a:ea typeface="Calibri" panose="020F0502020204030204" pitchFamily="34" charset="0"/>
                <a:cs typeface="Times New Roman" panose="02020603050405020304" pitchFamily="18" charset="0"/>
              </a:rPr>
              <a:t>, Policy Officer Rural Affairs</a:t>
            </a:r>
          </a:p>
          <a:p>
            <a:pPr lvl="0">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Ports Australia </a:t>
            </a:r>
            <a:r>
              <a:rPr lang="en-AU" sz="1100" dirty="0">
                <a:effectLst/>
                <a:latin typeface="Calibri" panose="020F0502020204030204" pitchFamily="34" charset="0"/>
                <a:ea typeface="Calibri" panose="020F0502020204030204" pitchFamily="34" charset="0"/>
                <a:cs typeface="Times New Roman" panose="02020603050405020304" pitchFamily="18" charset="0"/>
              </a:rPr>
              <a:t>- Mike Gallacher, Chief Executive Officer; Marika </a:t>
            </a:r>
            <a:r>
              <a:rPr lang="en-AU" sz="1100" dirty="0" err="1">
                <a:effectLst/>
                <a:latin typeface="Calibri" panose="020F0502020204030204" pitchFamily="34" charset="0"/>
                <a:ea typeface="Calibri" panose="020F0502020204030204" pitchFamily="34" charset="0"/>
                <a:cs typeface="Times New Roman" panose="02020603050405020304" pitchFamily="18" charset="0"/>
              </a:rPr>
              <a:t>Calfas</a:t>
            </a:r>
            <a:r>
              <a:rPr lang="en-AU" sz="1100" dirty="0">
                <a:effectLst/>
                <a:latin typeface="Calibri" panose="020F0502020204030204" pitchFamily="34" charset="0"/>
                <a:ea typeface="Calibri" panose="020F0502020204030204" pitchFamily="34" charset="0"/>
                <a:cs typeface="Times New Roman" panose="02020603050405020304" pitchFamily="18" charset="0"/>
              </a:rPr>
              <a:t>, Deputy Chair </a:t>
            </a:r>
          </a:p>
          <a:p>
            <a:pPr lvl="0">
              <a:lnSpc>
                <a:spcPct val="106000"/>
              </a:lnSpc>
              <a:spcAft>
                <a:spcPts val="300"/>
              </a:spcAft>
              <a:buSzPts val="1100"/>
            </a:pPr>
            <a:endParaRPr lang="en-AU"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06000"/>
              </a:lnSpc>
              <a:spcAft>
                <a:spcPts val="300"/>
              </a:spcAft>
              <a:buSzPts val="1100"/>
            </a:pPr>
            <a:r>
              <a:rPr lang="en-AU" sz="1100" b="1" dirty="0">
                <a:effectLst/>
                <a:latin typeface="Calibri" panose="020F0502020204030204" pitchFamily="34" charset="0"/>
                <a:ea typeface="Calibri" panose="020F0502020204030204" pitchFamily="34" charset="0"/>
                <a:cs typeface="Times New Roman" panose="02020603050405020304" pitchFamily="18" charset="0"/>
              </a:rPr>
              <a:t>Apologies: </a:t>
            </a:r>
          </a:p>
          <a:p>
            <a:pPr lvl="0">
              <a:lnSpc>
                <a:spcPct val="106000"/>
              </a:lnSpc>
              <a:spcAft>
                <a:spcPts val="300"/>
              </a:spcAft>
              <a:buSzPts val="1100"/>
            </a:pPr>
            <a:r>
              <a:rPr lang="en-AU" sz="1100" dirty="0">
                <a:latin typeface="Calibri" panose="020F0502020204030204" pitchFamily="34" charset="0"/>
                <a:ea typeface="Calibri" panose="020F0502020204030204" pitchFamily="34" charset="0"/>
                <a:cs typeface="Times New Roman" panose="02020603050405020304" pitchFamily="18" charset="0"/>
              </a:rPr>
              <a:t>Conference of Asia Pacific Express Carriers </a:t>
            </a:r>
          </a:p>
          <a:p>
            <a:pPr lvl="0">
              <a:lnSpc>
                <a:spcPct val="106000"/>
              </a:lnSpc>
              <a:spcAft>
                <a:spcPts val="300"/>
              </a:spcAft>
              <a:buSzPts val="1100"/>
            </a:pPr>
            <a:r>
              <a:rPr lang="en-AU" sz="1100" dirty="0">
                <a:latin typeface="Calibri" panose="020F0502020204030204" pitchFamily="34" charset="0"/>
                <a:ea typeface="Calibri" panose="020F0502020204030204" pitchFamily="34" charset="0"/>
                <a:cs typeface="Times New Roman" panose="02020603050405020304" pitchFamily="18" charset="0"/>
              </a:rPr>
              <a:t>International Cargo Handling Coordination Association</a:t>
            </a:r>
          </a:p>
          <a:p>
            <a:pPr lvl="0">
              <a:lnSpc>
                <a:spcPct val="106000"/>
              </a:lnSpc>
              <a:spcAft>
                <a:spcPts val="300"/>
              </a:spcAft>
              <a:buSzPts val="1100"/>
            </a:pPr>
            <a:r>
              <a:rPr lang="en-AU" sz="1100" dirty="0">
                <a:effectLst/>
                <a:latin typeface="Calibri" panose="020F0502020204030204" pitchFamily="34" charset="0"/>
                <a:ea typeface="Calibri" panose="020F0502020204030204" pitchFamily="34" charset="0"/>
                <a:cs typeface="Times New Roman" panose="02020603050405020304" pitchFamily="18" charset="0"/>
              </a:rPr>
              <a:t>Qantas</a:t>
            </a:r>
          </a:p>
          <a:p>
            <a:pPr lvl="0">
              <a:lnSpc>
                <a:spcPct val="106000"/>
              </a:lnSpc>
              <a:spcAft>
                <a:spcPts val="300"/>
              </a:spcAft>
              <a:buSzPts val="1100"/>
            </a:pPr>
            <a:r>
              <a:rPr lang="en-AU" sz="1100" dirty="0">
                <a:effectLst/>
                <a:latin typeface="Calibri" panose="020F0502020204030204" pitchFamily="34" charset="0"/>
                <a:ea typeface="Calibri" panose="020F0502020204030204" pitchFamily="34" charset="0"/>
                <a:cs typeface="Times New Roman" panose="02020603050405020304" pitchFamily="18" charset="0"/>
              </a:rPr>
              <a:t>Shipping Australia Limited </a:t>
            </a:r>
          </a:p>
          <a:p>
            <a:pPr lvl="0">
              <a:lnSpc>
                <a:spcPct val="106000"/>
              </a:lnSpc>
              <a:spcAft>
                <a:spcPts val="300"/>
              </a:spcAft>
              <a:buSzPts val="1100"/>
            </a:pPr>
            <a:r>
              <a:rPr lang="en-AU" sz="1100" dirty="0">
                <a:latin typeface="Calibri" panose="020F0502020204030204" pitchFamily="34" charset="0"/>
                <a:ea typeface="Calibri" panose="020F0502020204030204" pitchFamily="34" charset="0"/>
                <a:cs typeface="Times New Roman" panose="02020603050405020304" pitchFamily="18" charset="0"/>
              </a:rPr>
              <a:t>Tourism and Transport Forum</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3</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526942" y="254000"/>
            <a:ext cx="7228525" cy="373681"/>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t>Setting the scene  - Opening remarks from Deputy Secretary Tongue</a:t>
            </a:r>
            <a:endParaRPr lang="en-AU" dirty="0">
              <a:solidFill>
                <a:schemeClr val="accent4"/>
              </a:solidFill>
            </a:endParaRPr>
          </a:p>
          <a:p>
            <a:pPr fontAlgn="auto">
              <a:defRPr/>
            </a:pPr>
            <a:endParaRPr lang="en-AU" dirty="0">
              <a:solidFill>
                <a:schemeClr val="accent4"/>
              </a:solidFill>
            </a:endParaRPr>
          </a:p>
        </p:txBody>
      </p:sp>
      <p:sp>
        <p:nvSpPr>
          <p:cNvPr id="26634" name="Text Placeholder 17">
            <a:extLst>
              <a:ext uri="{FF2B5EF4-FFF2-40B4-BE49-F238E27FC236}">
                <a16:creationId xmlns:a16="http://schemas.microsoft.com/office/drawing/2014/main" id="{F15555FD-084D-AB4C-B0A6-0AE9261292FE}"/>
              </a:ext>
            </a:extLst>
          </p:cNvPr>
          <p:cNvSpPr txBox="1">
            <a:spLocks/>
          </p:cNvSpPr>
          <p:nvPr/>
        </p:nvSpPr>
        <p:spPr bwMode="auto">
          <a:xfrm>
            <a:off x="526942" y="717021"/>
            <a:ext cx="8075190" cy="5656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Bef>
                <a:spcPts val="600"/>
              </a:spcBef>
              <a:spcAft>
                <a:spcPts val="600"/>
              </a:spcAft>
            </a:pPr>
            <a:r>
              <a:rPr lang="en-AU" sz="1300" dirty="0">
                <a:latin typeface="+mn-lt"/>
                <a:cs typeface="Times New Roman" panose="02020603050405020304" pitchFamily="18" charset="0"/>
              </a:rPr>
              <a:t>Deputy Secretary Andrew Tongue thanked all for attending at such short notice and opened proceedings with comments about:  </a:t>
            </a:r>
          </a:p>
          <a:p>
            <a:pPr marL="342900" indent="-342900">
              <a:spcBef>
                <a:spcPts val="600"/>
              </a:spcBef>
              <a:spcAft>
                <a:spcPts val="600"/>
              </a:spcAft>
              <a:buFont typeface="Symbol" panose="05050102010706020507" pitchFamily="18" charset="2"/>
              <a:buChar char=""/>
            </a:pPr>
            <a:r>
              <a:rPr lang="en-AU" sz="1300" dirty="0">
                <a:latin typeface="+mn-lt"/>
                <a:cs typeface="Times New Roman" panose="02020603050405020304" pitchFamily="18" charset="0"/>
              </a:rPr>
              <a:t>The importance of an effective and efficient biosecurity system to Australia’s economic future, protection              of the environment and our way of life.  </a:t>
            </a:r>
          </a:p>
          <a:p>
            <a:pPr marL="342900" indent="-342900">
              <a:spcBef>
                <a:spcPts val="600"/>
              </a:spcBef>
              <a:spcAft>
                <a:spcPts val="600"/>
              </a:spcAft>
              <a:buFont typeface="Symbol" panose="05050102010706020507" pitchFamily="18" charset="2"/>
              <a:buChar char=""/>
            </a:pPr>
            <a:r>
              <a:rPr lang="en-AU" sz="1300" dirty="0">
                <a:latin typeface="+mn-lt"/>
                <a:cs typeface="Times New Roman" panose="02020603050405020304" pitchFamily="18" charset="0"/>
              </a:rPr>
              <a:t>The increasing risk of exotic pests and diseases entering the country due to the changing climate, greater complexity in supply chains, and goods/containers being sourced from different regions  </a:t>
            </a:r>
          </a:p>
          <a:p>
            <a:pPr marL="719138" lvl="1" indent="-269875">
              <a:spcBef>
                <a:spcPts val="600"/>
              </a:spcBef>
              <a:spcAft>
                <a:spcPts val="600"/>
              </a:spcAft>
              <a:buFont typeface="Courier New" panose="02070309020205020404" pitchFamily="49" charset="0"/>
              <a:buChar char="o"/>
            </a:pPr>
            <a:r>
              <a:rPr lang="en-AU" sz="1300" dirty="0">
                <a:latin typeface="+mn-lt"/>
                <a:cs typeface="Times New Roman" panose="02020603050405020304" pitchFamily="18" charset="0"/>
              </a:rPr>
              <a:t>The global impact and disruption from COVID-19 has added to this risk, with the acceleration of change over such a short period placing considerable pressure on biosecurity services. </a:t>
            </a:r>
          </a:p>
          <a:p>
            <a:pPr marL="342900" indent="-342900">
              <a:spcBef>
                <a:spcPts val="600"/>
              </a:spcBef>
              <a:spcAft>
                <a:spcPts val="600"/>
              </a:spcAft>
              <a:buFont typeface="Symbol" panose="05050102010706020507" pitchFamily="18" charset="2"/>
              <a:buChar char=""/>
            </a:pPr>
            <a:r>
              <a:rPr lang="en-AU" sz="1300" dirty="0">
                <a:latin typeface="+mn-lt"/>
                <a:cs typeface="Times New Roman" panose="02020603050405020304" pitchFamily="18" charset="0"/>
              </a:rPr>
              <a:t>Biosecurity is a key focus of the government’s simplified trade system agenda, and a vital element for the import and logistics sector. However, the current biosecurity management approach is not sustainable.</a:t>
            </a:r>
          </a:p>
          <a:p>
            <a:pPr marL="342900" indent="-342900">
              <a:spcBef>
                <a:spcPts val="600"/>
              </a:spcBef>
              <a:spcAft>
                <a:spcPts val="600"/>
              </a:spcAft>
              <a:buFont typeface="Symbol" panose="05050102010706020507" pitchFamily="18" charset="2"/>
              <a:buChar char=""/>
            </a:pPr>
            <a:r>
              <a:rPr lang="en-AU" sz="1300" dirty="0">
                <a:latin typeface="+mn-lt"/>
                <a:cs typeface="Times New Roman" panose="02020603050405020304" pitchFamily="18" charset="0"/>
              </a:rPr>
              <a:t>The use of innovative technologies and different ways of operating across supply chains which will be critical to meet these challenges</a:t>
            </a:r>
            <a:r>
              <a:rPr lang="en-AU" sz="1300" dirty="0">
                <a:effectLst/>
                <a:latin typeface="+mn-lt"/>
                <a:ea typeface="Calibri" panose="020F0502020204030204" pitchFamily="34" charset="0"/>
                <a:cs typeface="Times New Roman" panose="02020603050405020304" pitchFamily="18" charset="0"/>
              </a:rPr>
              <a:t>.  </a:t>
            </a:r>
            <a:endParaRPr lang="en-AU" sz="1300" dirty="0">
              <a:latin typeface="+mn-lt"/>
              <a:ea typeface="Calibri" panose="020F0502020204030204" pitchFamily="34" charset="0"/>
              <a:cs typeface="Times New Roman" panose="02020603050405020304" pitchFamily="18" charset="0"/>
            </a:endParaRPr>
          </a:p>
          <a:p>
            <a:pPr marL="342900" indent="-342900">
              <a:spcBef>
                <a:spcPts val="600"/>
              </a:spcBef>
              <a:spcAft>
                <a:spcPts val="600"/>
              </a:spcAft>
              <a:buSzPts val="1100"/>
              <a:buFont typeface="Symbol" panose="05050102010706020507" pitchFamily="18" charset="2"/>
              <a:buChar char=""/>
            </a:pPr>
            <a:r>
              <a:rPr lang="en-AU" sz="1300" dirty="0">
                <a:effectLst/>
                <a:latin typeface="+mn-lt"/>
                <a:ea typeface="Calibri" panose="020F0502020204030204" pitchFamily="34" charset="0"/>
                <a:cs typeface="Times New Roman" panose="02020603050405020304" pitchFamily="18" charset="0"/>
              </a:rPr>
              <a:t>The need to more effectively partner with industry and co-design a better </a:t>
            </a:r>
            <a:r>
              <a:rPr lang="en-AU" sz="1300" dirty="0">
                <a:latin typeface="+mn-lt"/>
                <a:ea typeface="Calibri" panose="020F0502020204030204" pitchFamily="34" charset="0"/>
                <a:cs typeface="Times New Roman" panose="02020603050405020304" pitchFamily="18" charset="0"/>
              </a:rPr>
              <a:t>biosecurity system - one that not only generates confidence biosecurity risks are being managed, but reduces regulatory burden while </a:t>
            </a:r>
            <a:r>
              <a:rPr lang="en-AU" sz="1300" dirty="0">
                <a:effectLst/>
                <a:latin typeface="+mn-lt"/>
                <a:ea typeface="Calibri" panose="020F0502020204030204" pitchFamily="34" charset="0"/>
                <a:cs typeface="Times New Roman" panose="02020603050405020304" pitchFamily="18" charset="0"/>
              </a:rPr>
              <a:t>enabling goods to be moved across the border quickly and efficiently. </a:t>
            </a:r>
          </a:p>
          <a:p>
            <a:pPr>
              <a:spcBef>
                <a:spcPts val="600"/>
              </a:spcBef>
              <a:spcAft>
                <a:spcPts val="600"/>
              </a:spcAft>
              <a:buSzPts val="1100"/>
            </a:pPr>
            <a:r>
              <a:rPr lang="en-AU" sz="1300" dirty="0">
                <a:effectLst/>
                <a:latin typeface="+mn-lt"/>
                <a:ea typeface="Calibri" panose="020F0502020204030204" pitchFamily="34" charset="0"/>
                <a:cs typeface="Times New Roman" panose="02020603050405020304" pitchFamily="18" charset="0"/>
              </a:rPr>
              <a:t>Deputy Secretary Tongue signalled that </a:t>
            </a:r>
            <a:r>
              <a:rPr lang="en-AU" sz="1300" dirty="0">
                <a:latin typeface="+mn-lt"/>
                <a:ea typeface="Calibri" panose="020F0502020204030204" pitchFamily="34" charset="0"/>
                <a:cs typeface="Times New Roman" panose="02020603050405020304" pitchFamily="18" charset="0"/>
              </a:rPr>
              <a:t>today </a:t>
            </a:r>
            <a:r>
              <a:rPr lang="en-AU" sz="1300" dirty="0">
                <a:effectLst/>
                <a:latin typeface="+mn-lt"/>
                <a:ea typeface="Calibri" panose="020F0502020204030204" pitchFamily="34" charset="0"/>
                <a:cs typeface="Times New Roman" panose="02020603050405020304" pitchFamily="18" charset="0"/>
              </a:rPr>
              <a:t>was about starting this engagement with an initial focus on simplifying the system before reforming it. Delivering some </a:t>
            </a:r>
            <a:r>
              <a:rPr lang="en-AU" sz="1300" dirty="0">
                <a:latin typeface="+mn-lt"/>
                <a:ea typeface="Calibri" panose="020F0502020204030204" pitchFamily="34" charset="0"/>
                <a:cs typeface="Times New Roman" panose="02020603050405020304" pitchFamily="18" charset="0"/>
              </a:rPr>
              <a:t>quick wins will show commitment to reform and provide benefits to business. </a:t>
            </a:r>
            <a:endParaRPr lang="en-AU" sz="1300" dirty="0">
              <a:effectLst/>
              <a:latin typeface="+mn-lt"/>
              <a:ea typeface="Calibri" panose="020F0502020204030204" pitchFamily="34" charset="0"/>
              <a:cs typeface="Times New Roman" panose="02020603050405020304" pitchFamily="18" charset="0"/>
            </a:endParaRPr>
          </a:p>
          <a:p>
            <a:pPr>
              <a:spcBef>
                <a:spcPts val="600"/>
              </a:spcBef>
              <a:spcAft>
                <a:spcPts val="600"/>
              </a:spcAft>
              <a:buSzPts val="1100"/>
            </a:pPr>
            <a:r>
              <a:rPr lang="en-AU" sz="1300" dirty="0">
                <a:latin typeface="+mn-lt"/>
                <a:cs typeface="Times New Roman" panose="02020603050405020304" pitchFamily="18" charset="0"/>
              </a:rPr>
              <a:t>In closing, Deputy Secretary Tongue reiterated the government’s view that any changes to improve service delivery outcomes cannot be at the expense of biosecurity integrity. Maintaining confidence in the biosecurity system is essential given the potential consequences of getting it wrong. He also emphasised the importance of a united industry voice where possible to support the case for change.  </a:t>
            </a:r>
          </a:p>
          <a:p>
            <a:pPr marL="342900" indent="-342900">
              <a:spcBef>
                <a:spcPts val="600"/>
              </a:spcBef>
              <a:spcAft>
                <a:spcPts val="600"/>
              </a:spcAft>
              <a:buSzPts val="1100"/>
              <a:buFont typeface="Symbol" panose="05050102010706020507" pitchFamily="18" charset="2"/>
              <a:buChar char=""/>
            </a:pPr>
            <a:endParaRPr lang="en-AU" sz="1200" dirty="0">
              <a:effectLst/>
              <a:latin typeface="+mn-lt"/>
              <a:ea typeface="Calibri" panose="020F0502020204030204" pitchFamily="34" charset="0"/>
              <a:cs typeface="Times New Roman" panose="02020603050405020304" pitchFamily="18" charset="0"/>
            </a:endParaRPr>
          </a:p>
          <a:p>
            <a:pPr marL="342900" indent="-342900">
              <a:spcBef>
                <a:spcPts val="600"/>
              </a:spcBef>
              <a:spcAft>
                <a:spcPts val="600"/>
              </a:spcAft>
              <a:buSzPts val="1100"/>
              <a:buFont typeface="Symbol" panose="05050102010706020507" pitchFamily="18" charset="2"/>
              <a:buChar char=""/>
            </a:pPr>
            <a:endParaRPr lang="en-AU" sz="1200" dirty="0">
              <a:effectLst/>
              <a:latin typeface="+mn-lt"/>
              <a:ea typeface="Calibri" panose="020F0502020204030204" pitchFamily="34" charset="0"/>
              <a:cs typeface="Times New Roman" panose="02020603050405020304" pitchFamily="18" charset="0"/>
            </a:endParaRPr>
          </a:p>
          <a:p>
            <a:pPr marL="342900" lvl="0" indent="-342900">
              <a:spcBef>
                <a:spcPts val="600"/>
              </a:spcBef>
              <a:spcAft>
                <a:spcPts val="600"/>
              </a:spcAft>
              <a:buSzPts val="1100"/>
              <a:buFont typeface="Symbol" panose="05050102010706020507" pitchFamily="18" charset="2"/>
              <a:buChar char=""/>
            </a:pPr>
            <a:endParaRPr lang="en-AU" sz="1200" dirty="0">
              <a:effectLst/>
              <a:latin typeface="+mn-lt"/>
              <a:ea typeface="Calibri" panose="020F0502020204030204" pitchFamily="34" charset="0"/>
              <a:cs typeface="Times New Roman" panose="02020603050405020304" pitchFamily="18" charset="0"/>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4</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283521" y="305525"/>
            <a:ext cx="8572197"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600" b="1" dirty="0">
                <a:solidFill>
                  <a:schemeClr val="bg1"/>
                </a:solidFill>
              </a:rPr>
              <a:t>D</a:t>
            </a:r>
            <a:r>
              <a:rPr lang="en-AU" sz="1800" b="1" dirty="0">
                <a:solidFill>
                  <a:schemeClr val="bg1"/>
                </a:solidFill>
              </a:rPr>
              <a:t>elivery of border regulatory services and a partnering approach moving forward</a:t>
            </a:r>
          </a:p>
          <a:p>
            <a:pPr fontAlgn="auto">
              <a:defRPr/>
            </a:pPr>
            <a:endParaRPr lang="en-AU" dirty="0">
              <a:solidFill>
                <a:schemeClr val="accent4"/>
              </a:solidFill>
            </a:endParaRPr>
          </a:p>
          <a:p>
            <a:pPr fontAlgn="auto">
              <a:defRPr/>
            </a:pPr>
            <a:endParaRPr lang="en-AU" dirty="0">
              <a:solidFill>
                <a:schemeClr val="accent4"/>
              </a:solidFill>
            </a:endParaRPr>
          </a:p>
        </p:txBody>
      </p:sp>
      <p:sp>
        <p:nvSpPr>
          <p:cNvPr id="26634" name="Text Placeholder 17">
            <a:extLst>
              <a:ext uri="{FF2B5EF4-FFF2-40B4-BE49-F238E27FC236}">
                <a16:creationId xmlns:a16="http://schemas.microsoft.com/office/drawing/2014/main" id="{F15555FD-084D-AB4C-B0A6-0AE9261292FE}"/>
              </a:ext>
            </a:extLst>
          </p:cNvPr>
          <p:cNvSpPr txBox="1">
            <a:spLocks/>
          </p:cNvSpPr>
          <p:nvPr/>
        </p:nvSpPr>
        <p:spPr bwMode="auto">
          <a:xfrm>
            <a:off x="311038" y="1027457"/>
            <a:ext cx="8758236" cy="5284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Bef>
                <a:spcPts val="600"/>
              </a:spcBef>
              <a:spcAft>
                <a:spcPts val="600"/>
              </a:spcAft>
            </a:pPr>
            <a:r>
              <a:rPr lang="en-AU" sz="1300" dirty="0">
                <a:solidFill>
                  <a:schemeClr val="bg1"/>
                </a:solidFill>
                <a:latin typeface="+mn-lt"/>
                <a:cs typeface="Times New Roman" panose="02020603050405020304" pitchFamily="18" charset="0"/>
              </a:rPr>
              <a:t>First Assistant Secretary Biosecurity Operations, Colin Hunter, discussed: </a:t>
            </a:r>
          </a:p>
          <a:p>
            <a:pPr marL="34290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The work the department undertakes pre-border, at the border and post-border. </a:t>
            </a:r>
          </a:p>
          <a:p>
            <a:pPr marL="342900" lvl="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Work underway to reduce delays with document lodgements and reduce reliance on manual intervention. While this is providing some relief for the import sector and ensuring speed to market, these are temporary fixes and are not sustainable.</a:t>
            </a:r>
          </a:p>
          <a:p>
            <a:pPr marL="342900" lvl="0" indent="-342900">
              <a:lnSpc>
                <a:spcPct val="107000"/>
              </a:lnSpc>
              <a:spcBef>
                <a:spcPts val="600"/>
              </a:spcBef>
              <a:spcAft>
                <a:spcPts val="0"/>
              </a:spcAft>
              <a:buFont typeface="Symbol" panose="05050102010706020507" pitchFamily="18" charset="2"/>
              <a:buChar char=""/>
            </a:pPr>
            <a:r>
              <a:rPr lang="en-AU" sz="1300" dirty="0">
                <a:solidFill>
                  <a:schemeClr val="bg1"/>
                </a:solidFill>
                <a:latin typeface="+mn-lt"/>
                <a:cs typeface="Times New Roman" panose="02020603050405020304" pitchFamily="18" charset="0"/>
              </a:rPr>
              <a:t>New challenges brought about by COVID including changes in trade patterns, container pathways and consumer shopping  habits. The downstream effects include a 58% increase in Self-Assessment Clearance lodgements, a 20% increase in imported food and dual (biosecurity/food) lodgements and 62% increase in late lodgements. </a:t>
            </a:r>
          </a:p>
          <a:p>
            <a:pPr marL="34290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The demand on the department’s resources where detections occur at the border, with hitchhiking pests posing a particular challenge as the goods and/or containers may not themselves be a risk (e.g. the department has spent more than 20,000 hours to date to manage recent detections of khapra beetle found post border in goods that do not usually hit a departmental profile).  </a:t>
            </a:r>
          </a:p>
          <a:p>
            <a:pPr marL="34290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The need for a business case to change the system, to be more effective and more efficient using technology, data and innovation. Successful initiatives include trials of 3D x-ray technology and development of world first biosecurity algorithms for faster, more accurate screening of passenger baggage and international mail; and the development of an online access portal for inspection bookings.  </a:t>
            </a:r>
          </a:p>
          <a:p>
            <a:pPr marL="34290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The importance of strengthened industry partnerships and a stronger supply chain management approach. Access to data and industry systems will help. </a:t>
            </a:r>
          </a:p>
          <a:p>
            <a:pPr marL="342900" indent="-342900">
              <a:lnSpc>
                <a:spcPct val="107000"/>
              </a:lnSpc>
              <a:spcBef>
                <a:spcPts val="600"/>
              </a:spcBef>
              <a:spcAft>
                <a:spcPts val="600"/>
              </a:spcAft>
              <a:buFont typeface="Symbol" panose="05050102010706020507" pitchFamily="18" charset="2"/>
              <a:buChar char=""/>
            </a:pPr>
            <a:r>
              <a:rPr lang="en-AU" sz="1300" dirty="0">
                <a:solidFill>
                  <a:schemeClr val="bg1"/>
                </a:solidFill>
                <a:latin typeface="+mn-lt"/>
                <a:cs typeface="Times New Roman" panose="02020603050405020304" pitchFamily="18" charset="0"/>
              </a:rPr>
              <a:t>The need to build capacity and flexibility in our workforce to respond to emerging biosecurity risks. This does not mean more biosecurity officers, rather doing things differently and prioritising as not everything can be done at once. </a:t>
            </a:r>
          </a:p>
          <a:p>
            <a:pPr marL="342900" indent="-342900">
              <a:spcBef>
                <a:spcPts val="600"/>
              </a:spcBef>
              <a:spcAft>
                <a:spcPts val="600"/>
              </a:spcAft>
              <a:buFont typeface="Symbol" panose="05050102010706020507" pitchFamily="18" charset="2"/>
              <a:buChar char=""/>
            </a:pPr>
            <a:endParaRPr lang="en-AU" sz="1200" dirty="0">
              <a:solidFill>
                <a:schemeClr val="bg1"/>
              </a:solidFill>
              <a:latin typeface="+mn-lt"/>
              <a:cs typeface="Times New Roman" panose="02020603050405020304" pitchFamily="18" charset="0"/>
            </a:endParaRPr>
          </a:p>
          <a:p>
            <a:pPr marL="342900" indent="-342900">
              <a:lnSpc>
                <a:spcPct val="107000"/>
              </a:lnSpc>
              <a:spcBef>
                <a:spcPts val="600"/>
              </a:spcBef>
              <a:spcAft>
                <a:spcPts val="600"/>
              </a:spcAft>
              <a:buFont typeface="Symbol" panose="05050102010706020507" pitchFamily="18" charset="2"/>
              <a:buChar char=""/>
            </a:pPr>
            <a:endParaRPr lang="en-AU" sz="1100" dirty="0">
              <a:solidFill>
                <a:schemeClr val="bg1"/>
              </a:solidFill>
              <a:latin typeface="+mn-lt"/>
              <a:cs typeface="Times New Roman" panose="02020603050405020304" pitchFamily="18" charset="0"/>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Tree>
    <p:extLst>
      <p:ext uri="{BB962C8B-B14F-4D97-AF65-F5344CB8AC3E}">
        <p14:creationId xmlns:p14="http://schemas.microsoft.com/office/powerpoint/2010/main" val="371742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5</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678890" y="369699"/>
            <a:ext cx="4487179"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solidFill>
                  <a:schemeClr val="bg1"/>
                </a:solidFill>
              </a:rPr>
              <a:t>Key themes raised by industry participants</a:t>
            </a:r>
          </a:p>
          <a:p>
            <a:pPr fontAlgn="auto">
              <a:defRPr/>
            </a:pPr>
            <a:endParaRPr lang="en-AU" dirty="0">
              <a:solidFill>
                <a:schemeClr val="accent4"/>
              </a:solidFill>
            </a:endParaRPr>
          </a:p>
          <a:p>
            <a:pPr fontAlgn="auto">
              <a:defRPr/>
            </a:pPr>
            <a:endParaRPr lang="en-AU" dirty="0">
              <a:solidFill>
                <a:schemeClr val="accent4"/>
              </a:solidFill>
            </a:endParaRPr>
          </a:p>
        </p:txBody>
      </p:sp>
      <p:sp>
        <p:nvSpPr>
          <p:cNvPr id="26634" name="Text Placeholder 17">
            <a:extLst>
              <a:ext uri="{FF2B5EF4-FFF2-40B4-BE49-F238E27FC236}">
                <a16:creationId xmlns:a16="http://schemas.microsoft.com/office/drawing/2014/main" id="{F15555FD-084D-AB4C-B0A6-0AE9261292FE}"/>
              </a:ext>
            </a:extLst>
          </p:cNvPr>
          <p:cNvSpPr txBox="1">
            <a:spLocks/>
          </p:cNvSpPr>
          <p:nvPr/>
        </p:nvSpPr>
        <p:spPr bwMode="auto">
          <a:xfrm>
            <a:off x="678890" y="1015139"/>
            <a:ext cx="3490154" cy="5270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nSpc>
                <a:spcPct val="107000"/>
              </a:lnSpc>
              <a:spcAft>
                <a:spcPts val="800"/>
              </a:spcAft>
            </a:pPr>
            <a:r>
              <a:rPr lang="en-AU"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More collaborative and meaningful engagement with industry</a:t>
            </a:r>
          </a:p>
          <a:p>
            <a:pPr lvl="0">
              <a:spcBef>
                <a:spcPts val="600"/>
              </a:spcBef>
              <a:spcAft>
                <a:spcPts val="600"/>
              </a:spcAft>
            </a:pPr>
            <a:r>
              <a:rPr lang="en-AU" sz="1200" dirty="0">
                <a:solidFill>
                  <a:schemeClr val="bg1"/>
                </a:solidFill>
                <a:effectLst/>
                <a:latin typeface="+mn-lt"/>
                <a:ea typeface="Calibri" panose="020F0502020204030204" pitchFamily="34" charset="0"/>
                <a:cs typeface="Times New Roman" panose="02020603050405020304" pitchFamily="18" charset="0"/>
              </a:rPr>
              <a:t>Working with industry to develop and pilot initiatives will be critical to ensuring the effectiveness and take-up of reforms.</a:t>
            </a:r>
            <a:r>
              <a:rPr lang="en-AU" sz="1200" dirty="0">
                <a:solidFill>
                  <a:schemeClr val="bg1"/>
                </a:solidFill>
                <a:latin typeface="+mn-lt"/>
                <a:cs typeface="Times New Roman" panose="02020603050405020304" pitchFamily="18" charset="0"/>
              </a:rPr>
              <a:t> </a:t>
            </a:r>
            <a:r>
              <a:rPr lang="en-AU" sz="1200" dirty="0">
                <a:solidFill>
                  <a:schemeClr val="bg1"/>
                </a:solidFill>
                <a:effectLst/>
                <a:latin typeface="+mn-lt"/>
                <a:ea typeface="Calibri" panose="020F0502020204030204" pitchFamily="34" charset="0"/>
                <a:cs typeface="Times New Roman" panose="02020603050405020304" pitchFamily="18" charset="0"/>
              </a:rPr>
              <a:t>The Minister’s recent media release summarised the benefits </a:t>
            </a:r>
            <a:r>
              <a:rPr lang="en-AU" sz="1200" dirty="0">
                <a:solidFill>
                  <a:schemeClr val="bg1"/>
                </a:solidFill>
                <a:latin typeface="+mn-lt"/>
                <a:ea typeface="Calibri" panose="020F0502020204030204" pitchFamily="34" charset="0"/>
                <a:cs typeface="Times New Roman" panose="02020603050405020304" pitchFamily="18" charset="0"/>
              </a:rPr>
              <a:t>– more productive collaboration will not only allow </a:t>
            </a:r>
            <a:r>
              <a:rPr lang="en-AU" sz="1200" dirty="0">
                <a:solidFill>
                  <a:schemeClr val="bg1"/>
                </a:solidFill>
                <a:effectLst/>
                <a:latin typeface="+mn-lt"/>
                <a:ea typeface="Calibri" panose="020F0502020204030204" pitchFamily="34" charset="0"/>
                <a:cs typeface="Times New Roman" panose="02020603050405020304" pitchFamily="18" charset="0"/>
              </a:rPr>
              <a:t>short-term improvements to progress quickly, but also for global benchmarks to be set in biosecurity best practice through co-design.</a:t>
            </a:r>
          </a:p>
          <a:p>
            <a:pPr>
              <a:spcBef>
                <a:spcPts val="600"/>
              </a:spcBef>
              <a:spcAft>
                <a:spcPts val="600"/>
              </a:spcAft>
            </a:pPr>
            <a:r>
              <a:rPr lang="en-AU" sz="1200" dirty="0">
                <a:solidFill>
                  <a:schemeClr val="bg1"/>
                </a:solidFill>
                <a:latin typeface="+mn-lt"/>
                <a:cs typeface="Times New Roman" panose="02020603050405020304" pitchFamily="18" charset="0"/>
              </a:rPr>
              <a:t>Engagement needs to be genuine, with industry brought in at the start, not at the end of the process. Some attendees have been through the reform process before and despite assurances at the time, full consultation has not occurred or come too late. How will it be different this time?   </a:t>
            </a:r>
          </a:p>
          <a:p>
            <a:pPr>
              <a:spcBef>
                <a:spcPts val="600"/>
              </a:spcBef>
              <a:spcAft>
                <a:spcPts val="600"/>
              </a:spcAft>
            </a:pPr>
            <a:r>
              <a:rPr lang="en-AU" sz="1200" dirty="0">
                <a:solidFill>
                  <a:schemeClr val="bg1"/>
                </a:solidFill>
                <a:latin typeface="+mn-lt"/>
                <a:cs typeface="Times New Roman" panose="02020603050405020304" pitchFamily="18" charset="0"/>
              </a:rPr>
              <a:t>Engagement should also include agricultural stakeholders to make sure they remain confident that biosecurity outcomes will be the same or better as we reform the system. </a:t>
            </a:r>
            <a:endParaRPr lang="en-AU" sz="1200" dirty="0">
              <a:solidFill>
                <a:schemeClr val="bg1"/>
              </a:solidFill>
              <a:effectLst/>
              <a:latin typeface="+mn-lt"/>
              <a:ea typeface="Calibri" panose="020F0502020204030204" pitchFamily="34" charset="0"/>
              <a:cs typeface="Times New Roman" panose="02020603050405020304" pitchFamily="18" charset="0"/>
            </a:endParaRPr>
          </a:p>
          <a:p>
            <a:pPr>
              <a:spcBef>
                <a:spcPts val="600"/>
              </a:spcBef>
              <a:spcAft>
                <a:spcPts val="6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Frustrations were raised on having to deal with multiple areas of the department and on the same or similar issues; </a:t>
            </a: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often short turnaround times for feedback on proposals; and the lack of progress of key reforms. A list of key departmental contacts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was recommended.  </a:t>
            </a:r>
            <a:endPar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spcBef>
                <a:spcPts val="600"/>
              </a:spcBef>
              <a:spcAft>
                <a:spcPts val="600"/>
              </a:spcAft>
            </a:pPr>
            <a:endParaRPr lang="en-AU" sz="1200" dirty="0">
              <a:solidFill>
                <a:schemeClr val="bg1"/>
              </a:solidFill>
              <a:latin typeface="+mn-lt"/>
              <a:cs typeface="Times New Roman" panose="02020603050405020304" pitchFamily="18" charset="0"/>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
        <p:nvSpPr>
          <p:cNvPr id="13" name="TextBox 12">
            <a:extLst>
              <a:ext uri="{FF2B5EF4-FFF2-40B4-BE49-F238E27FC236}">
                <a16:creationId xmlns:a16="http://schemas.microsoft.com/office/drawing/2014/main" id="{6D188983-6233-4FA0-82C1-B5E1A8B73321}"/>
              </a:ext>
            </a:extLst>
          </p:cNvPr>
          <p:cNvSpPr txBox="1"/>
          <p:nvPr/>
        </p:nvSpPr>
        <p:spPr>
          <a:xfrm>
            <a:off x="4611957" y="960895"/>
            <a:ext cx="4336780" cy="5717206"/>
          </a:xfrm>
          <a:prstGeom prst="rect">
            <a:avLst/>
          </a:prstGeom>
          <a:noFill/>
        </p:spPr>
        <p:txBody>
          <a:bodyPr wrap="square">
            <a:spAutoFit/>
          </a:bodyPr>
          <a:lstStyle/>
          <a:p>
            <a:pPr>
              <a:lnSpc>
                <a:spcPct val="107000"/>
              </a:lnSpc>
              <a:spcAft>
                <a:spcPts val="800"/>
              </a:spcAft>
            </a:pPr>
            <a:r>
              <a:rPr lang="en-AU" sz="1200" b="1" dirty="0">
                <a:solidFill>
                  <a:schemeClr val="bg1"/>
                </a:solidFill>
                <a:latin typeface="Calibri" panose="020F0502020204030204" pitchFamily="34" charset="0"/>
                <a:cs typeface="Times New Roman" panose="02020603050405020304" pitchFamily="18" charset="0"/>
              </a:rPr>
              <a:t>More sustainable biosecurity funding</a:t>
            </a:r>
          </a:p>
          <a:p>
            <a:pPr lvl="0">
              <a:lnSpc>
                <a:spcPct val="107000"/>
              </a:lnSpc>
              <a:spcBef>
                <a:spcPts val="0"/>
              </a:spcBef>
              <a:spcAft>
                <a:spcPts val="0"/>
              </a:spcAft>
            </a:pPr>
            <a:r>
              <a:rPr lang="en-AU" sz="1200" dirty="0">
                <a:solidFill>
                  <a:schemeClr val="bg1"/>
                </a:solidFill>
                <a:latin typeface="+mn-lt"/>
                <a:cs typeface="Times New Roman" panose="02020603050405020304" pitchFamily="18" charset="0"/>
              </a:rPr>
              <a:t>Change is unlikely to be achieved without additional investment and resourcing to allow business as usual operations to continue while reforms are trialled and implemented. The benefits of change also need to be better articulated, not just for the agricultural sector but across import supply chains, businesses seeking to recover from COVID and rural and regional communities. </a:t>
            </a:r>
          </a:p>
          <a:p>
            <a:pPr>
              <a:spcBef>
                <a:spcPts val="0"/>
              </a:spcBef>
              <a:spcAft>
                <a:spcPts val="0"/>
              </a:spcAft>
            </a:pPr>
            <a:endParaRPr lang="en-AU" sz="1200" dirty="0">
              <a:solidFill>
                <a:schemeClr val="bg1"/>
              </a:solidFill>
              <a:latin typeface="+mn-lt"/>
              <a:cs typeface="Times New Roman" panose="02020603050405020304" pitchFamily="18" charset="0"/>
            </a:endParaRPr>
          </a:p>
          <a:p>
            <a:pPr>
              <a:spcBef>
                <a:spcPts val="0"/>
              </a:spcBef>
              <a:spcAft>
                <a:spcPts val="0"/>
              </a:spcAft>
            </a:pPr>
            <a:r>
              <a:rPr lang="en-AU" sz="1200" dirty="0">
                <a:solidFill>
                  <a:schemeClr val="bg1"/>
                </a:solidFill>
                <a:latin typeface="+mn-lt"/>
                <a:cs typeface="Times New Roman" panose="02020603050405020304" pitchFamily="18" charset="0"/>
              </a:rPr>
              <a:t>It was recognised that the department’s current charging model may not be appropriate and that there may be an appetite within industry to pay more for premium or differentiated services. </a:t>
            </a:r>
          </a:p>
          <a:p>
            <a:pPr lvl="0">
              <a:spcBef>
                <a:spcPts val="0"/>
              </a:spcBef>
              <a:spcAft>
                <a:spcPts val="0"/>
              </a:spcAft>
            </a:pPr>
            <a:endParaRPr lang="en-AU" sz="1200" dirty="0">
              <a:solidFill>
                <a:schemeClr val="bg1"/>
              </a:solidFill>
              <a:latin typeface="+mn-lt"/>
              <a:cs typeface="Times New Roman" panose="02020603050405020304" pitchFamily="18" charset="0"/>
            </a:endParaRPr>
          </a:p>
          <a:p>
            <a:pPr>
              <a:spcBef>
                <a:spcPts val="0"/>
              </a:spcBef>
              <a:spcAft>
                <a:spcPts val="0"/>
              </a:spcAft>
            </a:pPr>
            <a:r>
              <a:rPr lang="en-AU" sz="1200" dirty="0">
                <a:solidFill>
                  <a:schemeClr val="bg1"/>
                </a:solidFill>
                <a:latin typeface="+mn-lt"/>
                <a:cs typeface="Times New Roman" panose="02020603050405020304" pitchFamily="18" charset="0"/>
              </a:rPr>
              <a:t>Importers would likely support paying extra if import processes were streamlined and systems made more efficient. However</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this would require greater </a:t>
            </a: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transparency on the level of biosecurity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funding required and how it will be used. </a:t>
            </a: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different e</a:t>
            </a:r>
            <a:r>
              <a:rPr lang="en-AU" sz="1200" dirty="0">
                <a:solidFill>
                  <a:schemeClr val="bg1"/>
                </a:solidFill>
                <a:latin typeface="+mn-lt"/>
                <a:cs typeface="Times New Roman" panose="02020603050405020304" pitchFamily="18" charset="0"/>
              </a:rPr>
              <a:t>ngagement approach to last year’s biosecurity levy proposal was suggested. </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spcBef>
                <a:spcPts val="0"/>
              </a:spcBef>
              <a:spcAft>
                <a:spcPts val="0"/>
              </a:spcAft>
            </a:pPr>
            <a:endParaRPr lang="en-AU" sz="1200" dirty="0">
              <a:solidFill>
                <a:schemeClr val="bg1"/>
              </a:solidFill>
              <a:latin typeface="+mn-lt"/>
              <a:cs typeface="Times New Roman" panose="02020603050405020304" pitchFamily="18" charset="0"/>
            </a:endParaRPr>
          </a:p>
          <a:p>
            <a:pPr lvl="0">
              <a:spcBef>
                <a:spcPts val="0"/>
              </a:spcBef>
              <a:spcAft>
                <a:spcPts val="0"/>
              </a:spcAft>
            </a:pPr>
            <a:r>
              <a:rPr lang="en-AU" sz="1200" dirty="0">
                <a:solidFill>
                  <a:schemeClr val="bg1"/>
                </a:solidFill>
                <a:latin typeface="+mn-lt"/>
                <a:cs typeface="Times New Roman" panose="02020603050405020304" pitchFamily="18" charset="0"/>
              </a:rPr>
              <a:t>There needs to be a persuasive case for change and further investment and participants can assist by providing advice on the costs of service delays and regulatory measures targeting specific pests and diseases. Also tangible examples of the economic consequences should these measures not be successful in preventing harmful pests and diseases entering the country and establishing.</a:t>
            </a:r>
          </a:p>
          <a:p>
            <a:pPr>
              <a:lnSpc>
                <a:spcPct val="107000"/>
              </a:lnSpc>
              <a:spcBef>
                <a:spcPts val="600"/>
              </a:spcBef>
              <a:spcAft>
                <a:spcPts val="600"/>
              </a:spcAft>
            </a:pP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Bef>
                <a:spcPts val="600"/>
              </a:spcBef>
              <a:spcAft>
                <a:spcPts val="600"/>
              </a:spcAft>
            </a:pPr>
            <a:r>
              <a:rPr lang="en-AU" sz="1200" dirty="0">
                <a:solidFill>
                  <a:schemeClr val="bg1"/>
                </a:solidFill>
                <a:latin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34391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6</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471081" y="375896"/>
            <a:ext cx="3569514"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solidFill>
                  <a:schemeClr val="bg1"/>
                </a:solidFill>
              </a:rPr>
              <a:t>Key themes raised by participants</a:t>
            </a:r>
          </a:p>
          <a:p>
            <a:pPr fontAlgn="auto">
              <a:defRPr/>
            </a:pPr>
            <a:endParaRPr lang="en-AU" dirty="0">
              <a:solidFill>
                <a:schemeClr val="accent4"/>
              </a:solidFill>
            </a:endParaRPr>
          </a:p>
          <a:p>
            <a:pPr fontAlgn="auto">
              <a:defRPr/>
            </a:pPr>
            <a:endParaRPr lang="en-AU" dirty="0">
              <a:solidFill>
                <a:schemeClr val="accent4"/>
              </a:solidFill>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
        <p:nvSpPr>
          <p:cNvPr id="2" name="TextBox 1">
            <a:extLst>
              <a:ext uri="{FF2B5EF4-FFF2-40B4-BE49-F238E27FC236}">
                <a16:creationId xmlns:a16="http://schemas.microsoft.com/office/drawing/2014/main" id="{B6F8F445-23EB-4477-BB1F-6421B167778E}"/>
              </a:ext>
            </a:extLst>
          </p:cNvPr>
          <p:cNvSpPr txBox="1"/>
          <p:nvPr/>
        </p:nvSpPr>
        <p:spPr>
          <a:xfrm>
            <a:off x="366711" y="1079365"/>
            <a:ext cx="2800348" cy="276999"/>
          </a:xfrm>
          <a:prstGeom prst="rect">
            <a:avLst/>
          </a:prstGeom>
          <a:noFill/>
        </p:spPr>
        <p:txBody>
          <a:bodyPr wrap="square" rtlCol="0">
            <a:spAutoFit/>
          </a:bodyPr>
          <a:lstStyle/>
          <a:p>
            <a:pPr>
              <a:spcBef>
                <a:spcPts val="600"/>
              </a:spcBef>
              <a:spcAft>
                <a:spcPts val="600"/>
              </a:spcAft>
            </a:pP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A5CDC6F3-382C-41B2-B0FB-9E2985EB6B45}"/>
              </a:ext>
            </a:extLst>
          </p:cNvPr>
          <p:cNvSpPr txBox="1"/>
          <p:nvPr/>
        </p:nvSpPr>
        <p:spPr>
          <a:xfrm>
            <a:off x="442911" y="2418983"/>
            <a:ext cx="2647948" cy="615553"/>
          </a:xfrm>
          <a:prstGeom prst="rect">
            <a:avLst/>
          </a:prstGeom>
          <a:noFill/>
        </p:spPr>
        <p:txBody>
          <a:bodyPr wrap="square" rtlCol="0">
            <a:spAutoFit/>
          </a:bodyPr>
          <a:lstStyle/>
          <a:p>
            <a:pPr lvl="0">
              <a:spcBef>
                <a:spcPts val="600"/>
              </a:spcBef>
              <a:spcAft>
                <a:spcPts val="600"/>
              </a:spcAft>
            </a:pPr>
            <a:endParaRPr lang="en-AU" sz="1200" dirty="0">
              <a:solidFill>
                <a:schemeClr val="bg1"/>
              </a:solidFill>
              <a:effectLst/>
              <a:latin typeface="+mn-lt"/>
              <a:ea typeface="Calibri" panose="020F0502020204030204" pitchFamily="34" charset="0"/>
              <a:cs typeface="Times New Roman" panose="02020603050405020304" pitchFamily="18" charset="0"/>
            </a:endParaRPr>
          </a:p>
          <a:p>
            <a:pPr lvl="0">
              <a:spcBef>
                <a:spcPts val="600"/>
              </a:spcBef>
              <a:spcAft>
                <a:spcPts val="600"/>
              </a:spcAft>
            </a:pP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8CC5478-6C16-4702-B865-174F99A22622}"/>
              </a:ext>
            </a:extLst>
          </p:cNvPr>
          <p:cNvSpPr txBox="1"/>
          <p:nvPr/>
        </p:nvSpPr>
        <p:spPr>
          <a:xfrm>
            <a:off x="366711" y="857184"/>
            <a:ext cx="4007928" cy="5334666"/>
          </a:xfrm>
          <a:prstGeom prst="rect">
            <a:avLst/>
          </a:prstGeom>
          <a:noFill/>
        </p:spPr>
        <p:txBody>
          <a:bodyPr wrap="square" rtlCol="0">
            <a:spAutoFit/>
          </a:bodyPr>
          <a:lstStyle/>
          <a:p>
            <a:pPr>
              <a:spcBef>
                <a:spcPts val="600"/>
              </a:spcBef>
              <a:spcAft>
                <a:spcPts val="600"/>
              </a:spcAft>
            </a:pPr>
            <a:r>
              <a:rPr lang="en-AU"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Interim arrangements are short term and not sustainable </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Attendees appreciated the department’s actions to provide relief in the delays in assessment and inspection outcomes, but agreed this is not sustainable.</a:t>
            </a:r>
          </a:p>
          <a:p>
            <a:pPr>
              <a:lnSpc>
                <a:spcPct val="107000"/>
              </a:lnSpc>
              <a:spcAft>
                <a:spcPts val="8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U</a:t>
            </a: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se of airport based biosecurity officers to undertake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assessments and inspections in other pathways was possible only because of low volumes of international travel due to COVID. This will not be sustainable once passenger numbers increase.</a:t>
            </a:r>
          </a:p>
          <a:p>
            <a:pPr lvl="0">
              <a:lnSpc>
                <a:spcPct val="107000"/>
              </a:lnSpc>
              <a:spcAft>
                <a:spcPts val="8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Longer term solutions are needed as the challenges facing the biosecurity system will continue to evolve and grow. </a:t>
            </a:r>
          </a:p>
          <a:p>
            <a:pPr>
              <a:lnSpc>
                <a:spcPct val="107000"/>
              </a:lnSpc>
              <a:spcAft>
                <a:spcPts val="800"/>
              </a:spcAft>
            </a:pP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To respond he department will need to shift its border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operating model from document management to broader biosecurity system management. Current departmental focus is more transactional than outcome-based, and better results could be achieved through leveraging industry systems, technology and other regulatory processes (e.g. exports, other regulators). The statement was made that the Biosecurity Act had been modernised but import processes hadn’t. </a:t>
            </a:r>
          </a:p>
          <a:p>
            <a:pPr lvl="0">
              <a:spcBef>
                <a:spcPts val="600"/>
              </a:spcBef>
              <a:spcAft>
                <a:spcPts val="6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Attendees were keen to work with the department on longer term solutions and sought assurances that interim arrangements would be retained where possible until more permanent solutions were in place. </a:t>
            </a:r>
          </a:p>
        </p:txBody>
      </p:sp>
      <p:sp>
        <p:nvSpPr>
          <p:cNvPr id="6" name="TextBox 5">
            <a:extLst>
              <a:ext uri="{FF2B5EF4-FFF2-40B4-BE49-F238E27FC236}">
                <a16:creationId xmlns:a16="http://schemas.microsoft.com/office/drawing/2014/main" id="{401D3AB5-E736-447C-A0FB-F03ECFB6C984}"/>
              </a:ext>
            </a:extLst>
          </p:cNvPr>
          <p:cNvSpPr txBox="1"/>
          <p:nvPr/>
        </p:nvSpPr>
        <p:spPr>
          <a:xfrm>
            <a:off x="4936217" y="857185"/>
            <a:ext cx="3950608" cy="4754763"/>
          </a:xfrm>
          <a:prstGeom prst="rect">
            <a:avLst/>
          </a:prstGeom>
          <a:noFill/>
        </p:spPr>
        <p:txBody>
          <a:bodyPr wrap="square" rtlCol="0">
            <a:spAutoFit/>
          </a:bodyPr>
          <a:lstStyle/>
          <a:p>
            <a:pPr>
              <a:spcBef>
                <a:spcPts val="600"/>
              </a:spcBef>
              <a:spcAft>
                <a:spcPts val="600"/>
              </a:spcAft>
            </a:pPr>
            <a:r>
              <a:rPr lang="en-AU"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Industry to be authorised to undertake certain biosecurity activities </a:t>
            </a:r>
          </a:p>
          <a:p>
            <a:pPr>
              <a:lnSpc>
                <a:spcPct val="107000"/>
              </a:lnSpc>
              <a:spcAft>
                <a:spcPts val="800"/>
              </a:spcAft>
            </a:pPr>
            <a:r>
              <a:rPr lang="en-AU" sz="1200" dirty="0">
                <a:solidFill>
                  <a:schemeClr val="bg1"/>
                </a:solidFill>
                <a:latin typeface="Calibri" panose="020F0502020204030204" pitchFamily="34" charset="0"/>
                <a:cs typeface="Times New Roman" panose="02020603050405020304" pitchFamily="18" charset="0"/>
              </a:rPr>
              <a:t>Industry should be authorised to assess and clear low-risk goods, where they can demonstrate the same or better biosecurity outcomes and with appropriate departmental oversight.   </a:t>
            </a:r>
          </a:p>
          <a:p>
            <a:pPr>
              <a:lnSpc>
                <a:spcPct val="107000"/>
              </a:lnSpc>
              <a:spcAft>
                <a:spcPts val="800"/>
              </a:spcAft>
            </a:pPr>
            <a:r>
              <a:rPr lang="en-AU" sz="1200" dirty="0">
                <a:solidFill>
                  <a:schemeClr val="bg1"/>
                </a:solidFill>
                <a:latin typeface="Calibri" panose="020F0502020204030204" pitchFamily="34" charset="0"/>
                <a:cs typeface="Times New Roman" panose="02020603050405020304" pitchFamily="18" charset="0"/>
              </a:rPr>
              <a:t>The department’s support for this was welcomed, noting that in some cases it may require legislative change and/or assurances to the agriculture sector and other stakeholders  that biosecurity would not be compromised. </a:t>
            </a:r>
          </a:p>
          <a:p>
            <a:pPr lvl="0">
              <a:lnSpc>
                <a:spcPct val="107000"/>
              </a:lnSpc>
              <a:spcAft>
                <a:spcPts val="800"/>
              </a:spcAft>
            </a:pPr>
            <a:r>
              <a:rPr lang="en-AU" sz="1200" dirty="0">
                <a:solidFill>
                  <a:schemeClr val="bg1"/>
                </a:solidFill>
                <a:latin typeface="Calibri" panose="020F0502020204030204" pitchFamily="34" charset="0"/>
                <a:cs typeface="Times New Roman" panose="02020603050405020304" pitchFamily="18" charset="0"/>
              </a:rPr>
              <a:t>The department is expected to produce scientific and technical evidence that biosecurity is being appropriately managed. This would continue if industry took on various biosecurity activities, emphasising  the need to be able to access data and use analytics to track containers and goods in real time.</a:t>
            </a:r>
          </a:p>
          <a:p>
            <a:pPr>
              <a:lnSpc>
                <a:spcPct val="107000"/>
              </a:lnSpc>
              <a:spcAft>
                <a:spcPts val="800"/>
              </a:spcAft>
            </a:pPr>
            <a:r>
              <a:rPr lang="en-AU" sz="1200" dirty="0">
                <a:solidFill>
                  <a:schemeClr val="bg1"/>
                </a:solidFill>
                <a:latin typeface="Calibri" panose="020F0502020204030204" pitchFamily="34" charset="0"/>
                <a:cs typeface="Times New Roman" panose="02020603050405020304" pitchFamily="18" charset="0"/>
              </a:rPr>
              <a:t>Attendees agreed to work with the department to prioritise key areas of focus to get some runs on the board quickly and  secure industry confidence.</a:t>
            </a:r>
          </a:p>
          <a:p>
            <a:pPr>
              <a:spcBef>
                <a:spcPts val="600"/>
              </a:spcBef>
              <a:spcAft>
                <a:spcPts val="600"/>
              </a:spcAft>
            </a:pPr>
            <a:b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3827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7</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471081" y="375896"/>
            <a:ext cx="3569514"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solidFill>
                  <a:schemeClr val="bg1"/>
                </a:solidFill>
              </a:rPr>
              <a:t>Key themes raised by participants</a:t>
            </a:r>
          </a:p>
          <a:p>
            <a:pPr fontAlgn="auto">
              <a:defRPr/>
            </a:pPr>
            <a:endParaRPr lang="en-AU" dirty="0">
              <a:solidFill>
                <a:schemeClr val="accent4"/>
              </a:solidFill>
            </a:endParaRPr>
          </a:p>
          <a:p>
            <a:pPr fontAlgn="auto">
              <a:defRPr/>
            </a:pPr>
            <a:endParaRPr lang="en-AU" dirty="0">
              <a:solidFill>
                <a:schemeClr val="accent4"/>
              </a:solidFill>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
        <p:nvSpPr>
          <p:cNvPr id="2" name="TextBox 1">
            <a:extLst>
              <a:ext uri="{FF2B5EF4-FFF2-40B4-BE49-F238E27FC236}">
                <a16:creationId xmlns:a16="http://schemas.microsoft.com/office/drawing/2014/main" id="{B6F8F445-23EB-4477-BB1F-6421B167778E}"/>
              </a:ext>
            </a:extLst>
          </p:cNvPr>
          <p:cNvSpPr txBox="1"/>
          <p:nvPr/>
        </p:nvSpPr>
        <p:spPr>
          <a:xfrm>
            <a:off x="366711" y="1079365"/>
            <a:ext cx="3484618" cy="2246769"/>
          </a:xfrm>
          <a:prstGeom prst="rect">
            <a:avLst/>
          </a:prstGeom>
          <a:noFill/>
        </p:spPr>
        <p:txBody>
          <a:bodyPr wrap="square" rtlCol="0">
            <a:spAutoFit/>
          </a:bodyPr>
          <a:lstStyle/>
          <a:p>
            <a:pPr>
              <a:spcBef>
                <a:spcPts val="600"/>
              </a:spcBef>
              <a:spcAft>
                <a:spcPts val="600"/>
              </a:spcAft>
            </a:pPr>
            <a:r>
              <a:rPr lang="en-AU"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Better balance between import and export streams</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spcBef>
                <a:spcPts val="600"/>
              </a:spcBef>
              <a:spcAft>
                <a:spcPts val="6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There needs to be a better balance between import and export arrangements, with the potential for reforms and capability being explored in the exports workstream to be extended to imports.</a:t>
            </a:r>
          </a:p>
          <a:p>
            <a:pPr lvl="0">
              <a:spcBef>
                <a:spcPts val="600"/>
              </a:spcBef>
              <a:spcAft>
                <a:spcPts val="600"/>
              </a:spcAft>
            </a:pP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As importers are often exporters, concerns were expressed on the lack of interface between the two streams. Greater alignment with the Australian Border Force would also ease the regulatory burden on industry.</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1B78D689-D061-46C9-9E62-9D9762FEDFF7}"/>
              </a:ext>
            </a:extLst>
          </p:cNvPr>
          <p:cNvSpPr txBox="1"/>
          <p:nvPr/>
        </p:nvSpPr>
        <p:spPr>
          <a:xfrm>
            <a:off x="366709" y="3418771"/>
            <a:ext cx="3569514" cy="2954655"/>
          </a:xfrm>
          <a:prstGeom prst="rect">
            <a:avLst/>
          </a:prstGeom>
          <a:noFill/>
        </p:spPr>
        <p:txBody>
          <a:bodyPr wrap="square" rtlCol="0">
            <a:spAutoFit/>
          </a:bodyPr>
          <a:lstStyle/>
          <a:p>
            <a:pPr>
              <a:spcBef>
                <a:spcPts val="600"/>
              </a:spcBef>
              <a:spcAft>
                <a:spcPts val="600"/>
              </a:spcAft>
            </a:pPr>
            <a:r>
              <a:rPr lang="en-AU"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Increased two way sharing of information to avoid duplication and </a:t>
            </a:r>
            <a:r>
              <a:rPr lang="en-AU" sz="12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help ensure government and industry initiatives are complementary</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spcBef>
                <a:spcPts val="600"/>
              </a:spcBef>
              <a:spcAft>
                <a:spcPts val="600"/>
              </a:spcAft>
            </a:pP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There is a need for greate</a:t>
            </a: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r transparency and alignment across all related initiatives, including those proposed by the Department of Home Affairs. </a:t>
            </a:r>
          </a:p>
          <a:p>
            <a:pPr lvl="0">
              <a:spcBef>
                <a:spcPts val="600"/>
              </a:spcBef>
              <a:spcAft>
                <a:spcPts val="600"/>
              </a:spcAft>
            </a:pP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There is also a need for </a:t>
            </a:r>
            <a:r>
              <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monitoring and early notification of any changes that may impact the  delivery of biosecurity assessment and inspection services. </a:t>
            </a:r>
          </a:p>
          <a:p>
            <a:pPr lvl="0">
              <a:spcBef>
                <a:spcPts val="600"/>
              </a:spcBef>
              <a:spcAft>
                <a:spcPts val="600"/>
              </a:spcAft>
            </a:pPr>
            <a:r>
              <a:rPr lang="en-AU"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role of the Biosecurity Futures Group in the reform and co-design work between industry and the department was also raised. </a:t>
            </a:r>
            <a:endParaRPr lang="en-AU"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60043690-0D11-46E9-95B4-7ADEB79A1F90}"/>
              </a:ext>
            </a:extLst>
          </p:cNvPr>
          <p:cNvSpPr txBox="1"/>
          <p:nvPr/>
        </p:nvSpPr>
        <p:spPr>
          <a:xfrm>
            <a:off x="4293030" y="1079365"/>
            <a:ext cx="3758769" cy="1972335"/>
          </a:xfrm>
          <a:prstGeom prst="rect">
            <a:avLst/>
          </a:prstGeom>
          <a:noFill/>
        </p:spPr>
        <p:txBody>
          <a:bodyPr wrap="square">
            <a:spAutoFit/>
          </a:bodyPr>
          <a:lstStyle/>
          <a:p>
            <a:pPr>
              <a:lnSpc>
                <a:spcPct val="107000"/>
              </a:lnSpc>
              <a:spcBef>
                <a:spcPts val="600"/>
              </a:spcBef>
              <a:spcAft>
                <a:spcPts val="600"/>
              </a:spcAft>
            </a:pPr>
            <a:r>
              <a:rPr lang="en-AU" sz="1200" b="1" dirty="0">
                <a:solidFill>
                  <a:schemeClr val="bg1"/>
                </a:solidFill>
                <a:latin typeface="Calibri" panose="020F0502020204030204" pitchFamily="34" charset="0"/>
                <a:cs typeface="Times New Roman" panose="02020603050405020304" pitchFamily="18" charset="0"/>
              </a:rPr>
              <a:t>Better understanding and alignment with states and territories</a:t>
            </a:r>
          </a:p>
          <a:p>
            <a:pPr>
              <a:lnSpc>
                <a:spcPct val="107000"/>
              </a:lnSpc>
              <a:spcBef>
                <a:spcPts val="600"/>
              </a:spcBef>
              <a:spcAft>
                <a:spcPts val="600"/>
              </a:spcAft>
            </a:pPr>
            <a:r>
              <a:rPr lang="en-AU" sz="1200" dirty="0">
                <a:solidFill>
                  <a:schemeClr val="bg1"/>
                </a:solidFill>
                <a:latin typeface="Calibri" panose="020F0502020204030204" pitchFamily="34" charset="0"/>
                <a:cs typeface="Times New Roman" panose="02020603050405020304" pitchFamily="18" charset="0"/>
              </a:rPr>
              <a:t>Attendees indicated they would welcome advice on state and federal responsibilities on the ground.</a:t>
            </a:r>
          </a:p>
          <a:p>
            <a:pPr>
              <a:lnSpc>
                <a:spcPct val="107000"/>
              </a:lnSpc>
              <a:spcBef>
                <a:spcPts val="600"/>
              </a:spcBef>
              <a:spcAft>
                <a:spcPts val="600"/>
              </a:spcAft>
            </a:pPr>
            <a:r>
              <a:rPr lang="en-AU" sz="1200" dirty="0">
                <a:solidFill>
                  <a:schemeClr val="bg1"/>
                </a:solidFill>
                <a:latin typeface="Calibri" panose="020F0502020204030204" pitchFamily="34" charset="0"/>
                <a:cs typeface="Times New Roman" panose="02020603050405020304" pitchFamily="18" charset="0"/>
              </a:rPr>
              <a:t>For example, the Biosecurity Act allows the department to manage risk in a different way to the states and territories but it is not clear who takes control in an incident. </a:t>
            </a:r>
          </a:p>
        </p:txBody>
      </p:sp>
    </p:spTree>
    <p:extLst>
      <p:ext uri="{BB962C8B-B14F-4D97-AF65-F5344CB8AC3E}">
        <p14:creationId xmlns:p14="http://schemas.microsoft.com/office/powerpoint/2010/main" val="471481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8</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419108" y="260350"/>
            <a:ext cx="6719575"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solidFill>
                  <a:schemeClr val="bg1"/>
                </a:solidFill>
              </a:rPr>
              <a:t>Next steps</a:t>
            </a:r>
            <a:endParaRPr lang="en-AU" sz="1800" b="1" dirty="0">
              <a:solidFill>
                <a:schemeClr val="accent4"/>
              </a:solidFill>
            </a:endParaRPr>
          </a:p>
          <a:p>
            <a:pPr fontAlgn="auto">
              <a:defRPr/>
            </a:pPr>
            <a:endParaRPr lang="en-AU" dirty="0">
              <a:solidFill>
                <a:schemeClr val="accent4"/>
              </a:solidFill>
            </a:endParaRPr>
          </a:p>
        </p:txBody>
      </p:sp>
      <p:sp>
        <p:nvSpPr>
          <p:cNvPr id="26634" name="Text Placeholder 17">
            <a:extLst>
              <a:ext uri="{FF2B5EF4-FFF2-40B4-BE49-F238E27FC236}">
                <a16:creationId xmlns:a16="http://schemas.microsoft.com/office/drawing/2014/main" id="{F15555FD-084D-AB4C-B0A6-0AE9261292FE}"/>
              </a:ext>
            </a:extLst>
          </p:cNvPr>
          <p:cNvSpPr txBox="1">
            <a:spLocks/>
          </p:cNvSpPr>
          <p:nvPr/>
        </p:nvSpPr>
        <p:spPr bwMode="auto">
          <a:xfrm>
            <a:off x="443011" y="831988"/>
            <a:ext cx="7973914" cy="5194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Bef>
                <a:spcPts val="600"/>
              </a:spcBef>
              <a:spcAft>
                <a:spcPts val="600"/>
              </a:spcAft>
            </a:pPr>
            <a:r>
              <a:rPr lang="en-AU" sz="13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department to: </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Circulate a draft meeting communique for comment, which will be published on the department’s website within a week of the roundtable. More comprehensive meeting notes would follow with the final version also published on the website.</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Contact attendees to establish smaller, targeted groups over the coming weeks to identify 3-5 key quick wins that can be achieved over the next three months.  This included: </a:t>
            </a:r>
          </a:p>
          <a:p>
            <a:pPr marL="1085850" lvl="1" indent="-342900">
              <a:spcBef>
                <a:spcPts val="0"/>
              </a:spcBef>
              <a:spcAft>
                <a:spcPts val="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Low risk activity that could be better managed by leveraging new or existing technology/capability.</a:t>
            </a:r>
          </a:p>
          <a:p>
            <a:pPr marL="1085850" lvl="1" indent="-342900">
              <a:spcBef>
                <a:spcPts val="0"/>
              </a:spcBef>
              <a:spcAft>
                <a:spcPts val="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Use of the export authorised officer model to allow industry to perform certain biosecurity activities.</a:t>
            </a:r>
          </a:p>
          <a:p>
            <a:pPr marL="1085850" lvl="1" indent="-342900">
              <a:spcBef>
                <a:spcPts val="0"/>
              </a:spcBef>
              <a:spcAft>
                <a:spcPts val="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Actions to lower industry compliance costs and government administrative costs where these are reasonably straightforward to implement.</a:t>
            </a:r>
          </a:p>
          <a:p>
            <a:pPr marL="1085850" lvl="1" indent="-342900">
              <a:spcBef>
                <a:spcPts val="0"/>
              </a:spcBef>
              <a:spcAft>
                <a:spcPts val="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Building a shared narrative and business case for reform and greater investment in biosecurity.</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Draft a broader narrative on the role of all the players in the system (government, states/territories, and industry)               and how the system is managed end to end.</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With industry, develop a roadmap for change, outlining short, medium to long term reform initiatives; investments in technology and smarter ways of doing things; and forward looking analysis of forces at play over the next 5 years. The department will ensure governance arrangements are implemented to drive this work and ensure that is holistic, purpose driven, systematic and realistic.  </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Arrange a potential face to face meeting before 30 June 2021. </a:t>
            </a: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Tree>
    <p:extLst>
      <p:ext uri="{BB962C8B-B14F-4D97-AF65-F5344CB8AC3E}">
        <p14:creationId xmlns:p14="http://schemas.microsoft.com/office/powerpoint/2010/main" val="1591881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8EBB4BD-40E1-E945-82C1-28FEF982DA5A}"/>
              </a:ext>
            </a:extLst>
          </p:cNvPr>
          <p:cNvSpPr txBox="1">
            <a:spLocks/>
          </p:cNvSpPr>
          <p:nvPr/>
        </p:nvSpPr>
        <p:spPr bwMode="auto">
          <a:xfrm>
            <a:off x="781050" y="6380163"/>
            <a:ext cx="1474788" cy="22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US" altLang="en-US" sz="900" dirty="0">
                <a:latin typeface="Calibri" panose="020F0502020204030204" pitchFamily="34" charset="0"/>
              </a:rPr>
              <a:t>Department of Agriculture, Water and the Environment</a:t>
            </a:r>
            <a:endParaRPr lang="en-GB" altLang="en-US" sz="900" dirty="0">
              <a:latin typeface="Calibri" panose="020F0502020204030204" pitchFamily="34" charset="0"/>
            </a:endParaRPr>
          </a:p>
        </p:txBody>
      </p:sp>
      <p:cxnSp>
        <p:nvCxnSpPr>
          <p:cNvPr id="20" name="Straight Connector 19">
            <a:extLst>
              <a:ext uri="{FF2B5EF4-FFF2-40B4-BE49-F238E27FC236}">
                <a16:creationId xmlns:a16="http://schemas.microsoft.com/office/drawing/2014/main" id="{AA4E99EA-8F44-1140-8DDF-B02AC297020B}"/>
              </a:ext>
            </a:extLst>
          </p:cNvPr>
          <p:cNvCxnSpPr/>
          <p:nvPr/>
        </p:nvCxnSpPr>
        <p:spPr>
          <a:xfrm flipV="1">
            <a:off x="703263" y="6396038"/>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630" name="Title 1">
            <a:extLst>
              <a:ext uri="{FF2B5EF4-FFF2-40B4-BE49-F238E27FC236}">
                <a16:creationId xmlns:a16="http://schemas.microsoft.com/office/drawing/2014/main" id="{0E5DB07D-A817-F246-A336-3E84C962ED56}"/>
              </a:ext>
            </a:extLst>
          </p:cNvPr>
          <p:cNvSpPr txBox="1">
            <a:spLocks/>
          </p:cNvSpPr>
          <p:nvPr/>
        </p:nvSpPr>
        <p:spPr bwMode="auto">
          <a:xfrm>
            <a:off x="8494713" y="6381750"/>
            <a:ext cx="4540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fld id="{6D9D727A-9E62-F849-AC5A-E9194A80965A}" type="slidenum">
              <a:rPr lang="en-GB" altLang="en-US" sz="900">
                <a:latin typeface="Calibri" panose="020F0502020204030204" pitchFamily="34" charset="0"/>
              </a:rPr>
              <a:pPr eaLnBrk="1" hangingPunct="1">
                <a:lnSpc>
                  <a:spcPts val="1000"/>
                </a:lnSpc>
              </a:pPr>
              <a:t>9</a:t>
            </a:fld>
            <a:endParaRPr lang="en-GB" altLang="en-US" sz="900" dirty="0">
              <a:latin typeface="Calibri" panose="020F0502020204030204" pitchFamily="34" charset="0"/>
            </a:endParaRPr>
          </a:p>
        </p:txBody>
      </p:sp>
      <p:cxnSp>
        <p:nvCxnSpPr>
          <p:cNvPr id="24" name="Straight Connector 23">
            <a:extLst>
              <a:ext uri="{FF2B5EF4-FFF2-40B4-BE49-F238E27FC236}">
                <a16:creationId xmlns:a16="http://schemas.microsoft.com/office/drawing/2014/main" id="{186FBB4D-92AE-8D41-BBE7-82437553415B}"/>
              </a:ext>
            </a:extLst>
          </p:cNvPr>
          <p:cNvCxnSpPr/>
          <p:nvPr/>
        </p:nvCxnSpPr>
        <p:spPr>
          <a:xfrm flipV="1">
            <a:off x="8416925" y="639762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CBF5D14-3116-5C40-BF26-61F0DFFB41B6}"/>
              </a:ext>
            </a:extLst>
          </p:cNvPr>
          <p:cNvCxnSpPr/>
          <p:nvPr/>
        </p:nvCxnSpPr>
        <p:spPr>
          <a:xfrm flipV="1">
            <a:off x="7004050" y="6391275"/>
            <a:ext cx="0" cy="206375"/>
          </a:xfrm>
          <a:prstGeom prst="line">
            <a:avLst/>
          </a:prstGeom>
          <a:ln w="63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FA6B5BB5-2AA3-BC47-9F1C-A6CB34533BCE}"/>
              </a:ext>
            </a:extLst>
          </p:cNvPr>
          <p:cNvSpPr txBox="1">
            <a:spLocks/>
          </p:cNvSpPr>
          <p:nvPr/>
        </p:nvSpPr>
        <p:spPr>
          <a:xfrm>
            <a:off x="419108" y="260350"/>
            <a:ext cx="6719575" cy="481288"/>
          </a:xfrm>
          <a:prstGeom prst="rect">
            <a:avLst/>
          </a:prstGeom>
        </p:spPr>
        <p:txBody>
          <a:bodyPr lIns="0" tIns="0" rIns="0" bIns="0"/>
          <a:lstStyle>
            <a:lvl1pPr marL="0" indent="0" algn="l" defTabSz="457200" rtl="0" eaLnBrk="1" latinLnBrk="0" hangingPunct="1">
              <a:lnSpc>
                <a:spcPts val="2800"/>
              </a:lnSpc>
              <a:spcBef>
                <a:spcPts val="0"/>
              </a:spcBef>
              <a:spcAft>
                <a:spcPts val="1600"/>
              </a:spcAft>
              <a:buFont typeface="Arial"/>
              <a:buNone/>
              <a:defRPr sz="28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fontAlgn="auto">
              <a:defRPr/>
            </a:pPr>
            <a:r>
              <a:rPr lang="en-AU" sz="1800" b="1" dirty="0">
                <a:solidFill>
                  <a:schemeClr val="bg1"/>
                </a:solidFill>
              </a:rPr>
              <a:t>Next steps</a:t>
            </a:r>
            <a:endParaRPr lang="en-AU" sz="1800" b="1" dirty="0">
              <a:solidFill>
                <a:schemeClr val="accent4"/>
              </a:solidFill>
            </a:endParaRPr>
          </a:p>
          <a:p>
            <a:pPr fontAlgn="auto">
              <a:defRPr/>
            </a:pPr>
            <a:endParaRPr lang="en-AU" dirty="0">
              <a:solidFill>
                <a:schemeClr val="accent4"/>
              </a:solidFill>
            </a:endParaRPr>
          </a:p>
        </p:txBody>
      </p:sp>
      <p:sp>
        <p:nvSpPr>
          <p:cNvPr id="26634" name="Text Placeholder 17">
            <a:extLst>
              <a:ext uri="{FF2B5EF4-FFF2-40B4-BE49-F238E27FC236}">
                <a16:creationId xmlns:a16="http://schemas.microsoft.com/office/drawing/2014/main" id="{F15555FD-084D-AB4C-B0A6-0AE9261292FE}"/>
              </a:ext>
            </a:extLst>
          </p:cNvPr>
          <p:cNvSpPr txBox="1">
            <a:spLocks/>
          </p:cNvSpPr>
          <p:nvPr/>
        </p:nvSpPr>
        <p:spPr bwMode="auto">
          <a:xfrm>
            <a:off x="443010" y="730526"/>
            <a:ext cx="8529629" cy="563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Bef>
                <a:spcPts val="600"/>
              </a:spcBef>
              <a:spcAft>
                <a:spcPts val="600"/>
              </a:spcAft>
            </a:pPr>
            <a:r>
              <a:rPr lang="en-AU" sz="13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Industry attendees </a:t>
            </a:r>
            <a:r>
              <a:rPr lang="en-AU" sz="13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to: </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Provide feedback on the draft communique and meeting summary.</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Provide advice as soon as possible on cost impacts of current service delivery delays and regulatory burden (high level estimates would be welcomed in the immediate term).</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Agree to reconvene in the coming weeks to work in small groups to progress agreed quick wins.</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Identify other quick wins and future reforms.   </a:t>
            </a:r>
          </a:p>
          <a:p>
            <a:pPr marL="342900" indent="-342900">
              <a:spcBef>
                <a:spcPts val="600"/>
              </a:spcBef>
              <a:spcAft>
                <a:spcPts val="600"/>
              </a:spcAft>
              <a:buFont typeface="Symbol" panose="05050102010706020507" pitchFamily="18" charset="2"/>
              <a:buChar char=""/>
            </a:pPr>
            <a:r>
              <a:rPr lang="en-AU" sz="1300" dirty="0">
                <a:solidFill>
                  <a:schemeClr val="bg1"/>
                </a:solidFill>
                <a:latin typeface="Calibri" panose="020F0502020204030204" pitchFamily="34" charset="0"/>
                <a:cs typeface="Times New Roman" panose="02020603050405020304" pitchFamily="18" charset="0"/>
              </a:rPr>
              <a:t>Work with the department on the roadmap for change.</a:t>
            </a:r>
          </a:p>
          <a:p>
            <a:pPr lvl="0">
              <a:lnSpc>
                <a:spcPct val="107000"/>
              </a:lnSpc>
              <a:spcBef>
                <a:spcPts val="600"/>
              </a:spcBef>
              <a:spcAft>
                <a:spcPts val="600"/>
              </a:spcAft>
            </a:pPr>
            <a:r>
              <a:rPr lang="en-AU" sz="1400" dirty="0"/>
              <a:t> </a:t>
            </a:r>
            <a:endParaRPr lang="en-AU" sz="1300" dirty="0">
              <a:solidFill>
                <a:schemeClr val="bg1"/>
              </a:solidFill>
              <a:latin typeface="Calibri" panose="020F0502020204030204" pitchFamily="34" charset="0"/>
              <a:cs typeface="Times New Roman" panose="02020603050405020304" pitchFamily="18" charset="0"/>
            </a:endParaRPr>
          </a:p>
        </p:txBody>
      </p:sp>
      <p:sp>
        <p:nvSpPr>
          <p:cNvPr id="26636" name="Title 1">
            <a:extLst>
              <a:ext uri="{FF2B5EF4-FFF2-40B4-BE49-F238E27FC236}">
                <a16:creationId xmlns:a16="http://schemas.microsoft.com/office/drawing/2014/main" id="{E4C034A5-3B54-DC41-B843-D8F2FE5A644F}"/>
              </a:ext>
            </a:extLst>
          </p:cNvPr>
          <p:cNvSpPr txBox="1">
            <a:spLocks/>
          </p:cNvSpPr>
          <p:nvPr/>
        </p:nvSpPr>
        <p:spPr bwMode="auto">
          <a:xfrm>
            <a:off x="7083425" y="6373813"/>
            <a:ext cx="9683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ts val="1000"/>
              </a:lnSpc>
            </a:pPr>
            <a:r>
              <a:rPr lang="en-AU" altLang="en-US" sz="900" dirty="0">
                <a:latin typeface="Calibri" panose="020F0502020204030204" pitchFamily="34" charset="0"/>
              </a:rPr>
              <a:t>26 February 2021</a:t>
            </a:r>
            <a:endParaRPr lang="en-GB" altLang="en-US" sz="900" dirty="0">
              <a:latin typeface="Calibri" panose="020F0502020204030204" pitchFamily="34" charset="0"/>
            </a:endParaRPr>
          </a:p>
        </p:txBody>
      </p:sp>
    </p:spTree>
    <p:extLst>
      <p:ext uri="{BB962C8B-B14F-4D97-AF65-F5344CB8AC3E}">
        <p14:creationId xmlns:p14="http://schemas.microsoft.com/office/powerpoint/2010/main" val="491571397"/>
      </p:ext>
    </p:extLst>
  </p:cSld>
  <p:clrMapOvr>
    <a:masterClrMapping/>
  </p:clrMapOvr>
</p:sld>
</file>

<file path=ppt/theme/theme1.xml><?xml version="1.0" encoding="utf-8"?>
<a:theme xmlns:a="http://schemas.openxmlformats.org/drawingml/2006/main" name="DA2434_0416_Masterbrand_powerpoint">
  <a:themeElements>
    <a:clrScheme name="Markets">
      <a:dk1>
        <a:srgbClr val="776F65"/>
      </a:dk1>
      <a:lt1>
        <a:srgbClr val="333333"/>
      </a:lt1>
      <a:dk2>
        <a:srgbClr val="165788"/>
      </a:dk2>
      <a:lt2>
        <a:srgbClr val="FFFFFF"/>
      </a:lt2>
      <a:accent1>
        <a:srgbClr val="003150"/>
      </a:accent1>
      <a:accent2>
        <a:srgbClr val="B7D2E3"/>
      </a:accent2>
      <a:accent3>
        <a:srgbClr val="0083BE"/>
      </a:accent3>
      <a:accent4>
        <a:srgbClr val="D6E342"/>
      </a:accent4>
      <a:accent5>
        <a:srgbClr val="93B1CC"/>
      </a:accent5>
      <a:accent6>
        <a:srgbClr val="A8B400"/>
      </a:accent6>
      <a:hlink>
        <a:srgbClr val="404A29"/>
      </a:hlink>
      <a:folHlink>
        <a:srgbClr val="404A2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  Compatibility Mode" id="{C70E2F95-49D5-5D47-A487-2FE936197B60}" vid="{C6BF7D5E-F6C2-6148-AFDF-688BC8DA3705}"/>
    </a:ext>
  </a:extLst>
</a:theme>
</file>

<file path=ppt/theme/theme2.xml><?xml version="1.0" encoding="utf-8"?>
<a:theme xmlns:a="http://schemas.openxmlformats.org/drawingml/2006/main" name="Light Background">
  <a:themeElements>
    <a:clrScheme name="Markets">
      <a:dk1>
        <a:srgbClr val="776F65"/>
      </a:dk1>
      <a:lt1>
        <a:srgbClr val="333333"/>
      </a:lt1>
      <a:dk2>
        <a:srgbClr val="165788"/>
      </a:dk2>
      <a:lt2>
        <a:srgbClr val="FFFFFF"/>
      </a:lt2>
      <a:accent1>
        <a:srgbClr val="003150"/>
      </a:accent1>
      <a:accent2>
        <a:srgbClr val="B7D2E3"/>
      </a:accent2>
      <a:accent3>
        <a:srgbClr val="0083BE"/>
      </a:accent3>
      <a:accent4>
        <a:srgbClr val="D6E342"/>
      </a:accent4>
      <a:accent5>
        <a:srgbClr val="93B1CC"/>
      </a:accent5>
      <a:accent6>
        <a:srgbClr val="A8B400"/>
      </a:accent6>
      <a:hlink>
        <a:srgbClr val="404A29"/>
      </a:hlink>
      <a:folHlink>
        <a:srgbClr val="404A2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  Compatibility Mode" id="{C70E2F95-49D5-5D47-A487-2FE936197B60}" vid="{9F41ADF1-0534-0B42-AA47-6C8DCE8B8A1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  Compatibility Mode" id="{C70E2F95-49D5-5D47-A487-2FE936197B60}" vid="{F50E766F-7575-E043-A722-1F7FC71C1F0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ivision_x0020__x002f__x0020_Branch xmlns="813a165e-e35d-40b5-8504-5a71ecea64c8">People Services</Division_x0020__x002f__x0020_Branch>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9A57B8078F31409C82EDCA3EE20CC2" ma:contentTypeVersion="2" ma:contentTypeDescription="Create a new document." ma:contentTypeScope="" ma:versionID="7e83bc60fc6c91d0dfa85c30bc3f2dd5">
  <xsd:schema xmlns:xsd="http://www.w3.org/2001/XMLSchema" xmlns:xs="http://www.w3.org/2001/XMLSchema" xmlns:p="http://schemas.microsoft.com/office/2006/metadata/properties" xmlns:ns1="http://schemas.microsoft.com/sharepoint/v3" xmlns:ns2="813a165e-e35d-40b5-8504-5a71ecea64c8" targetNamespace="http://schemas.microsoft.com/office/2006/metadata/properties" ma:root="true" ma:fieldsID="e7eb85df0461c02fbbccfb5fffc0514c" ns1:_="" ns2:_="">
    <xsd:import namespace="http://schemas.microsoft.com/sharepoint/v3"/>
    <xsd:import namespace="813a165e-e35d-40b5-8504-5a71ecea64c8"/>
    <xsd:element name="properties">
      <xsd:complexType>
        <xsd:sequence>
          <xsd:element name="documentManagement">
            <xsd:complexType>
              <xsd:all>
                <xsd:element ref="ns1:PublishingStartDate" minOccurs="0"/>
                <xsd:element ref="ns1:PublishingExpirationDate" minOccurs="0"/>
                <xsd:element ref="ns2:Division_x0020__x002f__x0020_Branc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3a165e-e35d-40b5-8504-5a71ecea64c8" elementFormDefault="qualified">
    <xsd:import namespace="http://schemas.microsoft.com/office/2006/documentManagement/types"/>
    <xsd:import namespace="http://schemas.microsoft.com/office/infopath/2007/PartnerControls"/>
    <xsd:element name="Division_x0020__x002f__x0020_Branch" ma:index="10" nillable="true" ma:displayName="Division / Branch" ma:default="People Services" ma:format="Dropdown" ma:internalName="Division_x0020__x002f__x0020_Branch">
      <xsd:simpleType>
        <xsd:restriction base="dms:Choice">
          <xsd:enumeration value="People Services"/>
          <xsd:enumeration value="Finance &amp; Business"/>
          <xsd:enumeration value="SDO"/>
          <xsd:enumeration value="Biosecurity Animal"/>
          <xsd:enumeration value="Biosecurity Plant"/>
          <xsd:enumeration value="Compliance"/>
          <xsd:enumeration value="Biosecurity Policy and Implementation"/>
          <xsd:enumeration value="Australian Chief Veterinary Office"/>
          <xsd:enumeration value="Australian Chief Plant Protection Office"/>
          <xsd:enumeration value="ABARES"/>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DAC4E4-AA44-4164-B2FE-EBEAB303DCDD}">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813a165e-e35d-40b5-8504-5a71ecea64c8"/>
    <ds:schemaRef ds:uri="http://schemas.microsoft.com/sharepoint/v3"/>
    <ds:schemaRef ds:uri="http://www.w3.org/XML/1998/namespace"/>
    <ds:schemaRef ds:uri="http://purl.org/dc/dcmitype/"/>
  </ds:schemaRefs>
</ds:datastoreItem>
</file>

<file path=customXml/itemProps2.xml><?xml version="1.0" encoding="utf-8"?>
<ds:datastoreItem xmlns:ds="http://schemas.openxmlformats.org/officeDocument/2006/customXml" ds:itemID="{570110F9-9D64-47F1-A496-0EBF77318A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13a165e-e35d-40b5-8504-5a71ecea64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FB9D3F-C206-4AF8-B2F3-32A21D2892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DA4224_0120_Masterbrand_powerpoint (4-3)</Template>
  <TotalTime>1443</TotalTime>
  <Words>2516</Words>
  <Application>Microsoft Office PowerPoint</Application>
  <PresentationFormat>On-screen Show (4:3)</PresentationFormat>
  <Paragraphs>167</Paragraphs>
  <Slides>9</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Calibri</vt:lpstr>
      <vt:lpstr>Courier New</vt:lpstr>
      <vt:lpstr>Symbol</vt:lpstr>
      <vt:lpstr>DA2434_0416_Masterbrand_powerpoint</vt:lpstr>
      <vt:lpstr>Light Background</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Dennis, Victoria</dc:creator>
  <cp:lastModifiedBy>Herrick, Leanne</cp:lastModifiedBy>
  <cp:revision>96</cp:revision>
  <cp:lastPrinted>2021-03-09T03:22:10Z</cp:lastPrinted>
  <dcterms:created xsi:type="dcterms:W3CDTF">2021-03-04T08:40:09Z</dcterms:created>
  <dcterms:modified xsi:type="dcterms:W3CDTF">2021-04-12T07:31:11Z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opic">
    <vt:lpwstr/>
  </property>
  <property fmtid="{D5CDD505-2E9C-101B-9397-08002B2CF9AE}" pid="3" name="PublishingExpirationDate">
    <vt:lpwstr/>
  </property>
  <property fmtid="{D5CDD505-2E9C-101B-9397-08002B2CF9AE}" pid="4" name="PublishingStartDate">
    <vt:lpwstr/>
  </property>
  <property fmtid="{D5CDD505-2E9C-101B-9397-08002B2CF9AE}" pid="5" name="Display as">
    <vt:lpwstr>;#N/A;#</vt:lpwstr>
  </property>
  <property fmtid="{D5CDD505-2E9C-101B-9397-08002B2CF9AE}" pid="6" name="ContentTypeId">
    <vt:lpwstr>0x0101003C9A57B8078F31409C82EDCA3EE20CC2</vt:lpwstr>
  </property>
</Properties>
</file>