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3"/>
  </p:notesMasterIdLst>
  <p:sldIdLst>
    <p:sldId id="256" r:id="rId7"/>
    <p:sldId id="28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403" autoAdjust="0"/>
  </p:normalViewPr>
  <p:slideViewPr>
    <p:cSldViewPr>
      <p:cViewPr varScale="1">
        <p:scale>
          <a:sx n="26" d="100"/>
          <a:sy n="26" d="100"/>
        </p:scale>
        <p:origin x="-23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37" Type="http://schemas.openxmlformats.org/officeDocument/2006/relationships/tableStyles" Target="tableStyles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6" Type="http://schemas.openxmlformats.org/officeDocument/2006/relationships/theme" Target="theme/theme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29F0-3781-4E1B-8B6E-3B03BDA8EFEB}" type="datetimeFigureOut">
              <a:rPr lang="en-AU" smtClean="0"/>
              <a:pPr/>
              <a:t>4/11/2014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D6A03-98D4-490C-B3B1-1998BA08BF4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A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18</a:t>
            </a:fld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22</a:t>
            </a:fld>
            <a:endParaRPr lang="en-A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A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24</a:t>
            </a:fld>
            <a:endParaRPr lang="en-A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6388" y="744538"/>
            <a:ext cx="3644900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634990"/>
            <a:ext cx="5438140" cy="5548618"/>
          </a:xfrm>
        </p:spPr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6A03-98D4-490C-B3B1-1998BA08BF40}" type="slidenum">
              <a:rPr lang="en-AU" smtClean="0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tional Landcare Programme title slide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2201089"/>
            <a:ext cx="5328592" cy="1338828"/>
          </a:xfrm>
        </p:spPr>
        <p:txBody>
          <a:bodyPr wrap="square" lIns="0" tIns="0" anchor="t" anchorCtr="0">
            <a:spAutoFit/>
          </a:bodyPr>
          <a:lstStyle>
            <a:lvl1pPr algn="l">
              <a:defRPr sz="4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3600018"/>
            <a:ext cx="5328592" cy="477054"/>
          </a:xfrm>
        </p:spPr>
        <p:txBody>
          <a:bodyPr wrap="square" lIns="0" tIns="0">
            <a:sp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www.nrm.gov.au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1E6-6ACF-4842-9DD2-CA99D1F70D2D}" type="datetimeFigureOut">
              <a:rPr lang="en-AU" smtClean="0"/>
              <a:pPr/>
              <a:t>4/11/2014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4690864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AU" dirty="0" smtClean="0"/>
              <a:t>www.nrm.gov.au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www.nrm.gov.au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dirty="0" smtClean="0"/>
              <a:t>www.nrm.gov.au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www.nrm.gov.au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www.nrm.gov.au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1E6-6ACF-4842-9DD2-CA99D1F70D2D}" type="datetimeFigureOut">
              <a:rPr lang="en-AU" smtClean="0"/>
              <a:pPr/>
              <a:t>4/11/2014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1E6-6ACF-4842-9DD2-CA99D1F70D2D}" type="datetimeFigureOut">
              <a:rPr lang="en-AU" smtClean="0"/>
              <a:pPr/>
              <a:t>4/11/2014</a:t>
            </a:fld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1E6-6ACF-4842-9DD2-CA99D1F70D2D}" type="datetimeFigureOut">
              <a:rPr lang="en-AU" smtClean="0"/>
              <a:pPr/>
              <a:t>4/11/2014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500" baseline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r>
              <a:rPr lang="en-AU" dirty="0" smtClean="0"/>
              <a:t>www.nrm.gov.au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7FE56D-2F0C-442C-90EF-34779CBE7D3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nment.gov.a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nrm.gov.a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2201089"/>
            <a:ext cx="5328592" cy="1338828"/>
          </a:xfrm>
        </p:spPr>
        <p:txBody>
          <a:bodyPr/>
          <a:lstStyle/>
          <a:p>
            <a:r>
              <a:rPr lang="en-AU" dirty="0" smtClean="0"/>
              <a:t>Community information sessions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National Stream</a:t>
            </a:r>
            <a:br>
              <a:rPr lang="en-AU" sz="3200" b="1" dirty="0" smtClean="0"/>
            </a:br>
            <a:r>
              <a:rPr lang="en-AU" sz="3200" dirty="0" smtClean="0">
                <a:solidFill>
                  <a:schemeClr val="accent4">
                    <a:lumMod val="75000"/>
                  </a:schemeClr>
                </a:solidFill>
              </a:rPr>
              <a:t> Biosecurity Incursion Management</a:t>
            </a:r>
            <a:endParaRPr lang="en-AU" sz="3200" dirty="0"/>
          </a:p>
        </p:txBody>
      </p:sp>
      <p:sp>
        <p:nvSpPr>
          <p:cNvPr id="5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1556792"/>
            <a:ext cx="7254352" cy="4207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19944" y="1709192"/>
            <a:ext cx="7254352" cy="42072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kumimoji="0" lang="en-AU" sz="2000" b="0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67544" y="1052736"/>
            <a:ext cx="7776864" cy="501615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600" b="1" i="0" u="none" strike="noStrike" kern="1200" cap="none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Kozuka Mincho Pr6N B" pitchFamily="18" charset="-128"/>
                <a:cs typeface="Lucida Sans" pitchFamily="34" charset="0"/>
              </a:rPr>
              <a:t>Cost-shared agreements with state/territory</a:t>
            </a:r>
            <a:r>
              <a:rPr kumimoji="0" lang="en-AU" sz="2600" b="1" i="0" u="none" strike="noStrike" kern="1200" cap="none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Kozuka Mincho Pr6N B" pitchFamily="18" charset="-128"/>
                <a:cs typeface="Lucida Sans" pitchFamily="34" charset="0"/>
              </a:rPr>
              <a:t> </a:t>
            </a:r>
            <a:r>
              <a:rPr kumimoji="0" lang="en-AU" sz="2600" b="1" i="0" u="none" strike="noStrike" kern="1200" cap="none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Kozuka Mincho Pr6N B" pitchFamily="18" charset="-128"/>
                <a:cs typeface="Lucida Sans" pitchFamily="34" charset="0"/>
              </a:rPr>
              <a:t>governments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2600" b="1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itchFamily="34" charset="0"/>
              <a:ea typeface="+mn-ea"/>
              <a:cs typeface="Lucida San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Lucida Sans" pitchFamily="34" charset="0"/>
              </a:rPr>
              <a:t>All levels of government and affected industries work cooperatively to implement national eradication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2400" b="1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Lucida San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Lucida Sans" pitchFamily="34" charset="0"/>
              </a:rPr>
              <a:t>Undertaken when the elimination of a pest or disease is justified and feasible and a national cost-sharing agreement is in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000" b="1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Lucida Sans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AU" sz="2000" b="0" i="0" u="none" strike="noStrike" kern="1200" cap="none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include: Red Imported Fire Ant, Banana Freckle, Avian Influenza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National Stream</a:t>
            </a:r>
            <a:br>
              <a:rPr lang="en-AU" sz="3200" b="1" dirty="0" smtClean="0"/>
            </a:br>
            <a:r>
              <a:rPr lang="en-AU" sz="2800" dirty="0" smtClean="0">
                <a:solidFill>
                  <a:schemeClr val="accent4">
                    <a:lumMod val="75000"/>
                  </a:schemeClr>
                </a:solidFill>
              </a:rPr>
              <a:t>20 Million Trees Programme</a:t>
            </a:r>
            <a:endParaRPr lang="en-A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S:\Public Affairs\BCD Cleaner Environment\Biodiversity Conservation Division\Clean Land\National Landcare Programme\NLP images\Powerpoint shortlist\NLP seedlings p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3568" y="1628800"/>
            <a:ext cx="301767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9992" y="1700808"/>
            <a:ext cx="3816424" cy="4525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Competitive Grants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AU" b="1" dirty="0" smtClean="0">
              <a:solidFill>
                <a:schemeClr val="accent1">
                  <a:lumMod val="50000"/>
                </a:schemeClr>
              </a:solidFill>
              <a:latin typeface="Lucida Sans" pitchFamily="34" charset="0"/>
              <a:cs typeface="Lucida Sans" pitchFamily="34" charset="0"/>
            </a:endParaRPr>
          </a:p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cs typeface="Lucida Sans" pitchFamily="34" charset="0"/>
              </a:rPr>
              <a:t>$8 million over four years for competitive grants                       between $20,000 &amp; $100,000</a:t>
            </a:r>
          </a:p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cs typeface="Lucida Sans" pitchFamily="34" charset="0"/>
              </a:rPr>
              <a:t>Guidelines will be released in coming months.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AU" dirty="0" smtClean="0">
              <a:solidFill>
                <a:schemeClr val="accent1">
                  <a:lumMod val="75000"/>
                </a:schemeClr>
              </a:solidFill>
              <a:cs typeface="Lucida Sans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National Service Provider(s)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AU" b="1" dirty="0" smtClean="0">
              <a:solidFill>
                <a:schemeClr val="accent1">
                  <a:lumMod val="50000"/>
                </a:schemeClr>
              </a:solidFill>
              <a:latin typeface="Lucida Sans" pitchFamily="34" charset="0"/>
              <a:cs typeface="Lucida Sans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cs typeface="Lucida Sans" pitchFamily="34" charset="0"/>
              </a:rPr>
              <a:t>Tender process to engage one or more national service providers.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AU" dirty="0" smtClean="0">
              <a:solidFill>
                <a:schemeClr val="accent1">
                  <a:lumMod val="75000"/>
                </a:schemeClr>
              </a:solidFill>
              <a:cs typeface="Lucida Sans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cs typeface="Lucida Sans" pitchFamily="34" charset="0"/>
              </a:rPr>
              <a:t>Service provider/s will be contracted to deliver larger-scale revegetation projects.</a:t>
            </a:r>
          </a:p>
          <a:p>
            <a:endParaRPr lang="en-AU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99592" y="1196752"/>
            <a:ext cx="7254352" cy="485536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Lucida San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000" b="1" dirty="0" smtClean="0">
              <a:solidFill>
                <a:schemeClr val="accent1">
                  <a:lumMod val="75000"/>
                </a:schemeClr>
              </a:solidFill>
              <a:cs typeface="Lucida San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Lucida San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Lucida San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National Stream</a:t>
            </a:r>
            <a:endParaRPr lang="en-AU" sz="32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600" b="1" dirty="0" smtClean="0">
                <a:solidFill>
                  <a:schemeClr val="accent5">
                    <a:lumMod val="75000"/>
                  </a:schemeClr>
                </a:solidFill>
              </a:rPr>
              <a:t>Local Programmes</a:t>
            </a:r>
          </a:p>
          <a:p>
            <a:pPr>
              <a:buNone/>
            </a:pPr>
            <a:endParaRPr lang="en-AU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A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Coastal River Recovery initiatives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Torrens;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Swan Canning;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Tamar; Tuggerah Lakes;                                     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Yarra</a:t>
            </a:r>
          </a:p>
          <a:p>
            <a:r>
              <a:rPr lang="en-A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Keep Australia Beautiful and Clean Up Australia</a:t>
            </a:r>
          </a:p>
          <a:p>
            <a:r>
              <a:rPr lang="en-A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Cumberland Conservation Corridor</a:t>
            </a:r>
          </a:p>
          <a:p>
            <a:r>
              <a:rPr lang="en-A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Dandenong Ranges Programme</a:t>
            </a:r>
          </a:p>
          <a:p>
            <a:r>
              <a:rPr lang="en-A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Kimberley Cane Toad Clean Up</a:t>
            </a:r>
          </a:p>
          <a:p>
            <a:r>
              <a:rPr lang="en-A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Whale and Dolphin Protection Plan</a:t>
            </a:r>
          </a:p>
          <a:p>
            <a:endParaRPr lang="en-AU" sz="1600" dirty="0" smtClean="0"/>
          </a:p>
          <a:p>
            <a:endParaRPr lang="en-AU" sz="1600" dirty="0" smtClean="0"/>
          </a:p>
        </p:txBody>
      </p:sp>
      <p:pic>
        <p:nvPicPr>
          <p:cNvPr id="2051" name="Picture 3" descr="S:\Public Affairs\BCD Cleaner Environment\Biodiversity Conservation Division\Clean Land\National Landcare Programme\NLP images\Powerpoint shortlist\CW pic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305105" cy="34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National Stream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342000" indent="-342000" algn="ctr">
              <a:spcBef>
                <a:spcPts val="1200"/>
              </a:spcBef>
              <a:buNone/>
            </a:pPr>
            <a:r>
              <a:rPr lang="en-AU" sz="2600" b="1" dirty="0" smtClean="0">
                <a:solidFill>
                  <a:schemeClr val="accent3"/>
                </a:solidFill>
                <a:latin typeface="+mj-lt"/>
              </a:rPr>
              <a:t>Support for national and state Landcare network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9552" y="1844824"/>
            <a:ext cx="7254352" cy="399127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Lucida Sans" pitchFamily="34" charset="0"/>
              </a:rPr>
              <a:t>$1 million in 2014-15 for state, territory and national Landcare networks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Lucida Sans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network capacity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 knowledge and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 projects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Involve groups in Green Army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noProof="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20 Million Trees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Strengthen links between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NRM organisations and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Landcare networks</a:t>
            </a:r>
          </a:p>
        </p:txBody>
      </p:sp>
      <p:pic>
        <p:nvPicPr>
          <p:cNvPr id="3074" name="Picture 2" descr="S:\Public Affairs\BCD Cleaner Environment\Biodiversity Conservation Division\Clean Land\National Landcare Programme\NLP images\Powerpoint shortlist\NLP group nursery 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3840479" cy="2880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National Stream</a:t>
            </a:r>
            <a:endParaRPr lang="en-AU" sz="32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en-AU" sz="2600" b="1" dirty="0" smtClean="0">
                <a:solidFill>
                  <a:schemeClr val="accent5">
                    <a:lumMod val="50000"/>
                  </a:schemeClr>
                </a:solidFill>
              </a:rPr>
              <a:t>25</a:t>
            </a:r>
            <a:r>
              <a:rPr lang="en-AU" sz="2600" b="1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AU" sz="2600" b="1" dirty="0" smtClean="0">
                <a:solidFill>
                  <a:schemeClr val="accent5">
                    <a:lumMod val="50000"/>
                  </a:schemeClr>
                </a:solidFill>
              </a:rPr>
              <a:t> Anniversary Landcare Grants</a:t>
            </a:r>
          </a:p>
          <a:p>
            <a:pPr algn="ctr">
              <a:buNone/>
            </a:pPr>
            <a:endParaRPr lang="en-AU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Grants of between $5,000 &amp; $20,000 for local community groups, including landcare, farmers, and other land managers</a:t>
            </a:r>
          </a:p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 projects that:</a:t>
            </a: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actively engage communities in NRM activities</a:t>
            </a: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build community awareness and skills in NRM</a:t>
            </a: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protect, restore and conserve environment</a:t>
            </a:r>
          </a:p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Call for applications around mid September</a:t>
            </a:r>
            <a:endParaRPr lang="en-AU" sz="24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AU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AU" sz="2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AU" sz="1600" dirty="0" smtClean="0"/>
          </a:p>
          <a:p>
            <a:endParaRPr lang="en-AU" sz="1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3200" b="1" dirty="0" smtClean="0"/>
              <a:t>Regional Stream</a:t>
            </a:r>
            <a:r>
              <a:rPr lang="en-AU" sz="3200" b="1" dirty="0" smtClean="0">
                <a:solidFill>
                  <a:srgbClr val="00B050"/>
                </a:solidFill>
              </a:rPr>
              <a:t/>
            </a:r>
            <a:br>
              <a:rPr lang="en-AU" sz="3200" b="1" dirty="0" smtClean="0">
                <a:solidFill>
                  <a:srgbClr val="00B050"/>
                </a:solidFill>
              </a:rPr>
            </a:br>
            <a:r>
              <a:rPr lang="en-AU" sz="1600" b="1" dirty="0" smtClean="0">
                <a:solidFill>
                  <a:schemeClr val="bg1"/>
                </a:solidFill>
              </a:rPr>
              <a:t>k</a:t>
            </a:r>
            <a:r>
              <a:rPr lang="en-A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A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sz="3200" b="1" dirty="0" smtClean="0">
                <a:solidFill>
                  <a:schemeClr val="accent5"/>
                </a:solidFill>
              </a:rPr>
              <a:t>Design principles</a:t>
            </a:r>
            <a:endParaRPr lang="en-AU" sz="3200" b="1" dirty="0">
              <a:solidFill>
                <a:schemeClr val="accent5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78496" y="1628800"/>
            <a:ext cx="5987008" cy="2404864"/>
          </a:xfrm>
        </p:spPr>
        <p:txBody>
          <a:bodyPr/>
          <a:lstStyle/>
          <a:p>
            <a:r>
              <a:rPr lang="en-AU" sz="2400" dirty="0" smtClean="0">
                <a:solidFill>
                  <a:schemeClr val="accent1"/>
                </a:solidFill>
                <a:cs typeface="Arial" pitchFamily="34" charset="0"/>
              </a:rPr>
              <a:t>Focus on locally driven NRM activities</a:t>
            </a:r>
          </a:p>
          <a:p>
            <a:r>
              <a:rPr lang="en-AU" sz="2400" dirty="0" smtClean="0">
                <a:solidFill>
                  <a:schemeClr val="accent1"/>
                </a:solidFill>
                <a:cs typeface="Arial" pitchFamily="34" charset="0"/>
              </a:rPr>
              <a:t>Community engagement &amp; participation</a:t>
            </a:r>
          </a:p>
          <a:p>
            <a:r>
              <a:rPr lang="en-AU" sz="2400" dirty="0" smtClean="0">
                <a:solidFill>
                  <a:schemeClr val="accent1"/>
                </a:solidFill>
                <a:cs typeface="Arial" pitchFamily="34" charset="0"/>
              </a:rPr>
              <a:t>Public good outcomes</a:t>
            </a:r>
          </a:p>
          <a:p>
            <a:r>
              <a:rPr lang="en-AU" sz="2400" dirty="0" smtClean="0">
                <a:solidFill>
                  <a:schemeClr val="accent1"/>
                </a:solidFill>
                <a:cs typeface="Arial" pitchFamily="34" charset="0"/>
              </a:rPr>
              <a:t>Simpler, robust monitoring and reporting</a:t>
            </a:r>
          </a:p>
          <a:p>
            <a:r>
              <a:rPr lang="en-AU" sz="2400" dirty="0" smtClean="0">
                <a:solidFill>
                  <a:schemeClr val="accent1"/>
                </a:solidFill>
                <a:cs typeface="Arial" pitchFamily="34" charset="0"/>
              </a:rPr>
              <a:t>Appropriate risk management</a:t>
            </a:r>
          </a:p>
          <a:p>
            <a:pPr>
              <a:buNone/>
            </a:pPr>
            <a:endParaRPr lang="en-AU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7344816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580526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after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80526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</a:rPr>
              <a:t>before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6237312"/>
            <a:ext cx="241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Photos courtesy of Wimmera CMA</a:t>
            </a:r>
            <a:endParaRPr lang="en-A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b="1" dirty="0" smtClean="0"/>
              <a:t>Regional Stream</a:t>
            </a:r>
            <a:r>
              <a:rPr lang="en-AU" sz="1600" b="1" dirty="0" smtClean="0">
                <a:solidFill>
                  <a:srgbClr val="00B050"/>
                </a:solidFill>
              </a:rPr>
              <a:t/>
            </a:r>
            <a:br>
              <a:rPr lang="en-AU" sz="1600" b="1" dirty="0" smtClean="0">
                <a:solidFill>
                  <a:srgbClr val="00B050"/>
                </a:solidFill>
              </a:rPr>
            </a:br>
            <a:r>
              <a:rPr lang="en-AU" sz="1600" b="1" dirty="0" smtClean="0">
                <a:solidFill>
                  <a:schemeClr val="bg1"/>
                </a:solidFill>
              </a:rPr>
              <a:t>k</a:t>
            </a:r>
            <a:r>
              <a:rPr lang="en-A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A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sz="3200" b="1" dirty="0" smtClean="0">
                <a:solidFill>
                  <a:schemeClr val="accent5"/>
                </a:solidFill>
              </a:rPr>
              <a:t>Delivery through regional NRM organisations</a:t>
            </a:r>
            <a:r>
              <a:rPr lang="en-AU" sz="3200" dirty="0" smtClean="0"/>
              <a:t/>
            </a:r>
            <a:br>
              <a:rPr lang="en-AU" sz="3200" dirty="0" smtClean="0"/>
            </a:br>
            <a:endParaRPr lang="en-A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/>
          </a:bodyPr>
          <a:lstStyle/>
          <a:p>
            <a:r>
              <a:rPr lang="en-AU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$454 million over four years</a:t>
            </a:r>
          </a:p>
          <a:p>
            <a:r>
              <a:rPr lang="en-AU" sz="2800" dirty="0" smtClean="0">
                <a:solidFill>
                  <a:schemeClr val="tx2"/>
                </a:solidFill>
              </a:rPr>
              <a:t>Minimum of 20% to be invested in local NRM community projects and engagement</a:t>
            </a:r>
          </a:p>
          <a:p>
            <a:pPr lvl="1">
              <a:buFont typeface="Courier New" pitchFamily="49" charset="0"/>
              <a:buChar char="o"/>
            </a:pPr>
            <a:r>
              <a:rPr lang="en-AU" sz="2800" dirty="0" smtClean="0">
                <a:solidFill>
                  <a:schemeClr val="tx2"/>
                </a:solidFill>
              </a:rPr>
              <a:t>$90 million over 4 years</a:t>
            </a:r>
          </a:p>
          <a:p>
            <a:r>
              <a:rPr lang="en-AU" sz="2800" dirty="0" smtClean="0">
                <a:solidFill>
                  <a:schemeClr val="tx2"/>
                </a:solidFill>
                <a:latin typeface="+mn-lt"/>
              </a:rPr>
              <a:t>Apply under new guidelines or renegotiate existing contracts</a:t>
            </a:r>
          </a:p>
          <a:p>
            <a:endParaRPr lang="en-AU" sz="28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endParaRPr lang="en-AU" sz="2800" dirty="0" smtClean="0"/>
          </a:p>
        </p:txBody>
      </p:sp>
      <p:pic>
        <p:nvPicPr>
          <p:cNvPr id="4098" name="Picture 2" descr="S:\Public Affairs\BCD Cleaner Environment\Biodiversity Conservation Division\Clean Land\National Landcare Programme\NLP images\Powerpoint shortlist\CW pic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060260" cy="458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Regional Stream</a:t>
            </a:r>
            <a:endParaRPr lang="en-AU" sz="32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</a:rPr>
              <a:t>Community engagement / participation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Landcare groups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Farmer groups </a:t>
            </a:r>
            <a:r>
              <a:rPr lang="en-AU" sz="2400" dirty="0" smtClean="0"/>
              <a:t>                         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Small &amp; medium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Community groups		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projects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Land managers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endParaRPr lang="en-A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</a:rPr>
              <a:t>NRM planning to guide investments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with community input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sound scientific basis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427984" y="2204864"/>
            <a:ext cx="144016" cy="165618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3200" b="1" dirty="0" smtClean="0"/>
              <a:t>National Landcare Programme</a:t>
            </a:r>
            <a:br>
              <a:rPr lang="en-AU" sz="3200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endParaRPr lang="en-AU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natural resource management community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916832"/>
            <a:ext cx="3888432" cy="2088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Community - </a:t>
            </a:r>
          </a:p>
          <a:p>
            <a:pPr algn="ctr"/>
            <a:r>
              <a:rPr lang="en-AU" dirty="0" smtClean="0"/>
              <a:t> including landholders, </a:t>
            </a:r>
            <a:br>
              <a:rPr lang="en-AU" dirty="0" smtClean="0"/>
            </a:br>
            <a:r>
              <a:rPr lang="en-AU" dirty="0" smtClean="0"/>
              <a:t>Indigenous groups, local Landcare groups, farmer organisations and industry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499992" y="1916832"/>
            <a:ext cx="3816424" cy="22322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Landcare networks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11560" y="4005064"/>
            <a:ext cx="3888432" cy="216024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Regional NRM organisations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499992" y="4005064"/>
            <a:ext cx="3816424" cy="21602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Local, state and territory  governments</a:t>
            </a:r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AU" sz="3000" dirty="0" smtClean="0">
                <a:solidFill>
                  <a:schemeClr val="accent5">
                    <a:lumMod val="50000"/>
                  </a:schemeClr>
                </a:solidFill>
              </a:rPr>
              <a:t>Community</a:t>
            </a:r>
          </a:p>
          <a:p>
            <a:pPr lvl="1"/>
            <a:r>
              <a:rPr lang="en-AU" sz="2200" dirty="0" smtClean="0">
                <a:solidFill>
                  <a:schemeClr val="accent5">
                    <a:lumMod val="50000"/>
                  </a:schemeClr>
                </a:solidFill>
              </a:rPr>
              <a:t>landholders and land managers, community groups, including Landcare and Indigenous groups, farmers etc.</a:t>
            </a:r>
          </a:p>
          <a:p>
            <a:r>
              <a:rPr lang="en-AU" sz="2600" dirty="0" smtClean="0">
                <a:solidFill>
                  <a:schemeClr val="accent5">
                    <a:lumMod val="50000"/>
                  </a:schemeClr>
                </a:solidFill>
              </a:rPr>
              <a:t>Work with regional NRM organisations and Landcare networks to set priorities</a:t>
            </a:r>
          </a:p>
          <a:p>
            <a:r>
              <a:rPr lang="en-AU" sz="2600" dirty="0" smtClean="0">
                <a:solidFill>
                  <a:schemeClr val="accent5">
                    <a:lumMod val="50000"/>
                  </a:schemeClr>
                </a:solidFill>
              </a:rPr>
              <a:t>Plan and deliver small projects</a:t>
            </a:r>
          </a:p>
          <a:p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8600" cy="45259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en-AU" dirty="0" smtClean="0"/>
              <a:t>Community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20688"/>
            <a:ext cx="5400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5327650" cy="692150"/>
          </a:xfrm>
        </p:spPr>
        <p:txBody>
          <a:bodyPr/>
          <a:lstStyle/>
          <a:p>
            <a:pPr algn="ctr"/>
            <a:r>
              <a:rPr lang="en-AU" sz="3200" b="1" dirty="0" smtClean="0"/>
              <a:t>Cleaner Environment Plan</a:t>
            </a:r>
            <a:endParaRPr lang="en-A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470282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AU" sz="2600" b="1" dirty="0" smtClean="0">
                <a:solidFill>
                  <a:schemeClr val="tx2"/>
                </a:solidFill>
              </a:rPr>
              <a:t>Four pillars:</a:t>
            </a:r>
          </a:p>
          <a:p>
            <a:pPr marL="912600" lvl="1" indent="-514350" algn="l">
              <a:spcBef>
                <a:spcPts val="600"/>
              </a:spcBef>
              <a:buFont typeface="+mj-lt"/>
              <a:buAutoNum type="arabicPeriod"/>
            </a:pPr>
            <a:r>
              <a:rPr lang="en-AU" sz="2600" b="1" dirty="0" smtClean="0">
                <a:solidFill>
                  <a:schemeClr val="tx2">
                    <a:lumMod val="75000"/>
                  </a:schemeClr>
                </a:solidFill>
              </a:rPr>
              <a:t>Clean Air</a:t>
            </a:r>
            <a:r>
              <a:rPr lang="en-AU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912600" lvl="1" indent="-514350" algn="l">
              <a:spcBef>
                <a:spcPts val="600"/>
              </a:spcBef>
            </a:pPr>
            <a:r>
              <a:rPr lang="en-AU" sz="2600" dirty="0" smtClean="0">
                <a:solidFill>
                  <a:schemeClr val="tx2">
                    <a:lumMod val="75000"/>
                  </a:schemeClr>
                </a:solidFill>
              </a:rPr>
              <a:t>	includes 20 Million Trees – also Clean Land</a:t>
            </a:r>
          </a:p>
          <a:p>
            <a:pPr marL="912600" lvl="1" indent="-514350" algn="l">
              <a:spcBef>
                <a:spcPts val="600"/>
              </a:spcBef>
            </a:pPr>
            <a:r>
              <a:rPr lang="en-AU" sz="2600" b="1" dirty="0" smtClean="0">
                <a:solidFill>
                  <a:schemeClr val="tx2">
                    <a:lumMod val="75000"/>
                  </a:schemeClr>
                </a:solidFill>
              </a:rPr>
              <a:t>2. 	Clean Land </a:t>
            </a:r>
            <a:endParaRPr lang="en-AU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2600" lvl="1" indent="-514350" algn="l">
              <a:spcBef>
                <a:spcPts val="600"/>
              </a:spcBef>
            </a:pPr>
            <a:r>
              <a:rPr lang="en-AU" sz="2600" dirty="0" smtClean="0">
                <a:solidFill>
                  <a:schemeClr val="tx2">
                    <a:lumMod val="75000"/>
                  </a:schemeClr>
                </a:solidFill>
              </a:rPr>
              <a:t>	includes Green Army and National Landcare Programme</a:t>
            </a:r>
          </a:p>
          <a:p>
            <a:pPr marL="912600" lvl="1" indent="-514350" algn="l">
              <a:spcBef>
                <a:spcPts val="600"/>
              </a:spcBef>
              <a:buAutoNum type="arabicPeriod" startAt="3"/>
            </a:pPr>
            <a:r>
              <a:rPr lang="en-AU" sz="2600" b="1" dirty="0" smtClean="0">
                <a:solidFill>
                  <a:schemeClr val="tx2">
                    <a:lumMod val="75000"/>
                  </a:schemeClr>
                </a:solidFill>
              </a:rPr>
              <a:t>Clean Water </a:t>
            </a:r>
          </a:p>
          <a:p>
            <a:pPr marL="912600" lvl="1" indent="-514350" algn="l">
              <a:spcBef>
                <a:spcPts val="600"/>
              </a:spcBef>
            </a:pPr>
            <a:r>
              <a:rPr lang="en-AU" sz="26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AU" sz="2600" dirty="0" smtClean="0">
                <a:solidFill>
                  <a:schemeClr val="tx2">
                    <a:lumMod val="75000"/>
                  </a:schemeClr>
                </a:solidFill>
              </a:rPr>
              <a:t>includes Reef 2050 and Reef Trust</a:t>
            </a:r>
          </a:p>
          <a:p>
            <a:pPr marL="912600" lvl="1" indent="-514350" algn="l">
              <a:spcBef>
                <a:spcPts val="600"/>
              </a:spcBef>
              <a:buAutoNum type="arabicPeriod" startAt="4"/>
            </a:pPr>
            <a:r>
              <a:rPr lang="en-AU" sz="2600" b="1" dirty="0" smtClean="0">
                <a:solidFill>
                  <a:schemeClr val="tx2">
                    <a:lumMod val="75000"/>
                  </a:schemeClr>
                </a:solidFill>
              </a:rPr>
              <a:t>National Heritage</a:t>
            </a:r>
            <a:endParaRPr lang="en-AU" sz="2600" b="1" dirty="0" smtClean="0">
              <a:solidFill>
                <a:schemeClr val="tx2">
                  <a:lumMod val="75000"/>
                </a:schemeClr>
              </a:solidFill>
              <a:hlinkClick r:id="rId3"/>
            </a:endParaRPr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6237312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2600" b="1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3"/>
              </a:rPr>
              <a:t>www.environment.gov.au</a:t>
            </a:r>
            <a:r>
              <a:rPr lang="en-AU" sz="26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525963"/>
          </a:xfrm>
        </p:spPr>
        <p:txBody>
          <a:bodyPr/>
          <a:lstStyle/>
          <a:p>
            <a:endParaRPr lang="en-AU" sz="2600" dirty="0" smtClean="0"/>
          </a:p>
          <a:p>
            <a:r>
              <a:rPr lang="en-AU" sz="2600" dirty="0" smtClean="0">
                <a:solidFill>
                  <a:schemeClr val="accent1"/>
                </a:solidFill>
              </a:rPr>
              <a:t>Build organisational capacity across networks</a:t>
            </a:r>
          </a:p>
          <a:p>
            <a:r>
              <a:rPr lang="en-AU" sz="2600" dirty="0" smtClean="0">
                <a:solidFill>
                  <a:schemeClr val="accent1"/>
                </a:solidFill>
              </a:rPr>
              <a:t>Work with regional NRM organisations to set priorities</a:t>
            </a:r>
          </a:p>
          <a:p>
            <a:r>
              <a:rPr lang="en-AU" sz="2600" dirty="0" smtClean="0">
                <a:solidFill>
                  <a:schemeClr val="accent1"/>
                </a:solidFill>
              </a:rPr>
              <a:t>Coordinate and engage volunteer groups in NRM activities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8600" cy="45259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dirty="0" smtClean="0"/>
              <a:t>Landcare networks</a:t>
            </a:r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4525963"/>
          </a:xfrm>
        </p:spPr>
        <p:txBody>
          <a:bodyPr/>
          <a:lstStyle/>
          <a:p>
            <a:pPr marL="4572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Key delivery agents</a:t>
            </a:r>
          </a:p>
          <a:p>
            <a:pPr marL="4572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Greater autonomy</a:t>
            </a:r>
          </a:p>
          <a:p>
            <a:pPr marL="4572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Regional planning – using science and community to set priorities </a:t>
            </a:r>
          </a:p>
          <a:p>
            <a:pPr marL="4572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Strong governance</a:t>
            </a:r>
          </a:p>
          <a:p>
            <a:pPr marL="4572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Partner with community and industry</a:t>
            </a:r>
          </a:p>
          <a:p>
            <a:pPr marL="4572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Accountable</a:t>
            </a:r>
          </a:p>
          <a:p>
            <a:pPr marL="457200" lvl="1">
              <a:buFont typeface="Arial" pitchFamily="34" charset="0"/>
              <a:buChar char="•"/>
            </a:pPr>
            <a:endParaRPr lang="en-AU" sz="2800" dirty="0" smtClean="0"/>
          </a:p>
          <a:p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038600" cy="45259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dirty="0" smtClean="0"/>
              <a:t>Regional</a:t>
            </a:r>
          </a:p>
          <a:p>
            <a:pPr algn="ctr">
              <a:buNone/>
            </a:pPr>
            <a:r>
              <a:rPr lang="en-AU" dirty="0" smtClean="0"/>
              <a:t>NRM organisations</a:t>
            </a:r>
            <a:endParaRPr lang="en-A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309939"/>
          </a:xfrm>
        </p:spPr>
        <p:txBody>
          <a:bodyPr/>
          <a:lstStyle/>
          <a:p>
            <a:r>
              <a:rPr lang="en-AU" sz="2600" dirty="0" smtClean="0">
                <a:solidFill>
                  <a:schemeClr val="accent2">
                    <a:lumMod val="50000"/>
                  </a:schemeClr>
                </a:solidFill>
              </a:rPr>
              <a:t>Address statutory NRM responsibilities</a:t>
            </a:r>
          </a:p>
          <a:p>
            <a:r>
              <a:rPr lang="en-AU" sz="2600" dirty="0" smtClean="0">
                <a:solidFill>
                  <a:schemeClr val="accent2">
                    <a:lumMod val="50000"/>
                  </a:schemeClr>
                </a:solidFill>
              </a:rPr>
              <a:t>Partner with regions</a:t>
            </a:r>
          </a:p>
          <a:p>
            <a:r>
              <a:rPr lang="en-AU" sz="2600" dirty="0" smtClean="0">
                <a:solidFill>
                  <a:schemeClr val="accent2">
                    <a:lumMod val="50000"/>
                  </a:schemeClr>
                </a:solidFill>
              </a:rPr>
              <a:t>Coordinate with Australian Government on integrated delivery</a:t>
            </a:r>
          </a:p>
          <a:p>
            <a:pPr marL="856350" lvl="2" indent="-342000">
              <a:buFont typeface="Arial" pitchFamily="34" charset="0"/>
              <a:buChar char="•"/>
            </a:pPr>
            <a:r>
              <a:rPr lang="en-AU" sz="2600" dirty="0" smtClean="0">
                <a:solidFill>
                  <a:schemeClr val="accent2">
                    <a:lumMod val="50000"/>
                  </a:schemeClr>
                </a:solidFill>
              </a:rPr>
              <a:t>Maximise co-investment opportunities</a:t>
            </a:r>
          </a:p>
          <a:p>
            <a:endParaRPr lang="en-AU" sz="2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45259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dirty="0" smtClean="0"/>
              <a:t>Local, state and territory governments</a:t>
            </a:r>
            <a:endParaRPr lang="en-A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Australian Government Role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pPr marL="7239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Provide leadership on nationwide NRM issues</a:t>
            </a:r>
          </a:p>
          <a:p>
            <a:pPr marL="7239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Address strategic or emerging issues</a:t>
            </a:r>
          </a:p>
          <a:p>
            <a:pPr marL="7239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Support Landcare networks</a:t>
            </a:r>
          </a:p>
          <a:p>
            <a:pPr marL="7239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Facilitate regional natural resource management organisation excellence</a:t>
            </a:r>
          </a:p>
          <a:p>
            <a:pPr marL="7239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Reduce red tape</a:t>
            </a:r>
          </a:p>
          <a:p>
            <a:pPr marL="723900" lvl="1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Ensure accountability and transparency</a:t>
            </a:r>
          </a:p>
        </p:txBody>
      </p:sp>
      <p:pic>
        <p:nvPicPr>
          <p:cNvPr id="5122" name="Picture 2" descr="S:\Public Affairs\BCD Cleaner Environment\Biodiversity Conservation Division\Clean Land\National Landcare Programme\Logos\NLP logo w crest.jpg"/>
          <p:cNvPicPr>
            <a:picLocks noChangeAspect="1" noChangeArrowheads="1"/>
          </p:cNvPicPr>
          <p:nvPr/>
        </p:nvPicPr>
        <p:blipFill>
          <a:blip r:embed="rId3" cstate="print"/>
          <a:srcRect l="4763" t="21477" r="1565" b="18387"/>
          <a:stretch>
            <a:fillRect/>
          </a:stretch>
        </p:blipFill>
        <p:spPr bwMode="auto">
          <a:xfrm>
            <a:off x="2447764" y="4869160"/>
            <a:ext cx="4248472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501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39952" y="3140968"/>
            <a:ext cx="978408" cy="4846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95536" y="609329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 smtClean="0"/>
          </a:p>
          <a:p>
            <a:r>
              <a:rPr lang="en-AU" b="1" dirty="0" smtClean="0">
                <a:solidFill>
                  <a:schemeClr val="bg1"/>
                </a:solidFill>
              </a:rPr>
              <a:t>Before (1989) 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788024" y="609329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 smtClean="0"/>
          </a:p>
          <a:p>
            <a:r>
              <a:rPr lang="en-AU" b="1" dirty="0" smtClean="0">
                <a:solidFill>
                  <a:schemeClr val="bg1"/>
                </a:solidFill>
              </a:rPr>
              <a:t>After (2009)</a:t>
            </a:r>
            <a:r>
              <a:rPr lang="en-AU" dirty="0" smtClean="0"/>
              <a:t>)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Photos courtesy of East Gippsland CMA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Programme integration</a:t>
            </a:r>
            <a:endParaRPr lang="en-AU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11760" y="1268760"/>
            <a:ext cx="6275040" cy="488600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en-AU" sz="2600" b="1" dirty="0" smtClean="0">
                <a:solidFill>
                  <a:schemeClr val="accent5"/>
                </a:solidFill>
              </a:rPr>
              <a:t>Green Army Programme 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Green Army teams delivering outcomes across environmental themes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Complementary to the National Landcare Programme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Delivered by five Service Providers </a:t>
            </a:r>
          </a:p>
          <a:p>
            <a:pPr lvl="2">
              <a:spcBef>
                <a:spcPts val="1800"/>
              </a:spcBef>
              <a:buFont typeface="Corbel" pitchFamily="34" charset="0"/>
              <a:buChar char="−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Landcare Australia with Manpower Services; CVA; Job Futures; 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Workskil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Australia; and Campbell Page with 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Skillset</a:t>
            </a: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Regional NRM organisations acting as brokers</a:t>
            </a:r>
          </a:p>
          <a:p>
            <a:pPr lvl="2">
              <a:spcBef>
                <a:spcPts val="1800"/>
              </a:spcBef>
              <a:buFont typeface="Corbel" pitchFamily="34" charset="0"/>
              <a:buChar char="−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linking community groups with service providers</a:t>
            </a:r>
          </a:p>
          <a:p>
            <a:pPr>
              <a:spcBef>
                <a:spcPts val="1800"/>
              </a:spcBef>
            </a:pPr>
            <a:endParaRPr lang="en-AU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15481\AppData\Local\Microsoft\Windows\Temporary Internet Files\Content.Outlook\O4Z2S48V\ausgov_greenarmy_logo_final.jpg"/>
          <p:cNvPicPr>
            <a:picLocks noChangeAspect="1" noChangeArrowheads="1"/>
          </p:cNvPicPr>
          <p:nvPr/>
        </p:nvPicPr>
        <p:blipFill>
          <a:blip r:embed="rId3" cstate="print"/>
          <a:srcRect l="60473" t="19894" r="6202" b="14738"/>
          <a:stretch>
            <a:fillRect/>
          </a:stretch>
        </p:blipFill>
        <p:spPr bwMode="auto">
          <a:xfrm>
            <a:off x="251520" y="2708920"/>
            <a:ext cx="2520280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05882\AppData\Local\Microsoft\Windows\Temporary Internet Files\Content.Outlook\UYYGZNMO\7405 Environment - NationalLandcareProgramme logo_FINAL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560840" cy="270892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5775" y="2492896"/>
            <a:ext cx="822960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Have your Say...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516" y="3284984"/>
            <a:ext cx="8712968" cy="2592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Landcare Programme Consultation Survey</a:t>
            </a: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 now at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www.nrm.gov.au</a:t>
            </a: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**Closes 29 August 2014**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b="1" dirty="0" smtClean="0"/>
              <a:t>Agriculture</a:t>
            </a:r>
            <a:endParaRPr lang="en-AU" sz="3200" b="1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67544" y="1268760"/>
            <a:ext cx="82296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2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/>
              </a:rPr>
              <a:t>Commitment to a vibrant, innovative and competitive agricultural sector</a:t>
            </a:r>
          </a:p>
          <a:p>
            <a:pPr algn="ctr"/>
            <a:endParaRPr lang="en-AU" sz="2600" b="1" dirty="0" smtClean="0">
              <a:solidFill>
                <a:schemeClr val="accent1">
                  <a:lumMod val="75000"/>
                </a:schemeClr>
              </a:solidFill>
              <a:latin typeface="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49488"/>
            <a:ext cx="8229600" cy="427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n-ea"/>
                <a:cs typeface="Arial"/>
              </a:rPr>
              <a:t>Informed by the White Paper on the Competitiveness of the Agricultural Sector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n-ea"/>
                <a:cs typeface="Arial"/>
              </a:rPr>
              <a:t>Supported by National Strategic documents such as</a:t>
            </a:r>
          </a:p>
          <a:p>
            <a:pPr marL="633413" marR="0" lvl="1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-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Australian Weed Strategy</a:t>
            </a:r>
          </a:p>
          <a:p>
            <a:pPr marL="633413" marR="0" lvl="1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-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Vertebrate Pests Strategy</a:t>
            </a:r>
          </a:p>
          <a:p>
            <a:pPr marL="633413" marR="0" lvl="1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-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RD&amp;E Soil Strategy</a:t>
            </a:r>
          </a:p>
          <a:p>
            <a:pPr marL="633413" marR="0" lvl="1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-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RD&amp;E Strategy for Water Use in Agriculture</a:t>
            </a:r>
          </a:p>
          <a:p>
            <a:pPr marL="633413" marR="0" lvl="1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-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National Fishing and Aquaculture Research, Development and Extension (RD&amp;E)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b="1" dirty="0" smtClean="0"/>
              <a:t>Investing $2 billion over four years in managing our natural resources</a:t>
            </a:r>
            <a:br>
              <a:rPr lang="en-AU" sz="3200" b="1" dirty="0" smtClean="0"/>
            </a:br>
            <a:endParaRPr lang="en-AU" sz="3200" b="1" dirty="0"/>
          </a:p>
        </p:txBody>
      </p:sp>
      <p:pic>
        <p:nvPicPr>
          <p:cNvPr id="5" name="Picture 2" descr="C:\Users\a05882\AppData\Local\Microsoft\Windows\Temporary Internet Files\Content.Outlook\3272YL7S\20140717 NLP Programme Map1 BB edits (2)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560840" cy="2166764"/>
          </a:xfrm>
          <a:prstGeom prst="rect">
            <a:avLst/>
          </a:prstGeom>
          <a:noFill/>
        </p:spPr>
      </p:pic>
      <p:pic>
        <p:nvPicPr>
          <p:cNvPr id="1027" name="Picture 3" descr="S:\Public Affairs\BCD Cleaner Environment\Biodiversity Conservation Division\Clean Land\National Landcare Programme\NLP images\EVIL library shortlist for NLP\NLP barilla bay landscape 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861048"/>
            <a:ext cx="5760640" cy="2263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National Landcare Programme</a:t>
            </a:r>
            <a:endParaRPr lang="en-AU" sz="32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600" b="1" dirty="0" smtClean="0">
                <a:solidFill>
                  <a:schemeClr val="accent1">
                    <a:lumMod val="50000"/>
                  </a:schemeClr>
                </a:solidFill>
              </a:rPr>
              <a:t>Australian Government’s key natural resource management programme</a:t>
            </a:r>
          </a:p>
          <a:p>
            <a:pPr lvl="1">
              <a:buFont typeface="Courier New" pitchFamily="49" charset="0"/>
              <a:buChar char="o"/>
            </a:pPr>
            <a:r>
              <a:rPr lang="en-AU" sz="2600" dirty="0" smtClean="0">
                <a:solidFill>
                  <a:schemeClr val="accent1">
                    <a:lumMod val="50000"/>
                  </a:schemeClr>
                </a:solidFill>
              </a:rPr>
              <a:t>$1 billion over four years</a:t>
            </a:r>
            <a:endParaRPr lang="en-AU" sz="2600" dirty="0" smtClean="0">
              <a:solidFill>
                <a:srgbClr val="FF0000"/>
              </a:solidFill>
            </a:endParaRPr>
          </a:p>
          <a:p>
            <a:r>
              <a:rPr lang="en-AU" sz="2600" dirty="0" smtClean="0">
                <a:solidFill>
                  <a:schemeClr val="accent1">
                    <a:lumMod val="50000"/>
                  </a:schemeClr>
                </a:solidFill>
              </a:rPr>
              <a:t>The National Landcare Programme will contribute to:</a:t>
            </a:r>
          </a:p>
          <a:p>
            <a:pPr lvl="1">
              <a:buFont typeface="Courier New" pitchFamily="49" charset="0"/>
              <a:buChar char="o"/>
            </a:pPr>
            <a:r>
              <a:rPr lang="en-AU" sz="26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AU" sz="2600" b="1" dirty="0" smtClean="0">
                <a:solidFill>
                  <a:srgbClr val="00B050"/>
                </a:solidFill>
              </a:rPr>
              <a:t>Clean Land </a:t>
            </a:r>
            <a:r>
              <a:rPr lang="en-AU" sz="2600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AU" sz="2600" b="1" dirty="0" smtClean="0">
                <a:solidFill>
                  <a:srgbClr val="00B050"/>
                </a:solidFill>
              </a:rPr>
              <a:t> Clean Air </a:t>
            </a:r>
            <a:r>
              <a:rPr lang="en-AU" sz="2600" dirty="0" smtClean="0">
                <a:solidFill>
                  <a:schemeClr val="accent1">
                    <a:lumMod val="50000"/>
                  </a:schemeClr>
                </a:solidFill>
              </a:rPr>
              <a:t>pillars of the Government’s Cleaner Environment Plan and;</a:t>
            </a:r>
          </a:p>
          <a:p>
            <a:pPr lvl="1">
              <a:buFont typeface="Courier New" pitchFamily="49" charset="0"/>
              <a:buChar char="o"/>
            </a:pPr>
            <a:r>
              <a:rPr lang="en-AU" sz="2600" dirty="0" smtClean="0">
                <a:solidFill>
                  <a:schemeClr val="accent1">
                    <a:lumMod val="50000"/>
                  </a:schemeClr>
                </a:solidFill>
              </a:rPr>
              <a:t>The Government’s commitment to support a vibrant, innovative and competitive agriculture sector </a:t>
            </a:r>
          </a:p>
          <a:p>
            <a:pPr lvl="1" algn="ctr">
              <a:buNone/>
            </a:pPr>
            <a:r>
              <a:rPr lang="en-AU" sz="2600" strike="sngStrik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AU" sz="2600" strike="sngStrik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AU" sz="2600" strike="sngStrik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None/>
            </a:pPr>
            <a:endParaRPr lang="en-A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AU" sz="3200" b="1" dirty="0" smtClean="0"/>
              <a:t>National Landcare Advisory Committee</a:t>
            </a:r>
            <a:br>
              <a:rPr lang="en-AU" sz="3200" b="1" dirty="0" smtClean="0"/>
            </a:br>
            <a:r>
              <a:rPr lang="en-AU" sz="3200" b="1" dirty="0" smtClean="0"/>
              <a:t/>
            </a:r>
            <a:br>
              <a:rPr lang="en-AU" sz="3200" b="1" dirty="0" smtClean="0"/>
            </a:br>
            <a:endParaRPr lang="en-AU" sz="32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600" dirty="0" smtClean="0">
                <a:solidFill>
                  <a:schemeClr val="tx2"/>
                </a:solidFill>
              </a:rPr>
              <a:t>Will be comprised of expert members from the NRM community</a:t>
            </a:r>
          </a:p>
          <a:p>
            <a:pPr>
              <a:buNone/>
            </a:pPr>
            <a:endParaRPr lang="en-AU" sz="2600" dirty="0" smtClean="0">
              <a:solidFill>
                <a:schemeClr val="tx2"/>
              </a:solidFill>
            </a:endParaRPr>
          </a:p>
          <a:p>
            <a:r>
              <a:rPr lang="en-AU" sz="2600" dirty="0" smtClean="0">
                <a:solidFill>
                  <a:schemeClr val="tx2"/>
                </a:solidFill>
              </a:rPr>
              <a:t>Will provide advice to the Natural Heritage Ministerial Board on:</a:t>
            </a:r>
          </a:p>
          <a:p>
            <a:pPr lvl="1">
              <a:buFont typeface="Courier New" pitchFamily="49" charset="0"/>
              <a:buChar char="o"/>
            </a:pPr>
            <a:r>
              <a:rPr lang="en-AU" sz="2600" dirty="0" smtClean="0">
                <a:solidFill>
                  <a:schemeClr val="accent5">
                    <a:lumMod val="75000"/>
                  </a:schemeClr>
                </a:solidFill>
              </a:rPr>
              <a:t>Investment priorities</a:t>
            </a:r>
          </a:p>
          <a:p>
            <a:pPr lvl="1">
              <a:buFont typeface="Courier New" pitchFamily="49" charset="0"/>
              <a:buChar char="o"/>
            </a:pPr>
            <a:r>
              <a:rPr lang="en-AU" sz="2600" dirty="0" smtClean="0">
                <a:solidFill>
                  <a:schemeClr val="accent5">
                    <a:lumMod val="75000"/>
                  </a:schemeClr>
                </a:solidFill>
              </a:rPr>
              <a:t>Implementation and effectiveness</a:t>
            </a:r>
          </a:p>
          <a:p>
            <a:pPr lvl="1">
              <a:buFont typeface="Courier New" pitchFamily="49" charset="0"/>
              <a:buChar char="o"/>
            </a:pPr>
            <a:r>
              <a:rPr lang="en-AU" sz="2600" dirty="0" smtClean="0">
                <a:solidFill>
                  <a:schemeClr val="accent5">
                    <a:lumMod val="75000"/>
                  </a:schemeClr>
                </a:solidFill>
              </a:rPr>
              <a:t>Community consultation &amp; engagement</a:t>
            </a:r>
          </a:p>
          <a:p>
            <a:pPr lvl="1">
              <a:buFont typeface="Courier New" pitchFamily="49" charset="0"/>
              <a:buChar char="o"/>
            </a:pPr>
            <a:r>
              <a:rPr lang="en-AU" sz="2600" dirty="0" smtClean="0">
                <a:solidFill>
                  <a:schemeClr val="accent5">
                    <a:lumMod val="75000"/>
                  </a:schemeClr>
                </a:solidFill>
              </a:rPr>
              <a:t>Achievement of outcomes</a:t>
            </a:r>
          </a:p>
          <a:p>
            <a:endParaRPr lang="en-A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A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A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AU" sz="3200" b="1" dirty="0" smtClean="0"/>
              <a:t>National Landcare Programme</a:t>
            </a:r>
            <a:br>
              <a:rPr lang="en-AU" sz="3200" b="1" dirty="0" smtClean="0"/>
            </a:br>
            <a:r>
              <a:rPr lang="en-AU" sz="3200" b="1" dirty="0" smtClean="0"/>
              <a:t/>
            </a:r>
            <a:br>
              <a:rPr lang="en-AU" sz="3200" b="1" dirty="0" smtClean="0"/>
            </a:br>
            <a:endParaRPr lang="en-AU" sz="32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99592" y="1556792"/>
            <a:ext cx="7200800" cy="4525963"/>
          </a:xfrm>
        </p:spPr>
        <p:txBody>
          <a:bodyPr/>
          <a:lstStyle/>
          <a:p>
            <a:pPr>
              <a:buNone/>
            </a:pPr>
            <a:r>
              <a:rPr lang="en-AU" sz="2800" b="1" dirty="0" smtClean="0">
                <a:solidFill>
                  <a:schemeClr val="accent6"/>
                </a:solidFill>
              </a:rPr>
              <a:t>So what’s changed?</a:t>
            </a:r>
          </a:p>
          <a:p>
            <a:endParaRPr lang="en-AU" sz="2000" dirty="0" smtClean="0"/>
          </a:p>
          <a:p>
            <a:pPr lvl="1">
              <a:buNone/>
            </a:pP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	Simple</a:t>
            </a:r>
          </a:p>
          <a:p>
            <a:pPr>
              <a:buNone/>
            </a:pPr>
            <a:endParaRPr lang="en-AU" sz="28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lvl="4">
              <a:buNone/>
            </a:pP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		Local</a:t>
            </a:r>
          </a:p>
          <a:p>
            <a:pPr>
              <a:buNone/>
            </a:pPr>
            <a:endParaRPr lang="en-AU" sz="28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lvl="7">
              <a:buNone/>
            </a:pP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			</a:t>
            </a:r>
          </a:p>
          <a:p>
            <a:pPr lvl="7">
              <a:buNone/>
            </a:pP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			Long-term</a:t>
            </a:r>
          </a:p>
          <a:p>
            <a:endParaRPr lang="en-AU" sz="3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567" y="3861048"/>
            <a:ext cx="4025401" cy="239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94328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236296" y="335699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</a:rPr>
              <a:t>before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580526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after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6237312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Photos courtesy of East Gippsland CMA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568" y="1340768"/>
            <a:ext cx="7848872" cy="4785395"/>
          </a:xfr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 smtClean="0"/>
              <a:t>National Landcare Programme</a:t>
            </a:r>
            <a:r>
              <a:rPr lang="en-A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A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AU" sz="3200" b="1" dirty="0" smtClean="0"/>
              <a:t>Strategic Objectives</a:t>
            </a:r>
            <a:endParaRPr lang="en-A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15617\AppData\Local\Microsoft\Windows\Temporary Internet Files\Content.Outlook\C0LHOK3F\20140717 NLP Programme Map1 Page 6 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5813"/>
            <a:ext cx="9144000" cy="486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Landcare_PPT_template (2)">
  <a:themeElements>
    <a:clrScheme name="NatLandcare">
      <a:dk1>
        <a:srgbClr val="333300"/>
      </a:dk1>
      <a:lt1>
        <a:sysClr val="window" lastClr="FFFFFF"/>
      </a:lt1>
      <a:dk2>
        <a:srgbClr val="336600"/>
      </a:dk2>
      <a:lt2>
        <a:srgbClr val="D7E3BC"/>
      </a:lt2>
      <a:accent1>
        <a:srgbClr val="006600"/>
      </a:accent1>
      <a:accent2>
        <a:srgbClr val="974806"/>
      </a:accent2>
      <a:accent3>
        <a:srgbClr val="938953"/>
      </a:accent3>
      <a:accent4>
        <a:srgbClr val="76923C"/>
      </a:accent4>
      <a:accent5>
        <a:srgbClr val="CC9900"/>
      </a:accent5>
      <a:accent6>
        <a:srgbClr val="009900"/>
      </a:accent6>
      <a:hlink>
        <a:srgbClr val="CC9900"/>
      </a:hlink>
      <a:folHlink>
        <a:srgbClr val="3333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PIRE Document" ma:contentTypeID="0x010100FB3E7E962A8DB4438F88F528BCA9FB3600FCD21705EBFD414FACF9F90D15399C5A" ma:contentTypeVersion="6" ma:contentTypeDescription="SPIRE Document" ma:contentTypeScope="" ma:versionID="5347eebfa9a69d84c3a4d4b15bd8bb56">
  <xsd:schema xmlns:xsd="http://www.w3.org/2001/XMLSchema" xmlns:xs="http://www.w3.org/2001/XMLSchema" xmlns:p="http://schemas.microsoft.com/office/2006/metadata/properties" xmlns:ns2="799a1582-8582-406f-ad09-2bf004bcd4b6" xmlns:ns3="http://schemas.microsoft.com/sharepoint/v4" targetNamespace="http://schemas.microsoft.com/office/2006/metadata/properties" ma:root="true" ma:fieldsID="84c6cfe64b19622295b3ed6808ab3120" ns2:_="" ns3:_="">
    <xsd:import namespace="799a1582-8582-406f-ad09-2bf004bcd4b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2:Approval" minOccurs="0"/>
                <xsd:element ref="ns2:RecordNumber" minOccurs="0"/>
                <xsd:element ref="ns3:IconOverlay" minOccurs="0"/>
                <xsd:element ref="ns2:Fun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a1582-8582-406f-ad09-2bf004bcd4b6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8" nillable="true" ma:displayName="Document Description" ma:description="Document Description. Max 255 characters" ma:internalName="DocumentDescription">
      <xsd:simpleType>
        <xsd:restriction base="dms:Note">
          <xsd:maxLength value="255"/>
        </xsd:restriction>
      </xsd:simpleType>
    </xsd:element>
    <xsd:element name="Approval" ma:index="9" nillable="true" ma:displayName="Approval" ma:default="" ma:description="Select the approval status of the document" ma:format="Dropdown" ma:internalName="Approval">
      <xsd:simpleType>
        <xsd:restriction base="dms:Choice">
          <xsd:enumeration value="For Review"/>
          <xsd:enumeration value="Approved"/>
          <xsd:enumeration value="Superseded"/>
          <xsd:enumeration value="Cancelled"/>
        </xsd:restriction>
      </xsd:simpleType>
    </xsd:element>
    <xsd:element name="RecordNumber" ma:index="10" nillable="true" ma:displayName="Record Number" ma:description="RecordPoint Record Number" ma:internalName="RecordNumber">
      <xsd:simpleType>
        <xsd:restriction base="dms:Text"/>
      </xsd:simpleType>
    </xsd:element>
    <xsd:element name="Function" ma:index="12" nillable="true" ma:displayName="Function" ma:default="Program Admin" ma:description="Select the relevance function" ma:format="Dropdown" ma:hidden="true" ma:internalName="Function" ma:readOnly="false">
      <xsd:simpleType>
        <xsd:restriction base="dms:Choice">
          <xsd:enumeration value="Administration"/>
          <xsd:enumeration value="International"/>
          <xsd:enumeration value="OHS"/>
          <xsd:enumeration value="Legal"/>
          <xsd:enumeration value="Personnel"/>
          <xsd:enumeration value="Program Admin"/>
          <xsd:enumeration value="Project"/>
          <xsd:enumeration value="Property"/>
          <xsd:enumeration value="Regulation"/>
          <xsd:enumeration value="Technolog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FD6131ACCD942B99EE496FC609FF4" ma:contentTypeVersion="17" ma:contentTypeDescription="Create a new document." ma:contentTypeScope="" ma:versionID="937c2bd1fc1ad95f957f0cf030ab8155">
  <xsd:schema xmlns:xsd="http://www.w3.org/2001/XMLSchema" xmlns:xs="http://www.w3.org/2001/XMLSchema" xmlns:p="http://schemas.microsoft.com/office/2006/metadata/properties" xmlns:ns2="ac7ce04e-ea5d-4d46-bab0-39b1fa6a6f36" xmlns:ns3="425a5c30-4c2f-474f-aa2f-443e46b3d189" targetNamespace="http://schemas.microsoft.com/office/2006/metadata/properties" ma:root="true" ma:fieldsID="7fba7b6357ba8ae1ae987f7fdc409d50" ns2:_="" ns3:_="">
    <xsd:import namespace="ac7ce04e-ea5d-4d46-bab0-39b1fa6a6f36"/>
    <xsd:import namespace="425a5c30-4c2f-474f-aa2f-443e46b3d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Embargoed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ce04e-ea5d-4d46-bab0-39b1fa6a6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Embargoed" ma:index="10" nillable="true" ma:displayName="Embargoed" ma:default="0" ma:description="Is this file under embargo?" ma:format="Dropdown" ma:internalName="Embargoed">
      <xsd:simpleType>
        <xsd:restriction base="dms:Boolea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598eba-33fc-4c36-91ef-cfebcfd8a5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a5c30-4c2f-474f-aa2f-443e46b3d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135d28-65e1-4c28-be9f-a9c126b1373d}" ma:internalName="TaxCatchAll" ma:showField="CatchAllData" ma:web="425a5c30-4c2f-474f-aa2f-443e46b3d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ac7ce04e-ea5d-4d46-bab0-39b1fa6a6f36">
      <Terms xmlns="http://schemas.microsoft.com/office/infopath/2007/PartnerControls"/>
    </lcf76f155ced4ddcb4097134ff3c332f>
    <Embargoed xmlns="ac7ce04e-ea5d-4d46-bab0-39b1fa6a6f36">false</Embargoed>
    <TaxCatchAll xmlns="425a5c30-4c2f-474f-aa2f-443e46b3d189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/>
    <Synchronization>Asynchronous</Synchronization>
    <Type>10003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3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10009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9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10103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102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10105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105</Type>
    <SequenceNumber>10000</SequenceNumber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10002</Type>
    <SequenceNumber>10000</SequenceNumber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2</Type>
    <SequenceNumber>10000</SequenceNumber>
    <Assembly>RecordPoint.Active.UI, Version=1.0.0.0, Culture=neutral, PublicKeyToken=d49476ae5b650bf3</Assembly>
    <Class>RecordPoint.Active.UI.Events.WorkflowItemEventReceiver</Class>
    <Data/>
    <Filter/>
  </Receiver>
</spe:Receivers>
</file>

<file path=customXml/itemProps1.xml><?xml version="1.0" encoding="utf-8"?>
<ds:datastoreItem xmlns:ds="http://schemas.openxmlformats.org/officeDocument/2006/customXml" ds:itemID="{68F71AFC-7532-43F5-8EFB-9E64C66FB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9a1582-8582-406f-ad09-2bf004bcd4b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D49EF1-3CE8-497D-B5A9-0A1D72A729D2}"/>
</file>

<file path=customXml/itemProps3.xml><?xml version="1.0" encoding="utf-8"?>
<ds:datastoreItem xmlns:ds="http://schemas.openxmlformats.org/officeDocument/2006/customXml" ds:itemID="{B9C12299-FE1B-4359-90E6-B3C8DF46DCD5}">
  <ds:schemaRefs>
    <ds:schemaRef ds:uri="http://schemas.microsoft.com/office/2006/metadata/properties"/>
    <ds:schemaRef ds:uri="http://schemas.microsoft.com/sharepoint/v4"/>
    <ds:schemaRef ds:uri="799a1582-8582-406f-ad09-2bf004bcd4b6"/>
  </ds:schemaRefs>
</ds:datastoreItem>
</file>

<file path=customXml/itemProps4.xml><?xml version="1.0" encoding="utf-8"?>
<ds:datastoreItem xmlns:ds="http://schemas.openxmlformats.org/officeDocument/2006/customXml" ds:itemID="{E00BB8A7-5CAC-4976-A835-3DDECCF58D1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1B83975-BACA-4786-B4DA-7EA86A95547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NatLandcare_PPT_template (2)</Template>
  <TotalTime>637</TotalTime>
  <Words>802</Words>
  <Application>Microsoft Office PowerPoint</Application>
  <PresentationFormat>On-screen Show (4:3)</PresentationFormat>
  <Paragraphs>214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NatLandcare_PPT_template (2)</vt:lpstr>
      <vt:lpstr>Community information sessions</vt:lpstr>
      <vt:lpstr>Cleaner Environment Plan</vt:lpstr>
      <vt:lpstr>Agriculture</vt:lpstr>
      <vt:lpstr>Investing $2 billion over four years in managing our natural resources </vt:lpstr>
      <vt:lpstr>National Landcare Programme</vt:lpstr>
      <vt:lpstr> National Landcare Advisory Committee  </vt:lpstr>
      <vt:lpstr> National Landcare Programme  </vt:lpstr>
      <vt:lpstr>National Landcare Programme Strategic Objectives</vt:lpstr>
      <vt:lpstr>Slide 9</vt:lpstr>
      <vt:lpstr>National Stream  Biosecurity Incursion Management</vt:lpstr>
      <vt:lpstr>National Stream 20 Million Trees Programme</vt:lpstr>
      <vt:lpstr>National Stream</vt:lpstr>
      <vt:lpstr>National Stream</vt:lpstr>
      <vt:lpstr>National Stream</vt:lpstr>
      <vt:lpstr>Regional Stream k Design principles</vt:lpstr>
      <vt:lpstr>Regional Stream k Delivery through regional NRM organisations </vt:lpstr>
      <vt:lpstr>Regional Stream</vt:lpstr>
      <vt:lpstr>   National Landcare Programme   </vt:lpstr>
      <vt:lpstr>Slide 19</vt:lpstr>
      <vt:lpstr>Slide 20</vt:lpstr>
      <vt:lpstr>Slide 21</vt:lpstr>
      <vt:lpstr>Slide 22</vt:lpstr>
      <vt:lpstr>Australian Government Role</vt:lpstr>
      <vt:lpstr>Slide 24</vt:lpstr>
      <vt:lpstr>Programme integration</vt:lpstr>
      <vt:lpstr>Slide 26</vt:lpstr>
    </vt:vector>
  </TitlesOfParts>
  <Company>DEWHA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information sessions presentation</dc:title>
  <dc:creator>Department of the Environment</dc:creator>
  <cp:lastModifiedBy>Bec Billingham</cp:lastModifiedBy>
  <cp:revision>46</cp:revision>
  <dcterms:created xsi:type="dcterms:W3CDTF">2014-07-30T02:10:31Z</dcterms:created>
  <dcterms:modified xsi:type="dcterms:W3CDTF">2014-11-03T22:51:58Z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0x0101004B6FD6131ACCD942B99EE496FC609FF4</vt:lpwstr>
  </property>
  <property fmtid="{D5CDD505-2E9C-101B-9397-08002B2CF9AE}" pid="3" name="RecordPoint_SubmissionDate">
    <vt:lpwstr/>
  </property>
  <property fmtid="{D5CDD505-2E9C-101B-9397-08002B2CF9AE}" pid="4" name="RecordPoint_RecordNumberSubmitted">
    <vt:lpwstr/>
  </property>
  <property fmtid="{D5CDD505-2E9C-101B-9397-08002B2CF9AE}" pid="5" name="RecordPoint_ActiveItemSiteId">
    <vt:lpwstr>{592f51bd-7f6c-40bf-afb4-0f69d5494f0f}</vt:lpwstr>
  </property>
  <property fmtid="{D5CDD505-2E9C-101B-9397-08002B2CF9AE}" pid="6" name="RecordPoint_ActiveItemListId">
    <vt:lpwstr>{aa2ec59c-cb53-4f36-81ff-46d518136753}</vt:lpwstr>
  </property>
  <property fmtid="{D5CDD505-2E9C-101B-9397-08002B2CF9AE}" pid="7" name="RecordPoint_RecordFormat">
    <vt:lpwstr/>
  </property>
  <property fmtid="{D5CDD505-2E9C-101B-9397-08002B2CF9AE}" pid="8" name="RecordPoint_SubmissionCompleted">
    <vt:lpwstr/>
  </property>
  <property fmtid="{D5CDD505-2E9C-101B-9397-08002B2CF9AE}" pid="9" name="RecordPoint_ActiveItemMoved">
    <vt:lpwstr/>
  </property>
  <property fmtid="{D5CDD505-2E9C-101B-9397-08002B2CF9AE}" pid="10" name="RecordPoint_ActiveItemUniqueId">
    <vt:lpwstr>{3458007a-dff6-423d-bfc5-2725701630c5}</vt:lpwstr>
  </property>
  <property fmtid="{D5CDD505-2E9C-101B-9397-08002B2CF9AE}" pid="11" name="RecordPoint_ActiveItemWebId">
    <vt:lpwstr>{ad53a1ae-088c-48ad-b316-95eb82cde4e2}</vt:lpwstr>
  </property>
  <property fmtid="{D5CDD505-2E9C-101B-9397-08002B2CF9AE}" pid="12" name="RecordPoint_WorkflowType">
    <vt:lpwstr>ActiveSubmitStub</vt:lpwstr>
  </property>
</Properties>
</file>