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3.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DAA6F6A" w14:textId="77777777" w:rsidR="001C1644" w:rsidRDefault="001C1644" w:rsidP="001C1644">
      <w:pPr>
        <w:spacing w:after="0" w:line="240" w:lineRule="auto"/>
        <w:jc w:val="center"/>
        <w:rPr>
          <w:rFonts w:ascii="Arial" w:eastAsia="Times New Roman" w:hAnsi="Arial" w:cs="Arial"/>
          <w:b/>
          <w:sz w:val="28"/>
          <w:szCs w:val="28"/>
        </w:rPr>
      </w:pPr>
      <w:r>
        <w:rPr>
          <w:rFonts w:ascii="Arial" w:eastAsia="Times New Roman" w:hAnsi="Arial" w:cs="Arial"/>
          <w:b/>
          <w:sz w:val="28"/>
          <w:szCs w:val="28"/>
        </w:rPr>
        <w:t>Consultation on Species Listing Eligibility and Conservation Actions</w:t>
      </w:r>
    </w:p>
    <w:p w14:paraId="586FEB40" w14:textId="77777777" w:rsidR="001C1644" w:rsidRDefault="001C1644" w:rsidP="001C1644">
      <w:pPr>
        <w:spacing w:before="100" w:beforeAutospacing="1" w:after="100" w:afterAutospacing="1" w:line="240" w:lineRule="auto"/>
        <w:jc w:val="center"/>
        <w:rPr>
          <w:rFonts w:ascii="Arial" w:eastAsia="Times New Roman" w:hAnsi="Arial" w:cs="Arial"/>
          <w:b/>
          <w:bCs/>
          <w:i/>
          <w:iCs/>
          <w:snapToGrid w:val="0"/>
          <w:sz w:val="24"/>
          <w:szCs w:val="24"/>
        </w:rPr>
      </w:pPr>
      <w:proofErr w:type="spellStart"/>
      <w:r w:rsidRPr="001C1644">
        <w:rPr>
          <w:rFonts w:ascii="Arial" w:eastAsia="Times New Roman" w:hAnsi="Arial" w:cs="Arial"/>
          <w:b/>
          <w:bCs/>
          <w:i/>
          <w:iCs/>
          <w:snapToGrid w:val="0"/>
          <w:sz w:val="24"/>
          <w:szCs w:val="24"/>
        </w:rPr>
        <w:t>Sminthopsis</w:t>
      </w:r>
      <w:proofErr w:type="spellEnd"/>
      <w:r w:rsidRPr="001C1644">
        <w:rPr>
          <w:rFonts w:ascii="Arial" w:eastAsia="Times New Roman" w:hAnsi="Arial" w:cs="Arial"/>
          <w:b/>
          <w:bCs/>
          <w:i/>
          <w:iCs/>
          <w:snapToGrid w:val="0"/>
          <w:sz w:val="24"/>
          <w:szCs w:val="24"/>
        </w:rPr>
        <w:t xml:space="preserve"> </w:t>
      </w:r>
      <w:proofErr w:type="spellStart"/>
      <w:r w:rsidRPr="001C1644">
        <w:rPr>
          <w:rFonts w:ascii="Arial" w:eastAsia="Times New Roman" w:hAnsi="Arial" w:cs="Arial"/>
          <w:b/>
          <w:bCs/>
          <w:i/>
          <w:iCs/>
          <w:snapToGrid w:val="0"/>
          <w:sz w:val="24"/>
          <w:szCs w:val="24"/>
        </w:rPr>
        <w:t>griseoventer</w:t>
      </w:r>
      <w:proofErr w:type="spellEnd"/>
      <w:r w:rsidRPr="001C1644">
        <w:rPr>
          <w:rFonts w:ascii="Arial" w:eastAsia="Times New Roman" w:hAnsi="Arial" w:cs="Arial"/>
          <w:b/>
          <w:bCs/>
          <w:i/>
          <w:iCs/>
          <w:snapToGrid w:val="0"/>
          <w:sz w:val="24"/>
          <w:szCs w:val="24"/>
        </w:rPr>
        <w:t xml:space="preserve"> </w:t>
      </w:r>
      <w:proofErr w:type="spellStart"/>
      <w:r w:rsidRPr="001C1644">
        <w:rPr>
          <w:rFonts w:ascii="Arial" w:eastAsia="Times New Roman" w:hAnsi="Arial" w:cs="Arial"/>
          <w:b/>
          <w:bCs/>
          <w:i/>
          <w:iCs/>
          <w:snapToGrid w:val="0"/>
          <w:sz w:val="24"/>
          <w:szCs w:val="24"/>
        </w:rPr>
        <w:t>aitkeni</w:t>
      </w:r>
      <w:proofErr w:type="spellEnd"/>
      <w:r w:rsidRPr="001C1644">
        <w:rPr>
          <w:rFonts w:ascii="Arial" w:eastAsia="Times New Roman" w:hAnsi="Arial" w:cs="Arial"/>
          <w:b/>
          <w:bCs/>
          <w:i/>
          <w:iCs/>
          <w:snapToGrid w:val="0"/>
          <w:sz w:val="24"/>
          <w:szCs w:val="24"/>
        </w:rPr>
        <w:t xml:space="preserve"> (Kangaroo Island dunnart)</w:t>
      </w:r>
    </w:p>
    <w:p w14:paraId="6C610B06" w14:textId="73E94E5B" w:rsidR="001C1644" w:rsidRDefault="001C1644" w:rsidP="001C1644">
      <w:pPr>
        <w:spacing w:before="100" w:beforeAutospacing="1" w:after="100" w:afterAutospacing="1" w:line="240" w:lineRule="auto"/>
        <w:rPr>
          <w:rFonts w:ascii="Arial" w:eastAsia="Times New Roman" w:hAnsi="Arial" w:cs="Arial"/>
          <w:lang w:eastAsia="en-AU"/>
        </w:rPr>
      </w:pPr>
      <w:r>
        <w:rPr>
          <w:rFonts w:ascii="Arial" w:eastAsia="Times New Roman" w:hAnsi="Arial" w:cs="Arial"/>
          <w:lang w:eastAsia="en-AU"/>
        </w:rPr>
        <w:t>You are invited to provide your views and supporting reasons related to:</w:t>
      </w:r>
    </w:p>
    <w:p w14:paraId="61F0C443" w14:textId="54F1B10C" w:rsidR="001C1644" w:rsidRDefault="001C1644" w:rsidP="001C1644">
      <w:pPr>
        <w:rPr>
          <w:rFonts w:ascii="Arial" w:eastAsia="Calibri" w:hAnsi="Arial" w:cs="Arial"/>
        </w:rPr>
      </w:pPr>
      <w:r>
        <w:rPr>
          <w:rFonts w:ascii="Arial" w:eastAsia="Calibri" w:hAnsi="Arial" w:cs="Arial"/>
        </w:rPr>
        <w:t>1)</w:t>
      </w:r>
      <w:r>
        <w:rPr>
          <w:rFonts w:ascii="Arial" w:eastAsia="Calibri" w:hAnsi="Arial" w:cs="Arial"/>
        </w:rPr>
        <w:tab/>
        <w:t xml:space="preserve">the eligibility of </w:t>
      </w:r>
      <w:proofErr w:type="spellStart"/>
      <w:r w:rsidRPr="001C1644">
        <w:rPr>
          <w:rFonts w:ascii="Arial" w:eastAsia="Calibri" w:hAnsi="Arial" w:cs="Arial"/>
          <w:i/>
          <w:iCs/>
        </w:rPr>
        <w:t>Sminthopsis</w:t>
      </w:r>
      <w:proofErr w:type="spellEnd"/>
      <w:r w:rsidRPr="001C1644">
        <w:rPr>
          <w:rFonts w:ascii="Arial" w:eastAsia="Calibri" w:hAnsi="Arial" w:cs="Arial"/>
          <w:i/>
          <w:iCs/>
        </w:rPr>
        <w:t xml:space="preserve"> </w:t>
      </w:r>
      <w:proofErr w:type="spellStart"/>
      <w:r w:rsidRPr="001C1644">
        <w:rPr>
          <w:rFonts w:ascii="Arial" w:eastAsia="Calibri" w:hAnsi="Arial" w:cs="Arial"/>
          <w:i/>
          <w:iCs/>
        </w:rPr>
        <w:t>griseoventer</w:t>
      </w:r>
      <w:proofErr w:type="spellEnd"/>
      <w:r w:rsidRPr="001C1644">
        <w:rPr>
          <w:rFonts w:ascii="Arial" w:eastAsia="Calibri" w:hAnsi="Arial" w:cs="Arial"/>
          <w:i/>
          <w:iCs/>
        </w:rPr>
        <w:t xml:space="preserve"> </w:t>
      </w:r>
      <w:proofErr w:type="spellStart"/>
      <w:r w:rsidRPr="001C1644">
        <w:rPr>
          <w:rFonts w:ascii="Arial" w:eastAsia="Calibri" w:hAnsi="Arial" w:cs="Arial"/>
          <w:i/>
          <w:iCs/>
        </w:rPr>
        <w:t>aitkeni</w:t>
      </w:r>
      <w:proofErr w:type="spellEnd"/>
      <w:r w:rsidRPr="001C1644">
        <w:rPr>
          <w:rFonts w:ascii="Arial" w:eastAsia="Calibri" w:hAnsi="Arial" w:cs="Arial"/>
          <w:i/>
          <w:iCs/>
        </w:rPr>
        <w:t xml:space="preserve"> </w:t>
      </w:r>
      <w:r w:rsidRPr="001C1644">
        <w:rPr>
          <w:rFonts w:ascii="Arial" w:eastAsia="Calibri" w:hAnsi="Arial" w:cs="Arial"/>
        </w:rPr>
        <w:t>(Kangaroo Island dunnart)</w:t>
      </w:r>
      <w:r>
        <w:rPr>
          <w:rFonts w:ascii="Arial" w:eastAsia="Calibri" w:hAnsi="Arial" w:cs="Arial"/>
          <w:i/>
          <w:iCs/>
        </w:rPr>
        <w:t xml:space="preserve"> </w:t>
      </w:r>
      <w:r>
        <w:rPr>
          <w:rFonts w:ascii="Arial" w:eastAsia="Calibri" w:hAnsi="Arial" w:cs="Arial"/>
        </w:rPr>
        <w:t xml:space="preserve">for inclusion on the EPBC Act threatened species list in the Endangered category; and </w:t>
      </w:r>
    </w:p>
    <w:p w14:paraId="6CA62B82" w14:textId="2DDA1B36" w:rsidR="001C1644" w:rsidRDefault="001C1644" w:rsidP="001C1644">
      <w:pPr>
        <w:tabs>
          <w:tab w:val="left" w:pos="426"/>
        </w:tabs>
        <w:spacing w:before="100" w:beforeAutospacing="1" w:after="100" w:afterAutospacing="1" w:line="240" w:lineRule="auto"/>
        <w:rPr>
          <w:rFonts w:ascii="Arial" w:eastAsia="Times New Roman" w:hAnsi="Arial" w:cs="Arial"/>
          <w:lang w:eastAsia="en-AU"/>
        </w:rPr>
      </w:pPr>
      <w:r>
        <w:rPr>
          <w:rFonts w:ascii="Arial" w:eastAsia="Times New Roman" w:hAnsi="Arial" w:cs="Arial"/>
          <w:lang w:eastAsia="en-AU"/>
        </w:rPr>
        <w:t>2)</w:t>
      </w:r>
      <w:r>
        <w:rPr>
          <w:rFonts w:ascii="Arial" w:eastAsia="Times New Roman" w:hAnsi="Arial" w:cs="Arial"/>
          <w:lang w:eastAsia="en-AU"/>
        </w:rPr>
        <w:tab/>
        <w:t>the necessary conservation actions for the above subspecies.</w:t>
      </w:r>
    </w:p>
    <w:p w14:paraId="3DE00D04" w14:textId="77777777" w:rsidR="001C1644" w:rsidRDefault="001C1644" w:rsidP="001C1644">
      <w:pPr>
        <w:spacing w:before="120" w:after="240" w:line="240" w:lineRule="auto"/>
        <w:rPr>
          <w:rFonts w:ascii="Arial" w:eastAsia="Times New Roman" w:hAnsi="Arial" w:cs="Arial"/>
        </w:rPr>
      </w:pPr>
      <w:r>
        <w:rPr>
          <w:rFonts w:ascii="Arial" w:eastAsia="Times New Roman" w:hAnsi="Arial" w:cs="Arial"/>
        </w:rPr>
        <w:t xml:space="preserve">The purpose of this consultation document is to elicit additional information to better understand the status of the species and help inform on conservation actions and further planning. As such, the below draft assessment should </w:t>
      </w:r>
      <w:proofErr w:type="gramStart"/>
      <w:r>
        <w:rPr>
          <w:rFonts w:ascii="Arial" w:eastAsia="Times New Roman" w:hAnsi="Arial" w:cs="Arial"/>
        </w:rPr>
        <w:t>be considered to be</w:t>
      </w:r>
      <w:proofErr w:type="gramEnd"/>
      <w:r>
        <w:rPr>
          <w:rFonts w:ascii="Arial" w:eastAsia="Times New Roman" w:hAnsi="Arial" w:cs="Arial"/>
        </w:rPr>
        <w:t xml:space="preserve"> </w:t>
      </w:r>
      <w:r>
        <w:rPr>
          <w:rFonts w:ascii="Arial" w:eastAsia="Times New Roman" w:hAnsi="Arial" w:cs="Arial"/>
          <w:b/>
          <w:bCs/>
        </w:rPr>
        <w:t>tentative</w:t>
      </w:r>
      <w:r>
        <w:rPr>
          <w:rFonts w:ascii="Arial" w:eastAsia="Times New Roman" w:hAnsi="Arial" w:cs="Arial"/>
        </w:rPr>
        <w:t xml:space="preserve"> as it may change following responses to this consultation process. </w:t>
      </w:r>
    </w:p>
    <w:p w14:paraId="576036C8" w14:textId="77777777" w:rsidR="001C1644" w:rsidRDefault="001C1644" w:rsidP="001C1644">
      <w:pPr>
        <w:spacing w:before="120" w:after="240" w:line="240" w:lineRule="auto"/>
        <w:rPr>
          <w:rFonts w:ascii="Arial" w:eastAsia="Times New Roman" w:hAnsi="Arial" w:cs="Arial"/>
        </w:rPr>
      </w:pPr>
      <w:r>
        <w:rPr>
          <w:rFonts w:ascii="Arial" w:eastAsia="Times New Roman" w:hAnsi="Arial" w:cs="Arial"/>
        </w:rPr>
        <w:t xml:space="preserve">Evidence provided by experts, stakeholders and the </w:t>
      </w:r>
      <w:proofErr w:type="gramStart"/>
      <w:r>
        <w:rPr>
          <w:rFonts w:ascii="Arial" w:eastAsia="Times New Roman" w:hAnsi="Arial" w:cs="Arial"/>
        </w:rPr>
        <w:t>general public</w:t>
      </w:r>
      <w:proofErr w:type="gramEnd"/>
      <w:r>
        <w:rPr>
          <w:rFonts w:ascii="Arial" w:eastAsia="Times New Roman" w:hAnsi="Arial" w:cs="Arial"/>
        </w:rPr>
        <w:t xml:space="preserve"> are welcome. Responses can be provided by any interested person. </w:t>
      </w:r>
    </w:p>
    <w:p w14:paraId="212278D1" w14:textId="77777777" w:rsidR="001C1644" w:rsidRDefault="001C1644" w:rsidP="001C1644">
      <w:pPr>
        <w:spacing w:after="0" w:line="240" w:lineRule="auto"/>
        <w:rPr>
          <w:rFonts w:ascii="Arial" w:eastAsia="Times New Roman" w:hAnsi="Arial" w:cs="Arial"/>
        </w:rPr>
      </w:pPr>
      <w:r>
        <w:rPr>
          <w:rFonts w:ascii="Arial" w:eastAsia="Times New Roman" w:hAnsi="Arial" w:cs="Arial"/>
        </w:rPr>
        <w:t xml:space="preserve">Anyone may nominate a native species, ecological </w:t>
      </w:r>
      <w:proofErr w:type="gramStart"/>
      <w:r>
        <w:rPr>
          <w:rFonts w:ascii="Arial" w:eastAsia="Times New Roman" w:hAnsi="Arial" w:cs="Arial"/>
        </w:rPr>
        <w:t>community</w:t>
      </w:r>
      <w:proofErr w:type="gramEnd"/>
      <w:r>
        <w:rPr>
          <w:rFonts w:ascii="Arial" w:eastAsia="Times New Roman" w:hAnsi="Arial" w:cs="Arial"/>
        </w:rPr>
        <w:t xml:space="preserve"> or threatening process for listing under the </w:t>
      </w:r>
      <w:r>
        <w:rPr>
          <w:rFonts w:ascii="Arial" w:eastAsia="Times New Roman" w:hAnsi="Arial" w:cs="Arial"/>
          <w:i/>
          <w:iCs/>
        </w:rPr>
        <w:t>Environment Protection and Biodiversity Conservation Act 1999</w:t>
      </w:r>
      <w:r>
        <w:rPr>
          <w:rFonts w:ascii="Arial" w:eastAsia="Times New Roman" w:hAnsi="Arial" w:cs="Arial"/>
        </w:rPr>
        <w:t xml:space="preserve"> (EPBC Act) or for a transfer of an item already on the list to a new listing category. The Threatened Species Scientific Committee (the Committee) undertakes the assessment of species to determine eligibility for inclusion in the list of threatened species and provides its recommendation to the Australian Government Minister for the Environment.</w:t>
      </w:r>
    </w:p>
    <w:p w14:paraId="42819B74" w14:textId="77777777" w:rsidR="001C1644" w:rsidRDefault="001C1644" w:rsidP="001C1644">
      <w:pPr>
        <w:spacing w:after="0" w:line="240" w:lineRule="auto"/>
        <w:rPr>
          <w:rFonts w:ascii="Arial" w:eastAsia="Times New Roman" w:hAnsi="Arial" w:cs="Arial"/>
        </w:rPr>
      </w:pPr>
    </w:p>
    <w:p w14:paraId="01358D75" w14:textId="77777777" w:rsidR="001C1644" w:rsidRDefault="001C1644" w:rsidP="001C1644">
      <w:pPr>
        <w:spacing w:after="0" w:line="240" w:lineRule="auto"/>
        <w:rPr>
          <w:rFonts w:ascii="Arial" w:eastAsia="Times New Roman" w:hAnsi="Arial" w:cs="Arial"/>
        </w:rPr>
      </w:pPr>
      <w:r>
        <w:rPr>
          <w:rFonts w:ascii="Arial" w:eastAsia="Times New Roman" w:hAnsi="Arial" w:cs="Arial"/>
        </w:rPr>
        <w:t xml:space="preserve">Responses are to be provided in writing by email to: </w:t>
      </w:r>
      <w:hyperlink r:id="rId13" w:history="1">
        <w:r>
          <w:rPr>
            <w:rStyle w:val="Hyperlink"/>
            <w:rFonts w:ascii="Arial" w:eastAsia="Times New Roman" w:hAnsi="Arial" w:cs="Arial"/>
            <w:color w:val="0000FF"/>
          </w:rPr>
          <w:t>species.consultation@environment.gov.au</w:t>
        </w:r>
      </w:hyperlink>
    </w:p>
    <w:p w14:paraId="7E806C96" w14:textId="77777777" w:rsidR="001C1644" w:rsidRDefault="001C1644" w:rsidP="001C1644">
      <w:pPr>
        <w:spacing w:after="0" w:line="240" w:lineRule="auto"/>
        <w:rPr>
          <w:rFonts w:ascii="Arial" w:eastAsia="Times New Roman" w:hAnsi="Arial" w:cs="Arial"/>
        </w:rPr>
      </w:pPr>
    </w:p>
    <w:p w14:paraId="1FD2A158" w14:textId="77777777" w:rsidR="001C1644" w:rsidRDefault="001C1644" w:rsidP="001C1644">
      <w:pPr>
        <w:spacing w:after="0" w:line="240" w:lineRule="auto"/>
        <w:rPr>
          <w:rFonts w:ascii="Arial" w:eastAsia="Times New Roman" w:hAnsi="Arial" w:cs="Arial"/>
        </w:rPr>
      </w:pPr>
      <w:r>
        <w:rPr>
          <w:rFonts w:ascii="Arial" w:eastAsia="Times New Roman" w:hAnsi="Arial" w:cs="Arial"/>
        </w:rPr>
        <w:t>Please include species scientific name in Subject field.</w:t>
      </w:r>
    </w:p>
    <w:p w14:paraId="6E846CBB" w14:textId="77777777" w:rsidR="001C1644" w:rsidRDefault="001C1644" w:rsidP="001C1644">
      <w:pPr>
        <w:spacing w:after="0" w:line="240" w:lineRule="auto"/>
        <w:rPr>
          <w:rFonts w:ascii="Arial" w:eastAsia="Times New Roman" w:hAnsi="Arial" w:cs="Arial"/>
        </w:rPr>
      </w:pPr>
    </w:p>
    <w:p w14:paraId="694C31E0" w14:textId="77777777" w:rsidR="001C1644" w:rsidRDefault="001C1644" w:rsidP="001C1644">
      <w:pPr>
        <w:spacing w:after="0" w:line="240" w:lineRule="auto"/>
        <w:rPr>
          <w:rFonts w:ascii="Arial" w:eastAsia="Times New Roman" w:hAnsi="Arial" w:cs="Arial"/>
        </w:rPr>
      </w:pPr>
      <w:r>
        <w:rPr>
          <w:rFonts w:ascii="Arial" w:eastAsia="Times New Roman" w:hAnsi="Arial" w:cs="Arial"/>
          <w:color w:val="000000"/>
        </w:rPr>
        <w:t xml:space="preserve">or by mail to: </w:t>
      </w:r>
    </w:p>
    <w:p w14:paraId="2B22469A" w14:textId="77777777" w:rsidR="001C1644" w:rsidRDefault="001C1644" w:rsidP="001C1644">
      <w:pPr>
        <w:spacing w:after="0" w:line="240" w:lineRule="auto"/>
        <w:rPr>
          <w:rFonts w:ascii="Arial" w:eastAsia="Times New Roman" w:hAnsi="Arial" w:cs="Arial"/>
          <w:color w:val="000000"/>
        </w:rPr>
      </w:pPr>
    </w:p>
    <w:p w14:paraId="5CFB4ED2" w14:textId="77777777" w:rsidR="001C1644" w:rsidRDefault="001C1644" w:rsidP="001C1644">
      <w:pPr>
        <w:spacing w:after="0" w:line="240" w:lineRule="auto"/>
        <w:ind w:left="426"/>
        <w:rPr>
          <w:rFonts w:ascii="Arial" w:eastAsia="Times New Roman" w:hAnsi="Arial" w:cs="Arial"/>
          <w:color w:val="000000"/>
        </w:rPr>
      </w:pPr>
      <w:r>
        <w:rPr>
          <w:rFonts w:ascii="Arial" w:eastAsia="Times New Roman" w:hAnsi="Arial" w:cs="Arial"/>
          <w:color w:val="000000"/>
        </w:rPr>
        <w:t>The Director</w:t>
      </w:r>
    </w:p>
    <w:p w14:paraId="300BB611" w14:textId="77777777" w:rsidR="001C1644" w:rsidRDefault="001C1644" w:rsidP="001C1644">
      <w:pPr>
        <w:spacing w:after="0" w:line="240" w:lineRule="auto"/>
        <w:ind w:left="426"/>
        <w:rPr>
          <w:rFonts w:ascii="Arial" w:eastAsia="Times New Roman" w:hAnsi="Arial" w:cs="Arial"/>
        </w:rPr>
      </w:pPr>
      <w:r>
        <w:rPr>
          <w:rFonts w:ascii="Arial" w:eastAsia="Times New Roman" w:hAnsi="Arial" w:cs="Arial"/>
        </w:rPr>
        <w:t>Bushfire Affected Species Assessments Section</w:t>
      </w:r>
    </w:p>
    <w:p w14:paraId="4C54739B" w14:textId="77777777" w:rsidR="001C1644" w:rsidRDefault="001C1644" w:rsidP="001C1644">
      <w:pPr>
        <w:spacing w:after="0" w:line="240" w:lineRule="auto"/>
        <w:ind w:left="426"/>
        <w:rPr>
          <w:rFonts w:ascii="Arial" w:eastAsia="Times New Roman" w:hAnsi="Arial" w:cs="Arial"/>
          <w:color w:val="000000"/>
        </w:rPr>
      </w:pPr>
      <w:r>
        <w:rPr>
          <w:rFonts w:ascii="Arial" w:eastAsia="Times New Roman" w:hAnsi="Arial" w:cs="Arial"/>
        </w:rPr>
        <w:t xml:space="preserve">Department of Agriculture, </w:t>
      </w:r>
      <w:proofErr w:type="gramStart"/>
      <w:r>
        <w:rPr>
          <w:rFonts w:ascii="Arial" w:eastAsia="Times New Roman" w:hAnsi="Arial" w:cs="Arial"/>
        </w:rPr>
        <w:t>Water</w:t>
      </w:r>
      <w:proofErr w:type="gramEnd"/>
      <w:r>
        <w:rPr>
          <w:rFonts w:ascii="Arial" w:eastAsia="Times New Roman" w:hAnsi="Arial" w:cs="Arial"/>
        </w:rPr>
        <w:t xml:space="preserve"> and the Environment</w:t>
      </w:r>
    </w:p>
    <w:p w14:paraId="5EE3DB72" w14:textId="77777777" w:rsidR="001C1644" w:rsidRDefault="001C1644" w:rsidP="001C1644">
      <w:pPr>
        <w:spacing w:after="0" w:line="240" w:lineRule="auto"/>
        <w:ind w:left="426"/>
        <w:rPr>
          <w:rFonts w:ascii="Arial" w:eastAsia="Times New Roman" w:hAnsi="Arial" w:cs="Arial"/>
          <w:color w:val="000000"/>
        </w:rPr>
      </w:pPr>
      <w:r>
        <w:rPr>
          <w:rFonts w:ascii="Arial" w:eastAsia="Times New Roman" w:hAnsi="Arial" w:cs="Arial"/>
          <w:color w:val="000000"/>
        </w:rPr>
        <w:t>John Gorton Building, King Edward Terrace</w:t>
      </w:r>
    </w:p>
    <w:p w14:paraId="666691F5" w14:textId="77777777" w:rsidR="001C1644" w:rsidRDefault="001C1644" w:rsidP="001C1644">
      <w:pPr>
        <w:spacing w:after="0" w:line="240" w:lineRule="auto"/>
        <w:ind w:left="426"/>
        <w:rPr>
          <w:rFonts w:ascii="Arial" w:eastAsia="Times New Roman" w:hAnsi="Arial" w:cs="Arial"/>
          <w:color w:val="000000"/>
        </w:rPr>
      </w:pPr>
      <w:r>
        <w:rPr>
          <w:rFonts w:ascii="Arial" w:eastAsia="Times New Roman" w:hAnsi="Arial" w:cs="Arial"/>
          <w:color w:val="000000"/>
        </w:rPr>
        <w:t>GPO Box 858</w:t>
      </w:r>
    </w:p>
    <w:p w14:paraId="07FA5347" w14:textId="77777777" w:rsidR="001C1644" w:rsidRDefault="001C1644" w:rsidP="001C1644">
      <w:pPr>
        <w:spacing w:after="0" w:line="240" w:lineRule="auto"/>
        <w:ind w:left="426"/>
        <w:rPr>
          <w:rFonts w:ascii="Arial" w:eastAsia="Times New Roman" w:hAnsi="Arial" w:cs="Arial"/>
          <w:color w:val="000000"/>
        </w:rPr>
      </w:pPr>
      <w:r>
        <w:rPr>
          <w:rFonts w:ascii="Arial" w:eastAsia="Times New Roman" w:hAnsi="Arial" w:cs="Arial"/>
          <w:color w:val="000000"/>
        </w:rPr>
        <w:t>Canberra ACT 2601</w:t>
      </w:r>
    </w:p>
    <w:p w14:paraId="67C9E032" w14:textId="195A4AB3" w:rsidR="001C1644" w:rsidRDefault="001C1644" w:rsidP="001C1644">
      <w:pPr>
        <w:spacing w:after="120" w:line="240" w:lineRule="auto"/>
        <w:rPr>
          <w:rFonts w:ascii="Arial" w:eastAsia="Times New Roman" w:hAnsi="Arial" w:cs="Arial"/>
          <w:color w:val="000000"/>
        </w:rPr>
      </w:pPr>
      <w:r>
        <w:rPr>
          <w:rFonts w:ascii="Arial" w:eastAsia="Times New Roman" w:hAnsi="Arial" w:cs="Arial"/>
          <w:b/>
        </w:rPr>
        <w:t>Responses are required to be submitted by 29 July 2022</w:t>
      </w:r>
      <w:r>
        <w:rPr>
          <w:rFonts w:ascii="Arial" w:eastAsia="Times New Roman" w:hAnsi="Arial" w:cs="Arial"/>
          <w:color w:val="000000"/>
        </w:rPr>
        <w:t>.</w:t>
      </w:r>
    </w:p>
    <w:tbl>
      <w:tblPr>
        <w:tblW w:w="9855" w:type="dxa"/>
        <w:tblLayout w:type="fixed"/>
        <w:tblLook w:val="04A0" w:firstRow="1" w:lastRow="0" w:firstColumn="1" w:lastColumn="0" w:noHBand="0" w:noVBand="1"/>
      </w:tblPr>
      <w:tblGrid>
        <w:gridCol w:w="9040"/>
        <w:gridCol w:w="815"/>
      </w:tblGrid>
      <w:tr w:rsidR="001C1644" w14:paraId="48809537" w14:textId="77777777">
        <w:tc>
          <w:tcPr>
            <w:tcW w:w="9039" w:type="dxa"/>
            <w:tcBorders>
              <w:top w:val="single" w:sz="4" w:space="0" w:color="auto"/>
              <w:left w:val="single" w:sz="4" w:space="0" w:color="auto"/>
              <w:bottom w:val="single" w:sz="4" w:space="0" w:color="auto"/>
              <w:right w:val="single" w:sz="4" w:space="0" w:color="auto"/>
            </w:tcBorders>
            <w:shd w:val="pct15" w:color="auto" w:fill="auto"/>
            <w:hideMark/>
          </w:tcPr>
          <w:p w14:paraId="46AACACF" w14:textId="77777777" w:rsidR="001C1644" w:rsidRDefault="001C1644">
            <w:pPr>
              <w:spacing w:after="0" w:line="240" w:lineRule="auto"/>
              <w:rPr>
                <w:rFonts w:ascii="Arial" w:eastAsia="Times New Roman" w:hAnsi="Arial" w:cs="Arial"/>
                <w:b/>
              </w:rPr>
            </w:pPr>
            <w:r>
              <w:rPr>
                <w:rFonts w:ascii="Arial" w:eastAsia="Times New Roman" w:hAnsi="Arial" w:cs="Arial"/>
                <w:b/>
              </w:rPr>
              <w:t>Contents of this information package</w:t>
            </w:r>
          </w:p>
        </w:tc>
        <w:tc>
          <w:tcPr>
            <w:tcW w:w="815" w:type="dxa"/>
            <w:tcBorders>
              <w:top w:val="single" w:sz="4" w:space="0" w:color="auto"/>
              <w:left w:val="single" w:sz="4" w:space="0" w:color="auto"/>
              <w:bottom w:val="single" w:sz="4" w:space="0" w:color="auto"/>
              <w:right w:val="single" w:sz="4" w:space="0" w:color="auto"/>
            </w:tcBorders>
            <w:shd w:val="pct15" w:color="auto" w:fill="auto"/>
            <w:hideMark/>
          </w:tcPr>
          <w:p w14:paraId="21334F94" w14:textId="77777777" w:rsidR="001C1644" w:rsidRDefault="001C1644">
            <w:pPr>
              <w:spacing w:after="0" w:line="240" w:lineRule="auto"/>
              <w:rPr>
                <w:rFonts w:ascii="Arial" w:eastAsia="Times New Roman" w:hAnsi="Arial" w:cs="Arial"/>
                <w:b/>
                <w:bCs/>
              </w:rPr>
            </w:pPr>
            <w:r>
              <w:rPr>
                <w:rFonts w:ascii="Arial" w:eastAsia="Times New Roman" w:hAnsi="Arial" w:cs="Arial"/>
                <w:b/>
                <w:bCs/>
              </w:rPr>
              <w:t>Page</w:t>
            </w:r>
          </w:p>
        </w:tc>
      </w:tr>
      <w:tr w:rsidR="001C1644" w14:paraId="767AA372" w14:textId="77777777">
        <w:tc>
          <w:tcPr>
            <w:tcW w:w="9039" w:type="dxa"/>
            <w:tcBorders>
              <w:top w:val="single" w:sz="4" w:space="0" w:color="auto"/>
              <w:left w:val="single" w:sz="4" w:space="0" w:color="auto"/>
              <w:bottom w:val="single" w:sz="4" w:space="0" w:color="auto"/>
              <w:right w:val="single" w:sz="4" w:space="0" w:color="auto"/>
            </w:tcBorders>
            <w:hideMark/>
          </w:tcPr>
          <w:p w14:paraId="07E93E85" w14:textId="77777777" w:rsidR="001C1644" w:rsidRDefault="001C1644">
            <w:pPr>
              <w:spacing w:after="0" w:line="240" w:lineRule="auto"/>
              <w:rPr>
                <w:rFonts w:ascii="Arial" w:eastAsia="Times New Roman" w:hAnsi="Arial" w:cs="Arial"/>
              </w:rPr>
            </w:pPr>
            <w:r>
              <w:rPr>
                <w:rFonts w:ascii="Arial" w:eastAsia="Times New Roman" w:hAnsi="Arial" w:cs="Arial"/>
              </w:rPr>
              <w:t>General background information about listing threatened species</w:t>
            </w:r>
          </w:p>
        </w:tc>
        <w:tc>
          <w:tcPr>
            <w:tcW w:w="815" w:type="dxa"/>
            <w:tcBorders>
              <w:top w:val="single" w:sz="4" w:space="0" w:color="auto"/>
              <w:left w:val="single" w:sz="4" w:space="0" w:color="auto"/>
              <w:bottom w:val="single" w:sz="4" w:space="0" w:color="auto"/>
              <w:right w:val="single" w:sz="4" w:space="0" w:color="auto"/>
            </w:tcBorders>
            <w:hideMark/>
          </w:tcPr>
          <w:p w14:paraId="1A101823" w14:textId="77777777" w:rsidR="001C1644" w:rsidRDefault="001C1644">
            <w:pPr>
              <w:spacing w:after="0" w:line="240" w:lineRule="auto"/>
              <w:jc w:val="center"/>
              <w:rPr>
                <w:rFonts w:ascii="Arial" w:eastAsia="Times New Roman" w:hAnsi="Arial" w:cs="Arial"/>
              </w:rPr>
            </w:pPr>
            <w:r>
              <w:rPr>
                <w:rFonts w:ascii="Arial" w:eastAsia="Calibri" w:hAnsi="Arial" w:cs="Arial"/>
              </w:rPr>
              <w:t>2</w:t>
            </w:r>
          </w:p>
        </w:tc>
      </w:tr>
      <w:tr w:rsidR="001C1644" w14:paraId="6517A44E" w14:textId="77777777">
        <w:tc>
          <w:tcPr>
            <w:tcW w:w="9039" w:type="dxa"/>
            <w:tcBorders>
              <w:top w:val="single" w:sz="4" w:space="0" w:color="auto"/>
              <w:left w:val="single" w:sz="4" w:space="0" w:color="auto"/>
              <w:bottom w:val="single" w:sz="4" w:space="0" w:color="auto"/>
              <w:right w:val="single" w:sz="4" w:space="0" w:color="auto"/>
            </w:tcBorders>
            <w:hideMark/>
          </w:tcPr>
          <w:p w14:paraId="59DD371C" w14:textId="77777777" w:rsidR="001C1644" w:rsidRDefault="001C1644">
            <w:pPr>
              <w:spacing w:after="0" w:line="240" w:lineRule="auto"/>
              <w:rPr>
                <w:rFonts w:ascii="Arial" w:eastAsia="Times New Roman" w:hAnsi="Arial" w:cs="Arial"/>
              </w:rPr>
            </w:pPr>
            <w:r>
              <w:rPr>
                <w:rFonts w:ascii="Arial" w:eastAsia="Times New Roman" w:hAnsi="Arial" w:cs="Arial"/>
              </w:rPr>
              <w:t>Information about this consultation process</w:t>
            </w:r>
          </w:p>
        </w:tc>
        <w:tc>
          <w:tcPr>
            <w:tcW w:w="815" w:type="dxa"/>
            <w:tcBorders>
              <w:top w:val="single" w:sz="4" w:space="0" w:color="auto"/>
              <w:left w:val="single" w:sz="4" w:space="0" w:color="auto"/>
              <w:bottom w:val="single" w:sz="4" w:space="0" w:color="auto"/>
              <w:right w:val="single" w:sz="4" w:space="0" w:color="auto"/>
            </w:tcBorders>
            <w:hideMark/>
          </w:tcPr>
          <w:p w14:paraId="16982031" w14:textId="77777777" w:rsidR="001C1644" w:rsidRDefault="001C1644">
            <w:pPr>
              <w:spacing w:after="0" w:line="240" w:lineRule="auto"/>
              <w:jc w:val="center"/>
              <w:rPr>
                <w:rFonts w:ascii="Arial" w:eastAsia="Times New Roman" w:hAnsi="Arial" w:cs="Arial"/>
              </w:rPr>
            </w:pPr>
            <w:r>
              <w:rPr>
                <w:rFonts w:ascii="Arial" w:eastAsia="Calibri" w:hAnsi="Arial" w:cs="Arial"/>
              </w:rPr>
              <w:t>3</w:t>
            </w:r>
          </w:p>
        </w:tc>
      </w:tr>
      <w:tr w:rsidR="001C1644" w14:paraId="1A3EE922" w14:textId="77777777">
        <w:tc>
          <w:tcPr>
            <w:tcW w:w="9039" w:type="dxa"/>
            <w:tcBorders>
              <w:top w:val="single" w:sz="4" w:space="0" w:color="auto"/>
              <w:left w:val="single" w:sz="4" w:space="0" w:color="auto"/>
              <w:bottom w:val="single" w:sz="4" w:space="0" w:color="auto"/>
              <w:right w:val="single" w:sz="4" w:space="0" w:color="auto"/>
            </w:tcBorders>
            <w:hideMark/>
          </w:tcPr>
          <w:p w14:paraId="5707407E" w14:textId="77777777" w:rsidR="001C1644" w:rsidRDefault="001C1644">
            <w:pPr>
              <w:spacing w:after="0" w:line="240" w:lineRule="auto"/>
              <w:rPr>
                <w:rFonts w:ascii="Arial" w:eastAsia="Times New Roman" w:hAnsi="Arial" w:cs="Arial"/>
              </w:rPr>
            </w:pPr>
            <w:r>
              <w:rPr>
                <w:rFonts w:ascii="Arial" w:eastAsia="Times New Roman" w:hAnsi="Arial" w:cs="Arial"/>
              </w:rPr>
              <w:t>Consultation questions specific to the assessment</w:t>
            </w:r>
          </w:p>
        </w:tc>
        <w:tc>
          <w:tcPr>
            <w:tcW w:w="815" w:type="dxa"/>
            <w:tcBorders>
              <w:top w:val="single" w:sz="4" w:space="0" w:color="auto"/>
              <w:left w:val="single" w:sz="4" w:space="0" w:color="auto"/>
              <w:bottom w:val="single" w:sz="4" w:space="0" w:color="auto"/>
              <w:right w:val="single" w:sz="4" w:space="0" w:color="auto"/>
            </w:tcBorders>
            <w:hideMark/>
          </w:tcPr>
          <w:p w14:paraId="4C41FACA" w14:textId="77777777" w:rsidR="001C1644" w:rsidRDefault="001C1644">
            <w:pPr>
              <w:spacing w:after="0" w:line="240" w:lineRule="auto"/>
              <w:jc w:val="center"/>
              <w:rPr>
                <w:rFonts w:ascii="Arial" w:eastAsia="Times New Roman" w:hAnsi="Arial" w:cs="Arial"/>
              </w:rPr>
            </w:pPr>
            <w:r>
              <w:rPr>
                <w:rFonts w:ascii="Arial" w:eastAsia="Calibri" w:hAnsi="Arial" w:cs="Arial"/>
              </w:rPr>
              <w:t>4</w:t>
            </w:r>
          </w:p>
        </w:tc>
      </w:tr>
      <w:tr w:rsidR="001C1644" w14:paraId="1FA5A3E4" w14:textId="77777777">
        <w:tc>
          <w:tcPr>
            <w:tcW w:w="9039" w:type="dxa"/>
            <w:tcBorders>
              <w:top w:val="single" w:sz="4" w:space="0" w:color="auto"/>
              <w:left w:val="single" w:sz="4" w:space="0" w:color="auto"/>
              <w:bottom w:val="single" w:sz="4" w:space="0" w:color="auto"/>
              <w:right w:val="single" w:sz="4" w:space="0" w:color="auto"/>
            </w:tcBorders>
            <w:hideMark/>
          </w:tcPr>
          <w:p w14:paraId="7A827758" w14:textId="77777777" w:rsidR="001C1644" w:rsidRDefault="001C1644">
            <w:pPr>
              <w:spacing w:after="0" w:line="240" w:lineRule="auto"/>
              <w:rPr>
                <w:rFonts w:ascii="Arial" w:eastAsia="Times New Roman" w:hAnsi="Arial" w:cs="Arial"/>
              </w:rPr>
            </w:pPr>
            <w:r>
              <w:rPr>
                <w:rFonts w:ascii="Arial" w:eastAsia="Times New Roman" w:hAnsi="Arial" w:cs="Arial"/>
              </w:rPr>
              <w:t xml:space="preserve">Information about </w:t>
            </w:r>
            <w:r>
              <w:rPr>
                <w:rFonts w:ascii="Arial" w:eastAsia="Times New Roman" w:hAnsi="Arial" w:cs="Arial"/>
                <w:iCs/>
              </w:rPr>
              <w:t xml:space="preserve">the </w:t>
            </w:r>
            <w:r>
              <w:rPr>
                <w:rFonts w:ascii="Arial" w:eastAsia="Times New Roman" w:hAnsi="Arial" w:cs="Arial"/>
              </w:rPr>
              <w:t>species and its eligibility for listing</w:t>
            </w:r>
          </w:p>
        </w:tc>
        <w:tc>
          <w:tcPr>
            <w:tcW w:w="815" w:type="dxa"/>
            <w:tcBorders>
              <w:top w:val="single" w:sz="4" w:space="0" w:color="auto"/>
              <w:left w:val="single" w:sz="4" w:space="0" w:color="auto"/>
              <w:bottom w:val="single" w:sz="4" w:space="0" w:color="auto"/>
              <w:right w:val="single" w:sz="4" w:space="0" w:color="auto"/>
            </w:tcBorders>
            <w:hideMark/>
          </w:tcPr>
          <w:p w14:paraId="7A295B6F" w14:textId="25C2B22F" w:rsidR="001C1644" w:rsidRDefault="001C1644">
            <w:pPr>
              <w:spacing w:after="0" w:line="240" w:lineRule="auto"/>
              <w:jc w:val="center"/>
              <w:rPr>
                <w:rFonts w:ascii="Arial" w:eastAsia="Times New Roman" w:hAnsi="Arial" w:cs="Arial"/>
              </w:rPr>
            </w:pPr>
            <w:r>
              <w:rPr>
                <w:rFonts w:ascii="Arial" w:eastAsia="Calibri" w:hAnsi="Arial" w:cs="Arial"/>
              </w:rPr>
              <w:t>13</w:t>
            </w:r>
          </w:p>
        </w:tc>
      </w:tr>
      <w:tr w:rsidR="001C1644" w14:paraId="2365903A" w14:textId="77777777">
        <w:tc>
          <w:tcPr>
            <w:tcW w:w="9039" w:type="dxa"/>
            <w:tcBorders>
              <w:top w:val="single" w:sz="4" w:space="0" w:color="auto"/>
              <w:left w:val="single" w:sz="4" w:space="0" w:color="auto"/>
              <w:bottom w:val="single" w:sz="4" w:space="0" w:color="auto"/>
              <w:right w:val="single" w:sz="4" w:space="0" w:color="auto"/>
            </w:tcBorders>
            <w:hideMark/>
          </w:tcPr>
          <w:p w14:paraId="308D3154" w14:textId="77777777" w:rsidR="001C1644" w:rsidRDefault="001C1644">
            <w:pPr>
              <w:spacing w:after="0" w:line="240" w:lineRule="auto"/>
              <w:rPr>
                <w:rFonts w:ascii="Arial" w:eastAsia="Times New Roman" w:hAnsi="Arial" w:cs="Arial"/>
              </w:rPr>
            </w:pPr>
            <w:r>
              <w:rPr>
                <w:rFonts w:ascii="Arial" w:eastAsia="Times New Roman" w:hAnsi="Arial" w:cs="Arial"/>
              </w:rPr>
              <w:t>Conservation actions for the species</w:t>
            </w:r>
          </w:p>
        </w:tc>
        <w:tc>
          <w:tcPr>
            <w:tcW w:w="815" w:type="dxa"/>
            <w:tcBorders>
              <w:top w:val="single" w:sz="4" w:space="0" w:color="auto"/>
              <w:left w:val="single" w:sz="4" w:space="0" w:color="auto"/>
              <w:bottom w:val="single" w:sz="4" w:space="0" w:color="auto"/>
              <w:right w:val="single" w:sz="4" w:space="0" w:color="auto"/>
            </w:tcBorders>
            <w:hideMark/>
          </w:tcPr>
          <w:p w14:paraId="33AA32A4" w14:textId="630CF4F4" w:rsidR="001C1644" w:rsidRDefault="001C1644">
            <w:pPr>
              <w:spacing w:after="0" w:line="240" w:lineRule="auto"/>
              <w:jc w:val="center"/>
              <w:rPr>
                <w:rFonts w:ascii="Arial" w:eastAsia="Times New Roman" w:hAnsi="Arial" w:cs="Arial"/>
              </w:rPr>
            </w:pPr>
            <w:r>
              <w:rPr>
                <w:rFonts w:ascii="Arial" w:eastAsia="Calibri" w:hAnsi="Arial" w:cs="Arial"/>
              </w:rPr>
              <w:t>31</w:t>
            </w:r>
          </w:p>
        </w:tc>
      </w:tr>
      <w:tr w:rsidR="001C1644" w14:paraId="7A07B539" w14:textId="77777777">
        <w:tc>
          <w:tcPr>
            <w:tcW w:w="9039" w:type="dxa"/>
            <w:tcBorders>
              <w:top w:val="single" w:sz="4" w:space="0" w:color="auto"/>
              <w:left w:val="single" w:sz="4" w:space="0" w:color="auto"/>
              <w:bottom w:val="single" w:sz="4" w:space="0" w:color="auto"/>
              <w:right w:val="single" w:sz="4" w:space="0" w:color="auto"/>
            </w:tcBorders>
            <w:hideMark/>
          </w:tcPr>
          <w:p w14:paraId="0A5AC1F6" w14:textId="77777777" w:rsidR="001C1644" w:rsidRDefault="001C1644">
            <w:pPr>
              <w:spacing w:after="0" w:line="240" w:lineRule="auto"/>
              <w:rPr>
                <w:rFonts w:ascii="Arial" w:eastAsia="Times New Roman" w:hAnsi="Arial" w:cs="Arial"/>
              </w:rPr>
            </w:pPr>
            <w:r>
              <w:rPr>
                <w:rFonts w:ascii="Arial" w:eastAsia="Times New Roman" w:hAnsi="Arial" w:cs="Arial"/>
              </w:rPr>
              <w:t>References cited</w:t>
            </w:r>
          </w:p>
        </w:tc>
        <w:tc>
          <w:tcPr>
            <w:tcW w:w="815" w:type="dxa"/>
            <w:tcBorders>
              <w:top w:val="single" w:sz="4" w:space="0" w:color="auto"/>
              <w:left w:val="single" w:sz="4" w:space="0" w:color="auto"/>
              <w:bottom w:val="single" w:sz="4" w:space="0" w:color="auto"/>
              <w:right w:val="single" w:sz="4" w:space="0" w:color="auto"/>
            </w:tcBorders>
            <w:hideMark/>
          </w:tcPr>
          <w:p w14:paraId="56CFB961" w14:textId="5503178C" w:rsidR="001C1644" w:rsidRDefault="001C1644">
            <w:pPr>
              <w:spacing w:after="0" w:line="240" w:lineRule="auto"/>
              <w:jc w:val="center"/>
              <w:rPr>
                <w:rFonts w:ascii="Arial" w:eastAsia="Calibri" w:hAnsi="Arial" w:cs="Arial"/>
              </w:rPr>
            </w:pPr>
            <w:r>
              <w:rPr>
                <w:rFonts w:ascii="Arial" w:eastAsia="Calibri" w:hAnsi="Arial" w:cs="Arial"/>
              </w:rPr>
              <w:t>34</w:t>
            </w:r>
          </w:p>
        </w:tc>
      </w:tr>
      <w:tr w:rsidR="001C1644" w14:paraId="729792BC" w14:textId="77777777">
        <w:tc>
          <w:tcPr>
            <w:tcW w:w="9039" w:type="dxa"/>
            <w:tcBorders>
              <w:top w:val="single" w:sz="4" w:space="0" w:color="auto"/>
              <w:left w:val="single" w:sz="4" w:space="0" w:color="auto"/>
              <w:bottom w:val="single" w:sz="4" w:space="0" w:color="auto"/>
              <w:right w:val="single" w:sz="4" w:space="0" w:color="auto"/>
            </w:tcBorders>
            <w:hideMark/>
          </w:tcPr>
          <w:p w14:paraId="14C036A2" w14:textId="77777777" w:rsidR="001C1644" w:rsidRDefault="001C1644">
            <w:pPr>
              <w:spacing w:after="0" w:line="240" w:lineRule="auto"/>
              <w:rPr>
                <w:rFonts w:ascii="Arial" w:eastAsia="Times New Roman" w:hAnsi="Arial" w:cs="Arial"/>
              </w:rPr>
            </w:pPr>
            <w:r>
              <w:rPr>
                <w:rFonts w:ascii="Arial" w:eastAsia="Times New Roman" w:hAnsi="Arial" w:cs="Arial"/>
              </w:rPr>
              <w:t>Listing assessment</w:t>
            </w:r>
          </w:p>
        </w:tc>
        <w:tc>
          <w:tcPr>
            <w:tcW w:w="815" w:type="dxa"/>
            <w:tcBorders>
              <w:top w:val="single" w:sz="4" w:space="0" w:color="auto"/>
              <w:left w:val="single" w:sz="4" w:space="0" w:color="auto"/>
              <w:bottom w:val="single" w:sz="4" w:space="0" w:color="auto"/>
              <w:right w:val="single" w:sz="4" w:space="0" w:color="auto"/>
            </w:tcBorders>
            <w:hideMark/>
          </w:tcPr>
          <w:p w14:paraId="2CFCA01F" w14:textId="314A2BC2" w:rsidR="001C1644" w:rsidRDefault="001C1644">
            <w:pPr>
              <w:spacing w:after="0" w:line="240" w:lineRule="auto"/>
              <w:jc w:val="center"/>
              <w:rPr>
                <w:rFonts w:ascii="Arial" w:eastAsia="Times New Roman" w:hAnsi="Arial" w:cs="Arial"/>
              </w:rPr>
            </w:pPr>
            <w:r>
              <w:rPr>
                <w:rFonts w:ascii="Arial" w:eastAsia="Calibri" w:hAnsi="Arial" w:cs="Arial"/>
              </w:rPr>
              <w:t>42</w:t>
            </w:r>
          </w:p>
        </w:tc>
      </w:tr>
    </w:tbl>
    <w:p w14:paraId="3BE52F75" w14:textId="77777777" w:rsidR="001C1644" w:rsidRDefault="001C1644" w:rsidP="001C1644">
      <w:pPr>
        <w:spacing w:line="240" w:lineRule="auto"/>
        <w:rPr>
          <w:rFonts w:ascii="Arial" w:eastAsia="Times New Roman" w:hAnsi="Arial" w:cs="Arial"/>
          <w:b/>
        </w:rPr>
      </w:pPr>
    </w:p>
    <w:p w14:paraId="41B0D586" w14:textId="77777777" w:rsidR="001C1644" w:rsidRDefault="001C1644" w:rsidP="001C1644">
      <w:pPr>
        <w:spacing w:line="240" w:lineRule="auto"/>
        <w:rPr>
          <w:rFonts w:ascii="Arial" w:eastAsia="Times New Roman" w:hAnsi="Arial" w:cs="Arial"/>
          <w:b/>
        </w:rPr>
      </w:pPr>
      <w:bookmarkStart w:id="0" w:name="Background"/>
      <w:r>
        <w:rPr>
          <w:rFonts w:ascii="Arial" w:eastAsia="Times New Roman" w:hAnsi="Arial" w:cs="Arial"/>
          <w:b/>
        </w:rPr>
        <w:lastRenderedPageBreak/>
        <w:t>General background information about listing threatened species</w:t>
      </w:r>
    </w:p>
    <w:bookmarkEnd w:id="0"/>
    <w:p w14:paraId="37FC42EE" w14:textId="77777777" w:rsidR="001C1644" w:rsidRDefault="001C1644" w:rsidP="001C1644">
      <w:pPr>
        <w:spacing w:after="0" w:line="240" w:lineRule="auto"/>
        <w:rPr>
          <w:rFonts w:ascii="Arial" w:eastAsia="Times New Roman" w:hAnsi="Arial" w:cs="Arial"/>
        </w:rPr>
      </w:pPr>
      <w:r>
        <w:rPr>
          <w:rFonts w:ascii="Arial" w:eastAsia="Times New Roman" w:hAnsi="Arial" w:cs="Arial"/>
        </w:rPr>
        <w:t xml:space="preserve">The Australian Government helps protect species at risk of extinction by listing them as threatened under Part 13 of the EPBC Act. Once listed under the EPBC Act, the species becomes a Matter of National Environmental Significance (MNES) and must be protected from significant impacts through the assessment and approval provisions of the EPBC Act. More information about threatened species is available on the department’s website at: </w:t>
      </w:r>
    </w:p>
    <w:p w14:paraId="63A088B7" w14:textId="77777777" w:rsidR="001C1644" w:rsidRDefault="00D83CAE" w:rsidP="001C1644">
      <w:pPr>
        <w:spacing w:line="240" w:lineRule="auto"/>
        <w:rPr>
          <w:rFonts w:ascii="Arial" w:eastAsia="Times New Roman" w:hAnsi="Arial" w:cs="Arial"/>
        </w:rPr>
      </w:pPr>
      <w:hyperlink r:id="rId14" w:history="1">
        <w:r w:rsidR="001C1644">
          <w:rPr>
            <w:rStyle w:val="Hyperlink"/>
            <w:rFonts w:ascii="Arial" w:eastAsia="Times New Roman" w:hAnsi="Arial" w:cs="Arial"/>
            <w:color w:val="0563C1"/>
          </w:rPr>
          <w:t>https://www.awe.gov.au/environment/biodiversity/threatened</w:t>
        </w:r>
      </w:hyperlink>
      <w:r w:rsidR="001C1644">
        <w:rPr>
          <w:rFonts w:ascii="Arial" w:eastAsia="Times New Roman" w:hAnsi="Arial" w:cs="Arial"/>
        </w:rPr>
        <w:t>.</w:t>
      </w:r>
    </w:p>
    <w:p w14:paraId="20A9AFAC" w14:textId="77777777" w:rsidR="001C1644" w:rsidRDefault="001C1644" w:rsidP="001C1644">
      <w:pPr>
        <w:spacing w:after="0" w:line="240" w:lineRule="auto"/>
        <w:rPr>
          <w:rFonts w:ascii="Times New Roman" w:eastAsia="Times New Roman" w:hAnsi="Times New Roman" w:cs="Times New Roman"/>
          <w:color w:val="1F497D"/>
        </w:rPr>
      </w:pPr>
      <w:r>
        <w:rPr>
          <w:rFonts w:ascii="Arial" w:eastAsia="Times New Roman" w:hAnsi="Arial" w:cs="Arial"/>
        </w:rPr>
        <w:t xml:space="preserve">Public nominations to list threatened species under the EPBC Act are received annually by the department. </w:t>
      </w:r>
      <w:proofErr w:type="gramStart"/>
      <w:r>
        <w:rPr>
          <w:rFonts w:ascii="Arial" w:eastAsia="Times New Roman" w:hAnsi="Arial" w:cs="Arial"/>
        </w:rPr>
        <w:t>In order to</w:t>
      </w:r>
      <w:proofErr w:type="gramEnd"/>
      <w:r>
        <w:rPr>
          <w:rFonts w:ascii="Arial" w:eastAsia="Times New Roman" w:hAnsi="Arial" w:cs="Arial"/>
        </w:rPr>
        <w:t xml:space="preserve"> determine if a species is eligible for listing as threatened under the EPBC Act, the Threatened Species Scientific Committee (the Committee) undertakes a rigorous scientific assessment of its status to determine if the species is eligible for listing against a set of criteria. These criteria are available on the Department’s website at: </w:t>
      </w:r>
    </w:p>
    <w:p w14:paraId="28C50F23" w14:textId="77777777" w:rsidR="001C1644" w:rsidRDefault="00D83CAE" w:rsidP="001C1644">
      <w:pPr>
        <w:spacing w:after="0" w:line="240" w:lineRule="auto"/>
        <w:rPr>
          <w:rFonts w:ascii="Times New Roman" w:eastAsia="Times New Roman" w:hAnsi="Times New Roman" w:cs="Times New Roman"/>
          <w:color w:val="1F497D"/>
          <w:szCs w:val="24"/>
        </w:rPr>
      </w:pPr>
      <w:hyperlink r:id="rId15" w:history="1">
        <w:r w:rsidR="001C1644">
          <w:rPr>
            <w:rStyle w:val="Hyperlink"/>
            <w:rFonts w:ascii="Arial" w:eastAsia="Times New Roman" w:hAnsi="Arial" w:cs="Arial"/>
            <w:color w:val="0563C1"/>
            <w:szCs w:val="24"/>
          </w:rPr>
          <w:t>http://www.awe.gov.au/system/files/pages/d72dfd1a-f0d8-4699-8d43-5d95bbb02428/files/tssc-guidelines-assessing-species-2021.pdf</w:t>
        </w:r>
      </w:hyperlink>
      <w:r w:rsidR="001C1644">
        <w:rPr>
          <w:rFonts w:ascii="Times New Roman" w:eastAsia="Times New Roman" w:hAnsi="Times New Roman" w:cs="Times New Roman"/>
          <w:color w:val="1F497D"/>
          <w:szCs w:val="24"/>
        </w:rPr>
        <w:t>.</w:t>
      </w:r>
    </w:p>
    <w:p w14:paraId="2AE2674A" w14:textId="77777777" w:rsidR="001C1644" w:rsidRDefault="001C1644" w:rsidP="001C1644">
      <w:pPr>
        <w:spacing w:line="240" w:lineRule="auto"/>
        <w:rPr>
          <w:rFonts w:ascii="Arial" w:eastAsia="Times New Roman" w:hAnsi="Arial" w:cs="Arial"/>
        </w:rPr>
      </w:pPr>
    </w:p>
    <w:p w14:paraId="4AA156DA" w14:textId="77777777" w:rsidR="001C1644" w:rsidRDefault="001C1644" w:rsidP="001C1644">
      <w:pPr>
        <w:spacing w:line="240" w:lineRule="auto"/>
        <w:rPr>
          <w:rFonts w:ascii="Arial" w:eastAsia="Times New Roman" w:hAnsi="Arial" w:cs="Arial"/>
        </w:rPr>
      </w:pPr>
      <w:r>
        <w:rPr>
          <w:rFonts w:ascii="Arial" w:eastAsia="Times New Roman" w:hAnsi="Arial" w:cs="Arial"/>
        </w:rPr>
        <w:t xml:space="preserve">As part of the assessment process, the Committee consults with the public and stakeholders to obtain specific details about the species, as well as advice on what conservation actions might be appropriate. Information provided through the consultation process is considered by the Committee in its assessment. The Committee provides its advice on the assessment (together with comments received) to the Minister regarding the eligibility of the species for listing under a particular category and what conservation actions might be appropriate. The Minister decides to add, or not to add, the species to the list of threatened species under the EPBC Act. More detailed information about the listing process is at: </w:t>
      </w:r>
      <w:hyperlink r:id="rId16" w:history="1">
        <w:r>
          <w:rPr>
            <w:rStyle w:val="Hyperlink"/>
            <w:rFonts w:ascii="Arial" w:eastAsia="Times New Roman" w:hAnsi="Arial" w:cs="Arial"/>
            <w:color w:val="0563C1"/>
          </w:rPr>
          <w:t>https://www.awe.gov.au/environment/biodiversity/threatened/nominations</w:t>
        </w:r>
      </w:hyperlink>
      <w:r>
        <w:rPr>
          <w:rFonts w:ascii="Arial" w:eastAsia="Times New Roman" w:hAnsi="Arial" w:cs="Arial"/>
        </w:rPr>
        <w:t>.</w:t>
      </w:r>
    </w:p>
    <w:p w14:paraId="2A8DC249" w14:textId="77777777" w:rsidR="001C1644" w:rsidRDefault="001C1644" w:rsidP="001C1644">
      <w:pPr>
        <w:spacing w:line="240" w:lineRule="auto"/>
        <w:rPr>
          <w:rFonts w:ascii="Arial" w:eastAsia="Times New Roman" w:hAnsi="Arial" w:cs="Arial"/>
        </w:rPr>
      </w:pPr>
      <w:r>
        <w:rPr>
          <w:rFonts w:ascii="Arial" w:eastAsia="Times New Roman" w:hAnsi="Arial" w:cs="Arial"/>
        </w:rPr>
        <w:t xml:space="preserve">To promote the recovery of listed threatened species and ecological communities, conservation </w:t>
      </w:r>
      <w:proofErr w:type="gramStart"/>
      <w:r>
        <w:rPr>
          <w:rFonts w:ascii="Arial" w:eastAsia="Times New Roman" w:hAnsi="Arial" w:cs="Arial"/>
        </w:rPr>
        <w:t>advices</w:t>
      </w:r>
      <w:proofErr w:type="gramEnd"/>
      <w:r>
        <w:rPr>
          <w:rFonts w:ascii="Arial" w:eastAsia="Times New Roman" w:hAnsi="Arial" w:cs="Arial"/>
        </w:rPr>
        <w:t xml:space="preserve"> and where required, recovery plans are made or adopted in accordance with Part 13 of the EPBC Act. Conservation </w:t>
      </w:r>
      <w:proofErr w:type="gramStart"/>
      <w:r>
        <w:rPr>
          <w:rFonts w:ascii="Arial" w:eastAsia="Times New Roman" w:hAnsi="Arial" w:cs="Arial"/>
        </w:rPr>
        <w:t>advices</w:t>
      </w:r>
      <w:proofErr w:type="gramEnd"/>
      <w:r>
        <w:rPr>
          <w:rFonts w:ascii="Arial" w:eastAsia="Times New Roman" w:hAnsi="Arial" w:cs="Arial"/>
        </w:rPr>
        <w:t xml:space="preserve"> provide guidance at the time of listing on known threats and priority recovery actions that can be undertaken at a local and regional level. Recovery plans describe key threats and identify specific recovery actions that can be undertaken to enable recovery activities to occur within a planned and logical national framework. Information about recovery plans is available on the department’s website at: </w:t>
      </w:r>
      <w:hyperlink r:id="rId17" w:history="1">
        <w:r>
          <w:rPr>
            <w:rStyle w:val="Hyperlink"/>
            <w:rFonts w:ascii="Arial" w:eastAsia="Times New Roman" w:hAnsi="Arial" w:cs="Arial"/>
            <w:color w:val="0563C1"/>
          </w:rPr>
          <w:t>https://www.awe.gov.au/environment/biodiversity/threatened/recovery-plans</w:t>
        </w:r>
      </w:hyperlink>
      <w:r>
        <w:rPr>
          <w:rFonts w:ascii="Arial" w:eastAsia="Times New Roman" w:hAnsi="Arial" w:cs="Arial"/>
        </w:rPr>
        <w:t>.</w:t>
      </w:r>
    </w:p>
    <w:p w14:paraId="1B63433D" w14:textId="77777777" w:rsidR="001C1644" w:rsidRDefault="001C1644" w:rsidP="001C1644">
      <w:pPr>
        <w:spacing w:line="240" w:lineRule="auto"/>
        <w:rPr>
          <w:rFonts w:ascii="Arial" w:eastAsia="Times New Roman" w:hAnsi="Arial" w:cs="Arial"/>
          <w:b/>
        </w:rPr>
      </w:pPr>
      <w:r>
        <w:rPr>
          <w:rFonts w:ascii="Arial" w:eastAsia="Times New Roman" w:hAnsi="Arial" w:cs="Arial"/>
          <w:b/>
        </w:rPr>
        <w:t>Privacy notice</w:t>
      </w:r>
    </w:p>
    <w:p w14:paraId="4A173109" w14:textId="77777777" w:rsidR="001C1644" w:rsidRDefault="001C1644" w:rsidP="001C1644">
      <w:pPr>
        <w:spacing w:line="240" w:lineRule="auto"/>
        <w:rPr>
          <w:rFonts w:ascii="Arial" w:eastAsia="Times New Roman" w:hAnsi="Arial" w:cs="Arial"/>
        </w:rPr>
      </w:pPr>
      <w:r>
        <w:rPr>
          <w:rFonts w:ascii="Arial" w:eastAsia="Times New Roman" w:hAnsi="Arial" w:cs="Arial"/>
        </w:rPr>
        <w:t>The Department will collect, use, store and disclose the personal information you provide in a manner consistent with the Department’s obligations under the Privacy Act 1988 (</w:t>
      </w:r>
      <w:proofErr w:type="spellStart"/>
      <w:r>
        <w:rPr>
          <w:rFonts w:ascii="Arial" w:eastAsia="Times New Roman" w:hAnsi="Arial" w:cs="Arial"/>
        </w:rPr>
        <w:t>Cth</w:t>
      </w:r>
      <w:proofErr w:type="spellEnd"/>
      <w:r>
        <w:rPr>
          <w:rFonts w:ascii="Arial" w:eastAsia="Times New Roman" w:hAnsi="Arial" w:cs="Arial"/>
        </w:rPr>
        <w:t>) and the Department’s Privacy Policy.</w:t>
      </w:r>
    </w:p>
    <w:p w14:paraId="76C0F0BF" w14:textId="77777777" w:rsidR="001C1644" w:rsidRDefault="001C1644" w:rsidP="001C1644">
      <w:pPr>
        <w:spacing w:line="240" w:lineRule="auto"/>
        <w:rPr>
          <w:rFonts w:ascii="Arial" w:eastAsia="Times New Roman" w:hAnsi="Arial" w:cs="Arial"/>
        </w:rPr>
      </w:pPr>
      <w:r>
        <w:rPr>
          <w:rFonts w:ascii="Arial" w:eastAsia="Times New Roman" w:hAnsi="Arial" w:cs="Arial"/>
        </w:rPr>
        <w:t>Any personal information that you provide within, or in addition to, your comments in the threatened species assessment process may be used by the Department for the purposes of its functions relating to threatened species assessments, including contacting you if we have any questions about your comments in the future.</w:t>
      </w:r>
    </w:p>
    <w:p w14:paraId="62E0BE5B" w14:textId="77777777" w:rsidR="001C1644" w:rsidRDefault="001C1644" w:rsidP="001C1644">
      <w:pPr>
        <w:spacing w:line="240" w:lineRule="auto"/>
        <w:rPr>
          <w:rFonts w:ascii="Arial" w:eastAsia="Times New Roman" w:hAnsi="Arial" w:cs="Arial"/>
        </w:rPr>
      </w:pPr>
      <w:r>
        <w:rPr>
          <w:rFonts w:ascii="Arial" w:eastAsia="Times New Roman" w:hAnsi="Arial" w:cs="Arial"/>
        </w:rPr>
        <w:t xml:space="preserve">Further, the Commonwealth, State and Territory governments have agreed to share threatened species assessment documentation (including comments) to ensure that all States and Territories have access to the same documentation when </w:t>
      </w:r>
      <w:proofErr w:type="gramStart"/>
      <w:r>
        <w:rPr>
          <w:rFonts w:ascii="Arial" w:eastAsia="Times New Roman" w:hAnsi="Arial" w:cs="Arial"/>
        </w:rPr>
        <w:t>making a decision</w:t>
      </w:r>
      <w:proofErr w:type="gramEnd"/>
      <w:r>
        <w:rPr>
          <w:rFonts w:ascii="Arial" w:eastAsia="Times New Roman" w:hAnsi="Arial" w:cs="Arial"/>
        </w:rPr>
        <w:t xml:space="preserve"> on the status of a potentially threatened species. This is also known as the </w:t>
      </w:r>
      <w:hyperlink r:id="rId18" w:history="1">
        <w:r>
          <w:rPr>
            <w:rStyle w:val="Hyperlink"/>
            <w:rFonts w:ascii="Arial" w:eastAsia="Times New Roman" w:hAnsi="Arial" w:cs="Arial"/>
            <w:color w:val="0000FF"/>
          </w:rPr>
          <w:t>‘Common Assessment Method’ (CAM)</w:t>
        </w:r>
      </w:hyperlink>
      <w:r>
        <w:rPr>
          <w:rFonts w:ascii="Arial" w:eastAsia="Times New Roman" w:hAnsi="Arial" w:cs="Arial"/>
        </w:rPr>
        <w:t xml:space="preserve">.  As a result, any personal information that you have provided in connection with your comments may be shared between Commonwealth, State or Territory government entities to assist with their assessment processes. </w:t>
      </w:r>
    </w:p>
    <w:p w14:paraId="62F38358" w14:textId="77777777" w:rsidR="001C1644" w:rsidRDefault="001C1644" w:rsidP="001C1644">
      <w:pPr>
        <w:spacing w:line="240" w:lineRule="auto"/>
        <w:rPr>
          <w:rFonts w:ascii="Arial" w:eastAsia="Times New Roman" w:hAnsi="Arial" w:cs="Arial"/>
        </w:rPr>
      </w:pPr>
      <w:r>
        <w:rPr>
          <w:rFonts w:ascii="Arial" w:eastAsia="Times New Roman" w:hAnsi="Arial" w:cs="Arial"/>
        </w:rPr>
        <w:lastRenderedPageBreak/>
        <w:t xml:space="preserve">The Department’s Privacy Policy contains details about how respondents may access and make corrections to personal information that the Department holds about the respondent, how respondents may make a complaint about a breach of an Australian Privacy Principle, and how the Department will deal with that complaint. A copy of the Department’s Privacy Policy is available at: </w:t>
      </w:r>
      <w:hyperlink r:id="rId19" w:history="1">
        <w:r>
          <w:rPr>
            <w:rStyle w:val="Hyperlink"/>
            <w:rFonts w:ascii="Arial" w:eastAsia="Times New Roman" w:hAnsi="Arial" w:cs="Arial"/>
            <w:color w:val="0000FF"/>
          </w:rPr>
          <w:t>https://www.awe.gov.au/about/commitment/privacy</w:t>
        </w:r>
      </w:hyperlink>
      <w:r>
        <w:rPr>
          <w:rFonts w:ascii="Arial" w:eastAsia="Times New Roman" w:hAnsi="Arial" w:cs="Arial"/>
        </w:rPr>
        <w:t xml:space="preserve"> .</w:t>
      </w:r>
    </w:p>
    <w:p w14:paraId="3302C274" w14:textId="77777777" w:rsidR="001C1644" w:rsidRDefault="001C1644" w:rsidP="001C1644">
      <w:pPr>
        <w:spacing w:line="240" w:lineRule="auto"/>
        <w:rPr>
          <w:rFonts w:ascii="Arial" w:eastAsia="Times New Roman" w:hAnsi="Arial" w:cs="Arial"/>
          <w:b/>
        </w:rPr>
      </w:pPr>
      <w:bookmarkStart w:id="1" w:name="Consultation"/>
      <w:r>
        <w:rPr>
          <w:rFonts w:ascii="Arial" w:eastAsia="Times New Roman" w:hAnsi="Arial" w:cs="Arial"/>
          <w:b/>
        </w:rPr>
        <w:t>Information about this consultation process</w:t>
      </w:r>
    </w:p>
    <w:bookmarkEnd w:id="1"/>
    <w:p w14:paraId="0BEA9CCF" w14:textId="77777777" w:rsidR="001C1644" w:rsidRDefault="001C1644" w:rsidP="001C1644">
      <w:pPr>
        <w:spacing w:line="240" w:lineRule="auto"/>
        <w:rPr>
          <w:rFonts w:ascii="Arial" w:eastAsia="Times New Roman" w:hAnsi="Arial" w:cs="Arial"/>
        </w:rPr>
      </w:pPr>
      <w:r>
        <w:rPr>
          <w:rFonts w:ascii="Arial" w:eastAsia="Times New Roman" w:hAnsi="Arial" w:cs="Arial"/>
        </w:rPr>
        <w:t>Responses to this consultation can be provided electronically or in hard copy to the contact addresses provided on Page 1. All responses received will be provided in full to the Committee and then to the Australian Government Minister for the Environment.</w:t>
      </w:r>
    </w:p>
    <w:p w14:paraId="428E5B4F" w14:textId="77777777" w:rsidR="001C1644" w:rsidRDefault="001C1644" w:rsidP="001C1644">
      <w:pPr>
        <w:spacing w:line="240" w:lineRule="auto"/>
        <w:rPr>
          <w:rFonts w:ascii="Arial" w:eastAsia="Times New Roman" w:hAnsi="Arial" w:cs="Arial"/>
        </w:rPr>
      </w:pPr>
      <w:r>
        <w:rPr>
          <w:rFonts w:ascii="Arial" w:eastAsia="Times New Roman" w:hAnsi="Arial" w:cs="Arial"/>
        </w:rPr>
        <w:t xml:space="preserve">In providing comments, please provide references to published data where possible. Should the Committee use the information you provide in formulating its advice, the information will be attributed to you and referenced as a ‘personal communication’ unless you provide references or otherwise attribute this information (please specify if your organisation requires that this information </w:t>
      </w:r>
      <w:proofErr w:type="gramStart"/>
      <w:r>
        <w:rPr>
          <w:rFonts w:ascii="Arial" w:eastAsia="Times New Roman" w:hAnsi="Arial" w:cs="Arial"/>
        </w:rPr>
        <w:t>is</w:t>
      </w:r>
      <w:proofErr w:type="gramEnd"/>
      <w:r>
        <w:rPr>
          <w:rFonts w:ascii="Arial" w:eastAsia="Times New Roman" w:hAnsi="Arial" w:cs="Arial"/>
        </w:rPr>
        <w:t xml:space="preserve"> attributed to your organisation instead of yourself). The final advice by the Committee will be published on the department’s website following the listing decision by the Minister.</w:t>
      </w:r>
    </w:p>
    <w:p w14:paraId="6A51C2AF" w14:textId="4260892A" w:rsidR="001C1644" w:rsidRDefault="001C1644" w:rsidP="001C1644">
      <w:pPr>
        <w:spacing w:line="240" w:lineRule="auto"/>
        <w:rPr>
          <w:rFonts w:ascii="Arial" w:eastAsia="Times New Roman" w:hAnsi="Arial" w:cs="Arial"/>
        </w:rPr>
      </w:pPr>
      <w:r>
        <w:rPr>
          <w:rFonts w:ascii="Arial" w:eastAsia="Times New Roman" w:hAnsi="Arial" w:cs="Arial"/>
        </w:rPr>
        <w:t>Information provided through consultation may be subject to freedom of information legislation and court processes. It is also important to note that under the EPBC Act,</w:t>
      </w:r>
      <w:r>
        <w:rPr>
          <w:rFonts w:ascii="Arial" w:eastAsia="Times New Roman" w:hAnsi="Arial" w:cs="Arial"/>
          <w:i/>
        </w:rPr>
        <w:t xml:space="preserve"> </w:t>
      </w:r>
      <w:r>
        <w:rPr>
          <w:rFonts w:ascii="Arial" w:eastAsia="Times New Roman" w:hAnsi="Arial" w:cs="Arial"/>
        </w:rPr>
        <w:t>the deliberations and recommendations of the Committee are confidential until the Minister has made a final decision on the nomination, unless otherwise determined by the Minister.</w:t>
      </w:r>
    </w:p>
    <w:p w14:paraId="0C7AE17C" w14:textId="612901A0" w:rsidR="001C1644" w:rsidRDefault="001C1644" w:rsidP="001C1644">
      <w:pPr>
        <w:spacing w:line="240" w:lineRule="auto"/>
        <w:rPr>
          <w:rFonts w:ascii="Arial" w:eastAsia="Times New Roman" w:hAnsi="Arial" w:cs="Arial"/>
        </w:rPr>
      </w:pPr>
    </w:p>
    <w:p w14:paraId="7D303E13" w14:textId="3ECA4EC5" w:rsidR="001C1644" w:rsidRDefault="001C1644" w:rsidP="001C1644">
      <w:pPr>
        <w:spacing w:line="240" w:lineRule="auto"/>
        <w:rPr>
          <w:rFonts w:ascii="Arial" w:eastAsia="Times New Roman" w:hAnsi="Arial" w:cs="Arial"/>
        </w:rPr>
      </w:pPr>
    </w:p>
    <w:p w14:paraId="723CBCBF" w14:textId="1F21DBC8" w:rsidR="001C1644" w:rsidRDefault="001C1644" w:rsidP="001C1644">
      <w:pPr>
        <w:spacing w:line="240" w:lineRule="auto"/>
        <w:rPr>
          <w:rFonts w:ascii="Arial" w:eastAsia="Times New Roman" w:hAnsi="Arial" w:cs="Arial"/>
        </w:rPr>
      </w:pPr>
    </w:p>
    <w:p w14:paraId="70F94CD0" w14:textId="2704BA81" w:rsidR="001C1644" w:rsidRDefault="001C1644" w:rsidP="001C1644">
      <w:pPr>
        <w:spacing w:line="240" w:lineRule="auto"/>
        <w:rPr>
          <w:rFonts w:ascii="Arial" w:eastAsia="Times New Roman" w:hAnsi="Arial" w:cs="Arial"/>
        </w:rPr>
      </w:pPr>
    </w:p>
    <w:p w14:paraId="7B73B2EA" w14:textId="20A3A2DC" w:rsidR="001C1644" w:rsidRDefault="001C1644" w:rsidP="001C1644">
      <w:pPr>
        <w:spacing w:line="240" w:lineRule="auto"/>
        <w:rPr>
          <w:rFonts w:ascii="Arial" w:eastAsia="Times New Roman" w:hAnsi="Arial" w:cs="Arial"/>
        </w:rPr>
      </w:pPr>
    </w:p>
    <w:p w14:paraId="40ABA278" w14:textId="1384B98D" w:rsidR="001C1644" w:rsidRDefault="001C1644" w:rsidP="001C1644">
      <w:pPr>
        <w:spacing w:line="240" w:lineRule="auto"/>
        <w:rPr>
          <w:rFonts w:ascii="Arial" w:eastAsia="Times New Roman" w:hAnsi="Arial" w:cs="Arial"/>
        </w:rPr>
      </w:pPr>
    </w:p>
    <w:p w14:paraId="65CF1589" w14:textId="547A1544" w:rsidR="001C1644" w:rsidRDefault="001C1644" w:rsidP="001C1644">
      <w:pPr>
        <w:spacing w:line="240" w:lineRule="auto"/>
        <w:rPr>
          <w:rFonts w:ascii="Arial" w:eastAsia="Times New Roman" w:hAnsi="Arial" w:cs="Arial"/>
        </w:rPr>
      </w:pPr>
    </w:p>
    <w:p w14:paraId="6A8EAC24" w14:textId="7E6EC421" w:rsidR="001C1644" w:rsidRDefault="001C1644" w:rsidP="001C1644">
      <w:pPr>
        <w:spacing w:line="240" w:lineRule="auto"/>
        <w:rPr>
          <w:rFonts w:ascii="Arial" w:eastAsia="Times New Roman" w:hAnsi="Arial" w:cs="Arial"/>
        </w:rPr>
      </w:pPr>
    </w:p>
    <w:p w14:paraId="7A672B22" w14:textId="62EEAF03" w:rsidR="001C1644" w:rsidRDefault="001C1644" w:rsidP="001C1644">
      <w:pPr>
        <w:spacing w:line="240" w:lineRule="auto"/>
        <w:rPr>
          <w:rFonts w:ascii="Arial" w:eastAsia="Times New Roman" w:hAnsi="Arial" w:cs="Arial"/>
        </w:rPr>
      </w:pPr>
    </w:p>
    <w:p w14:paraId="79BCE313" w14:textId="5E6039B3" w:rsidR="001C1644" w:rsidRDefault="001C1644" w:rsidP="001C1644">
      <w:pPr>
        <w:spacing w:line="240" w:lineRule="auto"/>
        <w:rPr>
          <w:rFonts w:ascii="Arial" w:eastAsia="Times New Roman" w:hAnsi="Arial" w:cs="Arial"/>
        </w:rPr>
      </w:pPr>
    </w:p>
    <w:p w14:paraId="2C927426" w14:textId="097EB3C5" w:rsidR="001C1644" w:rsidRDefault="001C1644" w:rsidP="001C1644">
      <w:pPr>
        <w:spacing w:line="240" w:lineRule="auto"/>
        <w:rPr>
          <w:rFonts w:ascii="Arial" w:eastAsia="Times New Roman" w:hAnsi="Arial" w:cs="Arial"/>
        </w:rPr>
      </w:pPr>
    </w:p>
    <w:p w14:paraId="5CC33780" w14:textId="48350669" w:rsidR="001C1644" w:rsidRDefault="001C1644" w:rsidP="001C1644">
      <w:pPr>
        <w:spacing w:line="240" w:lineRule="auto"/>
        <w:rPr>
          <w:rFonts w:ascii="Arial" w:eastAsia="Times New Roman" w:hAnsi="Arial" w:cs="Arial"/>
        </w:rPr>
      </w:pPr>
    </w:p>
    <w:p w14:paraId="3543CCFA" w14:textId="051B5CB4" w:rsidR="001C1644" w:rsidRDefault="001C1644" w:rsidP="001C1644">
      <w:pPr>
        <w:spacing w:line="240" w:lineRule="auto"/>
        <w:rPr>
          <w:rFonts w:ascii="Arial" w:eastAsia="Times New Roman" w:hAnsi="Arial" w:cs="Arial"/>
        </w:rPr>
      </w:pPr>
    </w:p>
    <w:p w14:paraId="05C01C9E" w14:textId="361687DB" w:rsidR="001C1644" w:rsidRDefault="001C1644" w:rsidP="001C1644">
      <w:pPr>
        <w:spacing w:line="240" w:lineRule="auto"/>
        <w:rPr>
          <w:rFonts w:ascii="Arial" w:eastAsia="Times New Roman" w:hAnsi="Arial" w:cs="Arial"/>
        </w:rPr>
      </w:pPr>
    </w:p>
    <w:p w14:paraId="1966A7B7" w14:textId="123CD214" w:rsidR="001C1644" w:rsidRDefault="001C1644" w:rsidP="001C1644">
      <w:pPr>
        <w:spacing w:line="240" w:lineRule="auto"/>
        <w:rPr>
          <w:rFonts w:ascii="Arial" w:eastAsia="Times New Roman" w:hAnsi="Arial" w:cs="Arial"/>
        </w:rPr>
      </w:pPr>
    </w:p>
    <w:p w14:paraId="4253FE64" w14:textId="2B5313DA" w:rsidR="001C1644" w:rsidRDefault="001C1644" w:rsidP="001C1644">
      <w:pPr>
        <w:spacing w:line="240" w:lineRule="auto"/>
        <w:rPr>
          <w:rFonts w:ascii="Arial" w:eastAsia="Times New Roman" w:hAnsi="Arial" w:cs="Arial"/>
        </w:rPr>
      </w:pPr>
    </w:p>
    <w:p w14:paraId="2D2D5DA6" w14:textId="406E7FC6" w:rsidR="001C1644" w:rsidRDefault="001C1644" w:rsidP="001C1644">
      <w:pPr>
        <w:spacing w:line="240" w:lineRule="auto"/>
        <w:rPr>
          <w:rFonts w:ascii="Arial" w:eastAsia="Times New Roman" w:hAnsi="Arial" w:cs="Arial"/>
        </w:rPr>
      </w:pPr>
    </w:p>
    <w:p w14:paraId="6A2899EE" w14:textId="32A638D9" w:rsidR="001C1644" w:rsidRDefault="001C1644" w:rsidP="001C1644">
      <w:pPr>
        <w:spacing w:line="240" w:lineRule="auto"/>
        <w:rPr>
          <w:rFonts w:ascii="Arial" w:eastAsia="Times New Roman" w:hAnsi="Arial" w:cs="Arial"/>
        </w:rPr>
      </w:pPr>
    </w:p>
    <w:p w14:paraId="762B674C" w14:textId="77777777" w:rsidR="001C1644" w:rsidRPr="009F43F9" w:rsidRDefault="001C1644" w:rsidP="001C1644">
      <w:pPr>
        <w:pStyle w:val="TSSC"/>
        <w:numPr>
          <w:ilvl w:val="0"/>
          <w:numId w:val="0"/>
        </w:numPr>
        <w:tabs>
          <w:tab w:val="clear" w:pos="567"/>
          <w:tab w:val="left" w:pos="720"/>
        </w:tabs>
        <w:ind w:left="1560" w:hanging="1560"/>
        <w:rPr>
          <w:rFonts w:ascii="Arial" w:hAnsi="Arial" w:cs="Arial"/>
          <w:b/>
          <w:szCs w:val="24"/>
          <w:u w:val="single"/>
        </w:rPr>
      </w:pPr>
      <w:r w:rsidRPr="009F43F9">
        <w:rPr>
          <w:rFonts w:ascii="Arial" w:hAnsi="Arial" w:cs="Arial"/>
          <w:b/>
          <w:szCs w:val="24"/>
          <w:u w:val="single"/>
        </w:rPr>
        <w:t xml:space="preserve">CONSULTATION QUESTIONS FOR </w:t>
      </w:r>
      <w:proofErr w:type="spellStart"/>
      <w:r w:rsidRPr="00AB42B0">
        <w:rPr>
          <w:rFonts w:ascii="Arial" w:hAnsi="Arial" w:cs="Arial"/>
          <w:b/>
          <w:i/>
          <w:iCs/>
          <w:szCs w:val="24"/>
          <w:u w:val="single"/>
        </w:rPr>
        <w:t>Sminthopsis</w:t>
      </w:r>
      <w:proofErr w:type="spellEnd"/>
      <w:r w:rsidRPr="00AB42B0">
        <w:rPr>
          <w:rFonts w:ascii="Arial" w:hAnsi="Arial" w:cs="Arial"/>
          <w:b/>
          <w:i/>
          <w:iCs/>
          <w:szCs w:val="24"/>
          <w:u w:val="single"/>
        </w:rPr>
        <w:t xml:space="preserve"> </w:t>
      </w:r>
      <w:proofErr w:type="spellStart"/>
      <w:r w:rsidRPr="00AB42B0">
        <w:rPr>
          <w:rFonts w:ascii="Arial" w:hAnsi="Arial" w:cs="Arial"/>
          <w:b/>
          <w:i/>
          <w:iCs/>
          <w:szCs w:val="24"/>
          <w:u w:val="single"/>
        </w:rPr>
        <w:t>griseoventer</w:t>
      </w:r>
      <w:proofErr w:type="spellEnd"/>
      <w:r w:rsidRPr="00AB42B0">
        <w:rPr>
          <w:rFonts w:ascii="Arial" w:hAnsi="Arial" w:cs="Arial"/>
          <w:b/>
          <w:i/>
          <w:iCs/>
          <w:szCs w:val="24"/>
          <w:u w:val="single"/>
        </w:rPr>
        <w:t xml:space="preserve"> </w:t>
      </w:r>
      <w:proofErr w:type="spellStart"/>
      <w:r w:rsidRPr="00AB42B0">
        <w:rPr>
          <w:rFonts w:ascii="Arial" w:hAnsi="Arial" w:cs="Arial"/>
          <w:b/>
          <w:i/>
          <w:iCs/>
          <w:szCs w:val="24"/>
          <w:u w:val="single"/>
        </w:rPr>
        <w:t>aitkeni</w:t>
      </w:r>
      <w:proofErr w:type="spellEnd"/>
      <w:r w:rsidRPr="00AB42B0">
        <w:rPr>
          <w:rFonts w:ascii="Arial" w:hAnsi="Arial" w:cs="Arial"/>
          <w:b/>
          <w:szCs w:val="24"/>
          <w:u w:val="single"/>
        </w:rPr>
        <w:t xml:space="preserve"> (Kangaroo Island </w:t>
      </w:r>
      <w:r>
        <w:rPr>
          <w:rFonts w:ascii="Arial" w:hAnsi="Arial" w:cs="Arial"/>
          <w:b/>
          <w:szCs w:val="24"/>
          <w:u w:val="single"/>
        </w:rPr>
        <w:t>d</w:t>
      </w:r>
      <w:r w:rsidRPr="00AB42B0">
        <w:rPr>
          <w:rFonts w:ascii="Arial" w:hAnsi="Arial" w:cs="Arial"/>
          <w:b/>
          <w:szCs w:val="24"/>
          <w:u w:val="single"/>
        </w:rPr>
        <w:t>unnart)</w:t>
      </w:r>
    </w:p>
    <w:p w14:paraId="7A26C777" w14:textId="77777777" w:rsidR="001C1644" w:rsidRPr="009F43F9" w:rsidRDefault="001C1644" w:rsidP="001C1644">
      <w:pPr>
        <w:pStyle w:val="TSSC"/>
        <w:numPr>
          <w:ilvl w:val="0"/>
          <w:numId w:val="0"/>
        </w:numPr>
        <w:tabs>
          <w:tab w:val="clear" w:pos="567"/>
          <w:tab w:val="left" w:pos="720"/>
        </w:tabs>
        <w:ind w:left="1560" w:hanging="1560"/>
        <w:rPr>
          <w:rFonts w:ascii="Arial" w:hAnsi="Arial" w:cs="Arial"/>
          <w:sz w:val="22"/>
          <w:szCs w:val="22"/>
          <w:u w:val="single"/>
        </w:rPr>
      </w:pPr>
      <w:r w:rsidRPr="009F43F9">
        <w:rPr>
          <w:rFonts w:ascii="Arial" w:hAnsi="Arial" w:cs="Arial"/>
          <w:b/>
          <w:sz w:val="22"/>
          <w:szCs w:val="22"/>
          <w:u w:val="single"/>
        </w:rPr>
        <w:t>SECTION A - GENERAL</w:t>
      </w:r>
    </w:p>
    <w:p w14:paraId="3CBF1FFC"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Is the information used to assess the nationally threatened status of the species/subspecies robust? Have all the underlying assumptions been made explicit? Please provide justification for your response.</w:t>
      </w:r>
    </w:p>
    <w:p w14:paraId="0B3AD4DA" w14:textId="77777777" w:rsidR="001C1644" w:rsidRPr="000378A9" w:rsidRDefault="001C1644" w:rsidP="001C1644">
      <w:pPr>
        <w:pStyle w:val="ListParagraph"/>
        <w:autoSpaceDE w:val="0"/>
        <w:autoSpaceDN w:val="0"/>
        <w:adjustRightInd w:val="0"/>
        <w:ind w:left="360"/>
        <w:rPr>
          <w:rFonts w:ascii="Arial" w:hAnsi="Arial" w:cs="Arial"/>
        </w:rPr>
      </w:pPr>
    </w:p>
    <w:p w14:paraId="6B045B8D"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sidRPr="000378A9">
        <w:rPr>
          <w:rFonts w:ascii="Arial" w:hAnsi="Arial" w:cs="Arial"/>
        </w:rPr>
        <w:t>Can you provide additional data or information relevant to this assessment, particularly survey information after the 2019–2020 bushfires?</w:t>
      </w:r>
      <w:r>
        <w:rPr>
          <w:rFonts w:ascii="Arial" w:hAnsi="Arial" w:cs="Arial"/>
        </w:rPr>
        <w:t xml:space="preserve"> </w:t>
      </w:r>
    </w:p>
    <w:p w14:paraId="21391E72" w14:textId="77777777" w:rsidR="001C1644" w:rsidRPr="00E61B95" w:rsidRDefault="001C1644" w:rsidP="001C1644">
      <w:pPr>
        <w:pStyle w:val="ListParagraph"/>
        <w:ind w:left="369"/>
        <w:rPr>
          <w:rFonts w:ascii="Arial" w:hAnsi="Arial" w:cs="Arial"/>
        </w:rPr>
      </w:pPr>
    </w:p>
    <w:p w14:paraId="2751B662"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Was the island-wide survey completed by the end of 2021, and are there still plans for a long-term management strategy? Is there information on the distance across which survey sites are spread?</w:t>
      </w:r>
    </w:p>
    <w:p w14:paraId="04CEA592" w14:textId="77777777" w:rsidR="001C1644" w:rsidRPr="00E61B95" w:rsidRDefault="001C1644" w:rsidP="001C1644">
      <w:pPr>
        <w:pStyle w:val="ListParagraph"/>
        <w:ind w:left="369"/>
        <w:rPr>
          <w:rFonts w:ascii="Arial" w:hAnsi="Arial" w:cs="Arial"/>
        </w:rPr>
      </w:pPr>
    </w:p>
    <w:p w14:paraId="06B28EF6" w14:textId="77777777" w:rsidR="001C1644" w:rsidRPr="00E61B95" w:rsidRDefault="001C1644" w:rsidP="001C1644">
      <w:pPr>
        <w:pStyle w:val="ListParagraph"/>
        <w:numPr>
          <w:ilvl w:val="0"/>
          <w:numId w:val="26"/>
        </w:numPr>
        <w:autoSpaceDE w:val="0"/>
        <w:autoSpaceDN w:val="0"/>
        <w:adjustRightInd w:val="0"/>
        <w:spacing w:after="0" w:line="240" w:lineRule="auto"/>
        <w:rPr>
          <w:rFonts w:ascii="Arial" w:hAnsi="Arial" w:cs="Arial"/>
        </w:rPr>
      </w:pPr>
      <w:r w:rsidRPr="00E61B95">
        <w:rPr>
          <w:rFonts w:ascii="Arial" w:hAnsi="Arial" w:cs="Arial"/>
        </w:rPr>
        <w:t>What constitutes a detection (</w:t>
      </w:r>
      <w:proofErr w:type="spellStart"/>
      <w:r w:rsidRPr="00E61B95">
        <w:rPr>
          <w:rFonts w:ascii="Arial" w:hAnsi="Arial" w:cs="Arial"/>
        </w:rPr>
        <w:t>e.</w:t>
      </w:r>
      <w:r>
        <w:rPr>
          <w:rFonts w:ascii="Arial" w:hAnsi="Arial" w:cs="Arial"/>
        </w:rPr>
        <w:t>g</w:t>
      </w:r>
      <w:proofErr w:type="spellEnd"/>
      <w:r w:rsidRPr="00E61B95">
        <w:rPr>
          <w:rFonts w:ascii="Arial" w:hAnsi="Arial" w:cs="Arial"/>
        </w:rPr>
        <w:t xml:space="preserve"> is it recording the species on one camera in a </w:t>
      </w:r>
      <w:proofErr w:type="gramStart"/>
      <w:r w:rsidRPr="00E61B95">
        <w:rPr>
          <w:rFonts w:ascii="Arial" w:hAnsi="Arial" w:cs="Arial"/>
        </w:rPr>
        <w:t>one</w:t>
      </w:r>
      <w:r>
        <w:rPr>
          <w:rFonts w:ascii="Arial" w:hAnsi="Arial" w:cs="Arial"/>
        </w:rPr>
        <w:t xml:space="preserve"> </w:t>
      </w:r>
      <w:r w:rsidRPr="00E61B95">
        <w:rPr>
          <w:rFonts w:ascii="Arial" w:hAnsi="Arial" w:cs="Arial"/>
        </w:rPr>
        <w:t>hour</w:t>
      </w:r>
      <w:proofErr w:type="gramEnd"/>
      <w:r w:rsidRPr="00E61B95">
        <w:rPr>
          <w:rFonts w:ascii="Arial" w:hAnsi="Arial" w:cs="Arial"/>
        </w:rPr>
        <w:t xml:space="preserve"> period, or in one night</w:t>
      </w:r>
      <w:r>
        <w:rPr>
          <w:rFonts w:ascii="Arial" w:hAnsi="Arial" w:cs="Arial"/>
        </w:rPr>
        <w:t>).</w:t>
      </w:r>
    </w:p>
    <w:p w14:paraId="0B231A55" w14:textId="77777777" w:rsidR="001C1644" w:rsidRDefault="001C1644" w:rsidP="001C1644">
      <w:pPr>
        <w:pStyle w:val="ListParagraph"/>
        <w:autoSpaceDE w:val="0"/>
        <w:autoSpaceDN w:val="0"/>
        <w:adjustRightInd w:val="0"/>
        <w:ind w:left="360"/>
        <w:rPr>
          <w:rFonts w:ascii="Arial" w:hAnsi="Arial" w:cs="Arial"/>
        </w:rPr>
      </w:pPr>
    </w:p>
    <w:p w14:paraId="5CB5F3BD"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 xml:space="preserve">Have you been involved in previous state, </w:t>
      </w:r>
      <w:proofErr w:type="gramStart"/>
      <w:r>
        <w:rPr>
          <w:rFonts w:ascii="Arial" w:hAnsi="Arial" w:cs="Arial"/>
        </w:rPr>
        <w:t>territory</w:t>
      </w:r>
      <w:proofErr w:type="gramEnd"/>
      <w:r>
        <w:rPr>
          <w:rFonts w:ascii="Arial" w:hAnsi="Arial" w:cs="Arial"/>
        </w:rPr>
        <w:t xml:space="preserve"> or national assessments of this species/subspecies? If so, in what capacity?</w:t>
      </w:r>
    </w:p>
    <w:p w14:paraId="4B5470BA" w14:textId="77777777" w:rsidR="001C1644" w:rsidRDefault="001C1644" w:rsidP="001C1644">
      <w:pPr>
        <w:autoSpaceDE w:val="0"/>
        <w:autoSpaceDN w:val="0"/>
        <w:adjustRightInd w:val="0"/>
        <w:rPr>
          <w:rFonts w:ascii="Arial" w:hAnsi="Arial" w:cs="Arial"/>
        </w:rPr>
      </w:pPr>
    </w:p>
    <w:p w14:paraId="01756BF6" w14:textId="77777777" w:rsidR="001C1644" w:rsidRDefault="001C1644" w:rsidP="001C1644">
      <w:pPr>
        <w:shd w:val="clear" w:color="auto" w:fill="D9D9D9" w:themeFill="background1" w:themeFillShade="D9"/>
        <w:autoSpaceDE w:val="0"/>
        <w:autoSpaceDN w:val="0"/>
        <w:adjustRightInd w:val="0"/>
        <w:jc w:val="center"/>
        <w:rPr>
          <w:rFonts w:ascii="Arial" w:hAnsi="Arial" w:cs="Arial"/>
          <w:b/>
        </w:rPr>
      </w:pPr>
    </w:p>
    <w:p w14:paraId="10BB6E6C" w14:textId="77777777" w:rsidR="001C1644" w:rsidRDefault="001C1644" w:rsidP="001C1644">
      <w:pPr>
        <w:shd w:val="clear" w:color="auto" w:fill="D9D9D9" w:themeFill="background1" w:themeFillShade="D9"/>
        <w:autoSpaceDE w:val="0"/>
        <w:autoSpaceDN w:val="0"/>
        <w:adjustRightInd w:val="0"/>
        <w:jc w:val="center"/>
        <w:rPr>
          <w:rFonts w:ascii="Arial" w:hAnsi="Arial" w:cs="Arial"/>
          <w:b/>
        </w:rPr>
      </w:pPr>
      <w:r>
        <w:rPr>
          <w:rFonts w:ascii="Arial" w:hAnsi="Arial" w:cs="Arial"/>
          <w:b/>
        </w:rPr>
        <w:t>PART 1 – INFORMATION TO ASSIST LISTING ASSESSMENT</w:t>
      </w:r>
    </w:p>
    <w:p w14:paraId="0187E59A" w14:textId="77777777" w:rsidR="001C1644" w:rsidRDefault="001C1644" w:rsidP="001C1644">
      <w:pPr>
        <w:shd w:val="clear" w:color="auto" w:fill="D9D9D9" w:themeFill="background1" w:themeFillShade="D9"/>
        <w:autoSpaceDE w:val="0"/>
        <w:autoSpaceDN w:val="0"/>
        <w:adjustRightInd w:val="0"/>
        <w:jc w:val="center"/>
        <w:rPr>
          <w:rFonts w:ascii="Arial" w:hAnsi="Arial" w:cs="Arial"/>
          <w:b/>
        </w:rPr>
      </w:pPr>
    </w:p>
    <w:p w14:paraId="5580050C" w14:textId="77777777" w:rsidR="001C1644" w:rsidRDefault="001C1644" w:rsidP="001C1644">
      <w:pPr>
        <w:autoSpaceDE w:val="0"/>
        <w:autoSpaceDN w:val="0"/>
        <w:adjustRightInd w:val="0"/>
        <w:rPr>
          <w:rFonts w:ascii="Arial" w:hAnsi="Arial" w:cs="Arial"/>
        </w:rPr>
      </w:pPr>
    </w:p>
    <w:p w14:paraId="2B4E731E" w14:textId="77777777" w:rsidR="001C1644" w:rsidRDefault="001C1644" w:rsidP="001C1644">
      <w:pPr>
        <w:autoSpaceDE w:val="0"/>
        <w:autoSpaceDN w:val="0"/>
        <w:adjustRightInd w:val="0"/>
        <w:ind w:left="1560" w:hanging="1560"/>
        <w:rPr>
          <w:rFonts w:ascii="Arial" w:hAnsi="Arial" w:cs="Arial"/>
          <w:b/>
        </w:rPr>
      </w:pPr>
      <w:r w:rsidRPr="009F43F9">
        <w:rPr>
          <w:rFonts w:ascii="Arial" w:hAnsi="Arial" w:cs="Arial"/>
          <w:b/>
          <w:u w:val="single"/>
        </w:rPr>
        <w:t>SECTION B</w:t>
      </w:r>
      <w:r>
        <w:rPr>
          <w:rFonts w:ascii="Arial" w:hAnsi="Arial" w:cs="Arial"/>
          <w:b/>
        </w:rPr>
        <w:tab/>
        <w:t>DO YOU HAVE ADDITIONAL INFORMATION ON THE ECOLOGY OR BIOLOGY OF THE SPECIES/SUBSPECIES? (If no, skip to section C)</w:t>
      </w:r>
    </w:p>
    <w:p w14:paraId="7BA313BF" w14:textId="77777777" w:rsidR="001C1644" w:rsidRDefault="001C1644" w:rsidP="001C1644">
      <w:pPr>
        <w:autoSpaceDE w:val="0"/>
        <w:autoSpaceDN w:val="0"/>
        <w:adjustRightInd w:val="0"/>
        <w:ind w:left="1560" w:hanging="1560"/>
        <w:rPr>
          <w:rFonts w:ascii="Arial" w:hAnsi="Arial" w:cs="Arial"/>
          <w:b/>
        </w:rPr>
      </w:pPr>
    </w:p>
    <w:p w14:paraId="3A397C06" w14:textId="77777777" w:rsidR="001C1644" w:rsidRDefault="001C1644" w:rsidP="001C1644">
      <w:pPr>
        <w:autoSpaceDE w:val="0"/>
        <w:autoSpaceDN w:val="0"/>
        <w:adjustRightInd w:val="0"/>
        <w:rPr>
          <w:rFonts w:ascii="Arial" w:hAnsi="Arial" w:cs="Arial"/>
          <w:b/>
          <w:bCs/>
        </w:rPr>
      </w:pPr>
      <w:r>
        <w:rPr>
          <w:rFonts w:ascii="Arial" w:hAnsi="Arial" w:cs="Arial"/>
          <w:b/>
          <w:bCs/>
        </w:rPr>
        <w:t>Biological information</w:t>
      </w:r>
    </w:p>
    <w:p w14:paraId="4A57D2E9" w14:textId="77777777" w:rsidR="001C1644" w:rsidRDefault="001C1644" w:rsidP="001C1644">
      <w:pPr>
        <w:autoSpaceDE w:val="0"/>
        <w:autoSpaceDN w:val="0"/>
        <w:adjustRightInd w:val="0"/>
        <w:rPr>
          <w:rFonts w:ascii="Arial" w:hAnsi="Arial" w:cs="Arial"/>
          <w:b/>
          <w:bCs/>
        </w:rPr>
      </w:pPr>
    </w:p>
    <w:p w14:paraId="26432198"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Can you provide any additional or alternative references, information or estimates on longevity, average life span and generation length?</w:t>
      </w:r>
    </w:p>
    <w:p w14:paraId="786C7BBD" w14:textId="77777777" w:rsidR="001C1644" w:rsidRDefault="001C1644" w:rsidP="001C1644">
      <w:pPr>
        <w:pStyle w:val="ListParagraph"/>
        <w:autoSpaceDE w:val="0"/>
        <w:autoSpaceDN w:val="0"/>
        <w:adjustRightInd w:val="0"/>
        <w:ind w:left="360"/>
        <w:rPr>
          <w:rFonts w:ascii="Arial" w:hAnsi="Arial" w:cs="Arial"/>
        </w:rPr>
      </w:pPr>
    </w:p>
    <w:p w14:paraId="74D3F259"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Do you have any additional information on the ecology or biology of the species/subspecies not in the current advice?</w:t>
      </w:r>
    </w:p>
    <w:p w14:paraId="020547BB" w14:textId="77777777" w:rsidR="001C1644" w:rsidRDefault="001C1644" w:rsidP="001C1644">
      <w:pPr>
        <w:autoSpaceDE w:val="0"/>
        <w:autoSpaceDN w:val="0"/>
        <w:adjustRightInd w:val="0"/>
        <w:rPr>
          <w:rFonts w:ascii="Arial" w:hAnsi="Arial" w:cs="Arial"/>
        </w:rPr>
      </w:pPr>
    </w:p>
    <w:p w14:paraId="1F9D8D1A" w14:textId="77777777" w:rsidR="001C1644" w:rsidRDefault="001C1644" w:rsidP="001C1644">
      <w:pPr>
        <w:autoSpaceDE w:val="0"/>
        <w:autoSpaceDN w:val="0"/>
        <w:adjustRightInd w:val="0"/>
        <w:ind w:left="1560" w:hanging="1560"/>
        <w:rPr>
          <w:rFonts w:ascii="Arial" w:hAnsi="Arial" w:cs="Arial"/>
          <w:b/>
        </w:rPr>
      </w:pPr>
      <w:r w:rsidRPr="009F43F9">
        <w:rPr>
          <w:rFonts w:ascii="Arial" w:hAnsi="Arial" w:cs="Arial"/>
          <w:b/>
          <w:u w:val="single"/>
        </w:rPr>
        <w:t>SECTION C</w:t>
      </w:r>
      <w:r>
        <w:rPr>
          <w:rFonts w:ascii="Arial" w:hAnsi="Arial" w:cs="Arial"/>
        </w:rPr>
        <w:tab/>
      </w:r>
      <w:r>
        <w:rPr>
          <w:rFonts w:ascii="Arial" w:hAnsi="Arial" w:cs="Arial"/>
          <w:b/>
        </w:rPr>
        <w:t>ARE YOU AWARE OF THE STATUS OF THE TOTAL NATIONAL POPULATION OF THE SPECIES/SUBSPECIES? (If no, skip to section D)</w:t>
      </w:r>
    </w:p>
    <w:p w14:paraId="7A3AF2D0" w14:textId="77777777" w:rsidR="001C1644" w:rsidRDefault="001C1644" w:rsidP="001C1644">
      <w:pPr>
        <w:autoSpaceDE w:val="0"/>
        <w:autoSpaceDN w:val="0"/>
        <w:adjustRightInd w:val="0"/>
        <w:rPr>
          <w:rFonts w:ascii="Arial" w:hAnsi="Arial" w:cs="Arial"/>
        </w:rPr>
      </w:pPr>
    </w:p>
    <w:p w14:paraId="42821AA3" w14:textId="77777777" w:rsidR="001C1644" w:rsidRDefault="001C1644" w:rsidP="001C1644">
      <w:pPr>
        <w:autoSpaceDE w:val="0"/>
        <w:autoSpaceDN w:val="0"/>
        <w:adjustRightInd w:val="0"/>
        <w:rPr>
          <w:rFonts w:ascii="Arial,Bold" w:hAnsi="Arial,Bold" w:cs="Arial,Bold"/>
          <w:b/>
          <w:bCs/>
        </w:rPr>
      </w:pPr>
      <w:r>
        <w:rPr>
          <w:rFonts w:ascii="Arial,Bold" w:hAnsi="Arial,Bold" w:cs="Arial,Bold"/>
          <w:b/>
          <w:bCs/>
        </w:rPr>
        <w:lastRenderedPageBreak/>
        <w:t>Population size</w:t>
      </w:r>
    </w:p>
    <w:p w14:paraId="1444A979" w14:textId="77777777" w:rsidR="001C1644" w:rsidRDefault="001C1644" w:rsidP="001C1644">
      <w:pPr>
        <w:autoSpaceDE w:val="0"/>
        <w:autoSpaceDN w:val="0"/>
        <w:adjustRightInd w:val="0"/>
        <w:rPr>
          <w:rFonts w:ascii="Arial,Bold" w:hAnsi="Arial,Bold" w:cs="Arial,Bold"/>
          <w:b/>
          <w:bCs/>
        </w:rPr>
      </w:pPr>
    </w:p>
    <w:p w14:paraId="29263AA9"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Has the survey effort for this taxon been adequate to determine its national adult population size? If not, please provide justification for your response.</w:t>
      </w:r>
    </w:p>
    <w:p w14:paraId="3AA5259C" w14:textId="77777777" w:rsidR="001C1644" w:rsidRDefault="001C1644" w:rsidP="001C1644">
      <w:pPr>
        <w:pStyle w:val="ListParagraph"/>
        <w:autoSpaceDE w:val="0"/>
        <w:autoSpaceDN w:val="0"/>
        <w:adjustRightInd w:val="0"/>
        <w:ind w:left="360"/>
        <w:rPr>
          <w:rFonts w:ascii="Arial" w:hAnsi="Arial" w:cs="Arial"/>
        </w:rPr>
      </w:pPr>
    </w:p>
    <w:p w14:paraId="6CA09EB2"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Do you consider the way the population size has been derived to be appropriate? Are there any assumptions and unquantified biases in the estimates? Did the estimates measure relative or absolute abundance? Do you accept the estimate of the total population size of the species/subspecies? If not, please provide justification for your response.</w:t>
      </w:r>
    </w:p>
    <w:p w14:paraId="68F50860" w14:textId="77777777" w:rsidR="001C1644" w:rsidRDefault="001C1644" w:rsidP="001C1644">
      <w:pPr>
        <w:pStyle w:val="ListParagraph"/>
        <w:autoSpaceDE w:val="0"/>
        <w:autoSpaceDN w:val="0"/>
        <w:adjustRightInd w:val="0"/>
        <w:ind w:left="360"/>
        <w:rPr>
          <w:rFonts w:ascii="Arial" w:hAnsi="Arial" w:cs="Arial"/>
        </w:rPr>
      </w:pPr>
    </w:p>
    <w:p w14:paraId="1B4F3281"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If not, can you provide a further estimate of the current population size of mature adults of the species/subspecies (national extent)? Please provide supporting justification or other information.</w:t>
      </w:r>
    </w:p>
    <w:p w14:paraId="48513A5B" w14:textId="77777777" w:rsidR="001C1644" w:rsidRDefault="001C1644" w:rsidP="001C1644">
      <w:pPr>
        <w:pStyle w:val="ListParagraph"/>
        <w:autoSpaceDE w:val="0"/>
        <w:autoSpaceDN w:val="0"/>
        <w:adjustRightInd w:val="0"/>
        <w:ind w:left="360"/>
        <w:rPr>
          <w:rFonts w:ascii="Arial" w:hAnsi="Arial" w:cs="Arial"/>
        </w:rPr>
      </w:pPr>
    </w:p>
    <w:p w14:paraId="6F389770" w14:textId="77777777" w:rsidR="001C1644" w:rsidRDefault="001C1644" w:rsidP="001C1644">
      <w:pPr>
        <w:pStyle w:val="ListParagraph"/>
        <w:autoSpaceDE w:val="0"/>
        <w:autoSpaceDN w:val="0"/>
        <w:adjustRightInd w:val="0"/>
        <w:ind w:left="360"/>
        <w:rPr>
          <w:rFonts w:ascii="Arial" w:hAnsi="Arial" w:cs="Arial"/>
        </w:rPr>
      </w:pPr>
      <w:r>
        <w:rPr>
          <w:rFonts w:ascii="Arial" w:hAnsi="Arial" w:cs="Arial"/>
        </w:rPr>
        <w:t xml:space="preserve">If, because of uncertainty, you are unable to provide a single number, you may wish to provide an estimated range. If so, please choose one of the ranges suggested in the table below of possible species/subspecies numbers, </w:t>
      </w:r>
      <w:proofErr w:type="gramStart"/>
      <w:r>
        <w:rPr>
          <w:rFonts w:ascii="Arial" w:hAnsi="Arial" w:cs="Arial"/>
        </w:rPr>
        <w:t>and also</w:t>
      </w:r>
      <w:proofErr w:type="gramEnd"/>
      <w:r>
        <w:rPr>
          <w:rFonts w:ascii="Arial" w:hAnsi="Arial" w:cs="Arial"/>
        </w:rPr>
        <w:t xml:space="preserve"> choose the level of confidence you have in this estimate:</w:t>
      </w:r>
    </w:p>
    <w:p w14:paraId="6916907B" w14:textId="77777777" w:rsidR="001C1644" w:rsidRDefault="001C1644" w:rsidP="001C1644">
      <w:pPr>
        <w:autoSpaceDE w:val="0"/>
        <w:autoSpaceDN w:val="0"/>
        <w:adjustRightInd w:val="0"/>
        <w:ind w:left="1560" w:hanging="1560"/>
        <w:rPr>
          <w:rFonts w:ascii="Arial" w:hAnsi="Arial" w:cs="Arial"/>
          <w:b/>
        </w:rPr>
      </w:pPr>
    </w:p>
    <w:p w14:paraId="21B1B4FF" w14:textId="77777777" w:rsidR="001C1644" w:rsidRDefault="001C1644" w:rsidP="001C1644">
      <w:pPr>
        <w:pStyle w:val="ListParagraph"/>
        <w:autoSpaceDE w:val="0"/>
        <w:autoSpaceDN w:val="0"/>
        <w:adjustRightInd w:val="0"/>
        <w:ind w:left="360"/>
        <w:rPr>
          <w:rFonts w:ascii="Arial" w:hAnsi="Arial" w:cs="Arial"/>
        </w:rPr>
      </w:pPr>
      <w:r>
        <w:rPr>
          <w:rFonts w:ascii="Arial" w:hAnsi="Arial" w:cs="Arial"/>
        </w:rPr>
        <w:t>Number of mature individuals is estimated to be in the range of:</w:t>
      </w:r>
    </w:p>
    <w:p w14:paraId="39796D35" w14:textId="77777777" w:rsidR="001C1644" w:rsidRPr="00E953DB" w:rsidRDefault="001C1644" w:rsidP="001C1644">
      <w:pPr>
        <w:pStyle w:val="ListParagraph"/>
        <w:autoSpaceDE w:val="0"/>
        <w:autoSpaceDN w:val="0"/>
        <w:adjustRightInd w:val="0"/>
        <w:ind w:left="360"/>
        <w:rPr>
          <w:rFonts w:ascii="Arial" w:hAnsi="Arial" w:cs="Arial"/>
          <w:color w:val="FF0000"/>
        </w:rPr>
      </w:pPr>
      <w:r>
        <w:rPr>
          <w:rFonts w:ascii="Arial" w:hAnsi="Arial" w:cs="Arial"/>
          <w:sz w:val="44"/>
          <w:szCs w:val="44"/>
        </w:rPr>
        <w:t>□</w:t>
      </w:r>
      <w:r>
        <w:rPr>
          <w:rFonts w:ascii="Arial" w:hAnsi="Arial" w:cs="Arial"/>
        </w:rPr>
        <w:t xml:space="preserve"> 1–50 </w:t>
      </w:r>
      <w:r>
        <w:rPr>
          <w:rFonts w:ascii="Arial" w:hAnsi="Arial" w:cs="Arial"/>
          <w:sz w:val="44"/>
          <w:szCs w:val="44"/>
        </w:rPr>
        <w:t>□</w:t>
      </w:r>
      <w:r>
        <w:rPr>
          <w:rFonts w:ascii="Arial" w:hAnsi="Arial" w:cs="Arial"/>
        </w:rPr>
        <w:t xml:space="preserve"> 51–250 </w:t>
      </w:r>
      <w:r>
        <w:rPr>
          <w:rFonts w:ascii="Arial" w:hAnsi="Arial" w:cs="Arial"/>
          <w:sz w:val="44"/>
          <w:szCs w:val="44"/>
        </w:rPr>
        <w:t>□</w:t>
      </w:r>
      <w:r>
        <w:rPr>
          <w:rFonts w:ascii="Arial" w:hAnsi="Arial" w:cs="Arial"/>
        </w:rPr>
        <w:t xml:space="preserve"> 251–1000</w:t>
      </w:r>
      <w:r>
        <w:rPr>
          <w:rFonts w:ascii="Arial" w:hAnsi="Arial" w:cs="Arial"/>
          <w:sz w:val="44"/>
          <w:szCs w:val="44"/>
        </w:rPr>
        <w:t xml:space="preserve"> □ </w:t>
      </w:r>
      <w:r>
        <w:rPr>
          <w:rFonts w:ascii="Arial" w:hAnsi="Arial" w:cs="Arial"/>
        </w:rPr>
        <w:t xml:space="preserve">&gt;1000 </w:t>
      </w:r>
      <w:r>
        <w:rPr>
          <w:rFonts w:ascii="Arial" w:hAnsi="Arial" w:cs="Arial"/>
          <w:sz w:val="44"/>
          <w:szCs w:val="44"/>
        </w:rPr>
        <w:t>□</w:t>
      </w:r>
      <w:r>
        <w:rPr>
          <w:rFonts w:ascii="Arial" w:hAnsi="Arial" w:cs="Arial"/>
        </w:rPr>
        <w:t xml:space="preserve"> &gt;10 000 </w:t>
      </w:r>
    </w:p>
    <w:p w14:paraId="025F6A8A" w14:textId="77777777" w:rsidR="001C1644" w:rsidRDefault="001C1644" w:rsidP="001C1644">
      <w:pPr>
        <w:pStyle w:val="ListParagraph"/>
        <w:autoSpaceDE w:val="0"/>
        <w:autoSpaceDN w:val="0"/>
        <w:adjustRightInd w:val="0"/>
        <w:ind w:left="360"/>
        <w:rPr>
          <w:rFonts w:ascii="Arial" w:hAnsi="Arial" w:cs="Arial"/>
        </w:rPr>
      </w:pPr>
    </w:p>
    <w:p w14:paraId="2186F345" w14:textId="77777777" w:rsidR="001C1644" w:rsidRDefault="001C1644" w:rsidP="001C1644">
      <w:pPr>
        <w:pStyle w:val="ListParagraph"/>
        <w:autoSpaceDE w:val="0"/>
        <w:autoSpaceDN w:val="0"/>
        <w:adjustRightInd w:val="0"/>
        <w:ind w:left="360"/>
        <w:rPr>
          <w:rFonts w:ascii="Arial" w:hAnsi="Arial" w:cs="Arial"/>
        </w:rPr>
      </w:pPr>
      <w:r>
        <w:rPr>
          <w:rFonts w:ascii="Arial" w:hAnsi="Arial" w:cs="Arial"/>
        </w:rPr>
        <w:t>Level of your confidence in this estimate:</w:t>
      </w:r>
    </w:p>
    <w:p w14:paraId="512F6E51" w14:textId="77777777" w:rsidR="001C1644" w:rsidRDefault="001C1644" w:rsidP="001C1644">
      <w:pPr>
        <w:pStyle w:val="ListParagraph"/>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0–30% - low level of certainty/ a bit of a guess/ not much information to go on</w:t>
      </w:r>
    </w:p>
    <w:p w14:paraId="23A7F883" w14:textId="77777777" w:rsidR="001C1644" w:rsidRDefault="001C1644" w:rsidP="001C1644">
      <w:pPr>
        <w:pStyle w:val="ListParagraph"/>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31–50% - more than a guess, some level of supporting evidence</w:t>
      </w:r>
    </w:p>
    <w:p w14:paraId="7DF58052" w14:textId="77777777" w:rsidR="001C1644" w:rsidRDefault="001C1644" w:rsidP="001C1644">
      <w:pPr>
        <w:pStyle w:val="ListParagraph"/>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51–95% - reasonably certain, information suggests this range</w:t>
      </w:r>
    </w:p>
    <w:p w14:paraId="4E48B59C" w14:textId="77777777" w:rsidR="001C1644" w:rsidRDefault="001C1644" w:rsidP="001C1644">
      <w:pPr>
        <w:pStyle w:val="ListParagraph"/>
        <w:autoSpaceDE w:val="0"/>
        <w:autoSpaceDN w:val="0"/>
        <w:adjustRightInd w:val="0"/>
        <w:ind w:left="360"/>
        <w:rPr>
          <w:rFonts w:ascii="Arial" w:hAnsi="Arial" w:cs="Arial"/>
        </w:rPr>
      </w:pPr>
      <w:r>
        <w:rPr>
          <w:rFonts w:ascii="Arial" w:hAnsi="Arial" w:cs="Arial"/>
          <w:sz w:val="44"/>
          <w:szCs w:val="44"/>
        </w:rPr>
        <w:t xml:space="preserve">□ </w:t>
      </w:r>
      <w:r>
        <w:rPr>
          <w:rFonts w:ascii="Arial" w:hAnsi="Arial" w:cs="Arial"/>
        </w:rPr>
        <w:t>95–100% - high level of certainty, information indicates quantity within this range</w:t>
      </w:r>
    </w:p>
    <w:p w14:paraId="566C0A32" w14:textId="77777777" w:rsidR="001C1644" w:rsidRDefault="001C1644" w:rsidP="001C1644">
      <w:pPr>
        <w:pStyle w:val="ListParagraph"/>
        <w:autoSpaceDE w:val="0"/>
        <w:autoSpaceDN w:val="0"/>
        <w:adjustRightInd w:val="0"/>
        <w:ind w:left="360"/>
        <w:rPr>
          <w:rFonts w:ascii="Arial" w:hAnsi="Arial" w:cs="Arial"/>
        </w:rPr>
      </w:pPr>
      <w:r>
        <w:rPr>
          <w:rFonts w:ascii="Arial" w:hAnsi="Arial" w:cs="Arial"/>
          <w:sz w:val="44"/>
          <w:szCs w:val="44"/>
        </w:rPr>
        <w:t xml:space="preserve">□ </w:t>
      </w:r>
      <w:r>
        <w:rPr>
          <w:rFonts w:ascii="Arial" w:hAnsi="Arial" w:cs="Arial"/>
        </w:rPr>
        <w:t>99–100% - very high level of certainty, data are accurate within this range</w:t>
      </w:r>
    </w:p>
    <w:p w14:paraId="09D008EB" w14:textId="77777777" w:rsidR="001C1644" w:rsidRDefault="001C1644" w:rsidP="001C1644">
      <w:pPr>
        <w:autoSpaceDE w:val="0"/>
        <w:autoSpaceDN w:val="0"/>
        <w:adjustRightInd w:val="0"/>
        <w:rPr>
          <w:rFonts w:ascii="Arial" w:hAnsi="Arial" w:cs="Arial"/>
        </w:rPr>
      </w:pPr>
    </w:p>
    <w:p w14:paraId="0CF2D04D" w14:textId="77777777" w:rsidR="001C1644" w:rsidRDefault="001C1644" w:rsidP="001C1644">
      <w:pPr>
        <w:autoSpaceDE w:val="0"/>
        <w:autoSpaceDN w:val="0"/>
        <w:adjustRightInd w:val="0"/>
        <w:ind w:left="1560" w:hanging="1560"/>
        <w:rPr>
          <w:rFonts w:ascii="Arial" w:hAnsi="Arial" w:cs="Arial"/>
          <w:b/>
        </w:rPr>
      </w:pPr>
      <w:r w:rsidRPr="009F43F9">
        <w:rPr>
          <w:rFonts w:ascii="Arial" w:hAnsi="Arial" w:cs="Arial"/>
          <w:b/>
          <w:u w:val="single"/>
        </w:rPr>
        <w:t>SECTION D</w:t>
      </w:r>
      <w:r>
        <w:rPr>
          <w:rFonts w:ascii="Arial" w:hAnsi="Arial" w:cs="Arial"/>
        </w:rPr>
        <w:tab/>
      </w:r>
      <w:r>
        <w:rPr>
          <w:rFonts w:ascii="Arial" w:hAnsi="Arial" w:cs="Arial"/>
          <w:b/>
        </w:rPr>
        <w:t>ARE YOU AWARE OF TRENDS IN THE OVERALL POPULATION OF THE SPECIES/SUBSPECIES? (If no, skip to section E)</w:t>
      </w:r>
    </w:p>
    <w:p w14:paraId="5A2DE4E6" w14:textId="77777777" w:rsidR="001C1644" w:rsidRDefault="001C1644" w:rsidP="001C1644">
      <w:pPr>
        <w:autoSpaceDE w:val="0"/>
        <w:autoSpaceDN w:val="0"/>
        <w:adjustRightInd w:val="0"/>
        <w:ind w:left="1560" w:hanging="1560"/>
        <w:rPr>
          <w:rFonts w:ascii="Arial" w:hAnsi="Arial" w:cs="Arial"/>
          <w:b/>
        </w:rPr>
      </w:pPr>
    </w:p>
    <w:p w14:paraId="2DB33DF9"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Does the current and predicted rate of decline used in the assessment seem reasonable? Do you consider that the way this estimate has been derived is appropriate? If not, please provide justification of your response.</w:t>
      </w:r>
    </w:p>
    <w:p w14:paraId="505D3AF2" w14:textId="77777777" w:rsidR="001C1644" w:rsidRDefault="001C1644" w:rsidP="001C1644">
      <w:pPr>
        <w:pStyle w:val="ListParagraph"/>
        <w:autoSpaceDE w:val="0"/>
        <w:autoSpaceDN w:val="0"/>
        <w:adjustRightInd w:val="0"/>
        <w:ind w:left="360"/>
        <w:rPr>
          <w:rFonts w:ascii="Arial" w:hAnsi="Arial" w:cs="Arial"/>
        </w:rPr>
      </w:pPr>
    </w:p>
    <w:p w14:paraId="23AB2650" w14:textId="77777777" w:rsidR="001C1644" w:rsidRDefault="001C1644" w:rsidP="001C1644">
      <w:pPr>
        <w:autoSpaceDE w:val="0"/>
        <w:autoSpaceDN w:val="0"/>
        <w:adjustRightInd w:val="0"/>
        <w:rPr>
          <w:rFonts w:ascii="Arial" w:hAnsi="Arial" w:cs="Arial"/>
        </w:rPr>
      </w:pPr>
      <w:r>
        <w:rPr>
          <w:rFonts w:ascii="Arial,Bold" w:hAnsi="Arial,Bold" w:cs="Arial,Bold"/>
          <w:b/>
          <w:bCs/>
        </w:rPr>
        <w:lastRenderedPageBreak/>
        <w:t>Evidence of total population size change</w:t>
      </w:r>
    </w:p>
    <w:p w14:paraId="77E9A114" w14:textId="77777777" w:rsidR="001C1644" w:rsidRDefault="001C1644" w:rsidP="001C1644">
      <w:pPr>
        <w:autoSpaceDE w:val="0"/>
        <w:autoSpaceDN w:val="0"/>
        <w:adjustRightInd w:val="0"/>
        <w:rPr>
          <w:rFonts w:ascii="Arial,Bold" w:hAnsi="Arial,Bold" w:cs="Arial,Bold"/>
          <w:b/>
          <w:bCs/>
        </w:rPr>
      </w:pPr>
    </w:p>
    <w:p w14:paraId="58D56A2F" w14:textId="77777777" w:rsidR="001C1644" w:rsidRDefault="001C1644" w:rsidP="001C1644">
      <w:pPr>
        <w:pStyle w:val="ListParagraph"/>
        <w:numPr>
          <w:ilvl w:val="0"/>
          <w:numId w:val="26"/>
        </w:numPr>
        <w:autoSpaceDE w:val="0"/>
        <w:autoSpaceDN w:val="0"/>
        <w:adjustRightInd w:val="0"/>
        <w:spacing w:after="0" w:line="240" w:lineRule="auto"/>
        <w:rPr>
          <w:rFonts w:ascii="Arial,Italic" w:hAnsi="Arial,Italic" w:cs="Arial,Italic"/>
          <w:i/>
          <w:iCs/>
        </w:rPr>
      </w:pPr>
      <w:r>
        <w:rPr>
          <w:rFonts w:ascii="Arial" w:hAnsi="Arial" w:cs="Arial"/>
        </w:rPr>
        <w:t xml:space="preserve">Are you able to provide an estimate of the total population size during the early 1990s </w:t>
      </w:r>
      <w:r>
        <w:rPr>
          <w:rFonts w:ascii="Arial,Italic" w:hAnsi="Arial,Italic" w:cs="Arial,Italic"/>
          <w:i/>
          <w:iCs/>
        </w:rPr>
        <w:t xml:space="preserve">(at or soon after the start of the most </w:t>
      </w:r>
      <w:r w:rsidRPr="00AB42B0">
        <w:rPr>
          <w:rFonts w:ascii="Arial,Italic" w:hAnsi="Arial,Italic" w:cs="Arial,Italic"/>
          <w:i/>
          <w:iCs/>
        </w:rPr>
        <w:t xml:space="preserve">recent </w:t>
      </w:r>
      <w:proofErr w:type="gramStart"/>
      <w:r w:rsidRPr="00AB42B0">
        <w:rPr>
          <w:rFonts w:ascii="Arial,Italic" w:hAnsi="Arial,Italic" w:cs="Arial,Italic"/>
          <w:i/>
          <w:iCs/>
        </w:rPr>
        <w:t>10 year</w:t>
      </w:r>
      <w:proofErr w:type="gramEnd"/>
      <w:r w:rsidRPr="00AB42B0">
        <w:rPr>
          <w:rFonts w:ascii="Arial,Italic" w:hAnsi="Arial,Italic" w:cs="Arial,Italic"/>
          <w:i/>
          <w:iCs/>
        </w:rPr>
        <w:t xml:space="preserve"> period)</w:t>
      </w:r>
      <w:r w:rsidRPr="00AB42B0">
        <w:rPr>
          <w:rFonts w:ascii="Arial" w:hAnsi="Arial" w:cs="Arial"/>
        </w:rPr>
        <w:t>?</w:t>
      </w:r>
      <w:r>
        <w:rPr>
          <w:rFonts w:ascii="Arial" w:hAnsi="Arial" w:cs="Arial"/>
        </w:rPr>
        <w:t xml:space="preserve"> Please provide justification for your response.</w:t>
      </w:r>
    </w:p>
    <w:p w14:paraId="0E5778E6" w14:textId="77777777" w:rsidR="001C1644" w:rsidRDefault="001C1644" w:rsidP="001C1644">
      <w:pPr>
        <w:pStyle w:val="ListParagraph"/>
        <w:autoSpaceDE w:val="0"/>
        <w:autoSpaceDN w:val="0"/>
        <w:adjustRightInd w:val="0"/>
        <w:ind w:left="360"/>
        <w:rPr>
          <w:rFonts w:ascii="Arial,Italic" w:hAnsi="Arial,Italic" w:cs="Arial,Italic"/>
          <w:i/>
          <w:iCs/>
        </w:rPr>
      </w:pPr>
    </w:p>
    <w:p w14:paraId="4CC5D1A4" w14:textId="77777777" w:rsidR="001C1644" w:rsidRDefault="001C1644" w:rsidP="001C1644">
      <w:pPr>
        <w:pStyle w:val="ListParagraph"/>
        <w:autoSpaceDE w:val="0"/>
        <w:autoSpaceDN w:val="0"/>
        <w:adjustRightInd w:val="0"/>
        <w:ind w:left="360"/>
        <w:rPr>
          <w:rFonts w:ascii="Arial" w:hAnsi="Arial" w:cs="Arial"/>
        </w:rPr>
      </w:pPr>
      <w:r>
        <w:rPr>
          <w:rFonts w:ascii="Arial" w:hAnsi="Arial" w:cs="Arial"/>
        </w:rPr>
        <w:t xml:space="preserve">If, because of uncertainty, you are unable to provide a single number, you may wish to provide an estimated range. If so, please choose one of the ranges suggested in the table below of possible species/subspecies numbers, </w:t>
      </w:r>
      <w:proofErr w:type="gramStart"/>
      <w:r>
        <w:rPr>
          <w:rFonts w:ascii="Arial" w:hAnsi="Arial" w:cs="Arial"/>
        </w:rPr>
        <w:t>and also</w:t>
      </w:r>
      <w:proofErr w:type="gramEnd"/>
      <w:r>
        <w:rPr>
          <w:rFonts w:ascii="Arial" w:hAnsi="Arial" w:cs="Arial"/>
        </w:rPr>
        <w:t xml:space="preserve"> choose the level of confidence you have in this estimate.</w:t>
      </w:r>
    </w:p>
    <w:p w14:paraId="5C08625C" w14:textId="77777777" w:rsidR="001C1644" w:rsidRDefault="001C1644" w:rsidP="001C1644">
      <w:pPr>
        <w:pStyle w:val="ListParagraph"/>
        <w:autoSpaceDE w:val="0"/>
        <w:autoSpaceDN w:val="0"/>
        <w:adjustRightInd w:val="0"/>
        <w:ind w:left="360"/>
        <w:rPr>
          <w:rFonts w:ascii="Arial" w:hAnsi="Arial" w:cs="Arial"/>
        </w:rPr>
      </w:pPr>
    </w:p>
    <w:p w14:paraId="48B23ED6" w14:textId="77777777" w:rsidR="001C1644" w:rsidRDefault="001C1644" w:rsidP="001C1644">
      <w:pPr>
        <w:pStyle w:val="ListParagraph"/>
        <w:autoSpaceDE w:val="0"/>
        <w:autoSpaceDN w:val="0"/>
        <w:adjustRightInd w:val="0"/>
        <w:ind w:left="360"/>
        <w:rPr>
          <w:rFonts w:ascii="Arial" w:hAnsi="Arial" w:cs="Arial"/>
        </w:rPr>
      </w:pPr>
      <w:r>
        <w:rPr>
          <w:rFonts w:ascii="Arial" w:hAnsi="Arial" w:cs="Arial"/>
        </w:rPr>
        <w:t>Number of mature individuals is estimated to be in the range of:</w:t>
      </w:r>
    </w:p>
    <w:p w14:paraId="7921624B" w14:textId="77777777" w:rsidR="001C1644" w:rsidRDefault="001C1644" w:rsidP="001C1644">
      <w:pPr>
        <w:pStyle w:val="ListParagraph"/>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1–50 </w:t>
      </w:r>
      <w:r>
        <w:rPr>
          <w:rFonts w:ascii="Arial" w:hAnsi="Arial" w:cs="Arial"/>
          <w:sz w:val="44"/>
          <w:szCs w:val="44"/>
        </w:rPr>
        <w:t>□</w:t>
      </w:r>
      <w:r>
        <w:rPr>
          <w:rFonts w:ascii="Arial" w:hAnsi="Arial" w:cs="Arial"/>
        </w:rPr>
        <w:t xml:space="preserve"> 51–250 </w:t>
      </w:r>
      <w:r>
        <w:rPr>
          <w:rFonts w:ascii="Arial" w:hAnsi="Arial" w:cs="Arial"/>
          <w:sz w:val="44"/>
          <w:szCs w:val="44"/>
        </w:rPr>
        <w:t>□</w:t>
      </w:r>
      <w:r>
        <w:rPr>
          <w:rFonts w:ascii="Arial" w:hAnsi="Arial" w:cs="Arial"/>
        </w:rPr>
        <w:t xml:space="preserve"> 251–1000 </w:t>
      </w:r>
      <w:r>
        <w:rPr>
          <w:rFonts w:ascii="Arial" w:hAnsi="Arial" w:cs="Arial"/>
          <w:sz w:val="44"/>
          <w:szCs w:val="44"/>
        </w:rPr>
        <w:t>□</w:t>
      </w:r>
      <w:r>
        <w:rPr>
          <w:rFonts w:ascii="Arial" w:hAnsi="Arial" w:cs="Arial"/>
        </w:rPr>
        <w:t xml:space="preserve"> &gt;1000 </w:t>
      </w:r>
      <w:r>
        <w:rPr>
          <w:rFonts w:ascii="Arial" w:hAnsi="Arial" w:cs="Arial"/>
          <w:sz w:val="44"/>
          <w:szCs w:val="44"/>
        </w:rPr>
        <w:t>□</w:t>
      </w:r>
      <w:r>
        <w:rPr>
          <w:rFonts w:ascii="Arial" w:hAnsi="Arial" w:cs="Arial"/>
        </w:rPr>
        <w:t xml:space="preserve"> &gt;10 000 </w:t>
      </w:r>
    </w:p>
    <w:p w14:paraId="10C4CD30" w14:textId="77777777" w:rsidR="001C1644" w:rsidRDefault="001C1644" w:rsidP="001C1644">
      <w:pPr>
        <w:pStyle w:val="ListParagraph"/>
        <w:autoSpaceDE w:val="0"/>
        <w:autoSpaceDN w:val="0"/>
        <w:adjustRightInd w:val="0"/>
        <w:ind w:left="360"/>
        <w:rPr>
          <w:rFonts w:ascii="Arial" w:hAnsi="Arial" w:cs="Arial"/>
        </w:rPr>
      </w:pPr>
    </w:p>
    <w:p w14:paraId="69005A51" w14:textId="77777777" w:rsidR="001C1644" w:rsidRDefault="001C1644" w:rsidP="001C1644">
      <w:pPr>
        <w:pStyle w:val="ListParagraph"/>
        <w:autoSpaceDE w:val="0"/>
        <w:autoSpaceDN w:val="0"/>
        <w:adjustRightInd w:val="0"/>
        <w:ind w:left="360"/>
        <w:rPr>
          <w:rFonts w:ascii="Arial" w:hAnsi="Arial" w:cs="Arial"/>
        </w:rPr>
      </w:pPr>
      <w:r>
        <w:rPr>
          <w:rFonts w:ascii="Arial" w:hAnsi="Arial" w:cs="Arial"/>
        </w:rPr>
        <w:t>Level of your confidence in this estimate:</w:t>
      </w:r>
    </w:p>
    <w:p w14:paraId="4D95B1E3" w14:textId="77777777" w:rsidR="001C1644" w:rsidRDefault="001C1644" w:rsidP="001C1644">
      <w:pPr>
        <w:pStyle w:val="ListParagraph"/>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0–30% - low level of certainty/ a bit of a guess/ not much information to go on</w:t>
      </w:r>
    </w:p>
    <w:p w14:paraId="02D630DA" w14:textId="77777777" w:rsidR="001C1644" w:rsidRDefault="001C1644" w:rsidP="001C1644">
      <w:pPr>
        <w:pStyle w:val="ListParagraph"/>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31–50% - more than a guess, some level of supporting evidence</w:t>
      </w:r>
    </w:p>
    <w:p w14:paraId="6E1CD76F" w14:textId="77777777" w:rsidR="001C1644" w:rsidRDefault="001C1644" w:rsidP="001C1644">
      <w:pPr>
        <w:pStyle w:val="ListParagraph"/>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51–95% - reasonably certain, information suggests this range</w:t>
      </w:r>
    </w:p>
    <w:p w14:paraId="6381BF07" w14:textId="77777777" w:rsidR="001C1644" w:rsidRDefault="001C1644" w:rsidP="001C1644">
      <w:pPr>
        <w:pStyle w:val="ListParagraph"/>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95–100% - high level of certainty, information indicates quantity within this range</w:t>
      </w:r>
    </w:p>
    <w:p w14:paraId="038A4A23" w14:textId="77777777" w:rsidR="001C1644" w:rsidRDefault="001C1644" w:rsidP="001C1644">
      <w:pPr>
        <w:pStyle w:val="ListParagraph"/>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99–100% - very high level of certainty, data are accurate within this range</w:t>
      </w:r>
    </w:p>
    <w:p w14:paraId="6B4AC4FA" w14:textId="77777777" w:rsidR="001C1644" w:rsidRDefault="001C1644" w:rsidP="001C1644">
      <w:pPr>
        <w:autoSpaceDE w:val="0"/>
        <w:autoSpaceDN w:val="0"/>
        <w:adjustRightInd w:val="0"/>
        <w:rPr>
          <w:rFonts w:ascii="Arial,Italic" w:hAnsi="Arial,Italic" w:cs="Arial,Italic"/>
          <w:i/>
          <w:iCs/>
        </w:rPr>
      </w:pPr>
    </w:p>
    <w:p w14:paraId="2E73A7BA"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 xml:space="preserve">Are you able to comment on the extent of decline in the species/subspecies’ total population size over the last approximately 10 years </w:t>
      </w:r>
      <w:r w:rsidRPr="00830F92">
        <w:rPr>
          <w:rFonts w:ascii="Arial" w:hAnsi="Arial" w:cs="Arial"/>
        </w:rPr>
        <w:t>(</w:t>
      </w:r>
      <w:proofErr w:type="gramStart"/>
      <w:r w:rsidRPr="00AB42B0">
        <w:rPr>
          <w:rFonts w:ascii="Arial" w:hAnsi="Arial" w:cs="Arial"/>
        </w:rPr>
        <w:t>i.e.</w:t>
      </w:r>
      <w:proofErr w:type="gramEnd"/>
      <w:r w:rsidRPr="00AB42B0">
        <w:rPr>
          <w:rFonts w:ascii="Arial" w:hAnsi="Arial" w:cs="Arial"/>
        </w:rPr>
        <w:t>10 year period)?</w:t>
      </w:r>
      <w:r w:rsidRPr="00830F92">
        <w:rPr>
          <w:rFonts w:ascii="Arial" w:hAnsi="Arial" w:cs="Arial"/>
        </w:rPr>
        <w:t xml:space="preserve"> P</w:t>
      </w:r>
      <w:r>
        <w:rPr>
          <w:rFonts w:ascii="Arial" w:hAnsi="Arial" w:cs="Arial"/>
        </w:rPr>
        <w:t>lease provide justification for your response.</w:t>
      </w:r>
    </w:p>
    <w:p w14:paraId="25F65C9E" w14:textId="77777777" w:rsidR="001C1644" w:rsidRPr="00C77247" w:rsidRDefault="001C1644" w:rsidP="001C1644">
      <w:pPr>
        <w:autoSpaceDE w:val="0"/>
        <w:autoSpaceDN w:val="0"/>
        <w:adjustRightInd w:val="0"/>
        <w:rPr>
          <w:rFonts w:ascii="Arial" w:hAnsi="Arial" w:cs="Arial"/>
        </w:rPr>
      </w:pPr>
    </w:p>
    <w:p w14:paraId="774BEF43" w14:textId="77777777" w:rsidR="001C1644" w:rsidRDefault="001C1644" w:rsidP="001C1644">
      <w:pPr>
        <w:autoSpaceDE w:val="0"/>
        <w:autoSpaceDN w:val="0"/>
        <w:adjustRightInd w:val="0"/>
        <w:ind w:left="360"/>
        <w:rPr>
          <w:rFonts w:ascii="Arial" w:hAnsi="Arial" w:cs="Arial"/>
        </w:rPr>
      </w:pPr>
      <w:r>
        <w:rPr>
          <w:rFonts w:ascii="Arial" w:hAnsi="Arial" w:cs="Arial"/>
        </w:rPr>
        <w:t xml:space="preserve">If, because of uncertainty, you are unable to provide an estimate of decline, you may wish to provide an estimated range. If so, please choose one of the ranges suggested in the table below of ranges of decline, </w:t>
      </w:r>
      <w:proofErr w:type="gramStart"/>
      <w:r>
        <w:rPr>
          <w:rFonts w:ascii="Arial" w:hAnsi="Arial" w:cs="Arial"/>
        </w:rPr>
        <w:t>and also</w:t>
      </w:r>
      <w:proofErr w:type="gramEnd"/>
      <w:r>
        <w:rPr>
          <w:rFonts w:ascii="Arial" w:hAnsi="Arial" w:cs="Arial"/>
        </w:rPr>
        <w:t xml:space="preserve"> choose the level of confidence you have in this estimated range.</w:t>
      </w:r>
    </w:p>
    <w:p w14:paraId="3726E3B0" w14:textId="77777777" w:rsidR="001C1644" w:rsidRDefault="001C1644" w:rsidP="001C1644">
      <w:pPr>
        <w:autoSpaceDE w:val="0"/>
        <w:autoSpaceDN w:val="0"/>
        <w:adjustRightInd w:val="0"/>
        <w:ind w:left="360"/>
        <w:rPr>
          <w:rFonts w:ascii="Arial" w:hAnsi="Arial" w:cs="Arial"/>
        </w:rPr>
      </w:pPr>
    </w:p>
    <w:p w14:paraId="69F9A4A3" w14:textId="77777777" w:rsidR="001C1644" w:rsidRDefault="001C1644" w:rsidP="001C1644">
      <w:pPr>
        <w:autoSpaceDE w:val="0"/>
        <w:autoSpaceDN w:val="0"/>
        <w:adjustRightInd w:val="0"/>
        <w:ind w:left="360"/>
        <w:rPr>
          <w:rFonts w:ascii="Arial" w:hAnsi="Arial" w:cs="Arial"/>
        </w:rPr>
      </w:pPr>
      <w:r>
        <w:rPr>
          <w:rFonts w:ascii="Arial" w:hAnsi="Arial" w:cs="Arial"/>
        </w:rPr>
        <w:t>Decline estimated to be in the range of:</w:t>
      </w:r>
    </w:p>
    <w:p w14:paraId="292DE8EB" w14:textId="77777777" w:rsidR="001C1644" w:rsidRDefault="001C1644" w:rsidP="001C1644">
      <w:pPr>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1–30% </w:t>
      </w:r>
      <w:r>
        <w:rPr>
          <w:rFonts w:ascii="Arial" w:hAnsi="Arial" w:cs="Arial"/>
          <w:sz w:val="44"/>
          <w:szCs w:val="44"/>
        </w:rPr>
        <w:t>□</w:t>
      </w:r>
      <w:r>
        <w:rPr>
          <w:rFonts w:ascii="Arial" w:hAnsi="Arial" w:cs="Arial"/>
        </w:rPr>
        <w:t xml:space="preserve">31–50% </w:t>
      </w:r>
      <w:r>
        <w:rPr>
          <w:rFonts w:ascii="Arial" w:hAnsi="Arial" w:cs="Arial"/>
          <w:sz w:val="44"/>
          <w:szCs w:val="44"/>
        </w:rPr>
        <w:t>□</w:t>
      </w:r>
      <w:r>
        <w:rPr>
          <w:rFonts w:ascii="Arial" w:hAnsi="Arial" w:cs="Arial"/>
        </w:rPr>
        <w:t xml:space="preserve">51–80% </w:t>
      </w:r>
      <w:r>
        <w:rPr>
          <w:rFonts w:ascii="Arial" w:hAnsi="Arial" w:cs="Arial"/>
          <w:sz w:val="44"/>
          <w:szCs w:val="44"/>
        </w:rPr>
        <w:t>□</w:t>
      </w:r>
      <w:r>
        <w:rPr>
          <w:rFonts w:ascii="Arial" w:hAnsi="Arial" w:cs="Arial"/>
        </w:rPr>
        <w:t xml:space="preserve">81–100% </w:t>
      </w:r>
      <w:r>
        <w:rPr>
          <w:rFonts w:ascii="Arial" w:hAnsi="Arial" w:cs="Arial"/>
          <w:sz w:val="44"/>
          <w:szCs w:val="44"/>
        </w:rPr>
        <w:t>□</w:t>
      </w:r>
      <w:r>
        <w:rPr>
          <w:rFonts w:ascii="Arial" w:hAnsi="Arial" w:cs="Arial"/>
        </w:rPr>
        <w:t>90–100%</w:t>
      </w:r>
    </w:p>
    <w:p w14:paraId="614D41D5" w14:textId="77777777" w:rsidR="001C1644" w:rsidRDefault="001C1644" w:rsidP="001C1644">
      <w:pPr>
        <w:autoSpaceDE w:val="0"/>
        <w:autoSpaceDN w:val="0"/>
        <w:adjustRightInd w:val="0"/>
        <w:ind w:left="360"/>
        <w:rPr>
          <w:rFonts w:ascii="Arial" w:hAnsi="Arial" w:cs="Arial"/>
        </w:rPr>
      </w:pPr>
    </w:p>
    <w:p w14:paraId="6BE366A3" w14:textId="77777777" w:rsidR="001C1644" w:rsidRDefault="001C1644" w:rsidP="001C1644">
      <w:pPr>
        <w:autoSpaceDE w:val="0"/>
        <w:autoSpaceDN w:val="0"/>
        <w:adjustRightInd w:val="0"/>
        <w:ind w:left="360"/>
        <w:rPr>
          <w:rFonts w:ascii="Arial" w:hAnsi="Arial" w:cs="Arial"/>
        </w:rPr>
      </w:pPr>
      <w:r>
        <w:rPr>
          <w:rFonts w:ascii="Arial" w:hAnsi="Arial" w:cs="Arial"/>
        </w:rPr>
        <w:lastRenderedPageBreak/>
        <w:t>Level of your confidence in this estimated decline:</w:t>
      </w:r>
    </w:p>
    <w:p w14:paraId="0DE56864" w14:textId="77777777" w:rsidR="001C1644" w:rsidRDefault="001C1644" w:rsidP="001C1644">
      <w:pPr>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0–30% - low level of certainty/ a bit of a guess/ not much information to go on</w:t>
      </w:r>
    </w:p>
    <w:p w14:paraId="34E26A78" w14:textId="77777777" w:rsidR="001C1644" w:rsidRDefault="001C1644" w:rsidP="001C1644">
      <w:pPr>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31–50% - more than a guess, some level of supporting evidence</w:t>
      </w:r>
    </w:p>
    <w:p w14:paraId="6D1B4286" w14:textId="77777777" w:rsidR="001C1644" w:rsidRDefault="001C1644" w:rsidP="001C1644">
      <w:pPr>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51–95% - reasonably certain, suggests this range of decline</w:t>
      </w:r>
    </w:p>
    <w:p w14:paraId="49D41314" w14:textId="77777777" w:rsidR="001C1644" w:rsidRDefault="001C1644" w:rsidP="001C1644">
      <w:pPr>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95–100% - high level of certainty, information indicates a decline within this range</w:t>
      </w:r>
    </w:p>
    <w:p w14:paraId="67ECBE9B" w14:textId="77777777" w:rsidR="001C1644" w:rsidRDefault="001C1644" w:rsidP="001C1644">
      <w:pPr>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99–100% - very high level of certainty, data are accurate within this range</w:t>
      </w:r>
    </w:p>
    <w:p w14:paraId="00592012" w14:textId="77777777" w:rsidR="001C1644" w:rsidRDefault="001C1644" w:rsidP="001C1644">
      <w:pPr>
        <w:autoSpaceDE w:val="0"/>
        <w:autoSpaceDN w:val="0"/>
        <w:adjustRightInd w:val="0"/>
        <w:rPr>
          <w:rFonts w:ascii="Arial" w:hAnsi="Arial" w:cs="Arial"/>
        </w:rPr>
      </w:pPr>
    </w:p>
    <w:p w14:paraId="76300B42"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 xml:space="preserve">Please provide (if known) any additional evidence which shows the population is stable, </w:t>
      </w:r>
      <w:proofErr w:type="gramStart"/>
      <w:r>
        <w:rPr>
          <w:rFonts w:ascii="Arial" w:hAnsi="Arial" w:cs="Arial"/>
        </w:rPr>
        <w:t>increasing</w:t>
      </w:r>
      <w:proofErr w:type="gramEnd"/>
      <w:r>
        <w:rPr>
          <w:rFonts w:ascii="Arial" w:hAnsi="Arial" w:cs="Arial"/>
        </w:rPr>
        <w:t xml:space="preserve"> or declining.</w:t>
      </w:r>
    </w:p>
    <w:p w14:paraId="2C2CD013" w14:textId="77777777" w:rsidR="001C1644" w:rsidRDefault="001C1644" w:rsidP="001C1644">
      <w:pPr>
        <w:autoSpaceDE w:val="0"/>
        <w:autoSpaceDN w:val="0"/>
        <w:adjustRightInd w:val="0"/>
        <w:rPr>
          <w:rFonts w:ascii="Arial" w:hAnsi="Arial" w:cs="Arial"/>
        </w:rPr>
      </w:pPr>
    </w:p>
    <w:p w14:paraId="4E373CBF" w14:textId="77777777" w:rsidR="001C1644" w:rsidRDefault="001C1644" w:rsidP="001C1644">
      <w:pPr>
        <w:autoSpaceDE w:val="0"/>
        <w:autoSpaceDN w:val="0"/>
        <w:adjustRightInd w:val="0"/>
        <w:ind w:left="1560" w:hanging="1560"/>
        <w:rPr>
          <w:rFonts w:ascii="Arial" w:hAnsi="Arial" w:cs="Arial"/>
          <w:b/>
        </w:rPr>
      </w:pPr>
      <w:r w:rsidRPr="009F43F9">
        <w:rPr>
          <w:rFonts w:ascii="Arial" w:hAnsi="Arial" w:cs="Arial"/>
          <w:b/>
          <w:u w:val="single"/>
        </w:rPr>
        <w:t>SECTION E</w:t>
      </w:r>
      <w:r>
        <w:rPr>
          <w:rFonts w:ascii="Arial" w:hAnsi="Arial" w:cs="Arial"/>
          <w:b/>
        </w:rPr>
        <w:tab/>
        <w:t>ARE YOU AWARE OF INFORMATION ON THE TOTAL RANGE OF THE SPECIES/SUBSPECIES? (If no, skip to section F)</w:t>
      </w:r>
    </w:p>
    <w:p w14:paraId="38224F0B" w14:textId="77777777" w:rsidR="001C1644" w:rsidRDefault="001C1644" w:rsidP="001C1644">
      <w:pPr>
        <w:autoSpaceDE w:val="0"/>
        <w:autoSpaceDN w:val="0"/>
        <w:adjustRightInd w:val="0"/>
        <w:ind w:left="1560" w:hanging="1560"/>
        <w:rPr>
          <w:rFonts w:ascii="Arial" w:hAnsi="Arial" w:cs="Arial"/>
          <w:b/>
        </w:rPr>
      </w:pPr>
    </w:p>
    <w:p w14:paraId="173F22CE" w14:textId="77777777" w:rsidR="001C1644" w:rsidRDefault="001C1644" w:rsidP="001C1644">
      <w:pPr>
        <w:autoSpaceDE w:val="0"/>
        <w:autoSpaceDN w:val="0"/>
        <w:adjustRightInd w:val="0"/>
        <w:rPr>
          <w:rFonts w:ascii="Arial,Bold" w:hAnsi="Arial,Bold" w:cs="Arial,Bold"/>
          <w:b/>
          <w:bCs/>
        </w:rPr>
      </w:pPr>
      <w:r>
        <w:rPr>
          <w:rFonts w:ascii="Arial,Bold" w:hAnsi="Arial,Bold" w:cs="Arial,Bold"/>
          <w:b/>
          <w:bCs/>
        </w:rPr>
        <w:t>Current Distribution/range/extent of occurrence, area of occupancy</w:t>
      </w:r>
    </w:p>
    <w:p w14:paraId="6C26E916" w14:textId="77777777" w:rsidR="001C1644" w:rsidRDefault="001C1644" w:rsidP="001C1644">
      <w:pPr>
        <w:autoSpaceDE w:val="0"/>
        <w:autoSpaceDN w:val="0"/>
        <w:adjustRightInd w:val="0"/>
        <w:rPr>
          <w:rFonts w:ascii="Arial,Bold" w:hAnsi="Arial,Bold" w:cs="Arial,Bold"/>
          <w:b/>
          <w:bCs/>
        </w:rPr>
      </w:pPr>
    </w:p>
    <w:p w14:paraId="2BC8F04C"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Does the assessment consider the entire geographic extent and national extent of the species/subspecies? If not, please provide justification for your response.</w:t>
      </w:r>
    </w:p>
    <w:p w14:paraId="56B75E76" w14:textId="77777777" w:rsidR="001C1644" w:rsidRDefault="001C1644" w:rsidP="001C1644">
      <w:pPr>
        <w:pStyle w:val="ListParagraph"/>
        <w:autoSpaceDE w:val="0"/>
        <w:autoSpaceDN w:val="0"/>
        <w:adjustRightInd w:val="0"/>
        <w:ind w:left="360"/>
        <w:rPr>
          <w:rFonts w:ascii="Arial" w:hAnsi="Arial" w:cs="Arial"/>
        </w:rPr>
      </w:pPr>
    </w:p>
    <w:p w14:paraId="53AFC050"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Has the survey effort for this species/subspecies been adequate to determine its national distribution? If not, please provide justification for your response.</w:t>
      </w:r>
    </w:p>
    <w:p w14:paraId="1871A909" w14:textId="77777777" w:rsidR="001C1644" w:rsidRDefault="001C1644" w:rsidP="001C1644">
      <w:pPr>
        <w:pStyle w:val="ListParagraph"/>
        <w:autoSpaceDE w:val="0"/>
        <w:autoSpaceDN w:val="0"/>
        <w:adjustRightInd w:val="0"/>
        <w:ind w:left="360"/>
        <w:rPr>
          <w:rFonts w:ascii="Arial" w:hAnsi="Arial" w:cs="Arial"/>
        </w:rPr>
      </w:pPr>
    </w:p>
    <w:p w14:paraId="5B6E8E4B"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Is the distribution described in the assessment accurate? If not, please provide justification for your response and provide alternate information.</w:t>
      </w:r>
    </w:p>
    <w:p w14:paraId="3B55ACC9" w14:textId="77777777" w:rsidR="001C1644" w:rsidRPr="00827219" w:rsidRDefault="001C1644" w:rsidP="001C1644">
      <w:pPr>
        <w:pStyle w:val="ListParagraph"/>
        <w:ind w:left="369"/>
        <w:rPr>
          <w:rFonts w:ascii="Arial" w:hAnsi="Arial" w:cs="Arial"/>
        </w:rPr>
      </w:pPr>
    </w:p>
    <w:p w14:paraId="60D2772E"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 xml:space="preserve">Will </w:t>
      </w:r>
      <w:proofErr w:type="gramStart"/>
      <w:r>
        <w:rPr>
          <w:rFonts w:ascii="Arial" w:hAnsi="Arial" w:cs="Arial"/>
        </w:rPr>
        <w:t xml:space="preserve">the </w:t>
      </w:r>
      <w:r w:rsidRPr="00827219">
        <w:rPr>
          <w:rFonts w:ascii="Arial" w:hAnsi="Arial" w:cs="Arial"/>
        </w:rPr>
        <w:t xml:space="preserve"> model</w:t>
      </w:r>
      <w:proofErr w:type="gramEnd"/>
      <w:r w:rsidRPr="00827219">
        <w:rPr>
          <w:rFonts w:ascii="Arial" w:hAnsi="Arial" w:cs="Arial"/>
        </w:rPr>
        <w:t xml:space="preserve"> that identified environmental factors influencing the distribution of the subspecies be re-run with the location data obtained since the fires</w:t>
      </w:r>
      <w:r>
        <w:rPr>
          <w:rFonts w:ascii="Arial" w:hAnsi="Arial" w:cs="Arial"/>
        </w:rPr>
        <w:t>?</w:t>
      </w:r>
    </w:p>
    <w:p w14:paraId="05330997" w14:textId="77777777" w:rsidR="001C1644" w:rsidRDefault="001C1644" w:rsidP="001C1644">
      <w:pPr>
        <w:pStyle w:val="ListParagraph"/>
        <w:autoSpaceDE w:val="0"/>
        <w:autoSpaceDN w:val="0"/>
        <w:adjustRightInd w:val="0"/>
        <w:ind w:left="360"/>
        <w:rPr>
          <w:rFonts w:ascii="Arial" w:hAnsi="Arial" w:cs="Arial"/>
        </w:rPr>
      </w:pPr>
    </w:p>
    <w:p w14:paraId="12038C39"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Do you agree that the way the current extent of occurrence and/or area of occupancy have been estimated is appropriate? Please provide justification for your response.</w:t>
      </w:r>
    </w:p>
    <w:p w14:paraId="2D271A2F" w14:textId="77777777" w:rsidR="001C1644" w:rsidRDefault="001C1644" w:rsidP="001C1644">
      <w:pPr>
        <w:pStyle w:val="ListParagraph"/>
        <w:autoSpaceDE w:val="0"/>
        <w:autoSpaceDN w:val="0"/>
        <w:adjustRightInd w:val="0"/>
        <w:ind w:left="360"/>
        <w:rPr>
          <w:rFonts w:ascii="Arial" w:hAnsi="Arial" w:cs="Arial"/>
        </w:rPr>
      </w:pPr>
    </w:p>
    <w:p w14:paraId="50244EBF"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 xml:space="preserve">Can you provide estimates (or if you disagree with the estimates provided, alternative estimates) of the extent of occurrence and/or area of </w:t>
      </w:r>
      <w:proofErr w:type="gramStart"/>
      <w:r>
        <w:rPr>
          <w:rFonts w:ascii="Arial" w:hAnsi="Arial" w:cs="Arial"/>
        </w:rPr>
        <w:t>occupancy.</w:t>
      </w:r>
      <w:proofErr w:type="gramEnd"/>
    </w:p>
    <w:p w14:paraId="1BEDCEC7" w14:textId="77777777" w:rsidR="001C1644" w:rsidRDefault="001C1644" w:rsidP="001C1644">
      <w:pPr>
        <w:pStyle w:val="ListParagraph"/>
        <w:autoSpaceDE w:val="0"/>
        <w:autoSpaceDN w:val="0"/>
        <w:adjustRightInd w:val="0"/>
        <w:ind w:left="360"/>
        <w:rPr>
          <w:rFonts w:ascii="Arial" w:hAnsi="Arial" w:cs="Arial"/>
        </w:rPr>
      </w:pPr>
    </w:p>
    <w:p w14:paraId="0D227686" w14:textId="77777777" w:rsidR="001C1644" w:rsidRDefault="001C1644" w:rsidP="001C1644">
      <w:pPr>
        <w:pStyle w:val="ListParagraph"/>
        <w:autoSpaceDE w:val="0"/>
        <w:autoSpaceDN w:val="0"/>
        <w:adjustRightInd w:val="0"/>
        <w:ind w:left="360"/>
        <w:rPr>
          <w:rFonts w:ascii="Arial" w:hAnsi="Arial" w:cs="Arial"/>
        </w:rPr>
      </w:pPr>
      <w:r>
        <w:rPr>
          <w:rFonts w:ascii="Arial" w:hAnsi="Arial" w:cs="Arial"/>
        </w:rPr>
        <w:t xml:space="preserve">If, because of uncertainty, you are unable to provide an estimate of extent of occurrence, you may wish to provide an estimated range. If so, please choose one of the ranges </w:t>
      </w:r>
      <w:r>
        <w:rPr>
          <w:rFonts w:ascii="Arial" w:hAnsi="Arial" w:cs="Arial"/>
        </w:rPr>
        <w:lastRenderedPageBreak/>
        <w:t xml:space="preserve">suggested in the table below of ranges of extent of occurrence, </w:t>
      </w:r>
      <w:proofErr w:type="gramStart"/>
      <w:r>
        <w:rPr>
          <w:rFonts w:ascii="Arial" w:hAnsi="Arial" w:cs="Arial"/>
        </w:rPr>
        <w:t>and also</w:t>
      </w:r>
      <w:proofErr w:type="gramEnd"/>
      <w:r>
        <w:rPr>
          <w:rFonts w:ascii="Arial" w:hAnsi="Arial" w:cs="Arial"/>
        </w:rPr>
        <w:t xml:space="preserve"> choose the level of confidence you have in this estimated range.</w:t>
      </w:r>
    </w:p>
    <w:p w14:paraId="7E299811" w14:textId="77777777" w:rsidR="001C1644" w:rsidRDefault="001C1644" w:rsidP="001C1644">
      <w:pPr>
        <w:autoSpaceDE w:val="0"/>
        <w:autoSpaceDN w:val="0"/>
        <w:adjustRightInd w:val="0"/>
        <w:rPr>
          <w:rFonts w:ascii="Arial" w:hAnsi="Arial" w:cs="Arial"/>
        </w:rPr>
      </w:pPr>
    </w:p>
    <w:p w14:paraId="1CBBB685" w14:textId="77777777" w:rsidR="001C1644" w:rsidRDefault="001C1644" w:rsidP="001C1644">
      <w:pPr>
        <w:autoSpaceDE w:val="0"/>
        <w:autoSpaceDN w:val="0"/>
        <w:adjustRightInd w:val="0"/>
        <w:ind w:firstLine="360"/>
        <w:rPr>
          <w:rFonts w:ascii="Arial" w:hAnsi="Arial" w:cs="Arial"/>
        </w:rPr>
      </w:pPr>
      <w:r>
        <w:rPr>
          <w:rFonts w:ascii="Arial,Bold" w:hAnsi="Arial,Bold" w:cs="Arial,Bold"/>
          <w:b/>
          <w:bCs/>
        </w:rPr>
        <w:t xml:space="preserve">Current extent of occurrence </w:t>
      </w:r>
      <w:r>
        <w:rPr>
          <w:rFonts w:ascii="Arial" w:hAnsi="Arial" w:cs="Arial"/>
        </w:rPr>
        <w:t>is estimated to be in the range of:</w:t>
      </w:r>
    </w:p>
    <w:p w14:paraId="6855C6FC" w14:textId="77777777" w:rsidR="001C1644" w:rsidRDefault="001C1644" w:rsidP="001C1644">
      <w:pPr>
        <w:autoSpaceDE w:val="0"/>
        <w:autoSpaceDN w:val="0"/>
        <w:adjustRightInd w:val="0"/>
        <w:ind w:firstLine="360"/>
        <w:rPr>
          <w:rFonts w:ascii="Arial" w:hAnsi="Arial" w:cs="Arial"/>
        </w:rPr>
      </w:pPr>
      <w:r>
        <w:rPr>
          <w:rFonts w:ascii="Arial" w:hAnsi="Arial" w:cs="Arial"/>
          <w:sz w:val="44"/>
          <w:szCs w:val="44"/>
        </w:rPr>
        <w:t>□</w:t>
      </w:r>
      <w:r>
        <w:rPr>
          <w:rFonts w:ascii="Arial" w:hAnsi="Arial" w:cs="Arial"/>
        </w:rPr>
        <w:t xml:space="preserve"> &lt;100 km</w:t>
      </w:r>
      <w:r>
        <w:rPr>
          <w:rFonts w:ascii="Arial" w:hAnsi="Arial" w:cs="Arial"/>
          <w:vertAlign w:val="superscript"/>
        </w:rPr>
        <w:t>2</w:t>
      </w:r>
      <w:r>
        <w:rPr>
          <w:rFonts w:ascii="Arial" w:hAnsi="Arial" w:cs="Arial"/>
        </w:rPr>
        <w:t xml:space="preserve"> </w:t>
      </w:r>
      <w:r>
        <w:rPr>
          <w:rFonts w:ascii="Arial" w:hAnsi="Arial" w:cs="Arial"/>
          <w:sz w:val="44"/>
          <w:szCs w:val="44"/>
        </w:rPr>
        <w:t>□</w:t>
      </w:r>
      <w:r>
        <w:rPr>
          <w:rFonts w:ascii="Arial" w:hAnsi="Arial" w:cs="Arial"/>
        </w:rPr>
        <w:t xml:space="preserve"> 100 – 5 000 km</w:t>
      </w:r>
      <w:r>
        <w:rPr>
          <w:rFonts w:ascii="Arial" w:hAnsi="Arial" w:cs="Arial"/>
          <w:vertAlign w:val="superscript"/>
        </w:rPr>
        <w:t>2</w:t>
      </w:r>
      <w:r>
        <w:rPr>
          <w:rFonts w:ascii="Arial" w:hAnsi="Arial" w:cs="Arial"/>
        </w:rPr>
        <w:t xml:space="preserve"> </w:t>
      </w:r>
      <w:r>
        <w:rPr>
          <w:rFonts w:ascii="Arial" w:hAnsi="Arial" w:cs="Arial"/>
          <w:sz w:val="44"/>
          <w:szCs w:val="44"/>
        </w:rPr>
        <w:t>□</w:t>
      </w:r>
      <w:r>
        <w:rPr>
          <w:rFonts w:ascii="Arial" w:hAnsi="Arial" w:cs="Arial"/>
        </w:rPr>
        <w:t xml:space="preserve"> 5 001 – 20 000 km</w:t>
      </w:r>
      <w:r>
        <w:rPr>
          <w:rFonts w:ascii="Arial" w:hAnsi="Arial" w:cs="Arial"/>
          <w:vertAlign w:val="superscript"/>
        </w:rPr>
        <w:t>2</w:t>
      </w:r>
      <w:r>
        <w:rPr>
          <w:rFonts w:ascii="Arial" w:hAnsi="Arial" w:cs="Arial"/>
        </w:rPr>
        <w:t xml:space="preserve"> </w:t>
      </w:r>
      <w:r>
        <w:rPr>
          <w:rFonts w:ascii="Arial" w:hAnsi="Arial" w:cs="Arial"/>
          <w:sz w:val="44"/>
          <w:szCs w:val="44"/>
        </w:rPr>
        <w:t>□</w:t>
      </w:r>
      <w:r>
        <w:rPr>
          <w:rFonts w:ascii="Arial" w:hAnsi="Arial" w:cs="Arial"/>
        </w:rPr>
        <w:t xml:space="preserve"> &gt;20 000 km</w:t>
      </w:r>
      <w:r>
        <w:rPr>
          <w:rFonts w:ascii="Arial" w:hAnsi="Arial" w:cs="Arial"/>
          <w:vertAlign w:val="superscript"/>
        </w:rPr>
        <w:t>2</w:t>
      </w:r>
    </w:p>
    <w:p w14:paraId="3DBF9401" w14:textId="77777777" w:rsidR="001C1644" w:rsidRDefault="001C1644" w:rsidP="001C1644">
      <w:pPr>
        <w:autoSpaceDE w:val="0"/>
        <w:autoSpaceDN w:val="0"/>
        <w:adjustRightInd w:val="0"/>
        <w:rPr>
          <w:rFonts w:ascii="Arial" w:hAnsi="Arial" w:cs="Arial"/>
        </w:rPr>
      </w:pPr>
    </w:p>
    <w:p w14:paraId="799DB7C3" w14:textId="77777777" w:rsidR="001C1644" w:rsidRDefault="001C1644" w:rsidP="001C1644">
      <w:pPr>
        <w:autoSpaceDE w:val="0"/>
        <w:autoSpaceDN w:val="0"/>
        <w:adjustRightInd w:val="0"/>
        <w:ind w:firstLine="360"/>
        <w:rPr>
          <w:rFonts w:ascii="Arial" w:hAnsi="Arial" w:cs="Arial"/>
        </w:rPr>
      </w:pPr>
      <w:r>
        <w:rPr>
          <w:rFonts w:ascii="Arial" w:hAnsi="Arial" w:cs="Arial"/>
        </w:rPr>
        <w:t>Level of your confidence in this estimated extent of occurrence</w:t>
      </w:r>
    </w:p>
    <w:p w14:paraId="329FA608" w14:textId="77777777" w:rsidR="001C1644" w:rsidRDefault="001C1644" w:rsidP="001C1644">
      <w:pPr>
        <w:autoSpaceDE w:val="0"/>
        <w:autoSpaceDN w:val="0"/>
        <w:adjustRightInd w:val="0"/>
        <w:ind w:firstLine="360"/>
        <w:rPr>
          <w:rFonts w:ascii="Arial" w:hAnsi="Arial" w:cs="Arial"/>
        </w:rPr>
      </w:pPr>
      <w:r>
        <w:rPr>
          <w:rFonts w:ascii="Arial" w:hAnsi="Arial" w:cs="Arial"/>
          <w:sz w:val="44"/>
          <w:szCs w:val="44"/>
        </w:rPr>
        <w:t xml:space="preserve">□ </w:t>
      </w:r>
      <w:r>
        <w:rPr>
          <w:rFonts w:ascii="Arial" w:hAnsi="Arial" w:cs="Arial"/>
        </w:rPr>
        <w:t>0–30% - low level of certainty/ a bit of a guess/ not much data to go on</w:t>
      </w:r>
    </w:p>
    <w:p w14:paraId="31B153DA" w14:textId="77777777" w:rsidR="001C1644" w:rsidRDefault="001C1644" w:rsidP="001C1644">
      <w:pPr>
        <w:autoSpaceDE w:val="0"/>
        <w:autoSpaceDN w:val="0"/>
        <w:adjustRightInd w:val="0"/>
        <w:ind w:firstLine="360"/>
        <w:rPr>
          <w:rFonts w:ascii="Arial" w:hAnsi="Arial" w:cs="Arial"/>
        </w:rPr>
      </w:pPr>
      <w:r>
        <w:rPr>
          <w:rFonts w:ascii="Arial" w:hAnsi="Arial" w:cs="Arial"/>
          <w:sz w:val="44"/>
          <w:szCs w:val="44"/>
        </w:rPr>
        <w:t>□</w:t>
      </w:r>
      <w:r>
        <w:rPr>
          <w:rFonts w:ascii="Arial" w:hAnsi="Arial" w:cs="Arial"/>
        </w:rPr>
        <w:t xml:space="preserve"> 31–50% - more than a guess, some level of supporting evidence</w:t>
      </w:r>
    </w:p>
    <w:p w14:paraId="7AEAAEF4" w14:textId="77777777" w:rsidR="001C1644" w:rsidRDefault="001C1644" w:rsidP="001C1644">
      <w:pPr>
        <w:autoSpaceDE w:val="0"/>
        <w:autoSpaceDN w:val="0"/>
        <w:adjustRightInd w:val="0"/>
        <w:ind w:firstLine="360"/>
        <w:rPr>
          <w:rFonts w:ascii="Arial" w:hAnsi="Arial" w:cs="Arial"/>
        </w:rPr>
      </w:pPr>
      <w:r>
        <w:rPr>
          <w:rFonts w:ascii="Arial" w:hAnsi="Arial" w:cs="Arial"/>
          <w:sz w:val="44"/>
          <w:szCs w:val="44"/>
        </w:rPr>
        <w:t>□</w:t>
      </w:r>
      <w:r>
        <w:rPr>
          <w:rFonts w:ascii="Arial" w:hAnsi="Arial" w:cs="Arial"/>
        </w:rPr>
        <w:t xml:space="preserve"> 51–95% - reasonably certain, data suggests this range of decline</w:t>
      </w:r>
    </w:p>
    <w:p w14:paraId="1846C1E7" w14:textId="77777777" w:rsidR="001C1644" w:rsidRDefault="001C1644" w:rsidP="001C1644">
      <w:pPr>
        <w:autoSpaceDE w:val="0"/>
        <w:autoSpaceDN w:val="0"/>
        <w:adjustRightInd w:val="0"/>
        <w:ind w:firstLine="360"/>
        <w:rPr>
          <w:rFonts w:ascii="Arial" w:hAnsi="Arial" w:cs="Arial"/>
        </w:rPr>
      </w:pPr>
      <w:r>
        <w:rPr>
          <w:rFonts w:ascii="Arial" w:hAnsi="Arial" w:cs="Arial"/>
          <w:sz w:val="44"/>
          <w:szCs w:val="44"/>
        </w:rPr>
        <w:t>□</w:t>
      </w:r>
      <w:r>
        <w:rPr>
          <w:rFonts w:ascii="Arial" w:hAnsi="Arial" w:cs="Arial"/>
        </w:rPr>
        <w:t xml:space="preserve"> 95–100% - high level of certainty, data indicates a decline within this range</w:t>
      </w:r>
    </w:p>
    <w:p w14:paraId="6D8966C0" w14:textId="77777777" w:rsidR="001C1644" w:rsidRDefault="001C1644" w:rsidP="001C1644">
      <w:pPr>
        <w:autoSpaceDE w:val="0"/>
        <w:autoSpaceDN w:val="0"/>
        <w:adjustRightInd w:val="0"/>
        <w:ind w:firstLine="360"/>
        <w:rPr>
          <w:rFonts w:ascii="Arial" w:hAnsi="Arial" w:cs="Arial"/>
        </w:rPr>
      </w:pPr>
      <w:r>
        <w:rPr>
          <w:rFonts w:ascii="Arial" w:hAnsi="Arial" w:cs="Arial"/>
          <w:sz w:val="44"/>
          <w:szCs w:val="44"/>
        </w:rPr>
        <w:t xml:space="preserve">□ </w:t>
      </w:r>
      <w:r>
        <w:rPr>
          <w:rFonts w:ascii="Arial" w:hAnsi="Arial" w:cs="Arial"/>
        </w:rPr>
        <w:t>99–100% - very high level of certainty, data is accurate within this range</w:t>
      </w:r>
    </w:p>
    <w:p w14:paraId="4B37B78E" w14:textId="77777777" w:rsidR="001C1644" w:rsidRDefault="001C1644" w:rsidP="001C1644">
      <w:pPr>
        <w:autoSpaceDE w:val="0"/>
        <w:autoSpaceDN w:val="0"/>
        <w:adjustRightInd w:val="0"/>
        <w:rPr>
          <w:rFonts w:ascii="Arial" w:hAnsi="Arial" w:cs="Arial"/>
        </w:rPr>
      </w:pPr>
    </w:p>
    <w:p w14:paraId="33899A54" w14:textId="77777777" w:rsidR="001C1644" w:rsidRDefault="001C1644" w:rsidP="001C1644">
      <w:pPr>
        <w:autoSpaceDE w:val="0"/>
        <w:autoSpaceDN w:val="0"/>
        <w:adjustRightInd w:val="0"/>
        <w:ind w:left="360"/>
        <w:rPr>
          <w:rFonts w:ascii="Arial" w:hAnsi="Arial" w:cs="Arial"/>
        </w:rPr>
      </w:pPr>
      <w:r>
        <w:rPr>
          <w:rFonts w:ascii="Arial" w:hAnsi="Arial" w:cs="Arial"/>
        </w:rPr>
        <w:t xml:space="preserve">If, because of uncertainty, you are unable to provide an estimate of area of occupancy, you may wish to provide an estimated range. If so, please choose one of the ranges suggested in the table below of ranges of area of occupancy, </w:t>
      </w:r>
      <w:proofErr w:type="gramStart"/>
      <w:r>
        <w:rPr>
          <w:rFonts w:ascii="Arial" w:hAnsi="Arial" w:cs="Arial"/>
        </w:rPr>
        <w:t>and also</w:t>
      </w:r>
      <w:proofErr w:type="gramEnd"/>
      <w:r>
        <w:rPr>
          <w:rFonts w:ascii="Arial" w:hAnsi="Arial" w:cs="Arial"/>
        </w:rPr>
        <w:t xml:space="preserve"> choose the level of confidence you have in this estimated range.</w:t>
      </w:r>
    </w:p>
    <w:p w14:paraId="40F256E4" w14:textId="77777777" w:rsidR="001C1644" w:rsidRDefault="001C1644" w:rsidP="001C1644">
      <w:pPr>
        <w:autoSpaceDE w:val="0"/>
        <w:autoSpaceDN w:val="0"/>
        <w:adjustRightInd w:val="0"/>
        <w:rPr>
          <w:rFonts w:ascii="Arial" w:hAnsi="Arial" w:cs="Arial"/>
        </w:rPr>
      </w:pPr>
    </w:p>
    <w:p w14:paraId="2BFC4285" w14:textId="77777777" w:rsidR="001C1644" w:rsidRDefault="001C1644" w:rsidP="001C1644">
      <w:pPr>
        <w:autoSpaceDE w:val="0"/>
        <w:autoSpaceDN w:val="0"/>
        <w:adjustRightInd w:val="0"/>
        <w:ind w:left="360"/>
        <w:rPr>
          <w:rFonts w:ascii="Arial" w:hAnsi="Arial" w:cs="Arial"/>
        </w:rPr>
      </w:pPr>
      <w:r>
        <w:rPr>
          <w:rFonts w:ascii="Arial,Bold" w:hAnsi="Arial,Bold" w:cs="Arial,Bold"/>
          <w:b/>
          <w:bCs/>
        </w:rPr>
        <w:t xml:space="preserve">Current area of occupancy </w:t>
      </w:r>
      <w:r>
        <w:rPr>
          <w:rFonts w:ascii="Arial" w:hAnsi="Arial" w:cs="Arial"/>
        </w:rPr>
        <w:t>is estimated to be in the range of:</w:t>
      </w:r>
    </w:p>
    <w:p w14:paraId="0790AC0E" w14:textId="77777777" w:rsidR="001C1644" w:rsidRDefault="001C1644" w:rsidP="001C1644">
      <w:pPr>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&lt;10 km</w:t>
      </w:r>
      <w:r>
        <w:rPr>
          <w:rFonts w:ascii="Arial" w:hAnsi="Arial" w:cs="Arial"/>
          <w:vertAlign w:val="superscript"/>
        </w:rPr>
        <w:t>2</w:t>
      </w:r>
      <w:r>
        <w:rPr>
          <w:rFonts w:ascii="Arial" w:hAnsi="Arial" w:cs="Arial"/>
        </w:rPr>
        <w:t xml:space="preserve"> </w:t>
      </w:r>
      <w:r>
        <w:rPr>
          <w:rFonts w:ascii="Arial" w:hAnsi="Arial" w:cs="Arial"/>
          <w:sz w:val="44"/>
          <w:szCs w:val="44"/>
        </w:rPr>
        <w:t>□</w:t>
      </w:r>
      <w:r>
        <w:rPr>
          <w:rFonts w:ascii="Arial" w:hAnsi="Arial" w:cs="Arial"/>
        </w:rPr>
        <w:t xml:space="preserve"> 11 – 500 km</w:t>
      </w:r>
      <w:r>
        <w:rPr>
          <w:rFonts w:ascii="Arial" w:hAnsi="Arial" w:cs="Arial"/>
          <w:vertAlign w:val="superscript"/>
        </w:rPr>
        <w:t>2</w:t>
      </w:r>
      <w:r>
        <w:rPr>
          <w:rFonts w:ascii="Arial" w:hAnsi="Arial" w:cs="Arial"/>
        </w:rPr>
        <w:t xml:space="preserve"> </w:t>
      </w:r>
      <w:r>
        <w:rPr>
          <w:rFonts w:ascii="Arial" w:hAnsi="Arial" w:cs="Arial"/>
          <w:sz w:val="44"/>
          <w:szCs w:val="44"/>
        </w:rPr>
        <w:t>□</w:t>
      </w:r>
      <w:r>
        <w:rPr>
          <w:rFonts w:ascii="Arial" w:hAnsi="Arial" w:cs="Arial"/>
        </w:rPr>
        <w:t xml:space="preserve"> 501 – 2000 km</w:t>
      </w:r>
      <w:r>
        <w:rPr>
          <w:rFonts w:ascii="Arial" w:hAnsi="Arial" w:cs="Arial"/>
          <w:vertAlign w:val="superscript"/>
        </w:rPr>
        <w:t>2</w:t>
      </w:r>
      <w:r>
        <w:rPr>
          <w:rFonts w:ascii="Arial" w:hAnsi="Arial" w:cs="Arial"/>
        </w:rPr>
        <w:t xml:space="preserve"> </w:t>
      </w:r>
      <w:r>
        <w:rPr>
          <w:rFonts w:ascii="Arial" w:hAnsi="Arial" w:cs="Arial"/>
          <w:sz w:val="44"/>
          <w:szCs w:val="44"/>
        </w:rPr>
        <w:t>□</w:t>
      </w:r>
      <w:r>
        <w:rPr>
          <w:rFonts w:ascii="Arial" w:hAnsi="Arial" w:cs="Arial"/>
        </w:rPr>
        <w:t xml:space="preserve"> &gt;2000 km</w:t>
      </w:r>
      <w:r>
        <w:rPr>
          <w:rFonts w:ascii="Arial" w:hAnsi="Arial" w:cs="Arial"/>
          <w:vertAlign w:val="superscript"/>
        </w:rPr>
        <w:t>2</w:t>
      </w:r>
    </w:p>
    <w:p w14:paraId="5425505A" w14:textId="77777777" w:rsidR="001C1644" w:rsidRDefault="001C1644" w:rsidP="001C1644">
      <w:pPr>
        <w:autoSpaceDE w:val="0"/>
        <w:autoSpaceDN w:val="0"/>
        <w:adjustRightInd w:val="0"/>
        <w:ind w:left="360"/>
        <w:rPr>
          <w:rFonts w:ascii="Arial" w:hAnsi="Arial" w:cs="Arial"/>
        </w:rPr>
      </w:pPr>
    </w:p>
    <w:p w14:paraId="36888089" w14:textId="77777777" w:rsidR="001C1644" w:rsidRDefault="001C1644" w:rsidP="001C1644">
      <w:pPr>
        <w:autoSpaceDE w:val="0"/>
        <w:autoSpaceDN w:val="0"/>
        <w:adjustRightInd w:val="0"/>
        <w:ind w:left="360"/>
        <w:rPr>
          <w:rFonts w:ascii="Arial" w:hAnsi="Arial" w:cs="Arial"/>
        </w:rPr>
      </w:pPr>
      <w:r>
        <w:rPr>
          <w:rFonts w:ascii="Arial" w:hAnsi="Arial" w:cs="Arial"/>
        </w:rPr>
        <w:t>Level of your confidence in this estimated extent of occurrence:</w:t>
      </w:r>
    </w:p>
    <w:p w14:paraId="2DB7DA91" w14:textId="77777777" w:rsidR="001C1644" w:rsidRDefault="001C1644" w:rsidP="001C1644">
      <w:pPr>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0–30% - low level of certainty/ a bit of a guess/ not much data to go on</w:t>
      </w:r>
    </w:p>
    <w:p w14:paraId="0148BB81" w14:textId="77777777" w:rsidR="001C1644" w:rsidRDefault="001C1644" w:rsidP="001C1644">
      <w:pPr>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31–50% - more than a guess, some level of supporting evidence</w:t>
      </w:r>
    </w:p>
    <w:p w14:paraId="5E4DFAA2" w14:textId="77777777" w:rsidR="001C1644" w:rsidRDefault="001C1644" w:rsidP="001C1644">
      <w:pPr>
        <w:autoSpaceDE w:val="0"/>
        <w:autoSpaceDN w:val="0"/>
        <w:adjustRightInd w:val="0"/>
        <w:ind w:left="360"/>
        <w:rPr>
          <w:rFonts w:ascii="Arial" w:hAnsi="Arial" w:cs="Arial"/>
        </w:rPr>
      </w:pPr>
      <w:r>
        <w:rPr>
          <w:rFonts w:ascii="Arial" w:hAnsi="Arial" w:cs="Arial"/>
          <w:sz w:val="44"/>
          <w:szCs w:val="44"/>
        </w:rPr>
        <w:lastRenderedPageBreak/>
        <w:t>□</w:t>
      </w:r>
      <w:r>
        <w:rPr>
          <w:rFonts w:ascii="Arial" w:hAnsi="Arial" w:cs="Arial"/>
        </w:rPr>
        <w:t xml:space="preserve"> 51–95% - reasonably certain, data suggests this range of decline</w:t>
      </w:r>
    </w:p>
    <w:p w14:paraId="70951096" w14:textId="77777777" w:rsidR="001C1644" w:rsidRDefault="001C1644" w:rsidP="001C1644">
      <w:pPr>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95–100% - high level of certainty, data indicates a decline within this range</w:t>
      </w:r>
    </w:p>
    <w:p w14:paraId="21AA39D6" w14:textId="77777777" w:rsidR="001C1644" w:rsidRDefault="001C1644" w:rsidP="001C1644">
      <w:pPr>
        <w:autoSpaceDE w:val="0"/>
        <w:autoSpaceDN w:val="0"/>
        <w:adjustRightInd w:val="0"/>
        <w:ind w:left="360"/>
        <w:rPr>
          <w:rFonts w:ascii="Arial" w:hAnsi="Arial" w:cs="Arial"/>
        </w:rPr>
      </w:pPr>
      <w:r>
        <w:rPr>
          <w:rFonts w:ascii="Arial" w:hAnsi="Arial" w:cs="Arial"/>
          <w:sz w:val="44"/>
          <w:szCs w:val="44"/>
        </w:rPr>
        <w:t>□</w:t>
      </w:r>
      <w:r>
        <w:rPr>
          <w:rFonts w:ascii="Arial" w:hAnsi="Arial" w:cs="Arial"/>
        </w:rPr>
        <w:t xml:space="preserve"> 99–100% - very high level of certainty, data is accurate within this range</w:t>
      </w:r>
    </w:p>
    <w:p w14:paraId="1A799D96" w14:textId="77777777" w:rsidR="001C1644" w:rsidRDefault="001C1644" w:rsidP="001C1644">
      <w:pPr>
        <w:autoSpaceDE w:val="0"/>
        <w:autoSpaceDN w:val="0"/>
        <w:adjustRightInd w:val="0"/>
        <w:ind w:left="1920" w:hanging="1560"/>
        <w:rPr>
          <w:rFonts w:ascii="Arial" w:hAnsi="Arial" w:cs="Arial"/>
          <w:b/>
        </w:rPr>
      </w:pPr>
    </w:p>
    <w:p w14:paraId="469F4AF9" w14:textId="77777777" w:rsidR="001C1644" w:rsidRDefault="001C1644" w:rsidP="001C1644">
      <w:pPr>
        <w:autoSpaceDE w:val="0"/>
        <w:autoSpaceDN w:val="0"/>
        <w:adjustRightInd w:val="0"/>
        <w:ind w:left="1560" w:hanging="1560"/>
        <w:rPr>
          <w:rFonts w:ascii="Arial" w:hAnsi="Arial" w:cs="Arial"/>
          <w:b/>
        </w:rPr>
      </w:pPr>
      <w:r w:rsidRPr="009F43F9">
        <w:rPr>
          <w:rFonts w:ascii="Arial" w:hAnsi="Arial" w:cs="Arial"/>
          <w:b/>
          <w:u w:val="single"/>
        </w:rPr>
        <w:t>SECTION F</w:t>
      </w:r>
      <w:r>
        <w:rPr>
          <w:rFonts w:ascii="Arial" w:hAnsi="Arial" w:cs="Arial"/>
          <w:b/>
        </w:rPr>
        <w:tab/>
        <w:t>ARE YOU AWARE OF TRENDS IN THE TOTAL RANGE OF THE SPECIES/SUBSPECIES? (If no, skip to section G)</w:t>
      </w:r>
    </w:p>
    <w:p w14:paraId="680C173C" w14:textId="77777777" w:rsidR="001C1644" w:rsidRDefault="001C1644" w:rsidP="001C1644">
      <w:pPr>
        <w:autoSpaceDE w:val="0"/>
        <w:autoSpaceDN w:val="0"/>
        <w:adjustRightInd w:val="0"/>
        <w:rPr>
          <w:rFonts w:ascii="Arial" w:hAnsi="Arial" w:cs="Arial"/>
          <w:b/>
        </w:rPr>
      </w:pPr>
    </w:p>
    <w:p w14:paraId="32E43E67" w14:textId="77777777" w:rsidR="001C1644" w:rsidRDefault="001C1644" w:rsidP="001C1644">
      <w:pPr>
        <w:autoSpaceDE w:val="0"/>
        <w:autoSpaceDN w:val="0"/>
        <w:adjustRightInd w:val="0"/>
        <w:rPr>
          <w:rFonts w:ascii="Arial,Bold" w:hAnsi="Arial,Bold" w:cs="Arial,Bold"/>
          <w:b/>
          <w:bCs/>
        </w:rPr>
      </w:pPr>
      <w:r>
        <w:rPr>
          <w:rFonts w:ascii="Arial,Bold" w:hAnsi="Arial,Bold" w:cs="Arial,Bold"/>
          <w:b/>
          <w:bCs/>
        </w:rPr>
        <w:t>Past Distribution/range/extent of occurrence, area of occupancy</w:t>
      </w:r>
    </w:p>
    <w:p w14:paraId="793AB494" w14:textId="77777777" w:rsidR="001C1644" w:rsidRDefault="001C1644" w:rsidP="001C1644">
      <w:pPr>
        <w:autoSpaceDE w:val="0"/>
        <w:autoSpaceDN w:val="0"/>
        <w:adjustRightInd w:val="0"/>
        <w:rPr>
          <w:rFonts w:ascii="Arial" w:hAnsi="Arial" w:cs="Arial"/>
        </w:rPr>
      </w:pPr>
    </w:p>
    <w:p w14:paraId="5C2E96B0"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Do you consider that the way the historic distribution has been estimated is appropriate? Please provide justification for your response.</w:t>
      </w:r>
    </w:p>
    <w:p w14:paraId="0257C0C6" w14:textId="77777777" w:rsidR="001C1644" w:rsidRDefault="001C1644" w:rsidP="001C1644">
      <w:pPr>
        <w:pStyle w:val="ListParagraph"/>
        <w:autoSpaceDE w:val="0"/>
        <w:autoSpaceDN w:val="0"/>
        <w:adjustRightInd w:val="0"/>
        <w:ind w:left="360"/>
        <w:rPr>
          <w:rFonts w:ascii="Arial" w:hAnsi="Arial" w:cs="Arial"/>
        </w:rPr>
      </w:pPr>
    </w:p>
    <w:p w14:paraId="7B8B0F71"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 xml:space="preserve">Can you provide estimates (or if you disagree with the estimates provided, alternative estimates) of the former extent of occurrence and/or area of </w:t>
      </w:r>
      <w:proofErr w:type="gramStart"/>
      <w:r>
        <w:rPr>
          <w:rFonts w:ascii="Arial" w:hAnsi="Arial" w:cs="Arial"/>
        </w:rPr>
        <w:t>occupancy.</w:t>
      </w:r>
      <w:proofErr w:type="gramEnd"/>
    </w:p>
    <w:p w14:paraId="20DC6601" w14:textId="77777777" w:rsidR="001C1644" w:rsidRDefault="001C1644" w:rsidP="001C1644">
      <w:pPr>
        <w:pStyle w:val="ListParagraph"/>
        <w:autoSpaceDE w:val="0"/>
        <w:autoSpaceDN w:val="0"/>
        <w:adjustRightInd w:val="0"/>
        <w:ind w:left="360"/>
        <w:rPr>
          <w:rFonts w:ascii="Arial" w:hAnsi="Arial" w:cs="Arial"/>
        </w:rPr>
      </w:pPr>
    </w:p>
    <w:p w14:paraId="4241F9D2" w14:textId="77777777" w:rsidR="001C1644" w:rsidRDefault="001C1644" w:rsidP="001C1644">
      <w:pPr>
        <w:pStyle w:val="ListParagraph"/>
        <w:autoSpaceDE w:val="0"/>
        <w:autoSpaceDN w:val="0"/>
        <w:adjustRightInd w:val="0"/>
        <w:ind w:left="360"/>
        <w:rPr>
          <w:rFonts w:ascii="Arial" w:hAnsi="Arial" w:cs="Arial"/>
        </w:rPr>
      </w:pPr>
      <w:r>
        <w:rPr>
          <w:rFonts w:ascii="Arial" w:hAnsi="Arial" w:cs="Arial"/>
        </w:rPr>
        <w:t xml:space="preserve">If, because of uncertainty, you are unable to provide an estimate of past extent of occurrence, you may wish to provide an estimated range. If so, please choose one of the ranges suggested in the table below of ranges of past extent of occurrence, </w:t>
      </w:r>
      <w:proofErr w:type="gramStart"/>
      <w:r>
        <w:rPr>
          <w:rFonts w:ascii="Arial" w:hAnsi="Arial" w:cs="Arial"/>
        </w:rPr>
        <w:t>and also</w:t>
      </w:r>
      <w:proofErr w:type="gramEnd"/>
      <w:r>
        <w:rPr>
          <w:rFonts w:ascii="Arial" w:hAnsi="Arial" w:cs="Arial"/>
        </w:rPr>
        <w:t xml:space="preserve"> choose the level of confidence you have in this estimated range.</w:t>
      </w:r>
    </w:p>
    <w:p w14:paraId="7819D5BC" w14:textId="77777777" w:rsidR="001C1644" w:rsidRDefault="001C1644" w:rsidP="001C1644">
      <w:pPr>
        <w:autoSpaceDE w:val="0"/>
        <w:autoSpaceDN w:val="0"/>
        <w:adjustRightInd w:val="0"/>
        <w:rPr>
          <w:rFonts w:ascii="Arial,Bold" w:hAnsi="Arial,Bold" w:cs="Arial,Bold"/>
          <w:b/>
          <w:bCs/>
        </w:rPr>
      </w:pPr>
    </w:p>
    <w:p w14:paraId="12299572" w14:textId="77777777" w:rsidR="001C1644" w:rsidRDefault="001C1644" w:rsidP="001C1644">
      <w:pPr>
        <w:autoSpaceDE w:val="0"/>
        <w:autoSpaceDN w:val="0"/>
        <w:adjustRightInd w:val="0"/>
        <w:ind w:firstLine="360"/>
        <w:rPr>
          <w:rFonts w:ascii="Arial" w:hAnsi="Arial" w:cs="Arial"/>
        </w:rPr>
      </w:pPr>
      <w:r>
        <w:rPr>
          <w:rFonts w:ascii="Arial,Bold" w:hAnsi="Arial,Bold" w:cs="Arial,Bold"/>
          <w:b/>
          <w:bCs/>
        </w:rPr>
        <w:t xml:space="preserve">Past extent of occurrence </w:t>
      </w:r>
      <w:r>
        <w:rPr>
          <w:rFonts w:ascii="Arial" w:hAnsi="Arial" w:cs="Arial"/>
        </w:rPr>
        <w:t>is estimated to be in the range of:</w:t>
      </w:r>
    </w:p>
    <w:p w14:paraId="6056EB89" w14:textId="77777777" w:rsidR="001C1644" w:rsidRDefault="001C1644" w:rsidP="001C1644">
      <w:pPr>
        <w:autoSpaceDE w:val="0"/>
        <w:autoSpaceDN w:val="0"/>
        <w:adjustRightInd w:val="0"/>
        <w:ind w:firstLine="360"/>
        <w:rPr>
          <w:rFonts w:ascii="Arial" w:hAnsi="Arial" w:cs="Arial"/>
        </w:rPr>
      </w:pPr>
      <w:r>
        <w:rPr>
          <w:rFonts w:ascii="Arial" w:hAnsi="Arial" w:cs="Arial"/>
          <w:sz w:val="44"/>
          <w:szCs w:val="44"/>
        </w:rPr>
        <w:t>□</w:t>
      </w:r>
      <w:r>
        <w:rPr>
          <w:rFonts w:ascii="Arial" w:hAnsi="Arial" w:cs="Arial"/>
        </w:rPr>
        <w:t xml:space="preserve"> &lt;100 km</w:t>
      </w:r>
      <w:r>
        <w:rPr>
          <w:rFonts w:ascii="Arial" w:hAnsi="Arial" w:cs="Arial"/>
          <w:vertAlign w:val="superscript"/>
        </w:rPr>
        <w:t>2</w:t>
      </w:r>
      <w:r>
        <w:rPr>
          <w:rFonts w:ascii="Arial" w:hAnsi="Arial" w:cs="Arial"/>
        </w:rPr>
        <w:t xml:space="preserve"> </w:t>
      </w:r>
      <w:r>
        <w:rPr>
          <w:rFonts w:ascii="Arial" w:hAnsi="Arial" w:cs="Arial"/>
          <w:sz w:val="44"/>
          <w:szCs w:val="44"/>
        </w:rPr>
        <w:t>□</w:t>
      </w:r>
      <w:r>
        <w:rPr>
          <w:rFonts w:ascii="Arial" w:hAnsi="Arial" w:cs="Arial"/>
        </w:rPr>
        <w:t xml:space="preserve"> 100 – 5 000 km</w:t>
      </w:r>
      <w:r>
        <w:rPr>
          <w:rFonts w:ascii="Arial" w:hAnsi="Arial" w:cs="Arial"/>
          <w:vertAlign w:val="superscript"/>
        </w:rPr>
        <w:t>2</w:t>
      </w:r>
      <w:r>
        <w:rPr>
          <w:rFonts w:ascii="Arial" w:hAnsi="Arial" w:cs="Arial"/>
          <w:sz w:val="44"/>
          <w:szCs w:val="44"/>
        </w:rPr>
        <w:t xml:space="preserve"> □ </w:t>
      </w:r>
      <w:r>
        <w:rPr>
          <w:rFonts w:ascii="Arial" w:hAnsi="Arial" w:cs="Arial"/>
        </w:rPr>
        <w:t>5 001 – 20 000 km</w:t>
      </w:r>
      <w:r>
        <w:rPr>
          <w:rFonts w:ascii="Arial" w:hAnsi="Arial" w:cs="Arial"/>
          <w:vertAlign w:val="superscript"/>
        </w:rPr>
        <w:t xml:space="preserve">2 </w:t>
      </w:r>
      <w:r>
        <w:rPr>
          <w:rFonts w:ascii="Arial" w:hAnsi="Arial" w:cs="Arial"/>
          <w:sz w:val="44"/>
          <w:szCs w:val="44"/>
        </w:rPr>
        <w:t>□</w:t>
      </w:r>
      <w:r>
        <w:rPr>
          <w:rFonts w:ascii="Arial" w:hAnsi="Arial" w:cs="Arial"/>
        </w:rPr>
        <w:t xml:space="preserve"> &gt;20 000 km</w:t>
      </w:r>
      <w:r>
        <w:rPr>
          <w:rFonts w:ascii="Arial" w:hAnsi="Arial" w:cs="Arial"/>
          <w:vertAlign w:val="superscript"/>
        </w:rPr>
        <w:t>2</w:t>
      </w:r>
    </w:p>
    <w:p w14:paraId="0196DEA9" w14:textId="77777777" w:rsidR="001C1644" w:rsidRDefault="001C1644" w:rsidP="001C1644">
      <w:pPr>
        <w:autoSpaceDE w:val="0"/>
        <w:autoSpaceDN w:val="0"/>
        <w:adjustRightInd w:val="0"/>
        <w:ind w:firstLine="360"/>
        <w:rPr>
          <w:rFonts w:ascii="Arial" w:hAnsi="Arial" w:cs="Arial"/>
        </w:rPr>
      </w:pPr>
    </w:p>
    <w:p w14:paraId="13E89E7D" w14:textId="77777777" w:rsidR="001C1644" w:rsidRDefault="001C1644" w:rsidP="001C1644">
      <w:pPr>
        <w:autoSpaceDE w:val="0"/>
        <w:autoSpaceDN w:val="0"/>
        <w:adjustRightInd w:val="0"/>
        <w:ind w:firstLine="360"/>
        <w:rPr>
          <w:rFonts w:ascii="Arial" w:hAnsi="Arial" w:cs="Arial"/>
        </w:rPr>
      </w:pPr>
      <w:r>
        <w:rPr>
          <w:rFonts w:ascii="Arial" w:hAnsi="Arial" w:cs="Arial"/>
        </w:rPr>
        <w:t>Level of your confidence in this estimated extent of occurrence</w:t>
      </w:r>
    </w:p>
    <w:p w14:paraId="5E14D184" w14:textId="77777777" w:rsidR="001C1644" w:rsidRDefault="001C1644" w:rsidP="001C1644">
      <w:pPr>
        <w:autoSpaceDE w:val="0"/>
        <w:autoSpaceDN w:val="0"/>
        <w:adjustRightInd w:val="0"/>
        <w:ind w:firstLine="360"/>
        <w:rPr>
          <w:rFonts w:ascii="Arial" w:hAnsi="Arial" w:cs="Arial"/>
        </w:rPr>
      </w:pPr>
      <w:r>
        <w:rPr>
          <w:rFonts w:ascii="Arial" w:hAnsi="Arial" w:cs="Arial"/>
          <w:sz w:val="44"/>
          <w:szCs w:val="44"/>
        </w:rPr>
        <w:t>□</w:t>
      </w:r>
      <w:r>
        <w:rPr>
          <w:rFonts w:ascii="Arial" w:hAnsi="Arial" w:cs="Arial"/>
        </w:rPr>
        <w:t xml:space="preserve"> 0–30% - low level of certainty/ a bit of a guess/ not much data to go on</w:t>
      </w:r>
    </w:p>
    <w:p w14:paraId="5FB68B75" w14:textId="77777777" w:rsidR="001C1644" w:rsidRDefault="001C1644" w:rsidP="001C1644">
      <w:pPr>
        <w:autoSpaceDE w:val="0"/>
        <w:autoSpaceDN w:val="0"/>
        <w:adjustRightInd w:val="0"/>
        <w:ind w:firstLine="360"/>
        <w:rPr>
          <w:rFonts w:ascii="Arial" w:hAnsi="Arial" w:cs="Arial"/>
        </w:rPr>
      </w:pPr>
      <w:r>
        <w:rPr>
          <w:rFonts w:ascii="Arial" w:hAnsi="Arial" w:cs="Arial"/>
          <w:sz w:val="44"/>
          <w:szCs w:val="44"/>
        </w:rPr>
        <w:t>□</w:t>
      </w:r>
      <w:r>
        <w:rPr>
          <w:rFonts w:ascii="Arial" w:hAnsi="Arial" w:cs="Arial"/>
        </w:rPr>
        <w:t xml:space="preserve"> 31–50% - more than a guess, some level of supporting evidence</w:t>
      </w:r>
    </w:p>
    <w:p w14:paraId="7910E935" w14:textId="77777777" w:rsidR="001C1644" w:rsidRDefault="001C1644" w:rsidP="001C1644">
      <w:pPr>
        <w:autoSpaceDE w:val="0"/>
        <w:autoSpaceDN w:val="0"/>
        <w:adjustRightInd w:val="0"/>
        <w:ind w:firstLine="360"/>
        <w:rPr>
          <w:rFonts w:ascii="Arial" w:hAnsi="Arial" w:cs="Arial"/>
        </w:rPr>
      </w:pPr>
      <w:r>
        <w:rPr>
          <w:rFonts w:ascii="Arial" w:hAnsi="Arial" w:cs="Arial"/>
          <w:sz w:val="44"/>
          <w:szCs w:val="44"/>
        </w:rPr>
        <w:t>□</w:t>
      </w:r>
      <w:r>
        <w:rPr>
          <w:rFonts w:ascii="Arial" w:hAnsi="Arial" w:cs="Arial"/>
        </w:rPr>
        <w:t xml:space="preserve"> 51–95% - reasonably certain, data suggests this range of decline</w:t>
      </w:r>
    </w:p>
    <w:p w14:paraId="18CF9110" w14:textId="77777777" w:rsidR="001C1644" w:rsidRDefault="001C1644" w:rsidP="001C1644">
      <w:pPr>
        <w:autoSpaceDE w:val="0"/>
        <w:autoSpaceDN w:val="0"/>
        <w:adjustRightInd w:val="0"/>
        <w:ind w:firstLine="360"/>
        <w:rPr>
          <w:rFonts w:ascii="Arial" w:hAnsi="Arial" w:cs="Arial"/>
        </w:rPr>
      </w:pPr>
      <w:r>
        <w:rPr>
          <w:rFonts w:ascii="Arial" w:hAnsi="Arial" w:cs="Arial"/>
          <w:sz w:val="44"/>
          <w:szCs w:val="44"/>
        </w:rPr>
        <w:lastRenderedPageBreak/>
        <w:t>□</w:t>
      </w:r>
      <w:r>
        <w:rPr>
          <w:rFonts w:ascii="Arial" w:hAnsi="Arial" w:cs="Arial"/>
        </w:rPr>
        <w:t xml:space="preserve"> 95–100% - high level of certainty, data indicates a decline within this range</w:t>
      </w:r>
    </w:p>
    <w:p w14:paraId="6DFCE18F" w14:textId="77777777" w:rsidR="001C1644" w:rsidRDefault="001C1644" w:rsidP="001C1644">
      <w:pPr>
        <w:autoSpaceDE w:val="0"/>
        <w:autoSpaceDN w:val="0"/>
        <w:adjustRightInd w:val="0"/>
        <w:ind w:firstLine="360"/>
        <w:rPr>
          <w:rFonts w:ascii="Arial" w:hAnsi="Arial" w:cs="Arial"/>
        </w:rPr>
      </w:pPr>
      <w:r>
        <w:rPr>
          <w:rFonts w:ascii="Arial" w:hAnsi="Arial" w:cs="Arial"/>
          <w:sz w:val="44"/>
          <w:szCs w:val="44"/>
        </w:rPr>
        <w:t>□</w:t>
      </w:r>
      <w:r>
        <w:rPr>
          <w:rFonts w:ascii="Arial" w:hAnsi="Arial" w:cs="Arial"/>
        </w:rPr>
        <w:t xml:space="preserve"> 99–100% - very high level of certainty, data is accurate within this range</w:t>
      </w:r>
    </w:p>
    <w:p w14:paraId="1966277C" w14:textId="77777777" w:rsidR="001C1644" w:rsidRDefault="001C1644" w:rsidP="001C1644">
      <w:pPr>
        <w:autoSpaceDE w:val="0"/>
        <w:autoSpaceDN w:val="0"/>
        <w:adjustRightInd w:val="0"/>
        <w:ind w:firstLine="360"/>
        <w:rPr>
          <w:rFonts w:ascii="Arial" w:hAnsi="Arial" w:cs="Arial"/>
        </w:rPr>
      </w:pPr>
    </w:p>
    <w:p w14:paraId="7F056F53" w14:textId="77777777" w:rsidR="001C1644" w:rsidRDefault="001C1644" w:rsidP="001C1644">
      <w:pPr>
        <w:autoSpaceDE w:val="0"/>
        <w:autoSpaceDN w:val="0"/>
        <w:adjustRightInd w:val="0"/>
        <w:ind w:left="360"/>
        <w:rPr>
          <w:rFonts w:ascii="Arial" w:hAnsi="Arial" w:cs="Arial"/>
        </w:rPr>
      </w:pPr>
      <w:r>
        <w:rPr>
          <w:rFonts w:ascii="Arial" w:hAnsi="Arial" w:cs="Arial"/>
        </w:rPr>
        <w:t xml:space="preserve">If, because of uncertainty, you are unable to provide an estimate of past area of occupancy, you may wish to provide an estimated range. If so, please choose one of the ranges suggested in the table below of ranges of past area of occupancy, </w:t>
      </w:r>
      <w:proofErr w:type="gramStart"/>
      <w:r>
        <w:rPr>
          <w:rFonts w:ascii="Arial" w:hAnsi="Arial" w:cs="Arial"/>
        </w:rPr>
        <w:t>and also</w:t>
      </w:r>
      <w:proofErr w:type="gramEnd"/>
      <w:r>
        <w:rPr>
          <w:rFonts w:ascii="Arial" w:hAnsi="Arial" w:cs="Arial"/>
        </w:rPr>
        <w:t xml:space="preserve"> choose the level of confidence you have in this estimated range:</w:t>
      </w:r>
    </w:p>
    <w:p w14:paraId="0E8CB499" w14:textId="77777777" w:rsidR="001C1644" w:rsidRDefault="001C1644" w:rsidP="001C1644">
      <w:pPr>
        <w:autoSpaceDE w:val="0"/>
        <w:autoSpaceDN w:val="0"/>
        <w:adjustRightInd w:val="0"/>
        <w:rPr>
          <w:rFonts w:ascii="Arial,Bold" w:hAnsi="Arial,Bold" w:cs="Arial,Bold"/>
          <w:b/>
          <w:bCs/>
        </w:rPr>
      </w:pPr>
    </w:p>
    <w:p w14:paraId="46F9055B" w14:textId="77777777" w:rsidR="001C1644" w:rsidRDefault="001C1644" w:rsidP="001C1644">
      <w:pPr>
        <w:autoSpaceDE w:val="0"/>
        <w:autoSpaceDN w:val="0"/>
        <w:adjustRightInd w:val="0"/>
        <w:ind w:firstLine="360"/>
        <w:rPr>
          <w:rFonts w:ascii="Arial" w:hAnsi="Arial" w:cs="Arial"/>
        </w:rPr>
      </w:pPr>
      <w:r>
        <w:rPr>
          <w:rFonts w:ascii="Arial,Bold" w:hAnsi="Arial,Bold" w:cs="Arial,Bold"/>
          <w:b/>
          <w:bCs/>
        </w:rPr>
        <w:t xml:space="preserve">Past area of occupancy </w:t>
      </w:r>
      <w:r>
        <w:rPr>
          <w:rFonts w:ascii="Arial" w:hAnsi="Arial" w:cs="Arial"/>
        </w:rPr>
        <w:t>is estimated to be in the range of:</w:t>
      </w:r>
    </w:p>
    <w:p w14:paraId="5A4F619A" w14:textId="77777777" w:rsidR="001C1644" w:rsidRDefault="001C1644" w:rsidP="001C1644">
      <w:pPr>
        <w:autoSpaceDE w:val="0"/>
        <w:autoSpaceDN w:val="0"/>
        <w:adjustRightInd w:val="0"/>
        <w:ind w:firstLine="360"/>
        <w:rPr>
          <w:rFonts w:ascii="Arial" w:hAnsi="Arial" w:cs="Arial"/>
        </w:rPr>
      </w:pPr>
      <w:r>
        <w:rPr>
          <w:rFonts w:ascii="Arial" w:hAnsi="Arial" w:cs="Arial"/>
          <w:sz w:val="44"/>
          <w:szCs w:val="44"/>
        </w:rPr>
        <w:t>□</w:t>
      </w:r>
      <w:r>
        <w:rPr>
          <w:rFonts w:ascii="Arial" w:hAnsi="Arial" w:cs="Arial"/>
        </w:rPr>
        <w:t xml:space="preserve"> &lt;10 km</w:t>
      </w:r>
      <w:r>
        <w:rPr>
          <w:rFonts w:ascii="Arial" w:hAnsi="Arial" w:cs="Arial"/>
          <w:vertAlign w:val="superscript"/>
        </w:rPr>
        <w:t xml:space="preserve">2 </w:t>
      </w:r>
      <w:r>
        <w:rPr>
          <w:rFonts w:ascii="Arial" w:hAnsi="Arial" w:cs="Arial"/>
          <w:sz w:val="44"/>
          <w:szCs w:val="44"/>
        </w:rPr>
        <w:t>□</w:t>
      </w:r>
      <w:r>
        <w:rPr>
          <w:rFonts w:ascii="Arial" w:hAnsi="Arial" w:cs="Arial"/>
        </w:rPr>
        <w:t xml:space="preserve"> 11 – 500 km</w:t>
      </w:r>
      <w:r>
        <w:rPr>
          <w:rFonts w:ascii="Arial" w:hAnsi="Arial" w:cs="Arial"/>
          <w:vertAlign w:val="superscript"/>
        </w:rPr>
        <w:t>2</w:t>
      </w:r>
      <w:r>
        <w:rPr>
          <w:rFonts w:ascii="Arial" w:hAnsi="Arial" w:cs="Arial"/>
        </w:rPr>
        <w:t xml:space="preserve"> </w:t>
      </w:r>
      <w:r>
        <w:rPr>
          <w:rFonts w:ascii="Arial" w:hAnsi="Arial" w:cs="Arial"/>
          <w:sz w:val="44"/>
          <w:szCs w:val="44"/>
        </w:rPr>
        <w:t xml:space="preserve">□ </w:t>
      </w:r>
      <w:r>
        <w:rPr>
          <w:rFonts w:ascii="Arial" w:hAnsi="Arial" w:cs="Arial"/>
        </w:rPr>
        <w:t>501 – 2000 km</w:t>
      </w:r>
      <w:r>
        <w:rPr>
          <w:rFonts w:ascii="Arial" w:hAnsi="Arial" w:cs="Arial"/>
          <w:vertAlign w:val="superscript"/>
        </w:rPr>
        <w:t xml:space="preserve">2 </w:t>
      </w:r>
      <w:r>
        <w:rPr>
          <w:rFonts w:ascii="Arial" w:hAnsi="Arial" w:cs="Arial"/>
          <w:sz w:val="44"/>
          <w:szCs w:val="44"/>
        </w:rPr>
        <w:t xml:space="preserve">□ </w:t>
      </w:r>
      <w:r>
        <w:rPr>
          <w:rFonts w:ascii="Arial" w:hAnsi="Arial" w:cs="Arial"/>
        </w:rPr>
        <w:t>&gt;2000 km</w:t>
      </w:r>
      <w:r>
        <w:rPr>
          <w:rFonts w:ascii="Arial" w:hAnsi="Arial" w:cs="Arial"/>
          <w:vertAlign w:val="superscript"/>
        </w:rPr>
        <w:t>2</w:t>
      </w:r>
    </w:p>
    <w:p w14:paraId="32604037" w14:textId="77777777" w:rsidR="001C1644" w:rsidRDefault="001C1644" w:rsidP="001C1644">
      <w:pPr>
        <w:autoSpaceDE w:val="0"/>
        <w:autoSpaceDN w:val="0"/>
        <w:adjustRightInd w:val="0"/>
        <w:ind w:firstLine="360"/>
        <w:rPr>
          <w:rFonts w:ascii="Arial" w:hAnsi="Arial" w:cs="Arial"/>
        </w:rPr>
      </w:pPr>
    </w:p>
    <w:p w14:paraId="318C4DB5" w14:textId="77777777" w:rsidR="001C1644" w:rsidRDefault="001C1644" w:rsidP="001C1644">
      <w:pPr>
        <w:autoSpaceDE w:val="0"/>
        <w:autoSpaceDN w:val="0"/>
        <w:adjustRightInd w:val="0"/>
        <w:ind w:firstLine="360"/>
        <w:rPr>
          <w:rFonts w:ascii="Arial" w:hAnsi="Arial" w:cs="Arial"/>
        </w:rPr>
      </w:pPr>
      <w:r>
        <w:rPr>
          <w:rFonts w:ascii="Arial" w:hAnsi="Arial" w:cs="Arial"/>
        </w:rPr>
        <w:t>Level of your confidence in this estimated extent of occurrence:</w:t>
      </w:r>
    </w:p>
    <w:p w14:paraId="6E8DD66B" w14:textId="77777777" w:rsidR="001C1644" w:rsidRDefault="001C1644" w:rsidP="001C1644">
      <w:pPr>
        <w:autoSpaceDE w:val="0"/>
        <w:autoSpaceDN w:val="0"/>
        <w:adjustRightInd w:val="0"/>
        <w:ind w:firstLine="360"/>
        <w:rPr>
          <w:rFonts w:ascii="Arial" w:hAnsi="Arial" w:cs="Arial"/>
        </w:rPr>
      </w:pPr>
      <w:r>
        <w:rPr>
          <w:rFonts w:ascii="Arial" w:hAnsi="Arial" w:cs="Arial"/>
          <w:sz w:val="44"/>
          <w:szCs w:val="44"/>
        </w:rPr>
        <w:t>□</w:t>
      </w:r>
      <w:r>
        <w:rPr>
          <w:rFonts w:ascii="Arial" w:hAnsi="Arial" w:cs="Arial"/>
        </w:rPr>
        <w:t xml:space="preserve"> 0–30% - low level of certainty/ a bit of a guess/ not much data to go on</w:t>
      </w:r>
    </w:p>
    <w:p w14:paraId="5267B384" w14:textId="77777777" w:rsidR="001C1644" w:rsidRDefault="001C1644" w:rsidP="001C1644">
      <w:pPr>
        <w:autoSpaceDE w:val="0"/>
        <w:autoSpaceDN w:val="0"/>
        <w:adjustRightInd w:val="0"/>
        <w:ind w:firstLine="360"/>
        <w:rPr>
          <w:rFonts w:ascii="Arial" w:hAnsi="Arial" w:cs="Arial"/>
        </w:rPr>
      </w:pPr>
      <w:r>
        <w:rPr>
          <w:rFonts w:ascii="Arial" w:hAnsi="Arial" w:cs="Arial"/>
          <w:sz w:val="44"/>
          <w:szCs w:val="44"/>
        </w:rPr>
        <w:t>□</w:t>
      </w:r>
      <w:r>
        <w:rPr>
          <w:rFonts w:ascii="Arial" w:hAnsi="Arial" w:cs="Arial"/>
        </w:rPr>
        <w:t xml:space="preserve"> 31–50% - more than a guess, some level of supporting evidence</w:t>
      </w:r>
    </w:p>
    <w:p w14:paraId="6F5EB77A" w14:textId="77777777" w:rsidR="001C1644" w:rsidRDefault="001C1644" w:rsidP="001C1644">
      <w:pPr>
        <w:autoSpaceDE w:val="0"/>
        <w:autoSpaceDN w:val="0"/>
        <w:adjustRightInd w:val="0"/>
        <w:ind w:firstLine="360"/>
        <w:rPr>
          <w:rFonts w:ascii="Arial" w:hAnsi="Arial" w:cs="Arial"/>
        </w:rPr>
      </w:pPr>
      <w:r>
        <w:rPr>
          <w:rFonts w:ascii="Arial" w:hAnsi="Arial" w:cs="Arial"/>
          <w:sz w:val="44"/>
          <w:szCs w:val="44"/>
        </w:rPr>
        <w:t>□</w:t>
      </w:r>
      <w:r>
        <w:rPr>
          <w:rFonts w:ascii="Arial" w:hAnsi="Arial" w:cs="Arial"/>
        </w:rPr>
        <w:t xml:space="preserve"> 51–95% - reasonably certain, data suggests this range of decline</w:t>
      </w:r>
    </w:p>
    <w:p w14:paraId="1FB1AC13" w14:textId="77777777" w:rsidR="001C1644" w:rsidRDefault="001C1644" w:rsidP="001C1644">
      <w:pPr>
        <w:autoSpaceDE w:val="0"/>
        <w:autoSpaceDN w:val="0"/>
        <w:adjustRightInd w:val="0"/>
        <w:ind w:firstLine="360"/>
        <w:rPr>
          <w:rFonts w:ascii="Arial" w:hAnsi="Arial" w:cs="Arial"/>
        </w:rPr>
      </w:pPr>
      <w:r>
        <w:rPr>
          <w:rFonts w:ascii="Arial" w:hAnsi="Arial" w:cs="Arial"/>
          <w:sz w:val="44"/>
          <w:szCs w:val="44"/>
        </w:rPr>
        <w:t>□</w:t>
      </w:r>
      <w:r>
        <w:rPr>
          <w:rFonts w:ascii="Arial" w:hAnsi="Arial" w:cs="Arial"/>
        </w:rPr>
        <w:t xml:space="preserve"> 95–100% -high level of certainty, data indicates a decline within this range</w:t>
      </w:r>
    </w:p>
    <w:p w14:paraId="7E2305FA" w14:textId="77777777" w:rsidR="001C1644" w:rsidRDefault="001C1644" w:rsidP="001C1644">
      <w:pPr>
        <w:ind w:firstLine="360"/>
      </w:pPr>
      <w:r>
        <w:rPr>
          <w:rFonts w:ascii="Arial" w:hAnsi="Arial" w:cs="Arial"/>
          <w:sz w:val="44"/>
          <w:szCs w:val="44"/>
        </w:rPr>
        <w:t>□</w:t>
      </w:r>
      <w:r>
        <w:rPr>
          <w:rFonts w:ascii="Arial" w:hAnsi="Arial" w:cs="Arial"/>
        </w:rPr>
        <w:t xml:space="preserve"> 99–100% - very high level of certainty, data is accurate within this range</w:t>
      </w:r>
    </w:p>
    <w:p w14:paraId="20A9470D" w14:textId="77777777" w:rsidR="001C1644" w:rsidRDefault="001C1644" w:rsidP="001C1644">
      <w:pPr>
        <w:autoSpaceDE w:val="0"/>
        <w:autoSpaceDN w:val="0"/>
        <w:adjustRightInd w:val="0"/>
        <w:rPr>
          <w:rFonts w:ascii="Arial" w:hAnsi="Arial" w:cs="Arial"/>
        </w:rPr>
      </w:pPr>
    </w:p>
    <w:p w14:paraId="191781AF" w14:textId="77777777" w:rsidR="001C1644" w:rsidRDefault="001C1644" w:rsidP="001C1644">
      <w:pPr>
        <w:shd w:val="clear" w:color="auto" w:fill="D9D9D9" w:themeFill="background1" w:themeFillShade="D9"/>
        <w:autoSpaceDE w:val="0"/>
        <w:autoSpaceDN w:val="0"/>
        <w:adjustRightInd w:val="0"/>
        <w:jc w:val="center"/>
        <w:rPr>
          <w:rFonts w:ascii="Arial" w:hAnsi="Arial" w:cs="Arial"/>
          <w:b/>
        </w:rPr>
      </w:pPr>
    </w:p>
    <w:p w14:paraId="35D6E6C0" w14:textId="77777777" w:rsidR="001C1644" w:rsidRPr="009F43F9" w:rsidRDefault="001C1644" w:rsidP="001C1644">
      <w:pPr>
        <w:shd w:val="clear" w:color="auto" w:fill="D9D9D9" w:themeFill="background1" w:themeFillShade="D9"/>
        <w:autoSpaceDE w:val="0"/>
        <w:autoSpaceDN w:val="0"/>
        <w:adjustRightInd w:val="0"/>
        <w:jc w:val="center"/>
        <w:rPr>
          <w:rFonts w:ascii="Arial" w:hAnsi="Arial" w:cs="Arial"/>
          <w:b/>
        </w:rPr>
      </w:pPr>
      <w:r w:rsidRPr="009F43F9">
        <w:rPr>
          <w:rFonts w:ascii="Arial" w:hAnsi="Arial" w:cs="Arial"/>
          <w:b/>
        </w:rPr>
        <w:t>PART 2 – INFORMATION FOR CONSERVATION ADVICE ON THREATS AND CONSERVATION ACTIONS</w:t>
      </w:r>
    </w:p>
    <w:p w14:paraId="105F14DE" w14:textId="77777777" w:rsidR="001C1644" w:rsidRDefault="001C1644" w:rsidP="001C1644">
      <w:pPr>
        <w:shd w:val="clear" w:color="auto" w:fill="D9D9D9" w:themeFill="background1" w:themeFillShade="D9"/>
        <w:autoSpaceDE w:val="0"/>
        <w:autoSpaceDN w:val="0"/>
        <w:adjustRightInd w:val="0"/>
        <w:jc w:val="center"/>
        <w:rPr>
          <w:rFonts w:ascii="Arial" w:hAnsi="Arial" w:cs="Arial"/>
          <w:b/>
        </w:rPr>
      </w:pPr>
    </w:p>
    <w:p w14:paraId="2AB03635" w14:textId="77777777" w:rsidR="001C1644" w:rsidRDefault="001C1644" w:rsidP="001C1644">
      <w:pPr>
        <w:autoSpaceDE w:val="0"/>
        <w:autoSpaceDN w:val="0"/>
        <w:adjustRightInd w:val="0"/>
        <w:rPr>
          <w:rFonts w:ascii="Arial" w:hAnsi="Arial" w:cs="Arial"/>
        </w:rPr>
      </w:pPr>
    </w:p>
    <w:p w14:paraId="451C5383" w14:textId="77777777" w:rsidR="001C1644" w:rsidRDefault="001C1644" w:rsidP="001C1644">
      <w:pPr>
        <w:autoSpaceDE w:val="0"/>
        <w:autoSpaceDN w:val="0"/>
        <w:adjustRightInd w:val="0"/>
        <w:ind w:left="1560" w:hanging="1560"/>
        <w:rPr>
          <w:rFonts w:ascii="Arial" w:hAnsi="Arial" w:cs="Arial"/>
          <w:b/>
        </w:rPr>
      </w:pPr>
      <w:r w:rsidRPr="009F43F9">
        <w:rPr>
          <w:rFonts w:ascii="Arial,Bold" w:hAnsi="Arial,Bold" w:cs="Arial,Bold"/>
          <w:b/>
          <w:bCs/>
          <w:u w:val="single"/>
        </w:rPr>
        <w:t>SECTION G</w:t>
      </w:r>
      <w:r>
        <w:rPr>
          <w:rFonts w:ascii="Arial,Bold" w:hAnsi="Arial,Bold" w:cs="Arial,Bold"/>
          <w:b/>
          <w:bCs/>
        </w:rPr>
        <w:tab/>
        <w:t xml:space="preserve">DO YOU HAVE INFORMATION ON THREATS TO THE SURVIVAL OF THE SPECIES/SUBSPECIES? </w:t>
      </w:r>
      <w:r>
        <w:rPr>
          <w:rFonts w:ascii="Arial" w:hAnsi="Arial" w:cs="Arial"/>
          <w:b/>
        </w:rPr>
        <w:t>(If no, skip to section H)</w:t>
      </w:r>
    </w:p>
    <w:p w14:paraId="6ABCB4A2" w14:textId="77777777" w:rsidR="001C1644" w:rsidRDefault="001C1644" w:rsidP="001C1644">
      <w:pPr>
        <w:autoSpaceDE w:val="0"/>
        <w:autoSpaceDN w:val="0"/>
        <w:adjustRightInd w:val="0"/>
        <w:ind w:left="1560" w:hanging="1560"/>
        <w:rPr>
          <w:rFonts w:ascii="Arial,Bold" w:hAnsi="Arial,Bold" w:cs="Arial,Bold"/>
          <w:b/>
          <w:bCs/>
        </w:rPr>
      </w:pPr>
    </w:p>
    <w:p w14:paraId="646AA834"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Do you consider that all major threats have been identified and described adequately?</w:t>
      </w:r>
    </w:p>
    <w:p w14:paraId="6AC3CEAB" w14:textId="77777777" w:rsidR="001C1644" w:rsidRDefault="001C1644" w:rsidP="001C1644">
      <w:pPr>
        <w:pStyle w:val="ListParagraph"/>
        <w:autoSpaceDE w:val="0"/>
        <w:autoSpaceDN w:val="0"/>
        <w:adjustRightInd w:val="0"/>
        <w:ind w:left="360"/>
        <w:rPr>
          <w:rFonts w:ascii="Arial" w:hAnsi="Arial" w:cs="Arial"/>
        </w:rPr>
      </w:pPr>
    </w:p>
    <w:p w14:paraId="74DC7905"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To what degree are the identified threats likely to impact on the species/subspecies in the future?</w:t>
      </w:r>
    </w:p>
    <w:p w14:paraId="491B9B2B" w14:textId="77777777" w:rsidR="001C1644" w:rsidRDefault="001C1644" w:rsidP="001C1644">
      <w:pPr>
        <w:pStyle w:val="ListParagraph"/>
        <w:autoSpaceDE w:val="0"/>
        <w:autoSpaceDN w:val="0"/>
        <w:adjustRightInd w:val="0"/>
        <w:ind w:left="360"/>
        <w:rPr>
          <w:rFonts w:ascii="Arial" w:hAnsi="Arial" w:cs="Arial"/>
        </w:rPr>
      </w:pPr>
    </w:p>
    <w:p w14:paraId="431C9F41"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Are the threats impacting on different populations equally, or do the threats vary across different populations?</w:t>
      </w:r>
    </w:p>
    <w:p w14:paraId="3C166A43" w14:textId="77777777" w:rsidR="001C1644" w:rsidRDefault="001C1644" w:rsidP="001C1644">
      <w:pPr>
        <w:pStyle w:val="ListParagraph"/>
        <w:autoSpaceDE w:val="0"/>
        <w:autoSpaceDN w:val="0"/>
        <w:adjustRightInd w:val="0"/>
        <w:ind w:left="360"/>
        <w:rPr>
          <w:rFonts w:ascii="Arial" w:hAnsi="Arial" w:cs="Arial"/>
        </w:rPr>
      </w:pPr>
    </w:p>
    <w:p w14:paraId="42F76A86"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Can you provide additional or alternative information on past, current or potential threats that may adversely affect the species/subspecies at any stage of its life cycle?</w:t>
      </w:r>
    </w:p>
    <w:p w14:paraId="28BE7CE2" w14:textId="77777777" w:rsidR="001C1644" w:rsidRDefault="001C1644" w:rsidP="001C1644">
      <w:pPr>
        <w:pStyle w:val="ListParagraph"/>
        <w:autoSpaceDE w:val="0"/>
        <w:autoSpaceDN w:val="0"/>
        <w:adjustRightInd w:val="0"/>
        <w:ind w:left="360"/>
        <w:rPr>
          <w:rFonts w:ascii="Arial" w:hAnsi="Arial" w:cs="Arial"/>
        </w:rPr>
      </w:pPr>
    </w:p>
    <w:p w14:paraId="2EC9BAA7"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Can you provide supporting data/justification or other information for your responses to these questions about threats?</w:t>
      </w:r>
    </w:p>
    <w:p w14:paraId="0C0A5643" w14:textId="77777777" w:rsidR="001C1644" w:rsidRDefault="001C1644" w:rsidP="001C1644">
      <w:pPr>
        <w:autoSpaceDE w:val="0"/>
        <w:autoSpaceDN w:val="0"/>
        <w:adjustRightInd w:val="0"/>
        <w:ind w:left="1560" w:hanging="1560"/>
        <w:rPr>
          <w:rFonts w:ascii="Arial,Bold" w:hAnsi="Arial,Bold" w:cs="Arial,Bold"/>
          <w:b/>
          <w:bCs/>
        </w:rPr>
      </w:pPr>
    </w:p>
    <w:p w14:paraId="039C07A9" w14:textId="77777777" w:rsidR="001C1644" w:rsidRDefault="001C1644" w:rsidP="001C1644">
      <w:pPr>
        <w:autoSpaceDE w:val="0"/>
        <w:autoSpaceDN w:val="0"/>
        <w:adjustRightInd w:val="0"/>
        <w:ind w:left="1560" w:hanging="1560"/>
        <w:rPr>
          <w:rFonts w:ascii="Arial" w:hAnsi="Arial" w:cs="Arial"/>
          <w:b/>
        </w:rPr>
      </w:pPr>
      <w:r w:rsidRPr="009F43F9">
        <w:rPr>
          <w:rFonts w:ascii="Arial,Bold" w:hAnsi="Arial,Bold" w:cs="Arial,Bold"/>
          <w:b/>
          <w:bCs/>
          <w:u w:val="single"/>
        </w:rPr>
        <w:t>SECTION H</w:t>
      </w:r>
      <w:r>
        <w:rPr>
          <w:rFonts w:ascii="Arial,Bold" w:hAnsi="Arial,Bold" w:cs="Arial,Bold"/>
          <w:b/>
          <w:bCs/>
        </w:rPr>
        <w:t xml:space="preserve"> </w:t>
      </w:r>
      <w:r>
        <w:rPr>
          <w:rFonts w:ascii="Arial,Bold" w:hAnsi="Arial,Bold" w:cs="Arial,Bold"/>
          <w:b/>
          <w:bCs/>
        </w:rPr>
        <w:tab/>
        <w:t xml:space="preserve">DO YOU HAVE INFORMATION ON CURRENT OR FUTURE MANAGEMENT FOR THE RECOVERY OF THE SPECIES/SUBSPECIES? </w:t>
      </w:r>
      <w:r>
        <w:rPr>
          <w:rFonts w:ascii="Arial" w:hAnsi="Arial" w:cs="Arial"/>
          <w:b/>
        </w:rPr>
        <w:t>(If no, skip to section I)</w:t>
      </w:r>
    </w:p>
    <w:p w14:paraId="13DE7E2B" w14:textId="77777777" w:rsidR="001C1644" w:rsidRDefault="001C1644" w:rsidP="001C1644">
      <w:pPr>
        <w:autoSpaceDE w:val="0"/>
        <w:autoSpaceDN w:val="0"/>
        <w:adjustRightInd w:val="0"/>
        <w:ind w:left="1560" w:hanging="1560"/>
        <w:rPr>
          <w:rFonts w:ascii="Arial,Bold" w:hAnsi="Arial,Bold" w:cs="Arial,Bold"/>
          <w:b/>
          <w:bCs/>
        </w:rPr>
      </w:pPr>
    </w:p>
    <w:p w14:paraId="599AEBB2"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What planning, management and recovery actions are currently in place supporting protection and recovery of the species/subspecies? To what extent have they been effective?</w:t>
      </w:r>
    </w:p>
    <w:p w14:paraId="2750EEB9" w14:textId="77777777" w:rsidR="001C1644" w:rsidRDefault="001C1644" w:rsidP="001C1644">
      <w:pPr>
        <w:pStyle w:val="ListParagraph"/>
        <w:autoSpaceDE w:val="0"/>
        <w:autoSpaceDN w:val="0"/>
        <w:adjustRightInd w:val="0"/>
        <w:ind w:left="360"/>
        <w:rPr>
          <w:rFonts w:ascii="Arial" w:hAnsi="Arial" w:cs="Arial"/>
        </w:rPr>
      </w:pPr>
    </w:p>
    <w:p w14:paraId="66E2E7A0"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Can you recommend any additional or alternative specific threat abatement or conservation actions that would aid the protection and recovery of the species/subspecies?</w:t>
      </w:r>
    </w:p>
    <w:p w14:paraId="29DCDCB6" w14:textId="77777777" w:rsidR="001C1644" w:rsidRDefault="001C1644" w:rsidP="001C1644">
      <w:pPr>
        <w:pStyle w:val="ListParagraph"/>
        <w:autoSpaceDE w:val="0"/>
        <w:autoSpaceDN w:val="0"/>
        <w:adjustRightInd w:val="0"/>
        <w:ind w:left="360"/>
        <w:rPr>
          <w:rFonts w:ascii="Arial" w:hAnsi="Arial" w:cs="Arial"/>
        </w:rPr>
      </w:pPr>
    </w:p>
    <w:p w14:paraId="190C0810"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rPr>
      </w:pPr>
      <w:r>
        <w:rPr>
          <w:rFonts w:ascii="Arial" w:hAnsi="Arial" w:cs="Arial"/>
        </w:rPr>
        <w:t xml:space="preserve">Would you recommend translocation (outside of the species’ historic range) as a viable option as a </w:t>
      </w:r>
      <w:proofErr w:type="gramStart"/>
      <w:r>
        <w:rPr>
          <w:rFonts w:ascii="Arial" w:hAnsi="Arial" w:cs="Arial"/>
        </w:rPr>
        <w:t>conservation actions</w:t>
      </w:r>
      <w:proofErr w:type="gramEnd"/>
      <w:r>
        <w:rPr>
          <w:rFonts w:ascii="Arial" w:hAnsi="Arial" w:cs="Arial"/>
        </w:rPr>
        <w:t xml:space="preserve"> for this species/subspecies?</w:t>
      </w:r>
    </w:p>
    <w:p w14:paraId="7D9E0E66" w14:textId="77777777" w:rsidR="001C1644" w:rsidRDefault="001C1644" w:rsidP="001C1644">
      <w:pPr>
        <w:autoSpaceDE w:val="0"/>
        <w:autoSpaceDN w:val="0"/>
        <w:adjustRightInd w:val="0"/>
        <w:rPr>
          <w:rFonts w:ascii="Arial" w:hAnsi="Arial" w:cs="Arial"/>
        </w:rPr>
      </w:pPr>
    </w:p>
    <w:p w14:paraId="339B4EEC" w14:textId="77777777" w:rsidR="001C1644" w:rsidRDefault="001C1644" w:rsidP="001C1644">
      <w:pPr>
        <w:keepNext/>
        <w:autoSpaceDE w:val="0"/>
        <w:autoSpaceDN w:val="0"/>
        <w:adjustRightInd w:val="0"/>
        <w:ind w:left="1560" w:hanging="1560"/>
        <w:rPr>
          <w:rFonts w:ascii="Arial" w:hAnsi="Arial" w:cs="Arial"/>
          <w:b/>
        </w:rPr>
      </w:pPr>
      <w:r w:rsidRPr="009F43F9">
        <w:rPr>
          <w:rFonts w:ascii="Arial" w:hAnsi="Arial" w:cs="Arial"/>
          <w:b/>
          <w:u w:val="single"/>
        </w:rPr>
        <w:t>SECTION I</w:t>
      </w:r>
      <w:r>
        <w:rPr>
          <w:rFonts w:ascii="Arial" w:hAnsi="Arial" w:cs="Arial"/>
          <w:b/>
        </w:rPr>
        <w:t xml:space="preserve"> </w:t>
      </w:r>
      <w:r>
        <w:rPr>
          <w:rFonts w:ascii="Arial" w:hAnsi="Arial" w:cs="Arial"/>
          <w:b/>
        </w:rPr>
        <w:tab/>
        <w:t>DO YOU HAVE INFORMATION ON STAKEHOLDERS IN THE RECOVERY OF THE SPECIES/SUBSPECIES?</w:t>
      </w:r>
    </w:p>
    <w:p w14:paraId="682F94EA" w14:textId="77777777" w:rsidR="001C1644" w:rsidRDefault="001C1644" w:rsidP="001C1644">
      <w:pPr>
        <w:keepNext/>
        <w:autoSpaceDE w:val="0"/>
        <w:autoSpaceDN w:val="0"/>
        <w:adjustRightInd w:val="0"/>
        <w:ind w:left="1560" w:hanging="1560"/>
        <w:rPr>
          <w:rFonts w:ascii="Arial" w:hAnsi="Arial" w:cs="Arial"/>
          <w:b/>
        </w:rPr>
      </w:pPr>
    </w:p>
    <w:p w14:paraId="0470C567"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color w:val="000000"/>
        </w:rPr>
      </w:pPr>
      <w:r>
        <w:rPr>
          <w:rFonts w:ascii="Arial" w:hAnsi="Arial" w:cs="Arial"/>
          <w:color w:val="000000"/>
        </w:rPr>
        <w:t>Are you aware of other knowledge (</w:t>
      </w:r>
      <w:proofErr w:type="gramStart"/>
      <w:r>
        <w:rPr>
          <w:rFonts w:ascii="Arial" w:hAnsi="Arial" w:cs="Arial"/>
          <w:color w:val="000000"/>
        </w:rPr>
        <w:t>e.g.</w:t>
      </w:r>
      <w:proofErr w:type="gramEnd"/>
      <w:r>
        <w:rPr>
          <w:rFonts w:ascii="Arial" w:hAnsi="Arial" w:cs="Arial"/>
          <w:color w:val="000000"/>
        </w:rPr>
        <w:t xml:space="preserve"> traditional ecological knowledge) or individuals/groups with knowledge that may help better understand population trends/fluctuations, or critical areas of habitat?</w:t>
      </w:r>
    </w:p>
    <w:p w14:paraId="7551C593" w14:textId="77777777" w:rsidR="001C1644" w:rsidRDefault="001C1644" w:rsidP="001C1644">
      <w:pPr>
        <w:pStyle w:val="ListParagraph"/>
        <w:autoSpaceDE w:val="0"/>
        <w:autoSpaceDN w:val="0"/>
        <w:adjustRightInd w:val="0"/>
        <w:ind w:left="360"/>
        <w:rPr>
          <w:rFonts w:ascii="Arial" w:hAnsi="Arial" w:cs="Arial"/>
          <w:color w:val="000000"/>
        </w:rPr>
      </w:pPr>
    </w:p>
    <w:p w14:paraId="5D158B57"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color w:val="000000"/>
        </w:rPr>
      </w:pPr>
      <w:r>
        <w:rPr>
          <w:rFonts w:ascii="Arial" w:hAnsi="Arial" w:cs="Arial"/>
          <w:color w:val="000000"/>
        </w:rPr>
        <w:t>Are you aware of any cultural or social importance or use that the species/subspecies has?</w:t>
      </w:r>
    </w:p>
    <w:p w14:paraId="1E8F7B06" w14:textId="77777777" w:rsidR="001C1644" w:rsidRDefault="001C1644" w:rsidP="001C1644">
      <w:pPr>
        <w:pStyle w:val="ListParagraph"/>
        <w:autoSpaceDE w:val="0"/>
        <w:autoSpaceDN w:val="0"/>
        <w:adjustRightInd w:val="0"/>
        <w:ind w:left="360"/>
        <w:rPr>
          <w:rFonts w:ascii="Arial" w:hAnsi="Arial" w:cs="Arial"/>
          <w:color w:val="000000"/>
        </w:rPr>
      </w:pPr>
    </w:p>
    <w:p w14:paraId="016F56AC"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color w:val="000000"/>
        </w:rPr>
      </w:pPr>
      <w:r>
        <w:rPr>
          <w:rFonts w:ascii="Arial" w:hAnsi="Arial" w:cs="Arial"/>
        </w:rPr>
        <w:t>What individuals or organisations are currently, or potentially could be, involved in management and recovery of the species/subspecies?</w:t>
      </w:r>
    </w:p>
    <w:p w14:paraId="275CAE85" w14:textId="77777777" w:rsidR="001C1644" w:rsidRDefault="001C1644" w:rsidP="001C1644">
      <w:pPr>
        <w:pStyle w:val="ListParagraph"/>
        <w:autoSpaceDE w:val="0"/>
        <w:autoSpaceDN w:val="0"/>
        <w:adjustRightInd w:val="0"/>
        <w:ind w:left="360"/>
        <w:rPr>
          <w:rFonts w:ascii="Arial" w:hAnsi="Arial" w:cs="Arial"/>
          <w:color w:val="000000"/>
        </w:rPr>
      </w:pPr>
    </w:p>
    <w:p w14:paraId="299FFA56"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color w:val="000000"/>
        </w:rPr>
      </w:pPr>
      <w:r>
        <w:rPr>
          <w:rFonts w:ascii="Arial" w:hAnsi="Arial" w:cs="Arial"/>
          <w:color w:val="000000"/>
        </w:rPr>
        <w:t xml:space="preserve">How aware of this species/subspecies are land managers where the species/subspecies is found? </w:t>
      </w:r>
    </w:p>
    <w:p w14:paraId="7953884C" w14:textId="77777777" w:rsidR="001C1644" w:rsidRDefault="001C1644" w:rsidP="001C1644">
      <w:pPr>
        <w:pStyle w:val="ListParagraph"/>
        <w:autoSpaceDE w:val="0"/>
        <w:autoSpaceDN w:val="0"/>
        <w:adjustRightInd w:val="0"/>
        <w:ind w:left="360"/>
        <w:rPr>
          <w:rFonts w:ascii="Arial" w:hAnsi="Arial" w:cs="Arial"/>
          <w:color w:val="000000"/>
        </w:rPr>
      </w:pPr>
    </w:p>
    <w:p w14:paraId="14A0C602"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color w:val="000000"/>
        </w:rPr>
      </w:pPr>
      <w:r>
        <w:rPr>
          <w:rFonts w:ascii="Arial" w:hAnsi="Arial" w:cs="Arial"/>
        </w:rPr>
        <w:t>What level of awareness is there with individuals or organisations around the issues affecting the species/subspecies?</w:t>
      </w:r>
    </w:p>
    <w:p w14:paraId="76D8F64B" w14:textId="77777777" w:rsidR="001C1644" w:rsidRDefault="001C1644" w:rsidP="001C1644">
      <w:pPr>
        <w:pStyle w:val="ListParagraph"/>
        <w:autoSpaceDE w:val="0"/>
        <w:autoSpaceDN w:val="0"/>
        <w:adjustRightInd w:val="0"/>
        <w:ind w:left="360"/>
        <w:rPr>
          <w:rFonts w:ascii="Arial" w:hAnsi="Arial" w:cs="Arial"/>
          <w:color w:val="000000"/>
        </w:rPr>
      </w:pPr>
    </w:p>
    <w:p w14:paraId="7C6D8498" w14:textId="77777777" w:rsidR="001C1644" w:rsidRDefault="001C1644" w:rsidP="001C1644">
      <w:pPr>
        <w:pStyle w:val="ListParagraph"/>
        <w:numPr>
          <w:ilvl w:val="1"/>
          <w:numId w:val="26"/>
        </w:numPr>
        <w:autoSpaceDE w:val="0"/>
        <w:autoSpaceDN w:val="0"/>
        <w:adjustRightInd w:val="0"/>
        <w:spacing w:after="0" w:line="240" w:lineRule="auto"/>
        <w:rPr>
          <w:rFonts w:ascii="Arial" w:hAnsi="Arial" w:cs="Arial"/>
          <w:color w:val="000000"/>
        </w:rPr>
      </w:pPr>
      <w:r>
        <w:rPr>
          <w:rFonts w:ascii="Arial" w:hAnsi="Arial" w:cs="Arial"/>
          <w:color w:val="000000"/>
        </w:rPr>
        <w:t>Where there is awareness, what are these interests of these individuals/organisations?</w:t>
      </w:r>
    </w:p>
    <w:p w14:paraId="1084A40C" w14:textId="77777777" w:rsidR="001C1644" w:rsidRDefault="001C1644" w:rsidP="001C1644">
      <w:pPr>
        <w:pStyle w:val="ListParagraph"/>
        <w:autoSpaceDE w:val="0"/>
        <w:autoSpaceDN w:val="0"/>
        <w:adjustRightInd w:val="0"/>
        <w:ind w:left="1080"/>
        <w:rPr>
          <w:rFonts w:ascii="Arial" w:hAnsi="Arial" w:cs="Arial"/>
          <w:color w:val="000000"/>
        </w:rPr>
      </w:pPr>
    </w:p>
    <w:p w14:paraId="4B961855" w14:textId="77777777" w:rsidR="001C1644" w:rsidRDefault="001C1644" w:rsidP="001C1644">
      <w:pPr>
        <w:pStyle w:val="ListParagraph"/>
        <w:numPr>
          <w:ilvl w:val="1"/>
          <w:numId w:val="26"/>
        </w:numPr>
        <w:autoSpaceDE w:val="0"/>
        <w:autoSpaceDN w:val="0"/>
        <w:adjustRightInd w:val="0"/>
        <w:spacing w:after="0" w:line="240" w:lineRule="auto"/>
        <w:rPr>
          <w:rFonts w:ascii="Arial" w:hAnsi="Arial" w:cs="Arial"/>
          <w:color w:val="000000"/>
        </w:rPr>
      </w:pPr>
      <w:r>
        <w:rPr>
          <w:rFonts w:ascii="Arial" w:hAnsi="Arial" w:cs="Arial"/>
          <w:color w:val="000000"/>
        </w:rPr>
        <w:t>Are there populations or areas of habitat that are particularly important to the community?</w:t>
      </w:r>
    </w:p>
    <w:p w14:paraId="583042A7" w14:textId="77777777" w:rsidR="001C1644" w:rsidRDefault="001C1644" w:rsidP="001C1644">
      <w:pPr>
        <w:autoSpaceDE w:val="0"/>
        <w:autoSpaceDN w:val="0"/>
        <w:adjustRightInd w:val="0"/>
      </w:pPr>
    </w:p>
    <w:p w14:paraId="4E79EF56" w14:textId="77777777" w:rsidR="001C1644" w:rsidRDefault="001C1644" w:rsidP="001C1644">
      <w:pPr>
        <w:shd w:val="clear" w:color="auto" w:fill="D9D9D9" w:themeFill="background1" w:themeFillShade="D9"/>
        <w:autoSpaceDE w:val="0"/>
        <w:autoSpaceDN w:val="0"/>
        <w:adjustRightInd w:val="0"/>
        <w:jc w:val="center"/>
        <w:rPr>
          <w:rFonts w:ascii="Arial" w:hAnsi="Arial" w:cs="Arial"/>
          <w:b/>
        </w:rPr>
      </w:pPr>
    </w:p>
    <w:p w14:paraId="36DF9AF2" w14:textId="77777777" w:rsidR="001C1644" w:rsidRPr="009F43F9" w:rsidRDefault="001C1644" w:rsidP="001C1644">
      <w:pPr>
        <w:shd w:val="clear" w:color="auto" w:fill="D9D9D9" w:themeFill="background1" w:themeFillShade="D9"/>
        <w:autoSpaceDE w:val="0"/>
        <w:autoSpaceDN w:val="0"/>
        <w:adjustRightInd w:val="0"/>
        <w:jc w:val="center"/>
        <w:rPr>
          <w:rFonts w:ascii="Arial" w:hAnsi="Arial" w:cs="Arial"/>
          <w:b/>
        </w:rPr>
      </w:pPr>
      <w:r w:rsidRPr="009F43F9">
        <w:rPr>
          <w:rFonts w:ascii="Arial" w:hAnsi="Arial" w:cs="Arial"/>
          <w:b/>
        </w:rPr>
        <w:t>PART 3 – ANY OTHER INFORMATION</w:t>
      </w:r>
    </w:p>
    <w:p w14:paraId="3B48148D" w14:textId="77777777" w:rsidR="001C1644" w:rsidRDefault="001C1644" w:rsidP="001C1644">
      <w:pPr>
        <w:shd w:val="clear" w:color="auto" w:fill="D9D9D9" w:themeFill="background1" w:themeFillShade="D9"/>
        <w:autoSpaceDE w:val="0"/>
        <w:autoSpaceDN w:val="0"/>
        <w:adjustRightInd w:val="0"/>
        <w:jc w:val="center"/>
        <w:rPr>
          <w:rFonts w:ascii="Arial" w:hAnsi="Arial" w:cs="Arial"/>
          <w:b/>
        </w:rPr>
      </w:pPr>
    </w:p>
    <w:p w14:paraId="57492882" w14:textId="77777777" w:rsidR="001C1644" w:rsidRDefault="001C1644" w:rsidP="001C1644">
      <w:pPr>
        <w:autoSpaceDE w:val="0"/>
        <w:autoSpaceDN w:val="0"/>
        <w:adjustRightInd w:val="0"/>
        <w:rPr>
          <w:rFonts w:ascii="Arial" w:hAnsi="Arial" w:cs="Arial"/>
        </w:rPr>
      </w:pPr>
    </w:p>
    <w:p w14:paraId="2CA3E16A" w14:textId="77777777" w:rsidR="001C1644" w:rsidRDefault="001C1644" w:rsidP="001C1644">
      <w:pPr>
        <w:pStyle w:val="ListParagraph"/>
        <w:numPr>
          <w:ilvl w:val="0"/>
          <w:numId w:val="26"/>
        </w:numPr>
        <w:autoSpaceDE w:val="0"/>
        <w:autoSpaceDN w:val="0"/>
        <w:adjustRightInd w:val="0"/>
        <w:spacing w:after="0" w:line="240" w:lineRule="auto"/>
        <w:rPr>
          <w:rFonts w:ascii="Arial" w:hAnsi="Arial" w:cs="Arial"/>
          <w:color w:val="000000"/>
        </w:rPr>
      </w:pPr>
      <w:r>
        <w:rPr>
          <w:rFonts w:ascii="Arial" w:hAnsi="Arial" w:cs="Arial"/>
          <w:color w:val="000000"/>
        </w:rPr>
        <w:t>Do you have comments on any other matters relevant to the assessment of this species/subspecies?</w:t>
      </w:r>
    </w:p>
    <w:p w14:paraId="260B5F59" w14:textId="77777777" w:rsidR="001C1644" w:rsidRPr="00EF53FF" w:rsidRDefault="001C1644" w:rsidP="001C1644"/>
    <w:p w14:paraId="1D55A9E2" w14:textId="77777777" w:rsidR="001C1644" w:rsidRPr="009779CB" w:rsidRDefault="001C1644" w:rsidP="001C1644"/>
    <w:p w14:paraId="7A6300B0" w14:textId="77777777" w:rsidR="001C1644" w:rsidRDefault="001C1644" w:rsidP="001C1644"/>
    <w:p w14:paraId="2DDF9A33" w14:textId="77777777" w:rsidR="001C1644" w:rsidRDefault="001C1644" w:rsidP="001C1644">
      <w:pPr>
        <w:spacing w:line="240" w:lineRule="auto"/>
        <w:rPr>
          <w:rFonts w:ascii="Arial" w:eastAsia="Times New Roman" w:hAnsi="Arial" w:cs="Arial"/>
        </w:rPr>
      </w:pPr>
    </w:p>
    <w:p w14:paraId="6EEEFA20" w14:textId="5DA69D5F" w:rsidR="001C1644" w:rsidRDefault="001C1644" w:rsidP="001C1644">
      <w:pPr>
        <w:pStyle w:val="Heading1"/>
        <w:jc w:val="center"/>
        <w:rPr>
          <w:rStyle w:val="Emphasis"/>
          <w:i w:val="0"/>
          <w:iCs w:val="0"/>
          <w:sz w:val="44"/>
          <w:szCs w:val="22"/>
        </w:rPr>
      </w:pPr>
      <w:r>
        <w:rPr>
          <w:rFonts w:eastAsia="Calibri"/>
        </w:rPr>
        <w:br w:type="page"/>
      </w:r>
      <w:r w:rsidRPr="00764AC9">
        <w:rPr>
          <w:sz w:val="44"/>
          <w:szCs w:val="22"/>
        </w:rPr>
        <w:lastRenderedPageBreak/>
        <w:t xml:space="preserve">Conservation Advice for </w:t>
      </w:r>
      <w:r w:rsidRPr="00764AC9">
        <w:rPr>
          <w:sz w:val="44"/>
          <w:szCs w:val="22"/>
        </w:rPr>
        <w:br/>
      </w:r>
      <w:proofErr w:type="spellStart"/>
      <w:r w:rsidRPr="00F35C3C">
        <w:rPr>
          <w:rStyle w:val="Emphasis"/>
          <w:sz w:val="44"/>
          <w:szCs w:val="22"/>
        </w:rPr>
        <w:t>Sminthopsis</w:t>
      </w:r>
      <w:proofErr w:type="spellEnd"/>
      <w:r w:rsidRPr="00F35C3C">
        <w:rPr>
          <w:rStyle w:val="Emphasis"/>
          <w:sz w:val="44"/>
          <w:szCs w:val="22"/>
        </w:rPr>
        <w:t xml:space="preserve"> </w:t>
      </w:r>
      <w:proofErr w:type="spellStart"/>
      <w:r w:rsidRPr="00F35C3C">
        <w:rPr>
          <w:rStyle w:val="Emphasis"/>
          <w:sz w:val="44"/>
          <w:szCs w:val="22"/>
        </w:rPr>
        <w:t>griseoventer</w:t>
      </w:r>
      <w:proofErr w:type="spellEnd"/>
      <w:r w:rsidRPr="00F35C3C">
        <w:rPr>
          <w:rStyle w:val="Emphasis"/>
          <w:sz w:val="44"/>
          <w:szCs w:val="22"/>
        </w:rPr>
        <w:t xml:space="preserve"> </w:t>
      </w:r>
      <w:proofErr w:type="spellStart"/>
      <w:r w:rsidRPr="00F35C3C">
        <w:rPr>
          <w:rStyle w:val="Emphasis"/>
          <w:sz w:val="44"/>
          <w:szCs w:val="22"/>
        </w:rPr>
        <w:t>aitkeni</w:t>
      </w:r>
      <w:proofErr w:type="spellEnd"/>
      <w:r w:rsidRPr="00F35C3C">
        <w:rPr>
          <w:rStyle w:val="Emphasis"/>
          <w:sz w:val="44"/>
          <w:szCs w:val="22"/>
        </w:rPr>
        <w:t xml:space="preserve"> </w:t>
      </w:r>
      <w:r w:rsidRPr="00F35C3C">
        <w:rPr>
          <w:rStyle w:val="Emphasis"/>
          <w:i w:val="0"/>
          <w:iCs w:val="0"/>
          <w:sz w:val="44"/>
          <w:szCs w:val="22"/>
        </w:rPr>
        <w:t>(Kangaroo Island dunnart)</w:t>
      </w:r>
    </w:p>
    <w:p w14:paraId="60FE8AF2" w14:textId="77777777" w:rsidR="001C1644" w:rsidRPr="00A7798C" w:rsidRDefault="001C1644" w:rsidP="001C1644">
      <w:r>
        <w:rPr>
          <w:noProof/>
        </w:rPr>
        <mc:AlternateContent>
          <mc:Choice Requires="wps">
            <w:drawing>
              <wp:anchor distT="45720" distB="45720" distL="114300" distR="114300" simplePos="0" relativeHeight="251660288" behindDoc="0" locked="0" layoutInCell="1" allowOverlap="1" wp14:anchorId="5FFC5DF9" wp14:editId="6FADF4F1">
                <wp:simplePos x="0" y="0"/>
                <wp:positionH relativeFrom="column">
                  <wp:posOffset>194945</wp:posOffset>
                </wp:positionH>
                <wp:positionV relativeFrom="paragraph">
                  <wp:posOffset>13335</wp:posOffset>
                </wp:positionV>
                <wp:extent cx="5010150" cy="2505075"/>
                <wp:effectExtent l="0" t="0" r="19050" b="28575"/>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10150" cy="2505075"/>
                        </a:xfrm>
                        <a:prstGeom prst="rect">
                          <a:avLst/>
                        </a:prstGeom>
                        <a:ln>
                          <a:headEnd/>
                          <a:tailEnd/>
                        </a:ln>
                      </wps:spPr>
                      <wps:style>
                        <a:lnRef idx="2">
                          <a:schemeClr val="dk1"/>
                        </a:lnRef>
                        <a:fillRef idx="1">
                          <a:schemeClr val="lt1"/>
                        </a:fillRef>
                        <a:effectRef idx="0">
                          <a:schemeClr val="dk1"/>
                        </a:effectRef>
                        <a:fontRef idx="minor">
                          <a:schemeClr val="dk1"/>
                        </a:fontRef>
                      </wps:style>
                      <wps:txbx>
                        <w:txbxContent>
                          <w:p w14:paraId="41662405" w14:textId="77777777" w:rsidR="001C1644" w:rsidRDefault="001C1644" w:rsidP="001C1644">
                            <w:pPr>
                              <w:pStyle w:val="Author"/>
                              <w:jc w:val="center"/>
                              <w:rPr>
                                <w:rStyle w:val="Emphasis"/>
                                <w:i w:val="0"/>
                                <w:iCs w:val="0"/>
                                <w:color w:val="FF0000"/>
                              </w:rPr>
                            </w:pPr>
                            <w:r w:rsidRPr="00B038DF">
                              <w:rPr>
                                <w:rStyle w:val="Emphasis"/>
                                <w:i w:val="0"/>
                                <w:iCs w:val="0"/>
                                <w:color w:val="FF0000"/>
                              </w:rPr>
                              <w:t xml:space="preserve">This draft document is being released for consultation on </w:t>
                            </w:r>
                            <w:r>
                              <w:rPr>
                                <w:rStyle w:val="Emphasis"/>
                                <w:i w:val="0"/>
                                <w:iCs w:val="0"/>
                                <w:color w:val="FF0000"/>
                              </w:rPr>
                              <w:t xml:space="preserve">the </w:t>
                            </w:r>
                            <w:r w:rsidRPr="00B038DF">
                              <w:rPr>
                                <w:rStyle w:val="Emphasis"/>
                                <w:i w:val="0"/>
                                <w:iCs w:val="0"/>
                                <w:color w:val="FF0000"/>
                              </w:rPr>
                              <w:t>species listing eligibility and conservation actions</w:t>
                            </w:r>
                          </w:p>
                          <w:p w14:paraId="0680AEEF" w14:textId="77777777" w:rsidR="001C1644" w:rsidRPr="00683895" w:rsidRDefault="001C1644" w:rsidP="001C1644"/>
                          <w:p w14:paraId="11C3B582" w14:textId="77777777" w:rsidR="001C1644" w:rsidRDefault="001C1644" w:rsidP="001C1644">
                            <w:pPr>
                              <w:pStyle w:val="Consultationtext"/>
                            </w:pPr>
                            <w:r w:rsidRPr="004A3350">
                              <w:t>The purpose of this consultation document is to elicit additional information to better understand the status of the species and help inform conservation actions</w:t>
                            </w:r>
                            <w:r>
                              <w:t xml:space="preserve">, </w:t>
                            </w:r>
                            <w:r w:rsidRPr="004A3350">
                              <w:t>further planning</w:t>
                            </w:r>
                            <w:r>
                              <w:t xml:space="preserve"> and a potential recovery plan</w:t>
                            </w:r>
                            <w:r w:rsidRPr="004A3350">
                              <w:t xml:space="preserve">. The draft assessment below should therefore be considered </w:t>
                            </w:r>
                            <w:r w:rsidRPr="00B038DF">
                              <w:rPr>
                                <w:b/>
                                <w:bCs/>
                              </w:rPr>
                              <w:t>tentative</w:t>
                            </w:r>
                            <w:r w:rsidRPr="004A3350">
                              <w:t xml:space="preserve"> at this stage, as it may change as a result of responses to this consultation process.</w:t>
                            </w:r>
                          </w:p>
                          <w:p w14:paraId="1C16F5ED" w14:textId="77777777" w:rsidR="001C1644" w:rsidRPr="00B038DF" w:rsidRDefault="001C1644" w:rsidP="001C1644">
                            <w:pPr>
                              <w:rPr>
                                <w:color w:val="FF0000"/>
                              </w:rPr>
                            </w:pPr>
                            <w:r w:rsidRPr="00B038DF">
                              <w:rPr>
                                <w:color w:val="FF0000"/>
                                <w:u w:val="single"/>
                              </w:rPr>
                              <w:t>Note</w:t>
                            </w:r>
                            <w:r>
                              <w:rPr>
                                <w:color w:val="FF0000"/>
                              </w:rPr>
                              <w:t>: Specific consultation questions relating to the below draft assessment and preliminary determination have been included in the consultation cover paper for your consideration.</w:t>
                            </w:r>
                          </w:p>
                          <w:p w14:paraId="37E53354" w14:textId="77777777" w:rsidR="001C1644" w:rsidRDefault="001C1644" w:rsidP="001C1644"/>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FFC5DF9" id="_x0000_t202" coordsize="21600,21600" o:spt="202" path="m,l,21600r21600,l21600,xe">
                <v:stroke joinstyle="miter"/>
                <v:path gradientshapeok="t" o:connecttype="rect"/>
              </v:shapetype>
              <v:shape id="Text Box 2" o:spid="_x0000_s1026" type="#_x0000_t202" style="position:absolute;margin-left:15.35pt;margin-top:1.05pt;width:394.5pt;height:197.25pt;z-index:251660288;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vKb8KgIAAI8EAAAOAAAAZHJzL2Uyb0RvYy54bWysVNuO0zAQfUfiHyy/0yRVw0LUdLV0ASEt&#10;F7HwAa5jN9Y6HmO7TcrXM3bSbAFpHxAvlp2Zc2bOXLK+HjpNjsJ5BaamxSKnRBgOjTL7mn7/9u7F&#10;K0p8YKZhGoyo6Ul4er15/mzd20osoQXdCEeQxPiqtzVtQ7BVlnneio75BVhh0CjBdSzg0+2zxrEe&#10;2TudLfP8ZdaDa6wDLrzHr7ejkW4Sv5SCh89SehGIrinmFtLp0rmLZ7ZZs2rvmG0Vn9Jg/5BFx5TB&#10;oDPVLQuMHJz6i6pT3IEHGRYcugykVFwkDaimyP9Qc98yK5IWLI63c5n8/6Pln4739osjYXgDAzYw&#10;ifD2DviDJwa2LTN7ceMc9K1gDQYuYsmy3vpqgsZS+8pHkl3/ERpsMjsESESDdF2sCuokyI4NOM1F&#10;F0MgHD+WqLso0cTRtizzMr8qUwxWneHW+fBeQEfipaYOu5ro2fHOh5gOq84uMZo28Yz5vjVNanBg&#10;So93dI3mJCDmPGUfTlqM0K9CEtVgXsuxFHEQxVY7cmQ4Qs3DqD+yoGeESKX1DJrq9ztIhzNo8o0w&#10;kYZzBuZPR5u9U0QwYQZ2yoB7GixH/7PqUWtsWhh2A9YnXnfQnLCDDsYNwY3GSwvuJyU9bkdN/Y8D&#10;c4IS/cHgFLwuVqu4TumxKq+W+HCXlt2lhRmOVDUNlIzXbUgrGMUYuMFpkSr18TGTKVmc+tTeaUPj&#10;Wl2+k9fjf2TzCwAA//8DAFBLAwQUAAYACAAAACEAJ076Fd4AAAAIAQAADwAAAGRycy9kb3ducmV2&#10;LnhtbEyPwU7DMBBE70j8g7WVuFE7jRTaNE4FVEio6oXCgaMbb5Oo8TqK3Sb8PcuJHmdnNPum2Eyu&#10;E1ccQutJQzJXIJAqb1uqNXx9vj0uQYRoyJrOE2r4wQCb8v6uMLn1I33g9RBrwSUUcqOhibHPpQxV&#10;g86Eue+R2Dv5wZnIcqilHczI5a6TC6Uy6UxL/KExPb42WJ0PF6dhl+L5O63DPoynl/Tdqu2+2221&#10;fphNz2sQEaf4H4Y/fEaHkpmO/kI2iE5Dqp44qWGRgGB7maxYH/m+yjKQZSFvB5S/AAAA//8DAFBL&#10;AQItABQABgAIAAAAIQC2gziS/gAAAOEBAAATAAAAAAAAAAAAAAAAAAAAAABbQ29udGVudF9UeXBl&#10;c10ueG1sUEsBAi0AFAAGAAgAAAAhADj9If/WAAAAlAEAAAsAAAAAAAAAAAAAAAAALwEAAF9yZWxz&#10;Ly5yZWxzUEsBAi0AFAAGAAgAAAAhABC8pvwqAgAAjwQAAA4AAAAAAAAAAAAAAAAALgIAAGRycy9l&#10;Mm9Eb2MueG1sUEsBAi0AFAAGAAgAAAAhACdO+hXeAAAACAEAAA8AAAAAAAAAAAAAAAAAhAQAAGRy&#10;cy9kb3ducmV2LnhtbFBLBQYAAAAABAAEAPMAAACPBQAAAAA=&#10;" fillcolor="white [3201]" strokecolor="black [3200]" strokeweight="1pt">
                <v:textbox>
                  <w:txbxContent>
                    <w:p w14:paraId="41662405" w14:textId="77777777" w:rsidR="001C1644" w:rsidRDefault="001C1644" w:rsidP="001C1644">
                      <w:pPr>
                        <w:pStyle w:val="Author"/>
                        <w:jc w:val="center"/>
                        <w:rPr>
                          <w:rStyle w:val="Emphasis"/>
                          <w:i w:val="0"/>
                          <w:iCs w:val="0"/>
                          <w:color w:val="FF0000"/>
                        </w:rPr>
                      </w:pPr>
                      <w:r w:rsidRPr="00B038DF">
                        <w:rPr>
                          <w:rStyle w:val="Emphasis"/>
                          <w:i w:val="0"/>
                          <w:iCs w:val="0"/>
                          <w:color w:val="FF0000"/>
                        </w:rPr>
                        <w:t xml:space="preserve">This draft document is being released for consultation on </w:t>
                      </w:r>
                      <w:r>
                        <w:rPr>
                          <w:rStyle w:val="Emphasis"/>
                          <w:i w:val="0"/>
                          <w:iCs w:val="0"/>
                          <w:color w:val="FF0000"/>
                        </w:rPr>
                        <w:t xml:space="preserve">the </w:t>
                      </w:r>
                      <w:r w:rsidRPr="00B038DF">
                        <w:rPr>
                          <w:rStyle w:val="Emphasis"/>
                          <w:i w:val="0"/>
                          <w:iCs w:val="0"/>
                          <w:color w:val="FF0000"/>
                        </w:rPr>
                        <w:t>species listing eligibility and conservation actions</w:t>
                      </w:r>
                    </w:p>
                    <w:p w14:paraId="0680AEEF" w14:textId="77777777" w:rsidR="001C1644" w:rsidRPr="00683895" w:rsidRDefault="001C1644" w:rsidP="001C1644"/>
                    <w:p w14:paraId="11C3B582" w14:textId="77777777" w:rsidR="001C1644" w:rsidRDefault="001C1644" w:rsidP="001C1644">
                      <w:pPr>
                        <w:pStyle w:val="Consultationtext"/>
                      </w:pPr>
                      <w:r w:rsidRPr="004A3350">
                        <w:t>The purpose of this consultation document is to elicit additional information to better understand the status of the species and help inform conservation actions</w:t>
                      </w:r>
                      <w:r>
                        <w:t xml:space="preserve">, </w:t>
                      </w:r>
                      <w:r w:rsidRPr="004A3350">
                        <w:t>further planning</w:t>
                      </w:r>
                      <w:r>
                        <w:t xml:space="preserve"> and a potential recovery plan</w:t>
                      </w:r>
                      <w:r w:rsidRPr="004A3350">
                        <w:t xml:space="preserve">. The draft assessment below should therefore be considered </w:t>
                      </w:r>
                      <w:r w:rsidRPr="00B038DF">
                        <w:rPr>
                          <w:b/>
                          <w:bCs/>
                        </w:rPr>
                        <w:t>tentative</w:t>
                      </w:r>
                      <w:r w:rsidRPr="004A3350">
                        <w:t xml:space="preserve"> at this stage, as it may change as a result of responses to this consultation process.</w:t>
                      </w:r>
                    </w:p>
                    <w:p w14:paraId="1C16F5ED" w14:textId="77777777" w:rsidR="001C1644" w:rsidRPr="00B038DF" w:rsidRDefault="001C1644" w:rsidP="001C1644">
                      <w:pPr>
                        <w:rPr>
                          <w:color w:val="FF0000"/>
                        </w:rPr>
                      </w:pPr>
                      <w:r w:rsidRPr="00B038DF">
                        <w:rPr>
                          <w:color w:val="FF0000"/>
                          <w:u w:val="single"/>
                        </w:rPr>
                        <w:t>Note</w:t>
                      </w:r>
                      <w:r>
                        <w:rPr>
                          <w:color w:val="FF0000"/>
                        </w:rPr>
                        <w:t>: Specific consultation questions relating to the below draft assessment and preliminary determination have been included in the consultation cover paper for your consideration.</w:t>
                      </w:r>
                    </w:p>
                    <w:p w14:paraId="37E53354" w14:textId="77777777" w:rsidR="001C1644" w:rsidRDefault="001C1644" w:rsidP="001C1644"/>
                  </w:txbxContent>
                </v:textbox>
                <w10:wrap type="square"/>
              </v:shape>
            </w:pict>
          </mc:Fallback>
        </mc:AlternateContent>
      </w:r>
    </w:p>
    <w:p w14:paraId="2025405B" w14:textId="77777777" w:rsidR="001C1644" w:rsidRDefault="001C1644" w:rsidP="001C1644"/>
    <w:p w14:paraId="50229FC0" w14:textId="77777777" w:rsidR="001C1644" w:rsidRDefault="001C1644" w:rsidP="001C1644"/>
    <w:p w14:paraId="5B576788" w14:textId="77777777" w:rsidR="001C1644" w:rsidRDefault="001C1644" w:rsidP="001C1644"/>
    <w:p w14:paraId="432BC3FE" w14:textId="77777777" w:rsidR="001C1644" w:rsidRPr="00A7798C" w:rsidRDefault="001C1644" w:rsidP="001C1644"/>
    <w:p w14:paraId="010ABD38" w14:textId="77777777" w:rsidR="001C1644" w:rsidRDefault="001C1644" w:rsidP="001C1644">
      <w:pPr>
        <w:pStyle w:val="Author"/>
      </w:pPr>
    </w:p>
    <w:p w14:paraId="1409CDEF" w14:textId="77777777" w:rsidR="001C1644" w:rsidRDefault="001C1644" w:rsidP="001C1644">
      <w:pPr>
        <w:pStyle w:val="Author"/>
      </w:pPr>
    </w:p>
    <w:p w14:paraId="572E1354" w14:textId="77777777" w:rsidR="001C1644" w:rsidRDefault="001C1644" w:rsidP="001C1644">
      <w:pPr>
        <w:pStyle w:val="Author"/>
      </w:pPr>
    </w:p>
    <w:p w14:paraId="1DA86A20" w14:textId="77777777" w:rsidR="001C1644" w:rsidRDefault="001C1644" w:rsidP="001C1644"/>
    <w:p w14:paraId="60FC1F4C" w14:textId="77777777" w:rsidR="001C1644" w:rsidRDefault="001C1644" w:rsidP="001C1644">
      <w:r w:rsidRPr="0016081E">
        <w:t xml:space="preserve">This document combines the approved conservation advice and listing assessment for the species. It provides a foundation for conservation action and </w:t>
      </w:r>
      <w:r w:rsidRPr="005960E3">
        <w:t>further planning</w:t>
      </w:r>
      <w:r w:rsidRPr="0016081E">
        <w:t>.</w:t>
      </w:r>
    </w:p>
    <w:p w14:paraId="43498000" w14:textId="77777777" w:rsidR="001C1644" w:rsidRPr="000A6133" w:rsidRDefault="001C1644" w:rsidP="001C1644">
      <w:pPr>
        <w:pStyle w:val="FigureTableNoteSource"/>
      </w:pPr>
      <w:bookmarkStart w:id="2" w:name="_Hlk46319602"/>
      <w:r>
        <w:rPr>
          <w:noProof/>
        </w:rPr>
        <w:drawing>
          <wp:inline distT="0" distB="0" distL="0" distR="0" wp14:anchorId="7F9AB96F" wp14:editId="6DC8C923">
            <wp:extent cx="5759450" cy="3793490"/>
            <wp:effectExtent l="0" t="0" r="6350" b="3810"/>
            <wp:docPr id="1" name="Picture 1" descr="Kangaroo Island Dunnart pictured on the ground among leaf litt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Kangaroo Island Dunnart pictured on the ground among leaf litter"/>
                    <pic:cNvPicPr/>
                  </pic:nvPicPr>
                  <pic:blipFill>
                    <a:blip r:embed="rId20">
                      <a:extLst>
                        <a:ext uri="{28A0092B-C50C-407E-A947-70E740481C1C}">
                          <a14:useLocalDpi xmlns:a14="http://schemas.microsoft.com/office/drawing/2010/main" val="0"/>
                        </a:ext>
                      </a:extLst>
                    </a:blip>
                    <a:stretch>
                      <a:fillRect/>
                    </a:stretch>
                  </pic:blipFill>
                  <pic:spPr>
                    <a:xfrm>
                      <a:off x="0" y="0"/>
                      <a:ext cx="5759450" cy="3793490"/>
                    </a:xfrm>
                    <a:prstGeom prst="rect">
                      <a:avLst/>
                    </a:prstGeom>
                  </pic:spPr>
                </pic:pic>
              </a:graphicData>
            </a:graphic>
          </wp:inline>
        </w:drawing>
      </w:r>
      <w:r>
        <w:t>Kangaroo Island dunnart © Copyright, Jody Gates</w:t>
      </w:r>
    </w:p>
    <w:bookmarkEnd w:id="2"/>
    <w:p w14:paraId="75C04E39" w14:textId="77777777" w:rsidR="001C1644" w:rsidRPr="00AC3A2A" w:rsidRDefault="001C1644" w:rsidP="001C1644">
      <w:pPr>
        <w:pStyle w:val="Heading2"/>
        <w:ind w:left="720" w:hanging="720"/>
      </w:pPr>
      <w:r>
        <w:lastRenderedPageBreak/>
        <w:t>Conservation status</w:t>
      </w:r>
    </w:p>
    <w:p w14:paraId="6D85D2D2" w14:textId="77777777" w:rsidR="001C1644" w:rsidRPr="000B3159" w:rsidRDefault="001C1644" w:rsidP="001C1644">
      <w:proofErr w:type="spellStart"/>
      <w:r w:rsidRPr="00D62403">
        <w:rPr>
          <w:rStyle w:val="Emphasis"/>
        </w:rPr>
        <w:t>Sminthopsis</w:t>
      </w:r>
      <w:proofErr w:type="spellEnd"/>
      <w:r w:rsidRPr="00D62403">
        <w:rPr>
          <w:rStyle w:val="Emphasis"/>
        </w:rPr>
        <w:t xml:space="preserve"> </w:t>
      </w:r>
      <w:proofErr w:type="spellStart"/>
      <w:r w:rsidRPr="00D62403">
        <w:rPr>
          <w:rStyle w:val="Emphasis"/>
        </w:rPr>
        <w:t>griseoventer</w:t>
      </w:r>
      <w:proofErr w:type="spellEnd"/>
      <w:r w:rsidRPr="00D62403">
        <w:rPr>
          <w:rStyle w:val="Emphasis"/>
        </w:rPr>
        <w:t xml:space="preserve"> </w:t>
      </w:r>
      <w:proofErr w:type="spellStart"/>
      <w:r w:rsidRPr="00D62403">
        <w:rPr>
          <w:rStyle w:val="Emphasis"/>
        </w:rPr>
        <w:t>aitkeni</w:t>
      </w:r>
      <w:proofErr w:type="spellEnd"/>
      <w:r w:rsidRPr="005D7A68">
        <w:t xml:space="preserve"> (Kangaroo Island </w:t>
      </w:r>
      <w:r>
        <w:t>d</w:t>
      </w:r>
      <w:r w:rsidRPr="005D7A68">
        <w:t xml:space="preserve">unnart) is listed in the </w:t>
      </w:r>
      <w:sdt>
        <w:sdtPr>
          <w:rPr>
            <w:rStyle w:val="Strong"/>
            <w:b w:val="0"/>
            <w:bCs w:val="0"/>
          </w:rPr>
          <w:id w:val="223427237"/>
          <w:placeholder>
            <w:docPart w:val="8C012FC09BD14424ABAFA2C798A4013D"/>
          </w:placeholder>
          <w:dropDownList>
            <w:listItem w:displayText="Critically Endangered" w:value="Critically Endangered"/>
            <w:listItem w:displayText="Endangered" w:value="Endangered"/>
            <w:listItem w:displayText="Vulnerable" w:value="Vulnerable"/>
          </w:dropDownList>
        </w:sdtPr>
        <w:sdtEndPr>
          <w:rPr>
            <w:rStyle w:val="Strong"/>
          </w:rPr>
        </w:sdtEndPr>
        <w:sdtContent>
          <w:r>
            <w:rPr>
              <w:rStyle w:val="Strong"/>
              <w:b w:val="0"/>
              <w:bCs w:val="0"/>
            </w:rPr>
            <w:t>Endangered</w:t>
          </w:r>
        </w:sdtContent>
      </w:sdt>
      <w:r w:rsidRPr="005D7A68">
        <w:t xml:space="preserve"> category</w:t>
      </w:r>
      <w:r w:rsidRPr="006D3581">
        <w:t xml:space="preserve"> of the threatened species list under the </w:t>
      </w:r>
      <w:r w:rsidRPr="00D62403">
        <w:rPr>
          <w:rStyle w:val="Emphasis"/>
        </w:rPr>
        <w:t>Environment Protection and Biodiversity Conservation Act 1999</w:t>
      </w:r>
      <w:r w:rsidRPr="005D7A68">
        <w:t xml:space="preserve"> (Cw</w:t>
      </w:r>
      <w:r>
        <w:t>l</w:t>
      </w:r>
      <w:r w:rsidRPr="005D7A68">
        <w:t xml:space="preserve">th) (EPBC Act) effective from </w:t>
      </w:r>
      <w:sdt>
        <w:sdtPr>
          <w:tag w:val="dateofeffect"/>
          <w:id w:val="-1070420825"/>
          <w:placeholder>
            <w:docPart w:val="DEC1F5DC4B6D42E5B7D5DD8E9550FE48"/>
          </w:placeholder>
          <w:date w:fullDate="2000-07-16T00:00:00Z">
            <w:dateFormat w:val="d MMMM yyyy"/>
            <w:lid w:val="en-AU"/>
            <w:storeMappedDataAs w:val="dateTime"/>
            <w:calendar w:val="gregorian"/>
          </w:date>
        </w:sdtPr>
        <w:sdtEndPr/>
        <w:sdtContent>
          <w:r>
            <w:t>16 July 2000</w:t>
          </w:r>
        </w:sdtContent>
      </w:sdt>
      <w:r w:rsidRPr="000B3159">
        <w:t xml:space="preserve">. It is listed as </w:t>
      </w:r>
      <w:proofErr w:type="spellStart"/>
      <w:r w:rsidRPr="000B3159">
        <w:rPr>
          <w:rStyle w:val="Emphasis"/>
        </w:rPr>
        <w:t>Sminthopsis</w:t>
      </w:r>
      <w:proofErr w:type="spellEnd"/>
      <w:r w:rsidRPr="000B3159">
        <w:rPr>
          <w:rStyle w:val="Emphasis"/>
        </w:rPr>
        <w:t xml:space="preserve"> </w:t>
      </w:r>
      <w:proofErr w:type="spellStart"/>
      <w:r w:rsidRPr="000B3159">
        <w:rPr>
          <w:rStyle w:val="Emphasis"/>
        </w:rPr>
        <w:t>aitkeni</w:t>
      </w:r>
      <w:proofErr w:type="spellEnd"/>
      <w:r w:rsidRPr="000B3159">
        <w:t>.</w:t>
      </w:r>
    </w:p>
    <w:p w14:paraId="41F5B4B4" w14:textId="77777777" w:rsidR="001C1644" w:rsidRPr="000B3159" w:rsidRDefault="001C1644" w:rsidP="001C1644">
      <w:r w:rsidRPr="00260E06">
        <w:rPr>
          <w:rStyle w:val="Emphasis"/>
          <w:i w:val="0"/>
        </w:rPr>
        <w:t xml:space="preserve">The </w:t>
      </w:r>
      <w:r w:rsidRPr="005D7A68">
        <w:t xml:space="preserve">Kangaroo Island </w:t>
      </w:r>
      <w:r w:rsidRPr="000B3159">
        <w:rPr>
          <w:rStyle w:val="Emphasis"/>
          <w:i w:val="0"/>
          <w:iCs w:val="0"/>
        </w:rPr>
        <w:t>dunnart</w:t>
      </w:r>
      <w:r w:rsidRPr="000B3159">
        <w:t xml:space="preserve"> was assessed by the Threatened Species Scientific Committee to be eligible for listing as Endangered under criteri</w:t>
      </w:r>
      <w:r>
        <w:t>a</w:t>
      </w:r>
      <w:r w:rsidRPr="000B3159">
        <w:t xml:space="preserve"> 2</w:t>
      </w:r>
      <w:r>
        <w:t xml:space="preserve"> and 3</w:t>
      </w:r>
      <w:r w:rsidRPr="000B3159">
        <w:t xml:space="preserve">. The Committee’s assessment is at Attachment A. The Committee’s assessment of the </w:t>
      </w:r>
      <w:r>
        <w:t>sub</w:t>
      </w:r>
      <w:r w:rsidRPr="000B3159">
        <w:t>species’ eligibility against each of the listing criteria is:</w:t>
      </w:r>
    </w:p>
    <w:p w14:paraId="0A224552" w14:textId="77777777" w:rsidR="001C1644" w:rsidRPr="000B3159" w:rsidRDefault="001C1644" w:rsidP="001C1644">
      <w:pPr>
        <w:pStyle w:val="ListBullet"/>
      </w:pPr>
      <w:r w:rsidRPr="000B3159">
        <w:t xml:space="preserve">Criterion 1: A4ac: </w:t>
      </w:r>
      <w:sdt>
        <w:sdtPr>
          <w:id w:val="77107183"/>
          <w:placeholder>
            <w:docPart w:val="4BDE751B58814301B8DDAE9CF0FE512F"/>
          </w:placeholder>
          <w:dropDownList>
            <w:listItem w:displayText="Critically Endangered" w:value="Critically Endangered"/>
            <w:listItem w:displayText="Endangered" w:value="Endangered"/>
            <w:listItem w:displayText="Vulnerable" w:value="Vulnerable"/>
            <w:listItem w:displayText="Insufficient data" w:value="Insufficient data"/>
            <w:listItem w:displayText="Ineligible" w:value="Ineligible"/>
          </w:dropDownList>
        </w:sdtPr>
        <w:sdtEndPr/>
        <w:sdtContent>
          <w:r>
            <w:t>Vulnerable</w:t>
          </w:r>
        </w:sdtContent>
      </w:sdt>
    </w:p>
    <w:p w14:paraId="5FCA0BCA" w14:textId="77777777" w:rsidR="001C1644" w:rsidRPr="000B3159" w:rsidRDefault="001C1644" w:rsidP="001C1644">
      <w:pPr>
        <w:pStyle w:val="ListBullet"/>
      </w:pPr>
      <w:r w:rsidRPr="000B3159">
        <w:t>Criterion 2: B1ab(</w:t>
      </w:r>
      <w:proofErr w:type="spellStart"/>
      <w:proofErr w:type="gramStart"/>
      <w:r w:rsidRPr="000B3159">
        <w:t>i,ii</w:t>
      </w:r>
      <w:proofErr w:type="gramEnd"/>
      <w:r w:rsidRPr="000B3159">
        <w:t>,iii,v</w:t>
      </w:r>
      <w:proofErr w:type="spellEnd"/>
      <w:r w:rsidRPr="000B3159">
        <w:t>)+2ab(</w:t>
      </w:r>
      <w:proofErr w:type="spellStart"/>
      <w:r w:rsidRPr="000B3159">
        <w:t>i,ii,iii,v</w:t>
      </w:r>
      <w:proofErr w:type="spellEnd"/>
      <w:r w:rsidRPr="000B3159">
        <w:t xml:space="preserve">): </w:t>
      </w:r>
      <w:sdt>
        <w:sdtPr>
          <w:id w:val="-1042367401"/>
          <w:placeholder>
            <w:docPart w:val="4E2C4B25C85C4895BEA40F4476930AB0"/>
          </w:placeholder>
          <w:dropDownList>
            <w:listItem w:displayText="Critically Endangered" w:value="Critically Endangered"/>
            <w:listItem w:displayText="Endangered" w:value="Endangered"/>
            <w:listItem w:displayText="Vulnerable" w:value="Vulnerable"/>
            <w:listItem w:displayText="Insufficient data" w:value="Insufficient data"/>
            <w:listItem w:displayText="Ineligible" w:value="Ineligible"/>
          </w:dropDownList>
        </w:sdtPr>
        <w:sdtEndPr/>
        <w:sdtContent>
          <w:r>
            <w:t>Endangered</w:t>
          </w:r>
        </w:sdtContent>
      </w:sdt>
    </w:p>
    <w:p w14:paraId="65333CA4" w14:textId="77777777" w:rsidR="001C1644" w:rsidRPr="000B3159" w:rsidRDefault="001C1644" w:rsidP="001C1644">
      <w:pPr>
        <w:pStyle w:val="ListBullet"/>
      </w:pPr>
      <w:r w:rsidRPr="000B3159">
        <w:t xml:space="preserve">Criterion 3: </w:t>
      </w:r>
      <w:r>
        <w:t>C2a(ii): Endangered</w:t>
      </w:r>
    </w:p>
    <w:p w14:paraId="79AA4DDF" w14:textId="77777777" w:rsidR="001C1644" w:rsidRPr="000B3159" w:rsidRDefault="001C1644" w:rsidP="001C1644">
      <w:pPr>
        <w:pStyle w:val="ListBullet"/>
      </w:pPr>
      <w:r w:rsidRPr="000B3159">
        <w:t>Criterion 4: Insufficient data</w:t>
      </w:r>
    </w:p>
    <w:p w14:paraId="157A4C3D" w14:textId="77777777" w:rsidR="001C1644" w:rsidRPr="000B3159" w:rsidRDefault="001C1644" w:rsidP="001C1644">
      <w:pPr>
        <w:pStyle w:val="ListBullet"/>
      </w:pPr>
      <w:r w:rsidRPr="000B3159">
        <w:t xml:space="preserve">Criterion 5: </w:t>
      </w:r>
      <w:sdt>
        <w:sdtPr>
          <w:id w:val="1205373663"/>
          <w:placeholder>
            <w:docPart w:val="B7EEB930978A46B5B214E0379D3FA1A8"/>
          </w:placeholder>
          <w:dropDownList>
            <w:listItem w:displayText="Critically Endangered" w:value="Critically Endangered"/>
            <w:listItem w:displayText="Endangered" w:value="Endangered"/>
            <w:listItem w:displayText="Vulnerable" w:value="Vulnerable"/>
            <w:listItem w:displayText="Insufficient data" w:value="Insufficient data"/>
          </w:dropDownList>
        </w:sdtPr>
        <w:sdtEndPr/>
        <w:sdtContent>
          <w:r>
            <w:t>Insufficient data</w:t>
          </w:r>
        </w:sdtContent>
      </w:sdt>
    </w:p>
    <w:p w14:paraId="0FCB8D1D" w14:textId="77777777" w:rsidR="001C1644" w:rsidRPr="000B3159" w:rsidRDefault="001C1644" w:rsidP="001C1644">
      <w:r w:rsidRPr="000B3159">
        <w:t xml:space="preserve">The main factors that make the </w:t>
      </w:r>
      <w:r>
        <w:t>sub</w:t>
      </w:r>
      <w:r w:rsidRPr="000B3159">
        <w:t xml:space="preserve">species eligible for listing in the </w:t>
      </w:r>
      <w:sdt>
        <w:sdtPr>
          <w:id w:val="-775248640"/>
          <w:placeholder>
            <w:docPart w:val="0A5D0072B47A485C8EE7DF014FEB2CB2"/>
          </w:placeholder>
          <w:dropDownList>
            <w:listItem w:displayText="Critically Endangered" w:value="Critically Endangered"/>
            <w:listItem w:displayText="Endangered" w:value="Endangered"/>
            <w:listItem w:displayText="Vulnerable" w:value="Vulnerable"/>
            <w:listItem w:displayText="Conservation Dependant" w:value="Conservation Dependant"/>
            <w:listItem w:displayText="Extinct in the Wild" w:value="Extinct in the Wild"/>
          </w:dropDownList>
        </w:sdtPr>
        <w:sdtEndPr/>
        <w:sdtContent>
          <w:r>
            <w:t>Endangered</w:t>
          </w:r>
        </w:sdtContent>
      </w:sdt>
      <w:r w:rsidRPr="000B3159">
        <w:t xml:space="preserve"> category </w:t>
      </w:r>
      <w:proofErr w:type="gramStart"/>
      <w:r w:rsidRPr="000B3159">
        <w:t>are</w:t>
      </w:r>
      <w:r>
        <w:t>:</w:t>
      </w:r>
      <w:proofErr w:type="gramEnd"/>
      <w:r w:rsidRPr="000B3159">
        <w:t xml:space="preserve"> restricted extent of occurrence, area of occupancy and number of locations;</w:t>
      </w:r>
      <w:r>
        <w:t xml:space="preserve"> and </w:t>
      </w:r>
      <w:r w:rsidRPr="000B3159">
        <w:t xml:space="preserve">ongoing decline in distribution, habitat quality and the number of mature individuals.  </w:t>
      </w:r>
    </w:p>
    <w:p w14:paraId="0EF159EB" w14:textId="77777777" w:rsidR="001C1644" w:rsidRDefault="001C1644" w:rsidP="001C1644">
      <w:r w:rsidRPr="000B3159">
        <w:t>Species can also be listed as threatened under state and territory legislation. For information on the current listing status of this subspe</w:t>
      </w:r>
      <w:r w:rsidRPr="001A163E">
        <w:t xml:space="preserve">cies </w:t>
      </w:r>
      <w:r w:rsidRPr="00A771F3">
        <w:t xml:space="preserve">under relevant state or territory legislation, see the </w:t>
      </w:r>
      <w:hyperlink r:id="rId21" w:history="1">
        <w:r w:rsidRPr="00A771F3">
          <w:rPr>
            <w:rStyle w:val="Hyperlink"/>
          </w:rPr>
          <w:t>Species Profile and Threat Database</w:t>
        </w:r>
      </w:hyperlink>
      <w:r w:rsidRPr="00A771F3">
        <w:t>.</w:t>
      </w:r>
    </w:p>
    <w:p w14:paraId="5C1351AE" w14:textId="77777777" w:rsidR="001C1644" w:rsidRDefault="001C1644" w:rsidP="001C1644">
      <w:pPr>
        <w:pStyle w:val="Heading2"/>
        <w:ind w:left="720" w:hanging="720"/>
      </w:pPr>
      <w:r>
        <w:t>Species information</w:t>
      </w:r>
    </w:p>
    <w:p w14:paraId="6C315AB9" w14:textId="77777777" w:rsidR="001C1644" w:rsidRDefault="001C1644" w:rsidP="001C1644">
      <w:pPr>
        <w:pStyle w:val="Heading3"/>
      </w:pPr>
      <w:r>
        <w:t>Taxonomy</w:t>
      </w:r>
    </w:p>
    <w:p w14:paraId="3C72553B" w14:textId="77777777" w:rsidR="001C1644" w:rsidRPr="000251C3" w:rsidRDefault="001C1644" w:rsidP="001C1644">
      <w:bookmarkStart w:id="3" w:name="_Hlk46319676"/>
      <w:bookmarkStart w:id="4" w:name="_Ref445985062"/>
      <w:bookmarkStart w:id="5" w:name="_Toc409769199"/>
      <w:bookmarkStart w:id="6" w:name="_Toc454439316"/>
      <w:r w:rsidRPr="000251C3">
        <w:t xml:space="preserve">Conventionally accepted as </w:t>
      </w:r>
      <w:proofErr w:type="spellStart"/>
      <w:r w:rsidRPr="00D62403">
        <w:rPr>
          <w:rStyle w:val="Emphasis"/>
        </w:rPr>
        <w:t>Sminthopsis</w:t>
      </w:r>
      <w:proofErr w:type="spellEnd"/>
      <w:r w:rsidRPr="00D62403">
        <w:rPr>
          <w:rStyle w:val="Emphasis"/>
        </w:rPr>
        <w:t xml:space="preserve"> </w:t>
      </w:r>
      <w:proofErr w:type="spellStart"/>
      <w:r w:rsidRPr="00D62403">
        <w:rPr>
          <w:rStyle w:val="Emphasis"/>
        </w:rPr>
        <w:t>griseoventer</w:t>
      </w:r>
      <w:proofErr w:type="spellEnd"/>
      <w:r w:rsidRPr="00D62403">
        <w:rPr>
          <w:rStyle w:val="Emphasis"/>
        </w:rPr>
        <w:t xml:space="preserve"> </w:t>
      </w:r>
      <w:proofErr w:type="spellStart"/>
      <w:r w:rsidRPr="00D62403">
        <w:rPr>
          <w:rStyle w:val="Emphasis"/>
        </w:rPr>
        <w:t>aitkeni</w:t>
      </w:r>
      <w:proofErr w:type="spellEnd"/>
      <w:r w:rsidRPr="000251C3">
        <w:t xml:space="preserve"> Kitchener, Stoddart &amp; Henry (1984) (</w:t>
      </w:r>
      <w:proofErr w:type="spellStart"/>
      <w:r w:rsidRPr="000251C3">
        <w:t>Dasyuromorphia</w:t>
      </w:r>
      <w:proofErr w:type="spellEnd"/>
      <w:r w:rsidRPr="000251C3">
        <w:t>: Dasyuridae).</w:t>
      </w:r>
      <w:r>
        <w:t xml:space="preserve"> The nominate subspecies, </w:t>
      </w:r>
      <w:proofErr w:type="spellStart"/>
      <w:r w:rsidRPr="00D62403">
        <w:rPr>
          <w:rStyle w:val="Emphasis"/>
        </w:rPr>
        <w:t>Sminthopsis</w:t>
      </w:r>
      <w:proofErr w:type="spellEnd"/>
      <w:r w:rsidRPr="00D62403">
        <w:rPr>
          <w:rStyle w:val="Emphasis"/>
        </w:rPr>
        <w:t xml:space="preserve"> </w:t>
      </w:r>
      <w:proofErr w:type="spellStart"/>
      <w:r w:rsidRPr="00D62403">
        <w:rPr>
          <w:rStyle w:val="Emphasis"/>
        </w:rPr>
        <w:t>griseoventer</w:t>
      </w:r>
      <w:proofErr w:type="spellEnd"/>
      <w:r w:rsidRPr="00D62403">
        <w:rPr>
          <w:rStyle w:val="Emphasis"/>
        </w:rPr>
        <w:t xml:space="preserve"> </w:t>
      </w:r>
      <w:proofErr w:type="spellStart"/>
      <w:r w:rsidRPr="00D62403">
        <w:rPr>
          <w:rStyle w:val="Emphasis"/>
        </w:rPr>
        <w:t>griseoventer</w:t>
      </w:r>
      <w:proofErr w:type="spellEnd"/>
      <w:r>
        <w:t xml:space="preserve"> (grey-bellied dunnart), occurs on the Eyre Peninsula (South Australia) and in south-western Western Australia </w:t>
      </w:r>
      <w:r w:rsidRPr="00FE544D">
        <w:rPr>
          <w:noProof/>
        </w:rPr>
        <w:t>(McKenzie &amp; Kemper 2016)</w:t>
      </w:r>
      <w:r>
        <w:t xml:space="preserve">. The species </w:t>
      </w:r>
      <w:proofErr w:type="gramStart"/>
      <w:r>
        <w:t>as a whole is</w:t>
      </w:r>
      <w:proofErr w:type="gramEnd"/>
      <w:r>
        <w:t xml:space="preserve"> listed as Least Concern on the IUCN Red List </w:t>
      </w:r>
      <w:r w:rsidRPr="00FE544D">
        <w:rPr>
          <w:noProof/>
        </w:rPr>
        <w:t>(McKenzie &amp; Kemper 2016)</w:t>
      </w:r>
      <w:r>
        <w:t>.</w:t>
      </w:r>
    </w:p>
    <w:p w14:paraId="093C932D" w14:textId="77777777" w:rsidR="001C1644" w:rsidRDefault="001C1644" w:rsidP="001C1644">
      <w:r>
        <w:t xml:space="preserve">The Kangaroo Island dunnart was previously considered a separate species, </w:t>
      </w:r>
      <w:proofErr w:type="spellStart"/>
      <w:r w:rsidRPr="01DFFE94">
        <w:rPr>
          <w:rStyle w:val="Emphasis"/>
        </w:rPr>
        <w:t>Sminthopsis</w:t>
      </w:r>
      <w:proofErr w:type="spellEnd"/>
      <w:r w:rsidRPr="01DFFE94">
        <w:rPr>
          <w:rStyle w:val="Emphasis"/>
        </w:rPr>
        <w:t xml:space="preserve"> </w:t>
      </w:r>
      <w:proofErr w:type="spellStart"/>
      <w:r w:rsidRPr="01DFFE94">
        <w:rPr>
          <w:rStyle w:val="Emphasis"/>
        </w:rPr>
        <w:t>aitkeni</w:t>
      </w:r>
      <w:proofErr w:type="spellEnd"/>
      <w:r>
        <w:t xml:space="preserve"> </w:t>
      </w:r>
      <w:r w:rsidRPr="01DFFE94">
        <w:rPr>
          <w:noProof/>
        </w:rPr>
        <w:t>(Baverstock et al. 1984; Kitchener et al. 1984)</w:t>
      </w:r>
      <w:r>
        <w:t xml:space="preserve">. It is now conventionally accepted to be a subspecies of </w:t>
      </w:r>
      <w:proofErr w:type="spellStart"/>
      <w:r w:rsidRPr="01DFFE94">
        <w:rPr>
          <w:rStyle w:val="Emphasis"/>
        </w:rPr>
        <w:t>Sminthopsis</w:t>
      </w:r>
      <w:proofErr w:type="spellEnd"/>
      <w:r w:rsidRPr="01DFFE94">
        <w:rPr>
          <w:rStyle w:val="Emphasis"/>
        </w:rPr>
        <w:t xml:space="preserve"> </w:t>
      </w:r>
      <w:proofErr w:type="spellStart"/>
      <w:r w:rsidRPr="01DFFE94">
        <w:rPr>
          <w:rStyle w:val="Emphasis"/>
        </w:rPr>
        <w:t>griseoventer</w:t>
      </w:r>
      <w:proofErr w:type="spellEnd"/>
      <w:r w:rsidRPr="01DFFE94">
        <w:rPr>
          <w:rStyle w:val="Emphasis"/>
          <w:i w:val="0"/>
          <w:iCs w:val="0"/>
        </w:rPr>
        <w:t>,</w:t>
      </w:r>
      <w:r>
        <w:t xml:space="preserve"> which is extant on the Eyre Peninsula but was once more widespread in South Australia (SA) </w:t>
      </w:r>
      <w:r w:rsidRPr="01DFFE94">
        <w:rPr>
          <w:noProof/>
        </w:rPr>
        <w:t>(Kemper et al. 2011)</w:t>
      </w:r>
      <w:r>
        <w:t xml:space="preserve">. However, </w:t>
      </w:r>
      <w:r w:rsidRPr="01DFFE94">
        <w:rPr>
          <w:rStyle w:val="Emphasis"/>
        </w:rPr>
        <w:t>S. </w:t>
      </w:r>
      <w:proofErr w:type="spellStart"/>
      <w:r w:rsidRPr="01DFFE94">
        <w:rPr>
          <w:rStyle w:val="Emphasis"/>
        </w:rPr>
        <w:t>griseoventer</w:t>
      </w:r>
      <w:proofErr w:type="spellEnd"/>
      <w:r>
        <w:t xml:space="preserve"> may be synonymous with </w:t>
      </w:r>
      <w:r w:rsidRPr="01DFFE94">
        <w:rPr>
          <w:rStyle w:val="Emphasis"/>
        </w:rPr>
        <w:t>S. </w:t>
      </w:r>
      <w:proofErr w:type="spellStart"/>
      <w:r w:rsidRPr="01DFFE94">
        <w:rPr>
          <w:rStyle w:val="Emphasis"/>
        </w:rPr>
        <w:t>fuliginosus</w:t>
      </w:r>
      <w:proofErr w:type="spellEnd"/>
      <w:r>
        <w:t xml:space="preserve"> (dusky dunnart) </w:t>
      </w:r>
      <w:r w:rsidRPr="01DFFE94">
        <w:rPr>
          <w:noProof/>
        </w:rPr>
        <w:t>(Woolley et al. 2007)</w:t>
      </w:r>
      <w:r>
        <w:t xml:space="preserve">, a species </w:t>
      </w:r>
      <w:proofErr w:type="gramStart"/>
      <w:r>
        <w:t>whose presumed distribution overlaps</w:t>
      </w:r>
      <w:proofErr w:type="gramEnd"/>
      <w:r>
        <w:t xml:space="preserve"> with that of </w:t>
      </w:r>
      <w:r w:rsidRPr="01DFFE94">
        <w:rPr>
          <w:rStyle w:val="Emphasis"/>
        </w:rPr>
        <w:t>S. </w:t>
      </w:r>
      <w:proofErr w:type="spellStart"/>
      <w:r w:rsidRPr="01DFFE94">
        <w:rPr>
          <w:rStyle w:val="Emphasis"/>
        </w:rPr>
        <w:t>griseoventer</w:t>
      </w:r>
      <w:proofErr w:type="spellEnd"/>
      <w:r>
        <w:t xml:space="preserve">. </w:t>
      </w:r>
    </w:p>
    <w:p w14:paraId="73E6D78C" w14:textId="77777777" w:rsidR="001C1644" w:rsidRDefault="001C1644" w:rsidP="001C1644">
      <w:r>
        <w:t xml:space="preserve">The most recent taxonomic revision of Australian mammals lists the Kangaroo Island dunnart as </w:t>
      </w:r>
      <w:proofErr w:type="spellStart"/>
      <w:r w:rsidRPr="00D62403">
        <w:rPr>
          <w:rStyle w:val="Emphasis"/>
        </w:rPr>
        <w:t>Sminthopsis</w:t>
      </w:r>
      <w:proofErr w:type="spellEnd"/>
      <w:r w:rsidRPr="00D62403">
        <w:rPr>
          <w:rStyle w:val="Emphasis"/>
        </w:rPr>
        <w:t xml:space="preserve"> </w:t>
      </w:r>
      <w:proofErr w:type="spellStart"/>
      <w:r w:rsidRPr="00D62403">
        <w:rPr>
          <w:rStyle w:val="Emphasis"/>
        </w:rPr>
        <w:t>fuliginosus</w:t>
      </w:r>
      <w:proofErr w:type="spellEnd"/>
      <w:r w:rsidRPr="00D62403">
        <w:rPr>
          <w:rStyle w:val="Emphasis"/>
        </w:rPr>
        <w:t xml:space="preserve"> </w:t>
      </w:r>
      <w:proofErr w:type="spellStart"/>
      <w:r w:rsidRPr="00D62403">
        <w:rPr>
          <w:rStyle w:val="Emphasis"/>
        </w:rPr>
        <w:t>aitkeni</w:t>
      </w:r>
      <w:proofErr w:type="spellEnd"/>
      <w:r>
        <w:t xml:space="preserve"> </w:t>
      </w:r>
      <w:r w:rsidRPr="00AA02C3">
        <w:rPr>
          <w:noProof/>
        </w:rPr>
        <w:t>(Jackson &amp; Groves 2015)</w:t>
      </w:r>
      <w:r>
        <w:t xml:space="preserve">. Further research is required to resolve the taxonomy of the </w:t>
      </w:r>
      <w:r w:rsidRPr="00D62403">
        <w:rPr>
          <w:rStyle w:val="Emphasis"/>
        </w:rPr>
        <w:t>S. </w:t>
      </w:r>
      <w:proofErr w:type="spellStart"/>
      <w:r w:rsidRPr="00D62403">
        <w:rPr>
          <w:rStyle w:val="Emphasis"/>
        </w:rPr>
        <w:t>griseoventer</w:t>
      </w:r>
      <w:proofErr w:type="spellEnd"/>
      <w:r>
        <w:t>/</w:t>
      </w:r>
      <w:r w:rsidRPr="00D62403">
        <w:rPr>
          <w:rStyle w:val="Emphasis"/>
        </w:rPr>
        <w:t>S. </w:t>
      </w:r>
      <w:proofErr w:type="spellStart"/>
      <w:r w:rsidRPr="00D62403">
        <w:rPr>
          <w:rStyle w:val="Emphasis"/>
        </w:rPr>
        <w:t>fuliginosus</w:t>
      </w:r>
      <w:proofErr w:type="spellEnd"/>
      <w:r>
        <w:t xml:space="preserve"> species complex.</w:t>
      </w:r>
    </w:p>
    <w:bookmarkEnd w:id="3"/>
    <w:p w14:paraId="79E80A85" w14:textId="77777777" w:rsidR="001C1644" w:rsidRDefault="001C1644" w:rsidP="001C1644">
      <w:pPr>
        <w:pStyle w:val="Heading3"/>
      </w:pPr>
      <w:r w:rsidRPr="008064B3">
        <w:lastRenderedPageBreak/>
        <w:t>Description</w:t>
      </w:r>
    </w:p>
    <w:p w14:paraId="55E88979" w14:textId="77777777" w:rsidR="001C1644" w:rsidRDefault="001C1644" w:rsidP="001C1644">
      <w:r>
        <w:t xml:space="preserve">The Kangaroo Island dunnart (hereafter referred to as the KI dunnart) is a small (80 mm to 90 mm long and weighing up to 25 g), carnivorous, marsupial. It has dark, sooty grey dorsal pelage (fur) and light grey ventral pelage with a paler, faintly patterned head </w:t>
      </w:r>
      <w:r w:rsidRPr="00BB2467">
        <w:rPr>
          <w:noProof/>
        </w:rPr>
        <w:t>(Gates 2011)</w:t>
      </w:r>
      <w:r>
        <w:t xml:space="preserve">. The muzzle is slender and pointed, and the ears are wide and </w:t>
      </w:r>
      <w:proofErr w:type="gramStart"/>
      <w:r>
        <w:t>square-shaped</w:t>
      </w:r>
      <w:proofErr w:type="gramEnd"/>
      <w:r>
        <w:t xml:space="preserve"> </w:t>
      </w:r>
      <w:r w:rsidRPr="00A528AB">
        <w:rPr>
          <w:noProof/>
        </w:rPr>
        <w:t>(Menkhorst &amp; Knight 2004)</w:t>
      </w:r>
      <w:r>
        <w:t xml:space="preserve">. The tail is thin, always longer than the body, and clearly bicoloured </w:t>
      </w:r>
      <w:r w:rsidRPr="00AA02C3">
        <w:rPr>
          <w:noProof/>
        </w:rPr>
        <w:t>(Menkhorst &amp; Knight 2004)</w:t>
      </w:r>
      <w:r>
        <w:t>.</w:t>
      </w:r>
    </w:p>
    <w:p w14:paraId="54EEDC38" w14:textId="77777777" w:rsidR="001C1644" w:rsidRPr="0044389E" w:rsidRDefault="001C1644" w:rsidP="001C1644">
      <w:r>
        <w:t xml:space="preserve">The KI dunnart is cryptic and was trapped on only a few occasions prior to the use of camera traps (see below). It is readily identified in field surveys as it is the only </w:t>
      </w:r>
      <w:proofErr w:type="spellStart"/>
      <w:r>
        <w:t>dasyurid</w:t>
      </w:r>
      <w:proofErr w:type="spellEnd"/>
      <w:r>
        <w:t xml:space="preserve"> (carnivorous marsupial of the family Dasyuridae) found on Kangaroo Island (KI) </w:t>
      </w:r>
      <w:r w:rsidRPr="00BB2467">
        <w:rPr>
          <w:noProof/>
        </w:rPr>
        <w:t>(Gates 2011)</w:t>
      </w:r>
      <w:r>
        <w:t xml:space="preserve">. The KI dunnart is similar in morphology to </w:t>
      </w:r>
      <w:proofErr w:type="spellStart"/>
      <w:r w:rsidRPr="00D62403">
        <w:rPr>
          <w:rStyle w:val="Emphasis"/>
        </w:rPr>
        <w:t>Sminthopsis</w:t>
      </w:r>
      <w:proofErr w:type="spellEnd"/>
      <w:r w:rsidRPr="00D62403">
        <w:rPr>
          <w:rStyle w:val="Emphasis"/>
        </w:rPr>
        <w:t xml:space="preserve"> </w:t>
      </w:r>
      <w:proofErr w:type="spellStart"/>
      <w:r w:rsidRPr="00D62403">
        <w:rPr>
          <w:rStyle w:val="Emphasis"/>
        </w:rPr>
        <w:t>murina</w:t>
      </w:r>
      <w:proofErr w:type="spellEnd"/>
      <w:r>
        <w:t xml:space="preserve"> (common dunnart) and was originally recorded as this species.</w:t>
      </w:r>
    </w:p>
    <w:p w14:paraId="6A833472" w14:textId="77777777" w:rsidR="001C1644" w:rsidRDefault="001C1644" w:rsidP="001C1644">
      <w:pPr>
        <w:pStyle w:val="Heading3"/>
      </w:pPr>
      <w:r w:rsidRPr="008064B3">
        <w:t>Distribution</w:t>
      </w:r>
    </w:p>
    <w:p w14:paraId="5C8530AC" w14:textId="755E3EB4" w:rsidR="009A0FF7" w:rsidRDefault="001C1644" w:rsidP="009A0FF7">
      <w:r>
        <w:t>The KI dunnart is endemic to KI, South Australia (SA). It is the only dunnart found on the island.</w:t>
      </w:r>
      <w:r w:rsidR="009A0FF7">
        <w:t xml:space="preserve"> </w:t>
      </w:r>
      <w:r>
        <w:t xml:space="preserve">Historical records of the subspecies from 1969 to 1976 were from the central and eastern parts of KI, where intensive land clearing was occurring (Gates 2011). All subsequent records of the subspecies have been on the western half of the island only – predominantly within Flinders Chase National Park (including the </w:t>
      </w:r>
      <w:proofErr w:type="spellStart"/>
      <w:r>
        <w:t>Gosselands</w:t>
      </w:r>
      <w:proofErr w:type="spellEnd"/>
      <w:r>
        <w:t xml:space="preserve"> section), Ravine des </w:t>
      </w:r>
      <w:proofErr w:type="spellStart"/>
      <w:r>
        <w:t>Casoars</w:t>
      </w:r>
      <w:proofErr w:type="spellEnd"/>
      <w:r>
        <w:t xml:space="preserve"> Wilderness Protection Area and areas of privately owned native vegetation to the north of this area (</w:t>
      </w:r>
      <w:r w:rsidR="009A0FF7">
        <w:t>Map 2).</w:t>
      </w:r>
    </w:p>
    <w:p w14:paraId="2045B24D" w14:textId="77777777" w:rsidR="001C1644" w:rsidRDefault="001C1644" w:rsidP="001C1644">
      <w:r>
        <w:t>In 1990, during an island-wide biological survey of KI (Robinson &amp; Armstrong 2000), a KI dunnart was captured in a pitfall trap near the West End Highway, in Flinders Chase National Park. This was the first confirmed record of the subspecies in over a decade, but it was the only individual recorded during that survey. The next records were obtained in the mid-1990s in the same general area, on pitfall traplines established by SA Parks and Wildlife Service rangers (J. Gates 2021. pers comm 9 November). Subsequently, during targeted surveys from 1999 to 2001, 22 individual KI dunnarts were captured at six sites within Flinders Chase National Park, the majority of which were along the West End Highway (Gates 2001). Surveys conducted at some of these sites in 2009 recorded three KI dunnarts (Jones et al. 2010) and several other unpublished records exist from around this time, all within Flinders Chase National Park.</w:t>
      </w:r>
    </w:p>
    <w:p w14:paraId="2CD5E99F" w14:textId="77777777" w:rsidR="001C1644" w:rsidRDefault="001C1644" w:rsidP="001C1644">
      <w:r>
        <w:t>Surveys using camera trapping undertaken in 2017 and 2018 detected the KI dunnart at five sites in western KI (</w:t>
      </w:r>
      <w:proofErr w:type="spellStart"/>
      <w:r>
        <w:t>Hohnen</w:t>
      </w:r>
      <w:proofErr w:type="spellEnd"/>
      <w:r>
        <w:t xml:space="preserve"> et al. 2019), and in 2018 and 2019 the subspecies was detected on 42 occasions at six sites on private land </w:t>
      </w:r>
      <w:r w:rsidRPr="00852920">
        <w:t xml:space="preserve">in the western part of the island, again using camera trapping </w:t>
      </w:r>
      <w:r>
        <w:t>(H. </w:t>
      </w:r>
      <w:proofErr w:type="spellStart"/>
      <w:r>
        <w:t>Groffen</w:t>
      </w:r>
      <w:proofErr w:type="spellEnd"/>
      <w:r>
        <w:t xml:space="preserve"> 2019. pers comm at</w:t>
      </w:r>
      <w:r w:rsidRPr="005F3859">
        <w:t xml:space="preserve"> </w:t>
      </w:r>
      <w:r>
        <w:t>a 27 May 2019 workshop by conservation scientists and land managers from KI that to set out actions and shared knowledge on the KI dunnart). These surveys extended the known distribution beyond the protected areas and highlighted the value of new survey techniques using motion detection cameras.</w:t>
      </w:r>
      <w:r w:rsidRPr="0045207E">
        <w:t xml:space="preserve"> </w:t>
      </w:r>
      <w:r>
        <w:t xml:space="preserve">However, it can be difficult to assume population numbers from camera trap surveys as the same individual can trigger traps multiple times. Assuming the protocol of </w:t>
      </w:r>
      <w:proofErr w:type="spellStart"/>
      <w:r>
        <w:t>Hohnen</w:t>
      </w:r>
      <w:proofErr w:type="spellEnd"/>
      <w:r>
        <w:t xml:space="preserve"> et al. (2019) was used, the c</w:t>
      </w:r>
      <w:r w:rsidRPr="0045207E">
        <w:t>ameras were programmed to take three images per trigger, 1 s</w:t>
      </w:r>
      <w:r>
        <w:t>econd</w:t>
      </w:r>
      <w:r w:rsidRPr="0045207E">
        <w:t xml:space="preserve"> apart, with no minimum time delay between triggers</w:t>
      </w:r>
      <w:r>
        <w:t xml:space="preserve">. It is unclear how far apart triggers were to constitute individual detections (i.e., if a detection </w:t>
      </w:r>
      <w:r w:rsidRPr="00FC6177">
        <w:t>is</w:t>
      </w:r>
      <w:r>
        <w:t xml:space="preserve"> considered to be </w:t>
      </w:r>
      <w:r w:rsidRPr="00FC6177">
        <w:t xml:space="preserve">recording the species on one camera in a </w:t>
      </w:r>
      <w:proofErr w:type="gramStart"/>
      <w:r w:rsidRPr="00FC6177">
        <w:t>one hour</w:t>
      </w:r>
      <w:proofErr w:type="gramEnd"/>
      <w:r w:rsidRPr="00FC6177">
        <w:t xml:space="preserve"> period</w:t>
      </w:r>
      <w:r>
        <w:t xml:space="preserve">, </w:t>
      </w:r>
      <w:r>
        <w:lastRenderedPageBreak/>
        <w:t>o</w:t>
      </w:r>
      <w:r w:rsidRPr="00FC6177">
        <w:t>r in one night</w:t>
      </w:r>
      <w:r>
        <w:t>).</w:t>
      </w:r>
      <w:r w:rsidRPr="00FC6177">
        <w:t xml:space="preserve"> </w:t>
      </w:r>
      <w:r>
        <w:t xml:space="preserve">This information would be useful to interpret the how the number of detections relates to population status. </w:t>
      </w:r>
    </w:p>
    <w:p w14:paraId="257054B3" w14:textId="77777777" w:rsidR="001C1644" w:rsidRDefault="001C1644" w:rsidP="001C1644">
      <w:r>
        <w:t xml:space="preserve">Following the 2019–20 bushfires, a major survey effort was implemented to investigate the impacts of the fires on priority fauna, including the KI dunnart. By May 2022, a total of 272 survey sites were established by the SA Department of Environment and Water and the </w:t>
      </w:r>
      <w:proofErr w:type="spellStart"/>
      <w:r>
        <w:t>Kangaro</w:t>
      </w:r>
      <w:proofErr w:type="spellEnd"/>
      <w:r>
        <w:t xml:space="preserve"> Island Landscape Board (187 on the west of the island and 85 on the east) with motion detection cameras and drift lines (a line of fence that runs along pitfall traps with cameras attached), and dunnarts had been detected at 87 of these</w:t>
      </w:r>
      <w:r w:rsidRPr="00BC7441">
        <w:t xml:space="preserve"> </w:t>
      </w:r>
      <w:r>
        <w:t xml:space="preserve">sites (467 total cleaned detections), all on the western side of the island (KILB &amp; DEW 2021,2022). Similarly, Kangaroo Island Land for Wildlife had established 129 camera trap survey sites on the western side of KI as of August 2021, resulting in 762 detections across 50 sites between January 2020 and July 2021 (KI </w:t>
      </w:r>
      <w:proofErr w:type="spellStart"/>
      <w:r>
        <w:t>LfW</w:t>
      </w:r>
      <w:proofErr w:type="spellEnd"/>
      <w:r>
        <w:t xml:space="preserve"> 2021). Together, the KI dunnart has been detected at 137 survey sites, with 1229 detections.  This far exceeds the number of sites recorded from previous survey efforts (e.g., Gates 2001), though it is notable this this is likely due to</w:t>
      </w:r>
      <w:r w:rsidRPr="00EF569E">
        <w:t xml:space="preserve"> </w:t>
      </w:r>
      <w:r>
        <w:t>a combination of the new survey technique (camera trapping), the large increase in survey effort, and the focus of surveys on unburnt habitat fragments. Thus, these new records are difficult to interpret. D</w:t>
      </w:r>
      <w:r w:rsidRPr="006807B7">
        <w:t xml:space="preserve">unnart activity has been consistent at </w:t>
      </w:r>
      <w:r>
        <w:t xml:space="preserve">some </w:t>
      </w:r>
      <w:r w:rsidRPr="006807B7">
        <w:t xml:space="preserve">of these sites, </w:t>
      </w:r>
      <w:r>
        <w:t>suggesting</w:t>
      </w:r>
      <w:r w:rsidRPr="006807B7">
        <w:t xml:space="preserve"> that the </w:t>
      </w:r>
      <w:r>
        <w:t>sub</w:t>
      </w:r>
      <w:r w:rsidRPr="006807B7">
        <w:t xml:space="preserve">species is persisting in the landscape </w:t>
      </w:r>
      <w:r>
        <w:t>(KILB &amp; DEW 2021).</w:t>
      </w:r>
      <w:r w:rsidRPr="006807B7">
        <w:t xml:space="preserve"> </w:t>
      </w:r>
      <w:bookmarkStart w:id="7" w:name="_Hlk95322743"/>
      <w:r>
        <w:t>However, persistence is likely being aided by intensiv</w:t>
      </w:r>
      <w:r w:rsidRPr="009E4E7A">
        <w:t>e</w:t>
      </w:r>
      <w:r>
        <w:t xml:space="preserve"> feral</w:t>
      </w:r>
      <w:r w:rsidRPr="009E4E7A">
        <w:t xml:space="preserve"> cat</w:t>
      </w:r>
      <w:r>
        <w:t xml:space="preserve"> </w:t>
      </w:r>
      <w:r>
        <w:rPr>
          <w:i/>
          <w:iCs/>
        </w:rPr>
        <w:t xml:space="preserve">(Felis </w:t>
      </w:r>
      <w:proofErr w:type="spellStart"/>
      <w:r>
        <w:rPr>
          <w:i/>
          <w:iCs/>
        </w:rPr>
        <w:t>catus</w:t>
      </w:r>
      <w:proofErr w:type="spellEnd"/>
      <w:r>
        <w:t>)</w:t>
      </w:r>
      <w:r w:rsidRPr="009E4E7A">
        <w:t xml:space="preserve"> control at sites with post-fire</w:t>
      </w:r>
      <w:r>
        <w:t xml:space="preserve"> detection</w:t>
      </w:r>
      <w:r w:rsidRPr="009E4E7A">
        <w:t xml:space="preserve"> records</w:t>
      </w:r>
      <w:r>
        <w:t xml:space="preserve">. Where previously it was expected that </w:t>
      </w:r>
      <w:r w:rsidRPr="009E4E7A">
        <w:t xml:space="preserve">the detection rate </w:t>
      </w:r>
      <w:r>
        <w:t xml:space="preserve">would </w:t>
      </w:r>
      <w:r w:rsidRPr="009E4E7A">
        <w:t>decrease in the weeks</w:t>
      </w:r>
      <w:r>
        <w:t xml:space="preserve"> and </w:t>
      </w:r>
      <w:r w:rsidRPr="009E4E7A">
        <w:t xml:space="preserve">months post-fire, </w:t>
      </w:r>
      <w:r>
        <w:t xml:space="preserve">it is possible that </w:t>
      </w:r>
      <w:r w:rsidRPr="009E4E7A">
        <w:t>on this occasion they may not</w:t>
      </w:r>
      <w:r>
        <w:t xml:space="preserve">, in part </w:t>
      </w:r>
      <w:r w:rsidRPr="009E4E7A">
        <w:t>because of the</w:t>
      </w:r>
      <w:r>
        <w:t xml:space="preserve"> feral </w:t>
      </w:r>
      <w:r w:rsidRPr="009E4E7A">
        <w:t>cat intervention.</w:t>
      </w:r>
      <w:r>
        <w:t xml:space="preserve"> Nevertheless, </w:t>
      </w:r>
      <w:r w:rsidRPr="00F57B04">
        <w:t xml:space="preserve">detections of the KI dunnart in burnt areas following the 2019–20 bushfires </w:t>
      </w:r>
      <w:r>
        <w:t>may change</w:t>
      </w:r>
      <w:r w:rsidRPr="00F57B04">
        <w:t xml:space="preserve"> the understanding of how the subspecies responds to fire</w:t>
      </w:r>
      <w:r>
        <w:t xml:space="preserve">.  </w:t>
      </w:r>
      <w:bookmarkEnd w:id="7"/>
    </w:p>
    <w:p w14:paraId="616E2BFF" w14:textId="77777777" w:rsidR="001C1644" w:rsidRDefault="001C1644" w:rsidP="001C1644">
      <w:r>
        <w:t xml:space="preserve">Since 1990, there has also been considerable targeted survey effort elsewhere on the island, including in central areas, on Cape </w:t>
      </w:r>
      <w:proofErr w:type="spellStart"/>
      <w:r>
        <w:t>Gantheaume</w:t>
      </w:r>
      <w:proofErr w:type="spellEnd"/>
      <w:r>
        <w:t xml:space="preserve">, and on the Dudley Peninsula in the east </w:t>
      </w:r>
      <w:r w:rsidRPr="6CFD9F1E">
        <w:rPr>
          <w:noProof/>
        </w:rPr>
        <w:t>(see Herbert 1996; Gates 2001; Jones et al. 2010; Molsher et al. 2019)</w:t>
      </w:r>
      <w:r>
        <w:t xml:space="preserve">, all of which have failed to detect the KI dunnart. Most of these past surveys relied on pitfall trapping and rarely involved the 51 days of survey effort required to achieve a 95 percent detection probability using this survey method </w:t>
      </w:r>
      <w:r w:rsidRPr="6CFD9F1E">
        <w:rPr>
          <w:noProof/>
        </w:rPr>
        <w:t>(based on Hohnen et al. 2019)</w:t>
      </w:r>
      <w:r>
        <w:t>. However, since the 2019–20 bushfires, there has been a concerted effort to survey the eastern half of the island using the camera trapping method that has been highly successful at detecting dunnarts on western KI. As of 2021, approximately 85 sites had been established across central and eastern KI and no dunnarts had been detected. An island-wide survey was due to be completed by the end of 2021, with the establishment of a long-term monitoring strategy to be based on island-wide survey results (KILB &amp; DEW 2021).</w:t>
      </w:r>
    </w:p>
    <w:p w14:paraId="5A9AAEBA" w14:textId="77777777" w:rsidR="001C1644" w:rsidRDefault="001C1644" w:rsidP="001C1644">
      <w:r>
        <w:t xml:space="preserve">The most easterly record of the KI dunnart is adjacent to Coopers Road, north of the </w:t>
      </w:r>
      <w:proofErr w:type="spellStart"/>
      <w:r>
        <w:t>Gosselands</w:t>
      </w:r>
      <w:proofErr w:type="spellEnd"/>
      <w:r>
        <w:t xml:space="preserve"> in Flinders Chase National Park (KILB &amp; DEW 2021). This supports the contention that clearance, </w:t>
      </w:r>
      <w:proofErr w:type="gramStart"/>
      <w:r>
        <w:t>modification</w:t>
      </w:r>
      <w:proofErr w:type="gramEnd"/>
      <w:r>
        <w:t xml:space="preserve"> and fragmentation of the habitat have reduced the likelihood of KI dunnarts persisting in central and eastern KI (Gates 2011). The KI dunnart appears to be restricted to the largely intact and well-connected remnant vegetation on western KI and conservation efforts for this subspecies should be focused on this part of the island.</w:t>
      </w:r>
    </w:p>
    <w:p w14:paraId="7B2DEE48" w14:textId="39BEA8CA" w:rsidR="001C1644" w:rsidRDefault="001C1644" w:rsidP="001C1644">
      <w:r>
        <w:t xml:space="preserve">KI dunnarts were previously estimated to occur in around 27 percent (95 percent Confidence Interval = 7–65 percent) of the eucalypt woodlands on the western end of KI </w:t>
      </w:r>
      <w:r w:rsidRPr="6CFD9F1E">
        <w:rPr>
          <w:noProof/>
        </w:rPr>
        <w:t>(Hohnen et al. 2019)</w:t>
      </w:r>
      <w:r>
        <w:t xml:space="preserve">. Despite the 2019–20 bushfires having burnt through most of the western half of KI, </w:t>
      </w:r>
      <w:r>
        <w:lastRenderedPageBreak/>
        <w:t xml:space="preserve">including 96 percent of the remaining habitat of the KI dunnart </w:t>
      </w:r>
      <w:r w:rsidRPr="6CFD9F1E">
        <w:rPr>
          <w:noProof/>
        </w:rPr>
        <w:t>(DAWE 2020), surveys have detected dunnarts at many more sites than previously</w:t>
      </w:r>
      <w:r>
        <w:t>. A model that identified environmental factors influencing the distribution of the subspecies (</w:t>
      </w:r>
      <w:r>
        <w:fldChar w:fldCharType="begin"/>
      </w:r>
      <w:r>
        <w:instrText xml:space="preserve"> REF _Ref88735760 \h </w:instrText>
      </w:r>
      <w:r>
        <w:fldChar w:fldCharType="separate"/>
      </w:r>
      <w:r w:rsidR="0024156C">
        <w:t xml:space="preserve">Map </w:t>
      </w:r>
      <w:r>
        <w:fldChar w:fldCharType="end"/>
      </w:r>
      <w:r>
        <w:t xml:space="preserve">3; </w:t>
      </w:r>
      <w:proofErr w:type="spellStart"/>
      <w:r>
        <w:t>Hohnen</w:t>
      </w:r>
      <w:proofErr w:type="spellEnd"/>
      <w:r>
        <w:t xml:space="preserve"> et al. 2021a) will be re-run with the location data obtained since the fires to improve understanding of the subspecies’ predicted distribution and ecological requirements.</w:t>
      </w:r>
    </w:p>
    <w:p w14:paraId="2C1B42C2" w14:textId="77777777" w:rsidR="001C1644" w:rsidRPr="00D62403" w:rsidRDefault="001C1644" w:rsidP="001C1644">
      <w:pPr>
        <w:pStyle w:val="Heading4"/>
      </w:pPr>
      <w:r w:rsidRPr="00D62403">
        <w:t>Population information</w:t>
      </w:r>
    </w:p>
    <w:p w14:paraId="2CDCD708" w14:textId="77777777" w:rsidR="001C1644" w:rsidRDefault="001C1644" w:rsidP="001C1644">
      <w:r>
        <w:t xml:space="preserve">The population size of the KI dunnart has never been quantified. Mark-recapture attempts during previous surveys have not yielded any recaptures </w:t>
      </w:r>
      <w:r w:rsidRPr="008D1D2D">
        <w:rPr>
          <w:noProof/>
        </w:rPr>
        <w:t>(Gates 2011)</w:t>
      </w:r>
      <w:r>
        <w:t xml:space="preserve">. The scarcity of records, difficulties associated with locating new subpopulations, and lack of data on abundance at (or movement between) known sites make it difficult to estimate population size. In 2011, based on an extremely low detection rate, it was estimated that the total population of the KI dunnart consisted of fewer than 500 mature individuals </w:t>
      </w:r>
      <w:r w:rsidRPr="008D1D2D">
        <w:rPr>
          <w:noProof/>
        </w:rPr>
        <w:t>(Gates 2011)</w:t>
      </w:r>
      <w:r>
        <w:t xml:space="preserve">. The population response of the subspecies following the 2019–20 bushfires is not known. Given the relatively high number of detections across the fire area, it is possible that the population size is higher than was estimated by Gates (2011). The KI dunnart may also exhibit a positive response to fire as has been observed in some other </w:t>
      </w:r>
      <w:proofErr w:type="spellStart"/>
      <w:r>
        <w:t>dasyurid</w:t>
      </w:r>
      <w:proofErr w:type="spellEnd"/>
      <w:r>
        <w:t xml:space="preserve"> species elsewhere in Australia (</w:t>
      </w:r>
      <w:r w:rsidRPr="002042A6">
        <w:t>Doherty et al. 2015; Bennison et al. 2018; Radford et al. 2020</w:t>
      </w:r>
      <w:r>
        <w:t xml:space="preserve">), though noted earlier, the subspecies prefers mid-aged vegetation. Furthermore, high detections immediately after the fire are not sufficient to gauge population response and longer-term post-fire data are required. As previously noted, it is challenging to interpret the records gathered using recent surveys due to the large increase in survey effort and updated method likely leading to far more detections than previous surveys. </w:t>
      </w:r>
    </w:p>
    <w:p w14:paraId="2F321D7B" w14:textId="77777777" w:rsidR="001C1644" w:rsidRDefault="001C1644" w:rsidP="001C1644">
      <w:r>
        <w:t xml:space="preserve">A subpopulation of KI dunnart is present within a predator-proof </w:t>
      </w:r>
      <w:proofErr w:type="spellStart"/>
      <w:r>
        <w:t>exclosure</w:t>
      </w:r>
      <w:proofErr w:type="spellEnd"/>
      <w:r>
        <w:t xml:space="preserve"> at the Western River Refuge (a private nature reserve in western KI) (KI </w:t>
      </w:r>
      <w:proofErr w:type="spellStart"/>
      <w:r>
        <w:t>LfW</w:t>
      </w:r>
      <w:proofErr w:type="spellEnd"/>
      <w:r>
        <w:t xml:space="preserve"> 2021). The size of this subpopulation is not </w:t>
      </w:r>
      <w:proofErr w:type="gramStart"/>
      <w:r>
        <w:t>known, but</w:t>
      </w:r>
      <w:proofErr w:type="gramEnd"/>
      <w:r>
        <w:t xml:space="preserve"> is likely small (&lt;100).</w:t>
      </w:r>
    </w:p>
    <w:p w14:paraId="30A1CDC7" w14:textId="46BE971B" w:rsidR="001C1644" w:rsidRDefault="001C1644" w:rsidP="001C1644">
      <w:pPr>
        <w:pStyle w:val="Caption"/>
      </w:pPr>
      <w:r>
        <w:lastRenderedPageBreak/>
        <w:t xml:space="preserve">Map </w:t>
      </w:r>
      <w:r>
        <w:rPr>
          <w:noProof/>
        </w:rPr>
        <w:fldChar w:fldCharType="begin"/>
      </w:r>
      <w:r>
        <w:rPr>
          <w:noProof/>
        </w:rPr>
        <w:instrText xml:space="preserve"> SEQ Map \* ARABIC </w:instrText>
      </w:r>
      <w:r>
        <w:rPr>
          <w:noProof/>
        </w:rPr>
        <w:fldChar w:fldCharType="separate"/>
      </w:r>
      <w:r w:rsidR="0024156C">
        <w:rPr>
          <w:noProof/>
        </w:rPr>
        <w:t>1</w:t>
      </w:r>
      <w:r>
        <w:rPr>
          <w:noProof/>
        </w:rPr>
        <w:fldChar w:fldCharType="end"/>
      </w:r>
      <w:r>
        <w:t xml:space="preserve"> Modelled distribution of Kangaroo Island dunnart</w:t>
      </w:r>
    </w:p>
    <w:p w14:paraId="4A6019D1" w14:textId="77777777" w:rsidR="001C1644" w:rsidRDefault="001C1644" w:rsidP="001C1644">
      <w:pPr>
        <w:pStyle w:val="Caption"/>
      </w:pPr>
      <w:bookmarkStart w:id="8" w:name="_Ref88652221"/>
      <w:bookmarkEnd w:id="4"/>
      <w:bookmarkEnd w:id="5"/>
      <w:bookmarkEnd w:id="6"/>
      <w:r>
        <w:rPr>
          <w:noProof/>
        </w:rPr>
        <w:drawing>
          <wp:inline distT="0" distB="0" distL="0" distR="0" wp14:anchorId="4AD9409F" wp14:editId="0B90E5D0">
            <wp:extent cx="5600700" cy="3954452"/>
            <wp:effectExtent l="0" t="0" r="0" b="8255"/>
            <wp:docPr id="7" name="Picture 7" descr="Map&#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Map&#10;&#10;Description automatically generated"/>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5611109" cy="3961802"/>
                    </a:xfrm>
                    <a:prstGeom prst="rect">
                      <a:avLst/>
                    </a:prstGeom>
                    <a:noFill/>
                    <a:ln>
                      <a:noFill/>
                    </a:ln>
                  </pic:spPr>
                </pic:pic>
              </a:graphicData>
            </a:graphic>
          </wp:inline>
        </w:drawing>
      </w:r>
    </w:p>
    <w:p w14:paraId="63CB4E8D" w14:textId="77777777" w:rsidR="001C1644" w:rsidRDefault="001C1644" w:rsidP="001C1644">
      <w:pPr>
        <w:pStyle w:val="FigureTableNoteSource"/>
        <w:spacing w:after="120"/>
        <w:contextualSpacing w:val="0"/>
      </w:pPr>
      <w:r w:rsidRPr="00D971F5">
        <w:rPr>
          <w:b/>
          <w:bCs/>
        </w:rPr>
        <w:t>Source:</w:t>
      </w:r>
      <w:r>
        <w:t xml:space="preserve"> Base map Geoscience Australia; species distribution data </w:t>
      </w:r>
      <w:hyperlink r:id="rId23" w:history="1">
        <w:r w:rsidRPr="008064B3">
          <w:rPr>
            <w:rStyle w:val="Hyperlink"/>
          </w:rPr>
          <w:t>Species of National Environmental Significance</w:t>
        </w:r>
      </w:hyperlink>
      <w:r>
        <w:t xml:space="preserve"> database.</w:t>
      </w:r>
    </w:p>
    <w:p w14:paraId="09915915" w14:textId="77777777" w:rsidR="001C1644" w:rsidRDefault="001C1644" w:rsidP="001C1644">
      <w:pPr>
        <w:pStyle w:val="FigureTableNoteSource"/>
        <w:spacing w:after="120"/>
        <w:contextualSpacing w:val="0"/>
      </w:pPr>
      <w:r w:rsidRPr="00E54F94">
        <w:rPr>
          <w:b/>
          <w:bCs/>
        </w:rPr>
        <w:t>Caveat</w:t>
      </w:r>
      <w:r>
        <w:t xml:space="preserve">: The information presented in this map has been provided by a range of groups and agencies. While every effort has been made to ensure accuracy and completeness, no guarantee is given, nor responsibility taken by the Commonwealth for errors or omissions, and the Commonwealth does not accept responsibility in respect of any information or advice given in relation to, or </w:t>
      </w:r>
      <w:proofErr w:type="gramStart"/>
      <w:r>
        <w:t>as a consequence of</w:t>
      </w:r>
      <w:proofErr w:type="gramEnd"/>
      <w:r>
        <w:t>, anything containing herein.</w:t>
      </w:r>
    </w:p>
    <w:p w14:paraId="281336A6" w14:textId="77777777" w:rsidR="001C1644" w:rsidRDefault="001C1644" w:rsidP="001C1644">
      <w:pPr>
        <w:pStyle w:val="FigureTableNoteSource"/>
      </w:pPr>
      <w:r w:rsidRPr="00E54F94">
        <w:rPr>
          <w:b/>
          <w:bCs/>
        </w:rPr>
        <w:t>Species distribution mapping</w:t>
      </w:r>
      <w:r>
        <w:t xml:space="preserve">: The species distribution mapping categories are indicative only and aim to capture (a) the specific habitat type or geographic feature that represents to recent observed locations of the species (known to occur) or preferred habitat occurring </w:t>
      </w:r>
      <w:proofErr w:type="gramStart"/>
      <w:r>
        <w:t>in close proximity to</w:t>
      </w:r>
      <w:proofErr w:type="gramEnd"/>
      <w:r>
        <w:t xml:space="preserve"> these locations (likely to occur); and (b) the broad environmental envelope or geographic region that encompasses all areas that could provide habitat for the species (may occur). These presence categories are created using an extensive database of species observations records, national and regional-scale environmental data, environmental modelling techniques and documented scientific research.</w:t>
      </w:r>
    </w:p>
    <w:bookmarkEnd w:id="8"/>
    <w:p w14:paraId="042444BE" w14:textId="77777777" w:rsidR="001C1644" w:rsidRPr="00FB35AF" w:rsidRDefault="001C1644" w:rsidP="001C1644">
      <w:pPr>
        <w:pStyle w:val="Picture"/>
      </w:pPr>
    </w:p>
    <w:p w14:paraId="7E6DD69B" w14:textId="77777777" w:rsidR="001C1644" w:rsidRDefault="001C1644" w:rsidP="001C1644">
      <w:pPr>
        <w:pStyle w:val="Caption"/>
      </w:pPr>
      <w:bookmarkStart w:id="9" w:name="_Ref88735760"/>
      <w:r>
        <w:lastRenderedPageBreak/>
        <w:t xml:space="preserve">Map </w:t>
      </w:r>
      <w:bookmarkEnd w:id="9"/>
      <w:r>
        <w:t xml:space="preserve">2 Modelled distribution of suitable habitat for the Kangaroo Island dunnart according to (a) time since fire, elevation, and vegetation cover, and (b) rainfall. </w:t>
      </w:r>
      <w:r w:rsidRPr="00440D4C">
        <w:rPr>
          <w:b w:val="0"/>
          <w:bCs w:val="0"/>
        </w:rPr>
        <w:t xml:space="preserve">Source: </w:t>
      </w:r>
      <w:r w:rsidRPr="00772A0B">
        <w:rPr>
          <w:b w:val="0"/>
          <w:bCs w:val="0"/>
          <w:noProof/>
        </w:rPr>
        <w:t xml:space="preserve">Hohnen et al. </w:t>
      </w:r>
      <w:r w:rsidRPr="00260E06">
        <w:rPr>
          <w:b w:val="0"/>
        </w:rPr>
        <w:t>(2021a).</w:t>
      </w:r>
    </w:p>
    <w:p w14:paraId="56CEF13E" w14:textId="77777777" w:rsidR="001C1644" w:rsidRDefault="001C1644" w:rsidP="001C1644">
      <w:pPr>
        <w:pStyle w:val="Picture"/>
        <w:spacing w:after="200" w:line="276" w:lineRule="auto"/>
      </w:pPr>
      <w:r>
        <w:drawing>
          <wp:inline distT="0" distB="0" distL="0" distR="0" wp14:anchorId="50CD0C11" wp14:editId="6554C828">
            <wp:extent cx="5252720" cy="5219700"/>
            <wp:effectExtent l="0" t="0" r="5080" b="0"/>
            <wp:docPr id="6" name="Picture 6"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Graphical user interface&#10;&#10;Description automatically generated"/>
                    <pic:cNvPicPr/>
                  </pic:nvPicPr>
                  <pic:blipFill rotWithShape="1">
                    <a:blip r:embed="rId24">
                      <a:extLst>
                        <a:ext uri="{28A0092B-C50C-407E-A947-70E740481C1C}">
                          <a14:useLocalDpi xmlns:a14="http://schemas.microsoft.com/office/drawing/2010/main" val="0"/>
                        </a:ext>
                      </a:extLst>
                    </a:blip>
                    <a:srcRect b="1256"/>
                    <a:stretch/>
                  </pic:blipFill>
                  <pic:spPr bwMode="auto">
                    <a:xfrm>
                      <a:off x="0" y="0"/>
                      <a:ext cx="5271218" cy="5238082"/>
                    </a:xfrm>
                    <a:prstGeom prst="rect">
                      <a:avLst/>
                    </a:prstGeom>
                    <a:ln>
                      <a:noFill/>
                    </a:ln>
                    <a:extLst>
                      <a:ext uri="{53640926-AAD7-44D8-BBD7-CCE9431645EC}">
                        <a14:shadowObscured xmlns:a14="http://schemas.microsoft.com/office/drawing/2010/main"/>
                      </a:ext>
                    </a:extLst>
                  </pic:spPr>
                </pic:pic>
              </a:graphicData>
            </a:graphic>
          </wp:inline>
        </w:drawing>
      </w:r>
    </w:p>
    <w:p w14:paraId="5C09B7F4" w14:textId="77777777" w:rsidR="001C1644" w:rsidRPr="00A90049" w:rsidRDefault="001C1644" w:rsidP="001C1644">
      <w:pPr>
        <w:pStyle w:val="Picture"/>
        <w:spacing w:after="200" w:line="276" w:lineRule="auto"/>
        <w:rPr>
          <w:sz w:val="20"/>
          <w:szCs w:val="20"/>
        </w:rPr>
      </w:pPr>
      <w:r w:rsidRPr="00A90049">
        <w:rPr>
          <w:sz w:val="20"/>
          <w:szCs w:val="20"/>
        </w:rPr>
        <w:t xml:space="preserve">*Note: Map </w:t>
      </w:r>
      <w:r>
        <w:rPr>
          <w:sz w:val="20"/>
          <w:szCs w:val="20"/>
        </w:rPr>
        <w:t>2</w:t>
      </w:r>
      <w:r w:rsidRPr="00A90049">
        <w:rPr>
          <w:sz w:val="20"/>
          <w:szCs w:val="20"/>
        </w:rPr>
        <w:t xml:space="preserve"> does not include data from </w:t>
      </w:r>
      <w:r>
        <w:rPr>
          <w:sz w:val="20"/>
          <w:szCs w:val="20"/>
        </w:rPr>
        <w:t>surveys after 2019</w:t>
      </w:r>
    </w:p>
    <w:p w14:paraId="7BE30313" w14:textId="77777777" w:rsidR="001C1644" w:rsidRDefault="001C1644" w:rsidP="001C1644">
      <w:pPr>
        <w:pStyle w:val="Heading3"/>
      </w:pPr>
      <w:r>
        <w:t>Cultural and community significance</w:t>
      </w:r>
    </w:p>
    <w:p w14:paraId="4EF9DE45" w14:textId="77777777" w:rsidR="001C1644" w:rsidRDefault="001C1644" w:rsidP="001C1644">
      <w:r>
        <w:t xml:space="preserve">The significance of </w:t>
      </w:r>
      <w:proofErr w:type="gramStart"/>
      <w:r>
        <w:t>particular species</w:t>
      </w:r>
      <w:proofErr w:type="gramEnd"/>
      <w:r>
        <w:t>, ecological communities, spiritual and other cultural values are diverse and varied for the many Indigenous peoples that live in the area and care for Country. This section describes some examples of this significance but is not intended to be comprehensive or applicable to, or speak for, all Indigenous people. Such knowledge may be only held by Indigenous groups and individuals who are the custodians of this knowledge.</w:t>
      </w:r>
    </w:p>
    <w:p w14:paraId="62D0EC55" w14:textId="77777777" w:rsidR="001C1644" w:rsidRDefault="001C1644" w:rsidP="001C1644">
      <w:pPr>
        <w:keepNext/>
        <w:keepLines/>
      </w:pPr>
      <w:r>
        <w:lastRenderedPageBreak/>
        <w:t xml:space="preserve">The lands and waters of KI are culturally and spiritually significant to the Kaurna, Ngarrindjeri, </w:t>
      </w:r>
      <w:proofErr w:type="spellStart"/>
      <w:r>
        <w:t>Narungga</w:t>
      </w:r>
      <w:proofErr w:type="spellEnd"/>
      <w:r>
        <w:t xml:space="preserve"> and </w:t>
      </w:r>
      <w:proofErr w:type="spellStart"/>
      <w:r>
        <w:t>Ramindjeri</w:t>
      </w:r>
      <w:proofErr w:type="spellEnd"/>
      <w:r>
        <w:t xml:space="preserve"> Peoples </w:t>
      </w:r>
      <w:r>
        <w:rPr>
          <w:noProof/>
        </w:rPr>
        <w:t>(Ngarrindjeri Nation 2007; NRKI 2017)</w:t>
      </w:r>
      <w:r>
        <w:t xml:space="preserve">. A detailed understanding of Country and the responsibility to care for lands and waters have been passed down through the generations </w:t>
      </w:r>
      <w:r>
        <w:rPr>
          <w:noProof/>
        </w:rPr>
        <w:t>(Ngarrindjeri Nation 2007; NRKI 2017)</w:t>
      </w:r>
      <w:r>
        <w:t>. The</w:t>
      </w:r>
      <w:r w:rsidRPr="00BC2F51">
        <w:t xml:space="preserve"> Kaurna, Ngarrindjeri, </w:t>
      </w:r>
      <w:proofErr w:type="spellStart"/>
      <w:r w:rsidRPr="00BC2F51">
        <w:t>Narungga</w:t>
      </w:r>
      <w:proofErr w:type="spellEnd"/>
      <w:r w:rsidRPr="00BC2F51">
        <w:t xml:space="preserve"> and </w:t>
      </w:r>
      <w:proofErr w:type="spellStart"/>
      <w:r w:rsidRPr="00BC2F51">
        <w:t>Ramindjeri</w:t>
      </w:r>
      <w:proofErr w:type="spellEnd"/>
      <w:r w:rsidRPr="00BC2F51">
        <w:t xml:space="preserve"> Peoples </w:t>
      </w:r>
      <w:r>
        <w:t>would like</w:t>
      </w:r>
      <w:r w:rsidRPr="00BC2F51">
        <w:t xml:space="preserve"> to be centrally involved in the development, planning and implementation of natural resources and cultural heritage management in their traditional lands and waters </w:t>
      </w:r>
      <w:r w:rsidRPr="00BC2F51">
        <w:rPr>
          <w:noProof/>
        </w:rPr>
        <w:t>(Ngarrindjeri Nation 2007; NRKI 2017)</w:t>
      </w:r>
      <w:r w:rsidRPr="00BC2F51">
        <w:t>.</w:t>
      </w:r>
    </w:p>
    <w:p w14:paraId="04076EF8" w14:textId="77777777" w:rsidR="001C1644" w:rsidRPr="00223D33" w:rsidRDefault="001C1644" w:rsidP="001C1644">
      <w:r>
        <w:t>There is substantial community interest in the KI dunnart. Community interest has increased further since the 2019–20 bushfires, owing to highly publicised recovery efforts being undertaken by various public and private organisations. There has been an active recovery team since 2020.</w:t>
      </w:r>
    </w:p>
    <w:p w14:paraId="2C38DDC3" w14:textId="77777777" w:rsidR="001C1644" w:rsidRDefault="001C1644" w:rsidP="001C1644">
      <w:pPr>
        <w:pStyle w:val="Heading3"/>
      </w:pPr>
      <w:r>
        <w:t>Relevant biology and ecology</w:t>
      </w:r>
    </w:p>
    <w:p w14:paraId="1CA04820" w14:textId="77777777" w:rsidR="001C1644" w:rsidRPr="00D62403" w:rsidRDefault="001C1644" w:rsidP="001C1644">
      <w:pPr>
        <w:pStyle w:val="Heading4"/>
      </w:pPr>
      <w:r w:rsidRPr="00D62403">
        <w:t>Habitat</w:t>
      </w:r>
    </w:p>
    <w:p w14:paraId="4BFBB5A3" w14:textId="77777777" w:rsidR="001C1644" w:rsidRDefault="001C1644" w:rsidP="001C1644">
      <w:r>
        <w:t xml:space="preserve">The KI dunnart occurs across a broad range of native vegetation types within its distribution </w:t>
      </w:r>
      <w:r w:rsidRPr="003604F8">
        <w:rPr>
          <w:noProof/>
        </w:rPr>
        <w:t>(Gates 2001</w:t>
      </w:r>
      <w:r>
        <w:rPr>
          <w:noProof/>
        </w:rPr>
        <w:t>, 2011</w:t>
      </w:r>
      <w:r w:rsidRPr="003604F8">
        <w:rPr>
          <w:noProof/>
        </w:rPr>
        <w:t>)</w:t>
      </w:r>
      <w:r>
        <w:t xml:space="preserve">. This is consistent with observations of the closely related common dunnart, which occurs in a broad range of habitat types on the Australian mainland </w:t>
      </w:r>
      <w:r w:rsidRPr="001E768A">
        <w:rPr>
          <w:noProof/>
        </w:rPr>
        <w:t>(Menkhorst 1995; Monamy &amp; Fox 2000)</w:t>
      </w:r>
      <w:r>
        <w:t xml:space="preserve">. Before the 2019–20 bushfires, </w:t>
      </w:r>
      <w:proofErr w:type="gramStart"/>
      <w:r>
        <w:t>rainfall</w:t>
      </w:r>
      <w:proofErr w:type="gramEnd"/>
      <w:r>
        <w:t xml:space="preserve"> and age of vegetation (post-fire) were important predictors of KI dunnart occurrence </w:t>
      </w:r>
      <w:r w:rsidRPr="00772A0B">
        <w:rPr>
          <w:noProof/>
        </w:rPr>
        <w:t>(Hohnen et al. 2021a)</w:t>
      </w:r>
      <w:r>
        <w:t xml:space="preserve">. Most sites at which KI dunnarts were known to occur were in areas of KI with higher annual rainfall (&gt;600 mm) </w:t>
      </w:r>
      <w:r w:rsidRPr="001C09A5">
        <w:rPr>
          <w:noProof/>
        </w:rPr>
        <w:t>(Gates 2011; Woinarski et al. 2014; Hohnen et al. 2021a)</w:t>
      </w:r>
      <w:r>
        <w:rPr>
          <w:noProof/>
        </w:rPr>
        <w:t>,</w:t>
      </w:r>
      <w:r w:rsidRPr="003C7619">
        <w:t xml:space="preserve"> </w:t>
      </w:r>
      <w:r>
        <w:t xml:space="preserve">with habitat that was </w:t>
      </w:r>
      <w:r w:rsidRPr="001C09A5">
        <w:t xml:space="preserve">a mix of post-fire successional stages with at least some </w:t>
      </w:r>
      <w:r>
        <w:t>mid-stage</w:t>
      </w:r>
      <w:r w:rsidRPr="001C09A5">
        <w:t xml:space="preserve"> regrowth (approximately 5–20 years post-fire) </w:t>
      </w:r>
      <w:r w:rsidRPr="001C09A5">
        <w:rPr>
          <w:noProof/>
        </w:rPr>
        <w:t>(Hohnen et al. 2021a)</w:t>
      </w:r>
      <w:r w:rsidRPr="001C09A5">
        <w:t xml:space="preserve">. </w:t>
      </w:r>
      <w:r>
        <w:t xml:space="preserve">Prior to the 2019–20 bushfires, </w:t>
      </w:r>
      <w:r w:rsidRPr="00132F16">
        <w:t xml:space="preserve">one of the </w:t>
      </w:r>
      <w:r>
        <w:t>most frequently detected populations</w:t>
      </w:r>
      <w:r w:rsidRPr="00132F16">
        <w:t xml:space="preserve"> of KI </w:t>
      </w:r>
      <w:r>
        <w:t>d</w:t>
      </w:r>
      <w:r w:rsidRPr="00132F16">
        <w:t>unnart occurred in long-unburnt vegetation (T. Robinson and J. </w:t>
      </w:r>
      <w:proofErr w:type="spellStart"/>
      <w:r w:rsidRPr="00132F16">
        <w:t>Haska</w:t>
      </w:r>
      <w:proofErr w:type="spellEnd"/>
      <w:r>
        <w:t xml:space="preserve"> 2019 </w:t>
      </w:r>
      <w:r w:rsidRPr="00132F16">
        <w:t>pers comm</w:t>
      </w:r>
      <w:r>
        <w:t xml:space="preserve"> at 2019 KI dunnart workshop</w:t>
      </w:r>
      <w:r w:rsidRPr="00132F16">
        <w:t>).</w:t>
      </w:r>
      <w:r>
        <w:t xml:space="preserve"> However, the prevalence of dunnart detections in severely burnt areas in the two years post-fire (including many detections only six months post-fire) is providing important insights into the subspecies’ habitat requirements.</w:t>
      </w:r>
    </w:p>
    <w:p w14:paraId="12740908" w14:textId="77777777" w:rsidR="001C1644" w:rsidRDefault="001C1644" w:rsidP="001C1644">
      <w:r>
        <w:t xml:space="preserve">The major vegetation assemblages in western KI are low, open mallee woodland dominated by </w:t>
      </w:r>
      <w:r w:rsidRPr="00D62403">
        <w:rPr>
          <w:rStyle w:val="Emphasis"/>
        </w:rPr>
        <w:t xml:space="preserve">Eucalyptus </w:t>
      </w:r>
      <w:proofErr w:type="spellStart"/>
      <w:r w:rsidRPr="00D62403">
        <w:rPr>
          <w:rStyle w:val="Emphasis"/>
        </w:rPr>
        <w:t>remota</w:t>
      </w:r>
      <w:proofErr w:type="spellEnd"/>
      <w:r>
        <w:t xml:space="preserve"> (Kangaroo Island mallee ash) and </w:t>
      </w:r>
      <w:r w:rsidRPr="00D62403">
        <w:rPr>
          <w:rStyle w:val="Emphasis"/>
        </w:rPr>
        <w:t>E. </w:t>
      </w:r>
      <w:proofErr w:type="spellStart"/>
      <w:r w:rsidRPr="00D62403">
        <w:rPr>
          <w:rStyle w:val="Emphasis"/>
        </w:rPr>
        <w:t>diversifolia</w:t>
      </w:r>
      <w:proofErr w:type="spellEnd"/>
      <w:r>
        <w:t xml:space="preserve"> (coastal mallee), and </w:t>
      </w:r>
      <w:r w:rsidRPr="00D62403">
        <w:rPr>
          <w:rStyle w:val="Emphasis"/>
        </w:rPr>
        <w:t>E. </w:t>
      </w:r>
      <w:proofErr w:type="spellStart"/>
      <w:r w:rsidRPr="00D62403">
        <w:rPr>
          <w:rStyle w:val="Emphasis"/>
        </w:rPr>
        <w:t>baxteri</w:t>
      </w:r>
      <w:proofErr w:type="spellEnd"/>
      <w:r>
        <w:t xml:space="preserve"> (brown stringybark) woodland. KI dunnarts have been recorded within </w:t>
      </w:r>
      <w:proofErr w:type="gramStart"/>
      <w:r>
        <w:t>both of these</w:t>
      </w:r>
      <w:proofErr w:type="gramEnd"/>
      <w:r>
        <w:t xml:space="preserve"> major plant assemblages </w:t>
      </w:r>
      <w:r w:rsidRPr="003604F8">
        <w:rPr>
          <w:noProof/>
        </w:rPr>
        <w:t>(Gates 2011)</w:t>
      </w:r>
      <w:r>
        <w:t xml:space="preserve">. The composition and structure of understorey and </w:t>
      </w:r>
      <w:proofErr w:type="spellStart"/>
      <w:r>
        <w:t>midstorey</w:t>
      </w:r>
      <w:proofErr w:type="spellEnd"/>
      <w:r>
        <w:t xml:space="preserve"> species within these assemblages is variable, but usually includes a diverse range of shrubs and other understorey species. Common understorey and </w:t>
      </w:r>
      <w:proofErr w:type="spellStart"/>
      <w:r>
        <w:t>midstorey</w:t>
      </w:r>
      <w:proofErr w:type="spellEnd"/>
      <w:r>
        <w:t xml:space="preserve"> species include </w:t>
      </w:r>
      <w:r w:rsidRPr="00D62403">
        <w:rPr>
          <w:rStyle w:val="Emphasis"/>
        </w:rPr>
        <w:t xml:space="preserve">Banksia </w:t>
      </w:r>
      <w:proofErr w:type="spellStart"/>
      <w:r w:rsidRPr="00D62403">
        <w:rPr>
          <w:rStyle w:val="Emphasis"/>
        </w:rPr>
        <w:t>ornata</w:t>
      </w:r>
      <w:proofErr w:type="spellEnd"/>
      <w:r>
        <w:t xml:space="preserve"> (desert banksia), </w:t>
      </w:r>
      <w:r w:rsidRPr="00D62403">
        <w:rPr>
          <w:rStyle w:val="Emphasis"/>
        </w:rPr>
        <w:t>B. marginata</w:t>
      </w:r>
      <w:r>
        <w:t xml:space="preserve"> (silver banksia), </w:t>
      </w:r>
      <w:r w:rsidRPr="00D62403">
        <w:rPr>
          <w:rStyle w:val="Emphasis"/>
        </w:rPr>
        <w:t xml:space="preserve">Xanthorrhoea </w:t>
      </w:r>
      <w:proofErr w:type="spellStart"/>
      <w:r w:rsidRPr="00D62403">
        <w:rPr>
          <w:rStyle w:val="Emphasis"/>
        </w:rPr>
        <w:t>semiplana</w:t>
      </w:r>
      <w:proofErr w:type="spellEnd"/>
      <w:r w:rsidRPr="00D62403">
        <w:rPr>
          <w:rStyle w:val="Emphasis"/>
        </w:rPr>
        <w:t xml:space="preserve"> </w:t>
      </w:r>
      <w:r w:rsidRPr="00563EAA">
        <w:t>subsp.</w:t>
      </w:r>
      <w:r w:rsidRPr="00D62403">
        <w:rPr>
          <w:rStyle w:val="Emphasis"/>
        </w:rPr>
        <w:t> </w:t>
      </w:r>
      <w:proofErr w:type="spellStart"/>
      <w:r w:rsidRPr="00D62403">
        <w:rPr>
          <w:rStyle w:val="Emphasis"/>
        </w:rPr>
        <w:t>tateana</w:t>
      </w:r>
      <w:proofErr w:type="spellEnd"/>
      <w:r>
        <w:t xml:space="preserve"> (yacca), </w:t>
      </w:r>
      <w:r w:rsidRPr="00337493">
        <w:rPr>
          <w:rStyle w:val="Emphasis"/>
        </w:rPr>
        <w:t xml:space="preserve">Hakea </w:t>
      </w:r>
      <w:r w:rsidRPr="00D62403">
        <w:rPr>
          <w:rStyle w:val="Emphasis"/>
        </w:rPr>
        <w:t>rostrata</w:t>
      </w:r>
      <w:r>
        <w:t xml:space="preserve"> (beaked hakea), </w:t>
      </w:r>
      <w:proofErr w:type="spellStart"/>
      <w:r w:rsidRPr="00D62403">
        <w:rPr>
          <w:rStyle w:val="Emphasis"/>
        </w:rPr>
        <w:t>Leucopogon</w:t>
      </w:r>
      <w:proofErr w:type="spellEnd"/>
      <w:r w:rsidRPr="00D62403">
        <w:rPr>
          <w:rStyle w:val="Emphasis"/>
        </w:rPr>
        <w:t xml:space="preserve"> </w:t>
      </w:r>
      <w:proofErr w:type="spellStart"/>
      <w:r w:rsidRPr="00D62403">
        <w:rPr>
          <w:rStyle w:val="Emphasis"/>
        </w:rPr>
        <w:t>concurvus</w:t>
      </w:r>
      <w:proofErr w:type="spellEnd"/>
      <w:r>
        <w:t xml:space="preserve"> (beard-heath), </w:t>
      </w:r>
      <w:proofErr w:type="spellStart"/>
      <w:r w:rsidRPr="00D62403">
        <w:rPr>
          <w:rStyle w:val="Emphasis"/>
        </w:rPr>
        <w:t>Calytrix</w:t>
      </w:r>
      <w:proofErr w:type="spellEnd"/>
      <w:r w:rsidRPr="00D62403">
        <w:rPr>
          <w:rStyle w:val="Emphasis"/>
        </w:rPr>
        <w:t xml:space="preserve"> </w:t>
      </w:r>
      <w:proofErr w:type="spellStart"/>
      <w:r w:rsidRPr="00D62403">
        <w:rPr>
          <w:rStyle w:val="Emphasis"/>
        </w:rPr>
        <w:t>tetragona</w:t>
      </w:r>
      <w:proofErr w:type="spellEnd"/>
      <w:r>
        <w:t xml:space="preserve"> (common fringe-myrtle), </w:t>
      </w:r>
      <w:proofErr w:type="spellStart"/>
      <w:r w:rsidRPr="00D62403">
        <w:rPr>
          <w:rStyle w:val="Emphasis"/>
        </w:rPr>
        <w:t>Petrophile</w:t>
      </w:r>
      <w:proofErr w:type="spellEnd"/>
      <w:r w:rsidRPr="00D62403">
        <w:rPr>
          <w:rStyle w:val="Emphasis"/>
        </w:rPr>
        <w:t xml:space="preserve"> </w:t>
      </w:r>
      <w:proofErr w:type="spellStart"/>
      <w:r w:rsidRPr="00D62403">
        <w:rPr>
          <w:rStyle w:val="Emphasis"/>
        </w:rPr>
        <w:t>multisecta</w:t>
      </w:r>
      <w:proofErr w:type="spellEnd"/>
      <w:r>
        <w:t xml:space="preserve"> (Kangaroo Island cone-sticks), </w:t>
      </w:r>
      <w:r w:rsidRPr="00D62403">
        <w:rPr>
          <w:rStyle w:val="Emphasis"/>
        </w:rPr>
        <w:t>Hibbertia</w:t>
      </w:r>
      <w:r>
        <w:t xml:space="preserve"> spp. (guinea-flowers), and </w:t>
      </w:r>
      <w:proofErr w:type="spellStart"/>
      <w:r w:rsidRPr="00D62403">
        <w:rPr>
          <w:rStyle w:val="Emphasis"/>
        </w:rPr>
        <w:t>Lepidosperma</w:t>
      </w:r>
      <w:proofErr w:type="spellEnd"/>
      <w:r w:rsidRPr="00EC4699">
        <w:t> </w:t>
      </w:r>
      <w:r>
        <w:t xml:space="preserve">spp. (rushes) </w:t>
      </w:r>
      <w:r w:rsidRPr="003604F8">
        <w:rPr>
          <w:noProof/>
        </w:rPr>
        <w:t>(Gates 2011)</w:t>
      </w:r>
      <w:r>
        <w:t xml:space="preserve">. </w:t>
      </w:r>
      <w:r w:rsidRPr="003604F8">
        <w:t>The KI</w:t>
      </w:r>
      <w:r>
        <w:t xml:space="preserve"> d</w:t>
      </w:r>
      <w:r w:rsidRPr="003604F8">
        <w:t xml:space="preserve">unnart </w:t>
      </w:r>
      <w:r>
        <w:t>has also been recorded</w:t>
      </w:r>
      <w:r w:rsidRPr="003604F8">
        <w:t xml:space="preserve"> in </w:t>
      </w:r>
      <w:r>
        <w:t>c</w:t>
      </w:r>
      <w:r w:rsidRPr="003604F8">
        <w:t xml:space="preserve">oastal </w:t>
      </w:r>
      <w:r>
        <w:t>m</w:t>
      </w:r>
      <w:r w:rsidRPr="003604F8">
        <w:t xml:space="preserve">allee communities along the south coast </w:t>
      </w:r>
      <w:r>
        <w:t xml:space="preserve">of KI </w:t>
      </w:r>
      <w:r w:rsidRPr="003604F8">
        <w:t xml:space="preserve">and </w:t>
      </w:r>
      <w:r w:rsidRPr="00D62403">
        <w:rPr>
          <w:rStyle w:val="Emphasis"/>
        </w:rPr>
        <w:t xml:space="preserve">Eucalyptus </w:t>
      </w:r>
      <w:proofErr w:type="spellStart"/>
      <w:r w:rsidRPr="00D62403">
        <w:rPr>
          <w:rStyle w:val="Emphasis"/>
        </w:rPr>
        <w:t>cladocalyx</w:t>
      </w:r>
      <w:proofErr w:type="spellEnd"/>
      <w:r>
        <w:t xml:space="preserve"> (sugar gum)</w:t>
      </w:r>
      <w:r w:rsidRPr="003604F8">
        <w:t xml:space="preserve"> woodland along the north coast of </w:t>
      </w:r>
      <w:r>
        <w:t>the island</w:t>
      </w:r>
      <w:r w:rsidRPr="003604F8">
        <w:t xml:space="preserve"> </w:t>
      </w:r>
      <w:r w:rsidRPr="003604F8">
        <w:rPr>
          <w:noProof/>
        </w:rPr>
        <w:t>(Herbert 1996; Gates 2001)</w:t>
      </w:r>
      <w:r>
        <w:t>.</w:t>
      </w:r>
    </w:p>
    <w:p w14:paraId="088B3115" w14:textId="77777777" w:rsidR="001C1644" w:rsidRDefault="001C1644" w:rsidP="001C1644">
      <w:r>
        <w:t>It is likely that vegetation structure is a stronger driver of KI dunnart distribution than floristics, with the subspecies preferring a less dense, sclerophyllous understorey (</w:t>
      </w:r>
      <w:proofErr w:type="spellStart"/>
      <w:r>
        <w:t>Hohnen</w:t>
      </w:r>
      <w:proofErr w:type="spellEnd"/>
      <w:r>
        <w:t xml:space="preserve"> et al. 2021a). KI dunnarts have been recorded sheltering in the skirts of </w:t>
      </w:r>
      <w:r>
        <w:rPr>
          <w:i/>
          <w:iCs/>
        </w:rPr>
        <w:t xml:space="preserve">Xanthorrhoea </w:t>
      </w:r>
      <w:proofErr w:type="spellStart"/>
      <w:r>
        <w:rPr>
          <w:i/>
          <w:iCs/>
        </w:rPr>
        <w:t>semiplana</w:t>
      </w:r>
      <w:proofErr w:type="spellEnd"/>
      <w:r>
        <w:rPr>
          <w:i/>
          <w:iCs/>
        </w:rPr>
        <w:t xml:space="preserve"> </w:t>
      </w:r>
      <w:r>
        <w:t xml:space="preserve">subsp. </w:t>
      </w:r>
      <w:proofErr w:type="spellStart"/>
      <w:r>
        <w:rPr>
          <w:i/>
          <w:iCs/>
        </w:rPr>
        <w:lastRenderedPageBreak/>
        <w:t>tateana</w:t>
      </w:r>
      <w:proofErr w:type="spellEnd"/>
      <w:r>
        <w:rPr>
          <w:i/>
          <w:iCs/>
        </w:rPr>
        <w:t xml:space="preserve"> </w:t>
      </w:r>
      <w:r>
        <w:t>(grass tree) plants (NESP TSR 2019), which may increase their susceptibility to severe fire. However, the habitat requirements of the subspecies remain poorly understood. Increased and unprecedented survey effort following the 2019–20 bushfires will likely improve understanding of the habitat requirements.</w:t>
      </w:r>
    </w:p>
    <w:p w14:paraId="5EE69671" w14:textId="77777777" w:rsidR="001C1644" w:rsidRPr="00D62403" w:rsidRDefault="001C1644" w:rsidP="001C1644">
      <w:pPr>
        <w:pStyle w:val="Heading4"/>
      </w:pPr>
      <w:r w:rsidRPr="00D62403">
        <w:t>Diet</w:t>
      </w:r>
    </w:p>
    <w:p w14:paraId="4F266682" w14:textId="77777777" w:rsidR="001C1644" w:rsidRDefault="001C1644" w:rsidP="001C1644">
      <w:r>
        <w:t xml:space="preserve">Most dunnarts are opportunistic carnivores whose diet consists almost entirely of ground-dwelling invertebrates (primarily spiders, crickets, beetles, ants, and termites), with the occasional small reptile or other small vertebrate prey </w:t>
      </w:r>
      <w:r w:rsidRPr="009D558D">
        <w:rPr>
          <w:noProof/>
        </w:rPr>
        <w:t>(Morton et al. 1983; Fox &amp; Archer 1984)</w:t>
      </w:r>
      <w:r>
        <w:t>.</w:t>
      </w:r>
      <w:r w:rsidRPr="002E2634">
        <w:t xml:space="preserve"> </w:t>
      </w:r>
      <w:r>
        <w:t>Preliminary scat analysis has indicated that while s</w:t>
      </w:r>
      <w:r w:rsidRPr="001C09A5">
        <w:t xml:space="preserve">piders and ants </w:t>
      </w:r>
      <w:r>
        <w:t>are a major component of</w:t>
      </w:r>
      <w:r w:rsidRPr="001C09A5">
        <w:t xml:space="preserve"> </w:t>
      </w:r>
      <w:r>
        <w:t xml:space="preserve">the </w:t>
      </w:r>
      <w:r w:rsidRPr="001C09A5">
        <w:t xml:space="preserve">diet of the </w:t>
      </w:r>
      <w:r>
        <w:t xml:space="preserve">KI dunnart </w:t>
      </w:r>
      <w:r w:rsidRPr="001C09A5">
        <w:rPr>
          <w:noProof/>
        </w:rPr>
        <w:t>(Gates 2001)</w:t>
      </w:r>
      <w:r>
        <w:t>,</w:t>
      </w:r>
      <w:r w:rsidRPr="001C09A5">
        <w:t xml:space="preserve"> </w:t>
      </w:r>
      <w:r>
        <w:t>b</w:t>
      </w:r>
      <w:r w:rsidRPr="001C09A5">
        <w:t>eetles</w:t>
      </w:r>
      <w:r>
        <w:t xml:space="preserve">, </w:t>
      </w:r>
      <w:r w:rsidRPr="001C09A5">
        <w:t>scorpions</w:t>
      </w:r>
      <w:r>
        <w:t>, centipedes, and grasshoppers</w:t>
      </w:r>
      <w:r w:rsidRPr="001C09A5">
        <w:t xml:space="preserve"> </w:t>
      </w:r>
      <w:r>
        <w:t>a</w:t>
      </w:r>
      <w:r w:rsidRPr="001C09A5">
        <w:t>re also consumed</w:t>
      </w:r>
      <w:r>
        <w:t xml:space="preserve"> </w:t>
      </w:r>
      <w:r w:rsidRPr="00B47BFE">
        <w:rPr>
          <w:noProof/>
        </w:rPr>
        <w:t>(Gates 2001)</w:t>
      </w:r>
      <w:r w:rsidRPr="001C09A5">
        <w:t>.</w:t>
      </w:r>
    </w:p>
    <w:p w14:paraId="0F3773EE" w14:textId="77777777" w:rsidR="001C1644" w:rsidRPr="00D62403" w:rsidRDefault="001C1644" w:rsidP="001C1644">
      <w:pPr>
        <w:pStyle w:val="Heading4"/>
      </w:pPr>
      <w:r w:rsidRPr="00D62403">
        <w:t>Breeding and lifecycle</w:t>
      </w:r>
    </w:p>
    <w:p w14:paraId="5D6717BF" w14:textId="77777777" w:rsidR="001C1644" w:rsidRDefault="001C1644" w:rsidP="001C1644">
      <w:r>
        <w:t xml:space="preserve">There is limited understanding of the reproductive biology of the KI dunnart. The subspecies is likely to have very similar reproductive biology to closely related </w:t>
      </w:r>
      <w:proofErr w:type="spellStart"/>
      <w:r w:rsidRPr="00D62403">
        <w:rPr>
          <w:rStyle w:val="Emphasis"/>
        </w:rPr>
        <w:t>Sminthopsis</w:t>
      </w:r>
      <w:proofErr w:type="spellEnd"/>
      <w:r>
        <w:t> spp., including the common dunnart and grey-bellied dunnart. The common dunnart</w:t>
      </w:r>
      <w:r w:rsidRPr="00FA559C">
        <w:t xml:space="preserve"> </w:t>
      </w:r>
      <w:r>
        <w:t xml:space="preserve">has a gestation period of approximately 12 days, and young leave their mother’s pouch at approximately 65 days </w:t>
      </w:r>
      <w:r w:rsidRPr="00F44CA4">
        <w:rPr>
          <w:noProof/>
        </w:rPr>
        <w:t>(Fox &amp; Whitford 1982)</w:t>
      </w:r>
      <w:r>
        <w:t xml:space="preserve">. Based on the number of teats recorded in the grey-bellied dunnart, KI dunnart litters are presumed to consist of 6 to 8 young </w:t>
      </w:r>
      <w:r w:rsidRPr="004A4BB3">
        <w:rPr>
          <w:noProof/>
        </w:rPr>
        <w:t>(Kitchener et al. 1984)</w:t>
      </w:r>
      <w:r>
        <w:t>.</w:t>
      </w:r>
    </w:p>
    <w:p w14:paraId="5706F39F" w14:textId="77777777" w:rsidR="001C1644" w:rsidRDefault="001C1644" w:rsidP="001C1644">
      <w:r>
        <w:t xml:space="preserve">Most dunnart species are polyoestrous (capable of breeding several times per year), with rapid maturation of young that require minimal parental care </w:t>
      </w:r>
      <w:r w:rsidRPr="00F44CA4">
        <w:rPr>
          <w:noProof/>
        </w:rPr>
        <w:t>(Lee &amp; Cockburn 1985)</w:t>
      </w:r>
      <w:r>
        <w:t xml:space="preserve">. </w:t>
      </w:r>
      <w:proofErr w:type="spellStart"/>
      <w:r>
        <w:t>Polyoestry</w:t>
      </w:r>
      <w:proofErr w:type="spellEnd"/>
      <w:r>
        <w:t xml:space="preserve"> has been shown to be advantageous for the closely related common dunnart and </w:t>
      </w:r>
      <w:proofErr w:type="spellStart"/>
      <w:r w:rsidRPr="00D62403">
        <w:rPr>
          <w:rStyle w:val="Emphasis"/>
        </w:rPr>
        <w:t>Sminthopsis</w:t>
      </w:r>
      <w:proofErr w:type="spellEnd"/>
      <w:r w:rsidRPr="00D62403">
        <w:rPr>
          <w:rStyle w:val="Emphasis"/>
        </w:rPr>
        <w:t xml:space="preserve"> </w:t>
      </w:r>
      <w:proofErr w:type="spellStart"/>
      <w:r w:rsidRPr="00D62403">
        <w:rPr>
          <w:rStyle w:val="Emphasis"/>
        </w:rPr>
        <w:t>dolichura</w:t>
      </w:r>
      <w:proofErr w:type="spellEnd"/>
      <w:r>
        <w:t xml:space="preserve"> (</w:t>
      </w:r>
      <w:proofErr w:type="gramStart"/>
      <w:r>
        <w:t>little long</w:t>
      </w:r>
      <w:proofErr w:type="gramEnd"/>
      <w:r>
        <w:t xml:space="preserve">-tailed dunnart) in the unpredictable and rapidly changing conditions that characterise early- to mid-stage post-fire habitat </w:t>
      </w:r>
      <w:r w:rsidRPr="0041636B">
        <w:rPr>
          <w:noProof/>
        </w:rPr>
        <w:t>(Fox &amp; Whitford 1982</w:t>
      </w:r>
      <w:r>
        <w:rPr>
          <w:noProof/>
        </w:rPr>
        <w:t>; Friend et al. 1997</w:t>
      </w:r>
      <w:r w:rsidRPr="0041636B">
        <w:rPr>
          <w:noProof/>
        </w:rPr>
        <w:t>)</w:t>
      </w:r>
      <w:r>
        <w:t>.</w:t>
      </w:r>
    </w:p>
    <w:p w14:paraId="40BCF08E" w14:textId="77777777" w:rsidR="001C1644" w:rsidRDefault="001C1644" w:rsidP="001C1644">
      <w:r>
        <w:t xml:space="preserve">During surveys undertaken from January to May, from 1999 to 2001, over half of live captured KI dunnarts were juveniles or subadults (weighing &lt;16 g) </w:t>
      </w:r>
      <w:r w:rsidRPr="00563EAA">
        <w:rPr>
          <w:noProof/>
        </w:rPr>
        <w:t>(Gates 2001)</w:t>
      </w:r>
      <w:r>
        <w:t xml:space="preserve">. At one site, two cohorts of juveniles weighing less than 11 g were captured in January and March of the same year, indicating that female KI dunnarts are indeed likely to be polyoestrous. No adult females were captured during this survey. Based on the growth and development patterns of the common dunnart, the captured juvenile KI dunnarts were estimated to be between 65 and 115 days old, meaning that mating would have probably occurred in mid-September to early October and in November to December </w:t>
      </w:r>
      <w:r w:rsidRPr="00563EAA">
        <w:rPr>
          <w:noProof/>
        </w:rPr>
        <w:t>(Gates 2001)</w:t>
      </w:r>
      <w:r>
        <w:t xml:space="preserve">. </w:t>
      </w:r>
    </w:p>
    <w:p w14:paraId="2B65509A" w14:textId="77777777" w:rsidR="001C1644" w:rsidRDefault="001C1644" w:rsidP="001C1644">
      <w:r>
        <w:t xml:space="preserve">There are no data on the life expectancy of the KI dunnart. However, based on the life histories of other </w:t>
      </w:r>
      <w:proofErr w:type="spellStart"/>
      <w:r w:rsidRPr="00D62403">
        <w:rPr>
          <w:rStyle w:val="Emphasis"/>
        </w:rPr>
        <w:t>Sminthopsis</w:t>
      </w:r>
      <w:proofErr w:type="spellEnd"/>
      <w:r>
        <w:t> spp., most males will experience immune system collapse and physical deterioration post-breeding, and rarely survive beyond their first year (Fisher et al. 2013). Females probably live for one or two breeding seasons (Gates 2011).</w:t>
      </w:r>
    </w:p>
    <w:p w14:paraId="68D1F5B1" w14:textId="77777777" w:rsidR="001C1644" w:rsidRPr="00D62403" w:rsidRDefault="001C1644" w:rsidP="001C1644">
      <w:pPr>
        <w:pStyle w:val="Heading4"/>
      </w:pPr>
      <w:r w:rsidRPr="00D62403">
        <w:t>Movement patterns</w:t>
      </w:r>
    </w:p>
    <w:p w14:paraId="59CB67A8" w14:textId="77777777" w:rsidR="001C1644" w:rsidRPr="0093101D" w:rsidRDefault="001C1644" w:rsidP="001C1644">
      <w:r>
        <w:t xml:space="preserve">Movement patterns and home range characteristics of the KI dunnart are poorly understood. Radio tracking has indicated that home ranges are approximately 200 m to 300 m in width </w:t>
      </w:r>
      <w:r w:rsidRPr="00563EAA">
        <w:rPr>
          <w:noProof/>
        </w:rPr>
        <w:t>(Gates 2001)</w:t>
      </w:r>
      <w:r>
        <w:t xml:space="preserve">. However, seasonal patterns of home range use and differences between the sexes in use of habitat and space are not clear. The dispersal patterns of juveniles from their natal </w:t>
      </w:r>
      <w:r>
        <w:lastRenderedPageBreak/>
        <w:t xml:space="preserve">range are also unknown. Closely related dunnart species display a range of short-term movement patterns that are likely linked to habitat use </w:t>
      </w:r>
      <w:r w:rsidRPr="0041636B">
        <w:rPr>
          <w:noProof/>
        </w:rPr>
        <w:t>(Monamy &amp; Fox 2000)</w:t>
      </w:r>
      <w:r>
        <w:t xml:space="preserve">. Species such as the common Dunnart, </w:t>
      </w:r>
      <w:proofErr w:type="spellStart"/>
      <w:r w:rsidRPr="00D62403">
        <w:rPr>
          <w:rStyle w:val="Emphasis"/>
        </w:rPr>
        <w:t>Sminthopsis</w:t>
      </w:r>
      <w:proofErr w:type="spellEnd"/>
      <w:r w:rsidRPr="00D62403">
        <w:rPr>
          <w:rStyle w:val="Emphasis"/>
        </w:rPr>
        <w:t xml:space="preserve"> </w:t>
      </w:r>
      <w:proofErr w:type="spellStart"/>
      <w:r w:rsidRPr="00D62403">
        <w:rPr>
          <w:rStyle w:val="Emphasis"/>
        </w:rPr>
        <w:t>douglasi</w:t>
      </w:r>
      <w:proofErr w:type="spellEnd"/>
      <w:r>
        <w:t xml:space="preserve"> (Julia Creek dunnart), and </w:t>
      </w:r>
      <w:r w:rsidRPr="00D62403">
        <w:rPr>
          <w:rStyle w:val="Emphasis"/>
        </w:rPr>
        <w:t>S. </w:t>
      </w:r>
      <w:proofErr w:type="spellStart"/>
      <w:r w:rsidRPr="00D62403">
        <w:rPr>
          <w:rStyle w:val="Emphasis"/>
        </w:rPr>
        <w:t>youngsoni</w:t>
      </w:r>
      <w:proofErr w:type="spellEnd"/>
      <w:r>
        <w:t xml:space="preserve"> (lesser hairy-footed dunnart) also undertake nomadic movements in response to environmental conditions, with individuals using different resting sites over periods of days to weeks </w:t>
      </w:r>
      <w:r w:rsidRPr="0041636B">
        <w:rPr>
          <w:noProof/>
        </w:rPr>
        <w:t>(Monamy &amp; Fox 2000; Righetti et al. 2000; Haythornthwaite &amp; Dickman 2006)</w:t>
      </w:r>
      <w:r>
        <w:t>.</w:t>
      </w:r>
    </w:p>
    <w:p w14:paraId="6B54887F" w14:textId="77777777" w:rsidR="001C1644" w:rsidRDefault="001C1644" w:rsidP="001C1644">
      <w:pPr>
        <w:pStyle w:val="Heading3"/>
      </w:pPr>
      <w:r>
        <w:t>Habitat critical to the survival</w:t>
      </w:r>
    </w:p>
    <w:p w14:paraId="250562A1" w14:textId="77777777" w:rsidR="001C1644" w:rsidRDefault="001C1644" w:rsidP="001C1644">
      <w:r>
        <w:t>The KI dunnart is dependent on woodland and mallee heath on KI. All occupied or potential habitat is considered critical to the survival of the subspecies.</w:t>
      </w:r>
      <w:r w:rsidRPr="008A7D17">
        <w:t xml:space="preserve"> </w:t>
      </w:r>
      <w:r>
        <w:t xml:space="preserve">This potential habitat includes a broad range of native vegetation types within its distribution (Gates 2001, 2011), often with annual rainfall &gt;600 mm (Gates 2011; </w:t>
      </w:r>
      <w:proofErr w:type="spellStart"/>
      <w:r>
        <w:t>Woinarski</w:t>
      </w:r>
      <w:proofErr w:type="spellEnd"/>
      <w:r>
        <w:t xml:space="preserve"> et al. 2014; </w:t>
      </w:r>
      <w:proofErr w:type="spellStart"/>
      <w:r>
        <w:t>Hohnen</w:t>
      </w:r>
      <w:proofErr w:type="spellEnd"/>
      <w:r>
        <w:t xml:space="preserve"> et al. 2021a) and a mix of post-fire successional stages with at least some early mid-stage regrowth (approximately 5–20 years post-fire) (</w:t>
      </w:r>
      <w:proofErr w:type="spellStart"/>
      <w:r>
        <w:t>Hohnen</w:t>
      </w:r>
      <w:proofErr w:type="spellEnd"/>
      <w:r>
        <w:t xml:space="preserve"> et al. 2021a). The major vegetation assemblages in western KI are low, open mallee woodland dominated by Kangaroo Island mallee ash and coastal mallee, and brown stringybark woodland, and these vegetation types are both potential habitat for the KI dunnart. </w:t>
      </w:r>
      <w:r w:rsidRPr="008A18B0">
        <w:t>No Critical Habitat as defined under section 207A of the EPBC Act has been identified or included in the Register of Critical Habitat.</w:t>
      </w:r>
    </w:p>
    <w:p w14:paraId="5AA582F1" w14:textId="77777777" w:rsidR="001C1644" w:rsidRDefault="001C1644" w:rsidP="001C1644">
      <w:pPr>
        <w:pStyle w:val="Heading3"/>
      </w:pPr>
      <w:r w:rsidRPr="004C32E2">
        <w:t>Important populations</w:t>
      </w:r>
    </w:p>
    <w:p w14:paraId="1A9D4A32" w14:textId="77777777" w:rsidR="001C1644" w:rsidRDefault="001C1644" w:rsidP="001C1644">
      <w:r>
        <w:t xml:space="preserve">In this section, the word population is used to refer to subpopulation, in keeping with the terminology used in the EPBC Act and state/territory environmental legislation. </w:t>
      </w:r>
    </w:p>
    <w:p w14:paraId="1F341032" w14:textId="77777777" w:rsidR="001C1644" w:rsidRPr="002070AA" w:rsidRDefault="001C1644" w:rsidP="001C1644">
      <w:r w:rsidRPr="002070AA">
        <w:t xml:space="preserve">There is sufficient evidence through the </w:t>
      </w:r>
      <w:r>
        <w:t>sub</w:t>
      </w:r>
      <w:r w:rsidRPr="002070AA">
        <w:t>species</w:t>
      </w:r>
      <w:r>
        <w:t>’</w:t>
      </w:r>
      <w:r w:rsidRPr="002070AA">
        <w:t xml:space="preserve"> eligibility for listing as Endangered to consider all populations/the national population as important populations of this </w:t>
      </w:r>
      <w:r>
        <w:t>sub</w:t>
      </w:r>
      <w:r w:rsidRPr="002070AA">
        <w:t xml:space="preserve">species under </w:t>
      </w:r>
      <w:proofErr w:type="gramStart"/>
      <w:r w:rsidRPr="002070AA">
        <w:t>particular pressure</w:t>
      </w:r>
      <w:proofErr w:type="gramEnd"/>
      <w:r w:rsidRPr="002070AA">
        <w:t xml:space="preserve"> of survival and which therefore require protection to support the recovery of the species.</w:t>
      </w:r>
    </w:p>
    <w:p w14:paraId="2B5E1233" w14:textId="77777777" w:rsidR="001C1644" w:rsidRDefault="001C1644" w:rsidP="001C1644">
      <w:pPr>
        <w:pStyle w:val="Heading3"/>
      </w:pPr>
      <w:r>
        <w:t>Threats</w:t>
      </w:r>
    </w:p>
    <w:p w14:paraId="52ED05AB" w14:textId="77777777" w:rsidR="001C1644" w:rsidRDefault="001C1644" w:rsidP="001C1644">
      <w:r>
        <w:t>The KI dunnart is threatened by</w:t>
      </w:r>
      <w:r w:rsidRPr="00543057">
        <w:t xml:space="preserve"> </w:t>
      </w:r>
      <w:r>
        <w:t xml:space="preserve">feral cat predation, which may have been exacerbated by the 2019–20 bushfires, due to the landscape becoming more open and accessible for cats. It is also threatened by fire regimes that cause biodiversity decline, though based on the relatively high number of detections of the subspecies in burnt areas following the 2019–20 bushfires, large scale and high-intensity fires may not pose an immediate threat to the KI dunnart. However, these large-scale, high-intensity fires may threaten the subspecies if they occur at a frequency that results in substantial habitat modification. Other key threats include habitat loss associated with land clearance and development (although this has mostly ceased), vegetation dieback caused by </w:t>
      </w:r>
      <w:r w:rsidRPr="00D62403">
        <w:rPr>
          <w:rStyle w:val="Emphasis"/>
        </w:rPr>
        <w:t xml:space="preserve">Phytophthora </w:t>
      </w:r>
      <w:proofErr w:type="spellStart"/>
      <w:r w:rsidRPr="00D62403">
        <w:rPr>
          <w:rStyle w:val="Emphasis"/>
        </w:rPr>
        <w:t>cinnamomi</w:t>
      </w:r>
      <w:proofErr w:type="spellEnd"/>
      <w:r>
        <w:rPr>
          <w:rStyle w:val="Emphasis"/>
          <w:i w:val="0"/>
          <w:iCs w:val="0"/>
        </w:rPr>
        <w:t>,</w:t>
      </w:r>
      <w:r>
        <w:t xml:space="preserve"> and the effects of climate change on fire regimes and habitat quality. Inbreeding and loss of genetic diversity caused by the small size and isolation of populations is a potential threat that requires further investigation.</w:t>
      </w:r>
    </w:p>
    <w:p w14:paraId="69FF5479" w14:textId="77777777" w:rsidR="001C1644" w:rsidRDefault="001C1644" w:rsidP="001C1644"/>
    <w:tbl>
      <w:tblPr>
        <w:tblStyle w:val="TableGrid"/>
        <w:tblpPr w:leftFromText="180" w:rightFromText="180" w:vertAnchor="text" w:horzAnchor="margin" w:tblpY="1267"/>
        <w:tblW w:w="0" w:type="auto"/>
        <w:tblLayout w:type="fixed"/>
        <w:tblLook w:val="04A0" w:firstRow="1" w:lastRow="0" w:firstColumn="1" w:lastColumn="0" w:noHBand="0" w:noVBand="1"/>
      </w:tblPr>
      <w:tblGrid>
        <w:gridCol w:w="1418"/>
        <w:gridCol w:w="2693"/>
        <w:gridCol w:w="4949"/>
      </w:tblGrid>
      <w:tr w:rsidR="001C1644" w14:paraId="7A168E22" w14:textId="77777777" w:rsidTr="00EB747D">
        <w:trPr>
          <w:cantSplit/>
          <w:tblHeader/>
        </w:trPr>
        <w:tc>
          <w:tcPr>
            <w:tcW w:w="9060" w:type="dxa"/>
            <w:gridSpan w:val="3"/>
            <w:tcBorders>
              <w:top w:val="nil"/>
              <w:left w:val="nil"/>
              <w:right w:val="nil"/>
            </w:tcBorders>
          </w:tcPr>
          <w:p w14:paraId="0358A09E" w14:textId="0D181617" w:rsidR="001C1644" w:rsidRPr="00D729A2" w:rsidRDefault="001C1644" w:rsidP="00EB747D">
            <w:pPr>
              <w:pStyle w:val="TableHeading"/>
              <w:rPr>
                <w:rFonts w:ascii="Calibri" w:hAnsi="Calibri" w:cs="Calibri"/>
                <w:sz w:val="22"/>
                <w:szCs w:val="22"/>
              </w:rPr>
            </w:pPr>
            <w:r w:rsidRPr="00D729A2">
              <w:rPr>
                <w:rFonts w:ascii="Calibri" w:hAnsi="Calibri" w:cs="Calibri"/>
                <w:sz w:val="22"/>
              </w:rPr>
              <w:lastRenderedPageBreak/>
              <w:t xml:space="preserve">Table </w:t>
            </w:r>
            <w:r w:rsidRPr="00D729A2">
              <w:rPr>
                <w:rFonts w:ascii="Calibri" w:hAnsi="Calibri" w:cs="Calibri"/>
                <w:noProof/>
                <w:sz w:val="22"/>
              </w:rPr>
              <w:fldChar w:fldCharType="begin"/>
            </w:r>
            <w:r w:rsidRPr="00D729A2">
              <w:rPr>
                <w:rFonts w:ascii="Calibri" w:hAnsi="Calibri" w:cs="Calibri"/>
                <w:noProof/>
                <w:sz w:val="22"/>
              </w:rPr>
              <w:instrText xml:space="preserve"> SEQ Table \* ARABIC </w:instrText>
            </w:r>
            <w:r w:rsidRPr="00D729A2">
              <w:rPr>
                <w:rFonts w:ascii="Calibri" w:hAnsi="Calibri" w:cs="Calibri"/>
                <w:noProof/>
                <w:sz w:val="22"/>
              </w:rPr>
              <w:fldChar w:fldCharType="separate"/>
            </w:r>
            <w:r w:rsidR="0024156C">
              <w:rPr>
                <w:rFonts w:ascii="Calibri" w:hAnsi="Calibri" w:cs="Calibri"/>
                <w:noProof/>
                <w:sz w:val="22"/>
              </w:rPr>
              <w:t>1</w:t>
            </w:r>
            <w:r w:rsidRPr="00D729A2">
              <w:rPr>
                <w:rFonts w:ascii="Calibri" w:hAnsi="Calibri" w:cs="Calibri"/>
                <w:noProof/>
                <w:sz w:val="22"/>
              </w:rPr>
              <w:fldChar w:fldCharType="end"/>
            </w:r>
            <w:r w:rsidRPr="00D729A2">
              <w:rPr>
                <w:rFonts w:ascii="Calibri" w:hAnsi="Calibri" w:cs="Calibri"/>
                <w:sz w:val="22"/>
              </w:rPr>
              <w:t xml:space="preserve"> Threats impacting Kangaroo Island </w:t>
            </w:r>
            <w:r>
              <w:rPr>
                <w:rFonts w:ascii="Calibri" w:hAnsi="Calibri" w:cs="Calibri"/>
                <w:sz w:val="22"/>
              </w:rPr>
              <w:t>d</w:t>
            </w:r>
            <w:r w:rsidRPr="00D729A2">
              <w:rPr>
                <w:rFonts w:ascii="Calibri" w:hAnsi="Calibri" w:cs="Calibri"/>
                <w:sz w:val="22"/>
              </w:rPr>
              <w:t>unnart</w:t>
            </w:r>
          </w:p>
        </w:tc>
      </w:tr>
      <w:tr w:rsidR="001C1644" w14:paraId="6A08F7C6" w14:textId="77777777" w:rsidTr="00EB747D">
        <w:trPr>
          <w:cantSplit/>
          <w:tblHeader/>
        </w:trPr>
        <w:tc>
          <w:tcPr>
            <w:tcW w:w="1418" w:type="dxa"/>
          </w:tcPr>
          <w:p w14:paraId="4E57AC28" w14:textId="77777777" w:rsidR="001C1644" w:rsidRDefault="001C1644" w:rsidP="00EB747D">
            <w:pPr>
              <w:pStyle w:val="TableHeading"/>
            </w:pPr>
            <w:bookmarkStart w:id="10" w:name="_Ref40886856"/>
            <w:r>
              <w:t xml:space="preserve">Threat </w:t>
            </w:r>
          </w:p>
        </w:tc>
        <w:tc>
          <w:tcPr>
            <w:tcW w:w="2693" w:type="dxa"/>
          </w:tcPr>
          <w:p w14:paraId="14745379" w14:textId="77777777" w:rsidR="001C1644" w:rsidRDefault="001C1644" w:rsidP="00EB747D">
            <w:pPr>
              <w:pStyle w:val="TableHeading"/>
            </w:pPr>
            <w:r>
              <w:t xml:space="preserve">Status and severity </w:t>
            </w:r>
            <w:r w:rsidRPr="006E5CC3">
              <w:rPr>
                <w:rStyle w:val="Strong"/>
                <w:vertAlign w:val="superscript"/>
              </w:rPr>
              <w:t>a</w:t>
            </w:r>
          </w:p>
        </w:tc>
        <w:tc>
          <w:tcPr>
            <w:tcW w:w="4949" w:type="dxa"/>
          </w:tcPr>
          <w:p w14:paraId="4DB313BC" w14:textId="77777777" w:rsidR="001C1644" w:rsidRDefault="001C1644" w:rsidP="00EB747D">
            <w:pPr>
              <w:pStyle w:val="TableHeading"/>
            </w:pPr>
            <w:r>
              <w:t xml:space="preserve">Evidence </w:t>
            </w:r>
          </w:p>
        </w:tc>
      </w:tr>
      <w:tr w:rsidR="001C1644" w:rsidRPr="008A24A1" w14:paraId="751550D3" w14:textId="77777777" w:rsidTr="00EB747D">
        <w:trPr>
          <w:cantSplit/>
          <w:tblHeader/>
        </w:trPr>
        <w:tc>
          <w:tcPr>
            <w:tcW w:w="9060" w:type="dxa"/>
            <w:gridSpan w:val="3"/>
          </w:tcPr>
          <w:p w14:paraId="75165705" w14:textId="77777777" w:rsidR="001C1644" w:rsidRPr="00337493" w:rsidRDefault="001C1644" w:rsidP="00EB747D">
            <w:pPr>
              <w:pStyle w:val="TableHeading"/>
              <w:rPr>
                <w:b w:val="0"/>
              </w:rPr>
            </w:pPr>
            <w:r w:rsidRPr="00337493">
              <w:rPr>
                <w:b w:val="0"/>
              </w:rPr>
              <w:t>Invasive species</w:t>
            </w:r>
          </w:p>
        </w:tc>
      </w:tr>
      <w:tr w:rsidR="001C1644" w14:paraId="4D5BE009" w14:textId="77777777" w:rsidTr="00EB747D">
        <w:trPr>
          <w:cantSplit/>
          <w:tblHeader/>
        </w:trPr>
        <w:tc>
          <w:tcPr>
            <w:tcW w:w="1418" w:type="dxa"/>
          </w:tcPr>
          <w:p w14:paraId="4DCAB227" w14:textId="77777777" w:rsidR="001C1644" w:rsidRDefault="001C1644" w:rsidP="00EB747D">
            <w:pPr>
              <w:pStyle w:val="TableText"/>
              <w:keepLines/>
            </w:pPr>
            <w:r>
              <w:t>Predation by feral cats</w:t>
            </w:r>
          </w:p>
        </w:tc>
        <w:tc>
          <w:tcPr>
            <w:tcW w:w="2693" w:type="dxa"/>
          </w:tcPr>
          <w:p w14:paraId="7421539D" w14:textId="77777777" w:rsidR="001C1644" w:rsidRDefault="001C1644" w:rsidP="00EB747D">
            <w:pPr>
              <w:pStyle w:val="TableBullet1"/>
              <w:keepLines/>
            </w:pPr>
            <w:r>
              <w:t>Timing: current</w:t>
            </w:r>
          </w:p>
          <w:p w14:paraId="3D9198E2" w14:textId="77777777" w:rsidR="001C1644" w:rsidRDefault="001C1644" w:rsidP="00EB747D">
            <w:pPr>
              <w:pStyle w:val="TableBullet1"/>
              <w:keepLines/>
            </w:pPr>
            <w:r>
              <w:t>Confidence: known</w:t>
            </w:r>
          </w:p>
          <w:p w14:paraId="15A2F0D8" w14:textId="77777777" w:rsidR="001C1644" w:rsidRDefault="001C1644" w:rsidP="00EB747D">
            <w:pPr>
              <w:pStyle w:val="TableBullet1"/>
              <w:keepLines/>
            </w:pPr>
            <w:r>
              <w:t>Consequence: major</w:t>
            </w:r>
          </w:p>
          <w:p w14:paraId="26FE40AC" w14:textId="77777777" w:rsidR="001C1644" w:rsidRDefault="001C1644" w:rsidP="00EB747D">
            <w:pPr>
              <w:pStyle w:val="TableBullet1"/>
              <w:keepLines/>
            </w:pPr>
            <w:r>
              <w:t>Trend: unknown</w:t>
            </w:r>
          </w:p>
          <w:p w14:paraId="0303D4CA" w14:textId="77777777" w:rsidR="001C1644" w:rsidRDefault="001C1644" w:rsidP="00EB747D">
            <w:pPr>
              <w:pStyle w:val="TableBullet1"/>
              <w:keepLines/>
            </w:pPr>
            <w:r>
              <w:t>Extent: across the entire range</w:t>
            </w:r>
          </w:p>
        </w:tc>
        <w:tc>
          <w:tcPr>
            <w:tcW w:w="4949" w:type="dxa"/>
          </w:tcPr>
          <w:p w14:paraId="4506F5BE" w14:textId="77777777" w:rsidR="001C1644" w:rsidRPr="00ED6450" w:rsidRDefault="001C1644" w:rsidP="00EB747D">
            <w:pPr>
              <w:pStyle w:val="TableText"/>
              <w:keepLines/>
            </w:pPr>
            <w:r>
              <w:t xml:space="preserve">Predation by introduced predators, including feral cats, is among the most significant threats to Australian mammals </w:t>
            </w:r>
            <w:r w:rsidRPr="6CFD9F1E">
              <w:rPr>
                <w:noProof/>
              </w:rPr>
              <w:t>(Doherty et al. 2017; Kearney et al. 2019)</w:t>
            </w:r>
            <w:r>
              <w:t xml:space="preserve">. The presence of feral cats has been shown to increase extinction risk for small mammals on the Australian mainland and on Australian islands </w:t>
            </w:r>
            <w:r w:rsidRPr="6CFD9F1E">
              <w:rPr>
                <w:noProof/>
              </w:rPr>
              <w:t>(Burbidge &amp; Manly 2002; Woinarski et al. 2015)</w:t>
            </w:r>
            <w:r>
              <w:t xml:space="preserve">. Feral cat predation is listed as a Key Threatening Process (KTP) under the EPBC Act </w:t>
            </w:r>
            <w:r w:rsidRPr="6CFD9F1E">
              <w:rPr>
                <w:noProof/>
              </w:rPr>
              <w:t>(Department of the Environment 2015)</w:t>
            </w:r>
            <w:r>
              <w:t>.</w:t>
            </w:r>
          </w:p>
          <w:p w14:paraId="370E41E2" w14:textId="77777777" w:rsidR="001C1644" w:rsidRPr="00ED6450" w:rsidRDefault="001C1644" w:rsidP="00EB747D">
            <w:pPr>
              <w:pStyle w:val="TableText"/>
              <w:keepLines/>
            </w:pPr>
            <w:r>
              <w:t>Feral cats present a significant threat to the survival of the KI dunnart. Feral cats are widespread and in high densities (0.67 cats per km</w:t>
            </w:r>
            <w:r w:rsidRPr="6CFD9F1E">
              <w:rPr>
                <w:vertAlign w:val="superscript"/>
              </w:rPr>
              <w:t>2</w:t>
            </w:r>
            <w:r>
              <w:t xml:space="preserve">) on KI </w:t>
            </w:r>
            <w:r w:rsidRPr="6CFD9F1E">
              <w:rPr>
                <w:noProof/>
              </w:rPr>
              <w:t>(Taggart et al. 2019; Hohnen et al. 2021b)</w:t>
            </w:r>
            <w:r>
              <w:t xml:space="preserve">, and analysis of feral cat stomach contents has provided direct evidence of predation of KI dunnarts: Eight percent of all cats culled after the 2019–20 bushfires were found to have KI dunnarts in their gut (KI </w:t>
            </w:r>
            <w:proofErr w:type="spellStart"/>
            <w:r>
              <w:t>LfW</w:t>
            </w:r>
            <w:proofErr w:type="spellEnd"/>
            <w:r>
              <w:t xml:space="preserve"> 2021.  pers comm 22 November).  Cats and/or their faeces have been observed at most KI dunnart sites (R. </w:t>
            </w:r>
            <w:proofErr w:type="spellStart"/>
            <w:r>
              <w:t>Hohnen</w:t>
            </w:r>
            <w:proofErr w:type="spellEnd"/>
            <w:r>
              <w:t xml:space="preserve"> &amp; P. </w:t>
            </w:r>
            <w:proofErr w:type="spellStart"/>
            <w:r>
              <w:t>Hodgens</w:t>
            </w:r>
            <w:proofErr w:type="spellEnd"/>
            <w:r>
              <w:t>, pers obs. at 2019 KI dunnart workshop).</w:t>
            </w:r>
          </w:p>
          <w:p w14:paraId="39024D00" w14:textId="77777777" w:rsidR="001C1644" w:rsidRPr="00ED6450" w:rsidRDefault="001C1644" w:rsidP="00EB747D">
            <w:pPr>
              <w:pStyle w:val="TableText"/>
              <w:keepLines/>
            </w:pPr>
            <w:r w:rsidRPr="00ED6450">
              <w:t xml:space="preserve">Feral cat predation is known to increase in burnt areas </w:t>
            </w:r>
            <w:r w:rsidRPr="004735EE">
              <w:t>(McGregor et al. 2014, 2016</w:t>
            </w:r>
            <w:r>
              <w:t>a, b</w:t>
            </w:r>
            <w:r w:rsidRPr="004735EE">
              <w:t xml:space="preserve">; </w:t>
            </w:r>
            <w:proofErr w:type="spellStart"/>
            <w:r w:rsidRPr="004735EE">
              <w:t>Hradsky</w:t>
            </w:r>
            <w:proofErr w:type="spellEnd"/>
            <w:r w:rsidRPr="004735EE">
              <w:t xml:space="preserve"> et al. 2017)</w:t>
            </w:r>
            <w:r>
              <w:t xml:space="preserve">, and this has been found to suppress rodent populations and occurrence (Leahy et al. 2015; </w:t>
            </w:r>
            <w:proofErr w:type="spellStart"/>
            <w:r>
              <w:t>Hradsky</w:t>
            </w:r>
            <w:proofErr w:type="spellEnd"/>
            <w:r>
              <w:t xml:space="preserve"> et al. 2017).</w:t>
            </w:r>
            <w:r w:rsidRPr="004735EE">
              <w:t xml:space="preserve"> </w:t>
            </w:r>
            <w:r>
              <w:t xml:space="preserve"> Therefore,</w:t>
            </w:r>
            <w:r w:rsidRPr="00ED6450">
              <w:t xml:space="preserve"> </w:t>
            </w:r>
            <w:r>
              <w:t>t</w:t>
            </w:r>
            <w:r w:rsidRPr="00ED6450">
              <w:t xml:space="preserve">he 2019–20 bushfires </w:t>
            </w:r>
            <w:r>
              <w:t xml:space="preserve">may </w:t>
            </w:r>
            <w:r w:rsidRPr="00ED6450">
              <w:t xml:space="preserve">have exacerbated the threat of predation by reducing the extent of vegetation cover within suitable </w:t>
            </w:r>
            <w:r>
              <w:t>KI dunnart</w:t>
            </w:r>
            <w:r w:rsidRPr="00ED6450">
              <w:t xml:space="preserve"> habitat. </w:t>
            </w:r>
            <w:r>
              <w:t>Alternatively, cats that survived the fire may be drawn to unburnt fragments where prey density is higher, and this could also increase the predation risk for dunnarts in those fragments.</w:t>
            </w:r>
            <w:r w:rsidRPr="00ED6450">
              <w:t xml:space="preserve"> In the long term, fire regimes </w:t>
            </w:r>
            <w:r>
              <w:t xml:space="preserve">that cause biodiversity decline </w:t>
            </w:r>
            <w:r w:rsidRPr="00ED6450">
              <w:t>are likely to have a similar effect.</w:t>
            </w:r>
          </w:p>
          <w:p w14:paraId="2850C0EF" w14:textId="77777777" w:rsidR="001C1644" w:rsidRPr="00337493" w:rsidRDefault="001C1644" w:rsidP="00EB747D">
            <w:pPr>
              <w:pStyle w:val="TableText"/>
              <w:keepLines/>
              <w:rPr>
                <w:i/>
              </w:rPr>
            </w:pPr>
            <w:r w:rsidRPr="00ED6450">
              <w:t xml:space="preserve">Cats also carry toxoplasmosis, a disease that affects dunnarts </w:t>
            </w:r>
            <w:r w:rsidRPr="00ED6450">
              <w:rPr>
                <w:noProof/>
              </w:rPr>
              <w:t>(Attwood et al. 1975; Canfield et al. 1990)</w:t>
            </w:r>
            <w:r w:rsidRPr="00ED6450">
              <w:t xml:space="preserve">. There has been no research conducted on toxoplasmosis infection rates within the </w:t>
            </w:r>
            <w:r>
              <w:t>KI dunnart</w:t>
            </w:r>
            <w:r w:rsidRPr="00ED6450">
              <w:t xml:space="preserve"> population, and the severity of the threat posed by the disease is unknown. However, other</w:t>
            </w:r>
            <w:r>
              <w:t xml:space="preserve"> dunnart species </w:t>
            </w:r>
            <w:r w:rsidRPr="00ED6450">
              <w:t>are not known to be severely impacted.</w:t>
            </w:r>
            <w:r>
              <w:br/>
            </w:r>
          </w:p>
          <w:p w14:paraId="3D0652B0" w14:textId="77777777" w:rsidR="001C1644" w:rsidRPr="00EB7CF5" w:rsidRDefault="001C1644" w:rsidP="00EB747D">
            <w:pPr>
              <w:pStyle w:val="TableText"/>
              <w:keepLines/>
              <w:rPr>
                <w:i/>
                <w:iCs/>
              </w:rPr>
            </w:pPr>
            <w:r>
              <w:rPr>
                <w:i/>
                <w:iCs/>
              </w:rPr>
              <w:t>Control measures</w:t>
            </w:r>
          </w:p>
          <w:p w14:paraId="369EF6D1" w14:textId="77777777" w:rsidR="001C1644" w:rsidRDefault="001C1644" w:rsidP="00EB747D">
            <w:pPr>
              <w:pStyle w:val="TableText"/>
              <w:keepLines/>
            </w:pPr>
            <w:r>
              <w:t>Following the 2019–20 bushfires, an intensive feral cat control program was initiated on KI to limit the potential effects of predation and increase persistence in the post-fire landscape. This has</w:t>
            </w:r>
            <w:r w:rsidRPr="00AB028B">
              <w:t xml:space="preserve"> involved broad-scale effort</w:t>
            </w:r>
            <w:r>
              <w:t>s</w:t>
            </w:r>
            <w:r w:rsidRPr="00AB028B">
              <w:t xml:space="preserve"> to establish buffer zones around </w:t>
            </w:r>
            <w:r>
              <w:t>KI dunnart</w:t>
            </w:r>
            <w:r w:rsidRPr="00AB028B">
              <w:t xml:space="preserve"> sites</w:t>
            </w:r>
            <w:r>
              <w:t>, as well as</w:t>
            </w:r>
            <w:r w:rsidRPr="00AB028B">
              <w:t xml:space="preserve"> targeted </w:t>
            </w:r>
            <w:r>
              <w:t xml:space="preserve">feral </w:t>
            </w:r>
            <w:r w:rsidRPr="00AB028B">
              <w:t>cat</w:t>
            </w:r>
            <w:r>
              <w:t xml:space="preserve"> control</w:t>
            </w:r>
            <w:r w:rsidRPr="00AB028B">
              <w:t xml:space="preserve"> in response to detections of cats on camera traps at </w:t>
            </w:r>
            <w:r>
              <w:t>KI dunnart</w:t>
            </w:r>
            <w:r w:rsidRPr="00AB028B">
              <w:t xml:space="preserve"> sites.</w:t>
            </w:r>
            <w:r>
              <w:t xml:space="preserve"> (KILB &amp; DEW 2021)</w:t>
            </w:r>
            <w:r w:rsidRPr="00AB028B">
              <w:t xml:space="preserve"> </w:t>
            </w:r>
            <w:r>
              <w:t>There is also work being completed</w:t>
            </w:r>
            <w:r w:rsidRPr="00AB028B">
              <w:t xml:space="preserve"> further east</w:t>
            </w:r>
            <w:r>
              <w:t xml:space="preserve"> of known sites</w:t>
            </w:r>
            <w:r w:rsidRPr="00AB028B">
              <w:t xml:space="preserve"> to provide strategic cat control in priority areas</w:t>
            </w:r>
            <w:r>
              <w:t xml:space="preserve"> (KILB &amp; DEW 2021)</w:t>
            </w:r>
            <w:r w:rsidRPr="00AB028B">
              <w:t>.</w:t>
            </w:r>
          </w:p>
          <w:p w14:paraId="0B6F7157" w14:textId="77777777" w:rsidR="001C1644" w:rsidRPr="00DE76EE" w:rsidRDefault="001C1644" w:rsidP="00EB747D">
            <w:pPr>
              <w:pStyle w:val="TableText"/>
              <w:keepLines/>
            </w:pPr>
            <w:r>
              <w:t xml:space="preserve">A feral cat-free refuge (Western River Refuge Management Zone) was established to protect a subpopulation of KI dunnarts from predation following the 2019–20 bushfires. </w:t>
            </w:r>
            <w:r>
              <w:lastRenderedPageBreak/>
              <w:t>This includes the fenced feral cat exclusion zone (379 ha) and four neighbouring properties, three of which have confirmed KI dunnart detections (KI LFW 2021). The size of the subpopulation within the fenced area is not known.</w:t>
            </w:r>
          </w:p>
        </w:tc>
      </w:tr>
      <w:tr w:rsidR="001C1644" w14:paraId="78904815" w14:textId="77777777" w:rsidTr="00EB747D">
        <w:trPr>
          <w:cantSplit/>
          <w:tblHeader/>
        </w:trPr>
        <w:tc>
          <w:tcPr>
            <w:tcW w:w="1418" w:type="dxa"/>
          </w:tcPr>
          <w:p w14:paraId="58AE9368" w14:textId="77777777" w:rsidR="001C1644" w:rsidRDefault="001C1644" w:rsidP="00EB747D">
            <w:pPr>
              <w:pStyle w:val="TableText"/>
              <w:keepLines/>
            </w:pPr>
            <w:r>
              <w:lastRenderedPageBreak/>
              <w:t xml:space="preserve">Predation, habitat degradation, </w:t>
            </w:r>
            <w:proofErr w:type="gramStart"/>
            <w:r>
              <w:t>competition</w:t>
            </w:r>
            <w:proofErr w:type="gramEnd"/>
            <w:r>
              <w:t xml:space="preserve"> and disease transmission by feral pigs (</w:t>
            </w:r>
            <w:r w:rsidRPr="00D62403">
              <w:rPr>
                <w:rStyle w:val="Emphasis"/>
              </w:rPr>
              <w:t>Sus scrofa</w:t>
            </w:r>
            <w:r>
              <w:t>)</w:t>
            </w:r>
          </w:p>
        </w:tc>
        <w:tc>
          <w:tcPr>
            <w:tcW w:w="2693" w:type="dxa"/>
          </w:tcPr>
          <w:p w14:paraId="3C59EA54" w14:textId="77777777" w:rsidR="001C1644" w:rsidRDefault="001C1644" w:rsidP="00EB747D">
            <w:pPr>
              <w:pStyle w:val="TableBullet1"/>
              <w:keepLines/>
            </w:pPr>
            <w:r>
              <w:t>Timing: current</w:t>
            </w:r>
          </w:p>
          <w:p w14:paraId="607F616B" w14:textId="77777777" w:rsidR="001C1644" w:rsidRDefault="001C1644" w:rsidP="00EB747D">
            <w:pPr>
              <w:pStyle w:val="TableBullet1"/>
              <w:keepLines/>
            </w:pPr>
            <w:r>
              <w:t>Confidence: inferred</w:t>
            </w:r>
          </w:p>
          <w:p w14:paraId="11C93BF6" w14:textId="77777777" w:rsidR="001C1644" w:rsidRDefault="001C1644" w:rsidP="00EB747D">
            <w:pPr>
              <w:pStyle w:val="TableBullet1"/>
              <w:keepLines/>
            </w:pPr>
            <w:r>
              <w:t>Consequence: minor</w:t>
            </w:r>
          </w:p>
          <w:p w14:paraId="700E0A08" w14:textId="77777777" w:rsidR="001C1644" w:rsidRDefault="001C1644" w:rsidP="00EB747D">
            <w:pPr>
              <w:pStyle w:val="TableBullet1"/>
              <w:keepLines/>
            </w:pPr>
            <w:r>
              <w:t>Trend: decreasing</w:t>
            </w:r>
          </w:p>
          <w:p w14:paraId="65A3C18D" w14:textId="77777777" w:rsidR="001C1644" w:rsidRDefault="001C1644" w:rsidP="00EB747D">
            <w:pPr>
              <w:pStyle w:val="TableBullet1"/>
              <w:keepLines/>
            </w:pPr>
            <w:r>
              <w:t>Extent: across the entire range</w:t>
            </w:r>
          </w:p>
        </w:tc>
        <w:tc>
          <w:tcPr>
            <w:tcW w:w="4949" w:type="dxa"/>
          </w:tcPr>
          <w:p w14:paraId="564526BF" w14:textId="77777777" w:rsidR="001C1644" w:rsidRDefault="001C1644" w:rsidP="00EB747D">
            <w:pPr>
              <w:pStyle w:val="TableText"/>
            </w:pPr>
            <w:r>
              <w:t xml:space="preserve">Feral pigs have spread through most of Australia </w:t>
            </w:r>
            <w:r w:rsidRPr="0018370D">
              <w:rPr>
                <w:noProof/>
              </w:rPr>
              <w:t>(Bengsen et al. 2014)</w:t>
            </w:r>
            <w:r>
              <w:t xml:space="preserve">. Predation, habitat degradation, competition and disease transmission by feral pigs is listed as a KTP under the EPBC Act </w:t>
            </w:r>
            <w:r w:rsidRPr="0018370D">
              <w:rPr>
                <w:noProof/>
              </w:rPr>
              <w:t>(DoEE 2017)</w:t>
            </w:r>
            <w:r>
              <w:t>.</w:t>
            </w:r>
          </w:p>
          <w:p w14:paraId="35EC5623" w14:textId="77777777" w:rsidR="001C1644" w:rsidRDefault="001C1644" w:rsidP="00EB747D">
            <w:pPr>
              <w:pStyle w:val="TableText"/>
            </w:pPr>
            <w:r>
              <w:t xml:space="preserve">Pigs cause extensive damage to soil and vegetation by rooting, trampling, creating wallows, selectively feeding on important or vulnerable plant species, disrupting nutrient cycling, and dispersing invasive weeds and pathogens </w:t>
            </w:r>
            <w:r w:rsidRPr="6CFD9F1E">
              <w:rPr>
                <w:noProof/>
              </w:rPr>
              <w:t>(Bengsen et al. 2014; PIRSA 2020)</w:t>
            </w:r>
            <w:r>
              <w:t>.</w:t>
            </w:r>
          </w:p>
          <w:p w14:paraId="46B15402" w14:textId="77777777" w:rsidR="001C1644" w:rsidRDefault="001C1644" w:rsidP="00EB747D">
            <w:pPr>
              <w:pStyle w:val="TableText"/>
            </w:pPr>
            <w:r>
              <w:t xml:space="preserve">The KI dunnart may be directly or indirectly affected by feral pigs through predation, reduced food availability, the spread of </w:t>
            </w:r>
            <w:r w:rsidRPr="00D62403">
              <w:rPr>
                <w:rStyle w:val="Emphasis"/>
              </w:rPr>
              <w:t xml:space="preserve">Phytophthora </w:t>
            </w:r>
            <w:proofErr w:type="spellStart"/>
            <w:r w:rsidRPr="00D62403">
              <w:rPr>
                <w:rStyle w:val="Emphasis"/>
              </w:rPr>
              <w:t>cinnamomi</w:t>
            </w:r>
            <w:proofErr w:type="spellEnd"/>
            <w:r>
              <w:t>, and damage to the soil and vegetation.</w:t>
            </w:r>
          </w:p>
          <w:p w14:paraId="1BF09BA8" w14:textId="77777777" w:rsidR="001C1644" w:rsidRPr="00ED6450" w:rsidRDefault="001C1644" w:rsidP="00EB747D">
            <w:pPr>
              <w:pStyle w:val="TableText"/>
            </w:pPr>
            <w:r>
              <w:t>Prior to the 2019–20 bushfires, the feral pig population on KI was estimated at around 5000 individuals (PIRSA 2020). Many were killed by the bushfires, and an island-wide eradication program was initiated in 2020 to take advantage of the low numbers and localised distribution of the surviving population (PIRSA 2020). The eradication program aims to eradicate feral pigs from the island by 2023 (PIRSA 2020).</w:t>
            </w:r>
          </w:p>
        </w:tc>
      </w:tr>
      <w:tr w:rsidR="001C1644" w14:paraId="7E12685A" w14:textId="77777777" w:rsidTr="00EB747D">
        <w:trPr>
          <w:cantSplit/>
          <w:tblHeader/>
        </w:trPr>
        <w:tc>
          <w:tcPr>
            <w:tcW w:w="1418" w:type="dxa"/>
          </w:tcPr>
          <w:p w14:paraId="522A357B" w14:textId="77777777" w:rsidR="001C1644" w:rsidRDefault="001C1644" w:rsidP="00EB747D">
            <w:pPr>
              <w:pStyle w:val="TableText"/>
              <w:keepLines/>
            </w:pPr>
            <w:r>
              <w:t>Weed invasion</w:t>
            </w:r>
          </w:p>
        </w:tc>
        <w:tc>
          <w:tcPr>
            <w:tcW w:w="2693" w:type="dxa"/>
          </w:tcPr>
          <w:p w14:paraId="3852803B" w14:textId="77777777" w:rsidR="001C1644" w:rsidRDefault="001C1644" w:rsidP="00EB747D">
            <w:pPr>
              <w:pStyle w:val="TableBullet1"/>
              <w:keepLines/>
            </w:pPr>
            <w:r>
              <w:t>Timing: current</w:t>
            </w:r>
          </w:p>
          <w:p w14:paraId="500E3B63" w14:textId="77777777" w:rsidR="001C1644" w:rsidRDefault="001C1644" w:rsidP="00EB747D">
            <w:pPr>
              <w:pStyle w:val="TableBullet1"/>
              <w:keepLines/>
            </w:pPr>
            <w:r>
              <w:t>Confidence: inferred</w:t>
            </w:r>
          </w:p>
          <w:p w14:paraId="4D092AA4" w14:textId="77777777" w:rsidR="001C1644" w:rsidRDefault="001C1644" w:rsidP="00EB747D">
            <w:pPr>
              <w:pStyle w:val="TableBullet1"/>
              <w:keepLines/>
            </w:pPr>
            <w:r>
              <w:t>Consequence: minor</w:t>
            </w:r>
          </w:p>
          <w:p w14:paraId="73B5C212" w14:textId="77777777" w:rsidR="001C1644" w:rsidRDefault="001C1644" w:rsidP="00EB747D">
            <w:pPr>
              <w:pStyle w:val="TableBullet1"/>
              <w:keepLines/>
            </w:pPr>
            <w:r>
              <w:t>Trend: unknown</w:t>
            </w:r>
          </w:p>
          <w:p w14:paraId="1EE32D58" w14:textId="77777777" w:rsidR="001C1644" w:rsidRDefault="001C1644" w:rsidP="00EB747D">
            <w:pPr>
              <w:pStyle w:val="TableBullet1"/>
              <w:keepLines/>
            </w:pPr>
            <w:r>
              <w:t>Extent: across the entire range</w:t>
            </w:r>
          </w:p>
        </w:tc>
        <w:tc>
          <w:tcPr>
            <w:tcW w:w="4949" w:type="dxa"/>
          </w:tcPr>
          <w:p w14:paraId="0C4F45BD" w14:textId="77777777" w:rsidR="001C1644" w:rsidRPr="00ED6450" w:rsidRDefault="001C1644" w:rsidP="00EB747D">
            <w:pPr>
              <w:pStyle w:val="TableText"/>
              <w:keepLines/>
            </w:pPr>
            <w:r w:rsidRPr="00ED6450">
              <w:t xml:space="preserve">Several weed species threaten habitat quality for the KI </w:t>
            </w:r>
            <w:r>
              <w:t>d</w:t>
            </w:r>
            <w:r w:rsidRPr="00ED6450">
              <w:t xml:space="preserve">unnart. These include weeds that invade woodland habitat and may alter habitat structure and composition, as well as weeds that are likely to colonise burnt areas and impede post-fire recovery. Weed species of concern include </w:t>
            </w:r>
            <w:r w:rsidRPr="00ED6450">
              <w:rPr>
                <w:noProof/>
              </w:rPr>
              <w:t>(KILB 2020</w:t>
            </w:r>
            <w:r>
              <w:rPr>
                <w:noProof/>
              </w:rPr>
              <w:t>b</w:t>
            </w:r>
            <w:r w:rsidRPr="00ED6450">
              <w:rPr>
                <w:noProof/>
              </w:rPr>
              <w:t>)</w:t>
            </w:r>
            <w:r w:rsidRPr="00ED6450">
              <w:t>:</w:t>
            </w:r>
          </w:p>
          <w:p w14:paraId="5833230C" w14:textId="77777777" w:rsidR="001C1644" w:rsidRPr="00ED6450" w:rsidRDefault="001C1644" w:rsidP="00EB747D">
            <w:pPr>
              <w:pStyle w:val="TableText"/>
              <w:keepLines/>
              <w:numPr>
                <w:ilvl w:val="0"/>
                <w:numId w:val="13"/>
              </w:numPr>
              <w:ind w:left="318" w:hanging="318"/>
            </w:pPr>
            <w:r>
              <w:t>s</w:t>
            </w:r>
            <w:r w:rsidRPr="00ED6450">
              <w:t xml:space="preserve">hrubs – Montpellier </w:t>
            </w:r>
            <w:r>
              <w:t>b</w:t>
            </w:r>
            <w:r w:rsidRPr="00ED6450">
              <w:t>room (</w:t>
            </w:r>
            <w:r w:rsidRPr="00D62403">
              <w:rPr>
                <w:rStyle w:val="Emphasis"/>
              </w:rPr>
              <w:t xml:space="preserve">Genista </w:t>
            </w:r>
            <w:proofErr w:type="spellStart"/>
            <w:r w:rsidRPr="00D62403">
              <w:rPr>
                <w:rStyle w:val="Emphasis"/>
              </w:rPr>
              <w:t>monspessulana</w:t>
            </w:r>
            <w:proofErr w:type="spellEnd"/>
            <w:r w:rsidRPr="00ED6450">
              <w:t xml:space="preserve">), Italian </w:t>
            </w:r>
            <w:r>
              <w:t>b</w:t>
            </w:r>
            <w:r w:rsidRPr="00ED6450">
              <w:t>uckthorn (</w:t>
            </w:r>
            <w:r w:rsidRPr="00D62403">
              <w:rPr>
                <w:rStyle w:val="Emphasis"/>
              </w:rPr>
              <w:t xml:space="preserve">Rhamnus </w:t>
            </w:r>
            <w:proofErr w:type="spellStart"/>
            <w:r w:rsidRPr="00D62403">
              <w:rPr>
                <w:rStyle w:val="Emphasis"/>
              </w:rPr>
              <w:t>alaternus</w:t>
            </w:r>
            <w:proofErr w:type="spellEnd"/>
            <w:r w:rsidRPr="00ED6450">
              <w:t xml:space="preserve">), African </w:t>
            </w:r>
            <w:r>
              <w:t>b</w:t>
            </w:r>
            <w:r w:rsidRPr="00ED6450">
              <w:t>oxthorn (</w:t>
            </w:r>
            <w:proofErr w:type="spellStart"/>
            <w:r w:rsidRPr="00D62403">
              <w:rPr>
                <w:rStyle w:val="Emphasis"/>
              </w:rPr>
              <w:t>Lycium</w:t>
            </w:r>
            <w:proofErr w:type="spellEnd"/>
            <w:r w:rsidRPr="00D62403">
              <w:rPr>
                <w:rStyle w:val="Emphasis"/>
              </w:rPr>
              <w:t xml:space="preserve"> </w:t>
            </w:r>
            <w:proofErr w:type="spellStart"/>
            <w:r w:rsidRPr="00D62403">
              <w:rPr>
                <w:rStyle w:val="Emphasis"/>
              </w:rPr>
              <w:t>ferocissimum</w:t>
            </w:r>
            <w:proofErr w:type="spellEnd"/>
            <w:r w:rsidRPr="00ED6450">
              <w:t xml:space="preserve">), </w:t>
            </w:r>
            <w:r>
              <w:t>g</w:t>
            </w:r>
            <w:r w:rsidRPr="00ED6450">
              <w:t>orse (</w:t>
            </w:r>
            <w:r w:rsidRPr="00D62403">
              <w:rPr>
                <w:rStyle w:val="Emphasis"/>
              </w:rPr>
              <w:t>Ulex europaeus</w:t>
            </w:r>
            <w:r w:rsidRPr="00ED6450">
              <w:t>)</w:t>
            </w:r>
          </w:p>
          <w:p w14:paraId="3CD476D3" w14:textId="77777777" w:rsidR="001C1644" w:rsidRPr="00ED6450" w:rsidRDefault="001C1644" w:rsidP="00EB747D">
            <w:pPr>
              <w:pStyle w:val="TableText"/>
              <w:keepLines/>
              <w:numPr>
                <w:ilvl w:val="0"/>
                <w:numId w:val="13"/>
              </w:numPr>
              <w:ind w:left="318" w:hanging="318"/>
            </w:pPr>
            <w:r>
              <w:t>c</w:t>
            </w:r>
            <w:r w:rsidRPr="00ED6450">
              <w:t xml:space="preserve">reepers – </w:t>
            </w:r>
            <w:r>
              <w:t>b</w:t>
            </w:r>
            <w:r w:rsidRPr="00ED6450">
              <w:t>ridal creeper (</w:t>
            </w:r>
            <w:r w:rsidRPr="00D62403">
              <w:rPr>
                <w:rStyle w:val="Emphasis"/>
              </w:rPr>
              <w:t>Asparagus asparagoides</w:t>
            </w:r>
            <w:r w:rsidRPr="00ED6450">
              <w:t xml:space="preserve">), </w:t>
            </w:r>
            <w:r>
              <w:t>b</w:t>
            </w:r>
            <w:r w:rsidRPr="00ED6450">
              <w:t>ridal veil (</w:t>
            </w:r>
            <w:r w:rsidRPr="00D62403">
              <w:rPr>
                <w:rStyle w:val="Emphasis"/>
              </w:rPr>
              <w:t>A. </w:t>
            </w:r>
            <w:proofErr w:type="spellStart"/>
            <w:r w:rsidRPr="00D62403">
              <w:rPr>
                <w:rStyle w:val="Emphasis"/>
              </w:rPr>
              <w:t>declinatus</w:t>
            </w:r>
            <w:proofErr w:type="spellEnd"/>
            <w:r w:rsidRPr="00ED6450">
              <w:t xml:space="preserve">), </w:t>
            </w:r>
            <w:r>
              <w:t>b</w:t>
            </w:r>
            <w:r w:rsidRPr="00ED6450">
              <w:t xml:space="preserve">luebell </w:t>
            </w:r>
            <w:r>
              <w:t>c</w:t>
            </w:r>
            <w:r w:rsidRPr="00ED6450">
              <w:t>reeper (</w:t>
            </w:r>
            <w:proofErr w:type="spellStart"/>
            <w:r w:rsidRPr="00D62403">
              <w:rPr>
                <w:rStyle w:val="Emphasis"/>
              </w:rPr>
              <w:t>Billardiera</w:t>
            </w:r>
            <w:proofErr w:type="spellEnd"/>
            <w:r w:rsidRPr="00D62403">
              <w:rPr>
                <w:rStyle w:val="Emphasis"/>
              </w:rPr>
              <w:t xml:space="preserve"> heterophylla</w:t>
            </w:r>
            <w:r w:rsidRPr="00ED6450">
              <w:t>)</w:t>
            </w:r>
          </w:p>
          <w:p w14:paraId="3DDF52F8" w14:textId="77777777" w:rsidR="001C1644" w:rsidRPr="00ED6450" w:rsidRDefault="001C1644" w:rsidP="00EB747D">
            <w:pPr>
              <w:pStyle w:val="TableText"/>
              <w:keepLines/>
              <w:numPr>
                <w:ilvl w:val="0"/>
                <w:numId w:val="13"/>
              </w:numPr>
              <w:ind w:left="318" w:hanging="318"/>
            </w:pPr>
            <w:r>
              <w:t>h</w:t>
            </w:r>
            <w:r w:rsidRPr="00ED6450">
              <w:t xml:space="preserve">erbs and bulbs – African </w:t>
            </w:r>
            <w:r>
              <w:t>w</w:t>
            </w:r>
            <w:r w:rsidRPr="00ED6450">
              <w:t xml:space="preserve">eed </w:t>
            </w:r>
            <w:r>
              <w:t>o</w:t>
            </w:r>
            <w:r w:rsidRPr="00ED6450">
              <w:t>rchid (</w:t>
            </w:r>
            <w:proofErr w:type="spellStart"/>
            <w:r w:rsidRPr="00D62403">
              <w:rPr>
                <w:rStyle w:val="Emphasis"/>
              </w:rPr>
              <w:t>Disa</w:t>
            </w:r>
            <w:proofErr w:type="spellEnd"/>
            <w:r w:rsidRPr="00D62403">
              <w:rPr>
                <w:rStyle w:val="Emphasis"/>
              </w:rPr>
              <w:t xml:space="preserve"> </w:t>
            </w:r>
            <w:proofErr w:type="spellStart"/>
            <w:r w:rsidRPr="00D62403">
              <w:rPr>
                <w:rStyle w:val="Emphasis"/>
              </w:rPr>
              <w:t>bracteata</w:t>
            </w:r>
            <w:proofErr w:type="spellEnd"/>
            <w:r w:rsidRPr="00ED6450">
              <w:t xml:space="preserve">), </w:t>
            </w:r>
            <w:r>
              <w:t>s</w:t>
            </w:r>
            <w:r w:rsidRPr="00ED6450">
              <w:t xml:space="preserve">alvation Jane/Paterson’s </w:t>
            </w:r>
            <w:r>
              <w:t>cu</w:t>
            </w:r>
            <w:r w:rsidRPr="00ED6450">
              <w:t>rse (</w:t>
            </w:r>
            <w:r w:rsidRPr="00D62403">
              <w:rPr>
                <w:rStyle w:val="Emphasis"/>
              </w:rPr>
              <w:t xml:space="preserve">Echium </w:t>
            </w:r>
            <w:proofErr w:type="spellStart"/>
            <w:r w:rsidRPr="00D62403">
              <w:rPr>
                <w:rStyle w:val="Emphasis"/>
              </w:rPr>
              <w:t>plantagineum</w:t>
            </w:r>
            <w:proofErr w:type="spellEnd"/>
            <w:r w:rsidRPr="00ED6450">
              <w:t xml:space="preserve">), </w:t>
            </w:r>
            <w:r>
              <w:t>h</w:t>
            </w:r>
            <w:r w:rsidRPr="00ED6450">
              <w:t>orehound (</w:t>
            </w:r>
            <w:proofErr w:type="spellStart"/>
            <w:r w:rsidRPr="00D62403">
              <w:rPr>
                <w:rStyle w:val="Emphasis"/>
              </w:rPr>
              <w:t>Marrubium</w:t>
            </w:r>
            <w:proofErr w:type="spellEnd"/>
            <w:r w:rsidRPr="00D62403">
              <w:rPr>
                <w:rStyle w:val="Emphasis"/>
              </w:rPr>
              <w:t xml:space="preserve"> vulgare</w:t>
            </w:r>
            <w:r w:rsidRPr="00ED6450">
              <w:t xml:space="preserve">), </w:t>
            </w:r>
            <w:r>
              <w:t>o</w:t>
            </w:r>
            <w:r w:rsidRPr="00ED6450">
              <w:t xml:space="preserve">ne-leaf </w:t>
            </w:r>
            <w:r>
              <w:t>c</w:t>
            </w:r>
            <w:r w:rsidRPr="00ED6450">
              <w:t xml:space="preserve">ape </w:t>
            </w:r>
            <w:r>
              <w:t>t</w:t>
            </w:r>
            <w:r w:rsidRPr="00ED6450">
              <w:t>ulip (</w:t>
            </w:r>
            <w:proofErr w:type="spellStart"/>
            <w:r w:rsidRPr="00D62403">
              <w:rPr>
                <w:rStyle w:val="Emphasis"/>
              </w:rPr>
              <w:t>Moraea</w:t>
            </w:r>
            <w:proofErr w:type="spellEnd"/>
            <w:r w:rsidRPr="00D62403">
              <w:rPr>
                <w:rStyle w:val="Emphasis"/>
              </w:rPr>
              <w:t xml:space="preserve"> </w:t>
            </w:r>
            <w:proofErr w:type="spellStart"/>
            <w:r w:rsidRPr="00D62403">
              <w:rPr>
                <w:rStyle w:val="Emphasis"/>
              </w:rPr>
              <w:t>flaccida</w:t>
            </w:r>
            <w:proofErr w:type="spellEnd"/>
            <w:r w:rsidRPr="00ED6450">
              <w:t xml:space="preserve">), </w:t>
            </w:r>
            <w:r>
              <w:t>c</w:t>
            </w:r>
            <w:r w:rsidRPr="00ED6450">
              <w:t>altrop (</w:t>
            </w:r>
            <w:r w:rsidRPr="00D62403">
              <w:rPr>
                <w:rStyle w:val="Emphasis"/>
              </w:rPr>
              <w:t xml:space="preserve">Tribulus </w:t>
            </w:r>
            <w:proofErr w:type="spellStart"/>
            <w:r w:rsidRPr="00D62403">
              <w:rPr>
                <w:rStyle w:val="Emphasis"/>
              </w:rPr>
              <w:t>terrestris</w:t>
            </w:r>
            <w:proofErr w:type="spellEnd"/>
            <w:r w:rsidRPr="00ED6450">
              <w:t xml:space="preserve">), </w:t>
            </w:r>
            <w:r>
              <w:t>b</w:t>
            </w:r>
            <w:r w:rsidRPr="00ED6450">
              <w:t xml:space="preserve">ulbul </w:t>
            </w:r>
            <w:r>
              <w:t>w</w:t>
            </w:r>
            <w:r w:rsidRPr="00ED6450">
              <w:t>atsonia (</w:t>
            </w:r>
            <w:r w:rsidRPr="00D62403">
              <w:rPr>
                <w:rStyle w:val="Emphasis"/>
              </w:rPr>
              <w:t xml:space="preserve">Watsonia </w:t>
            </w:r>
            <w:proofErr w:type="spellStart"/>
            <w:r w:rsidRPr="00D62403">
              <w:rPr>
                <w:rStyle w:val="Emphasis"/>
              </w:rPr>
              <w:t>meriana</w:t>
            </w:r>
            <w:proofErr w:type="spellEnd"/>
            <w:r w:rsidRPr="00D62403">
              <w:rPr>
                <w:rStyle w:val="Emphasis"/>
              </w:rPr>
              <w:t xml:space="preserve"> </w:t>
            </w:r>
            <w:r w:rsidRPr="00ED6450">
              <w:t>var. </w:t>
            </w:r>
            <w:proofErr w:type="spellStart"/>
            <w:r w:rsidRPr="00D62403">
              <w:rPr>
                <w:rStyle w:val="Emphasis"/>
              </w:rPr>
              <w:t>bulbillifera</w:t>
            </w:r>
            <w:proofErr w:type="spellEnd"/>
            <w:r w:rsidRPr="00ED6450">
              <w:t>)</w:t>
            </w:r>
          </w:p>
          <w:p w14:paraId="3B7ED786" w14:textId="77777777" w:rsidR="001C1644" w:rsidRPr="00ED6450" w:rsidRDefault="001C1644" w:rsidP="00EB747D">
            <w:pPr>
              <w:pStyle w:val="TableText"/>
              <w:keepLines/>
              <w:numPr>
                <w:ilvl w:val="0"/>
                <w:numId w:val="13"/>
              </w:numPr>
              <w:ind w:left="318" w:hanging="318"/>
            </w:pPr>
            <w:r>
              <w:t>b</w:t>
            </w:r>
            <w:r w:rsidRPr="00ED6450">
              <w:t>lackberry (</w:t>
            </w:r>
            <w:r w:rsidRPr="00D62403">
              <w:rPr>
                <w:rStyle w:val="Emphasis"/>
              </w:rPr>
              <w:t xml:space="preserve">Rubus </w:t>
            </w:r>
            <w:proofErr w:type="spellStart"/>
            <w:r w:rsidRPr="00D62403">
              <w:rPr>
                <w:rStyle w:val="Emphasis"/>
              </w:rPr>
              <w:t>fruticosus</w:t>
            </w:r>
            <w:proofErr w:type="spellEnd"/>
            <w:r w:rsidRPr="00ED6450">
              <w:t>)</w:t>
            </w:r>
          </w:p>
          <w:p w14:paraId="0C1F0AF2" w14:textId="77777777" w:rsidR="001C1644" w:rsidRPr="00ED6450" w:rsidRDefault="001C1644" w:rsidP="00EB747D">
            <w:pPr>
              <w:pStyle w:val="TableText"/>
              <w:keepLines/>
              <w:numPr>
                <w:ilvl w:val="0"/>
                <w:numId w:val="13"/>
              </w:numPr>
              <w:ind w:left="318" w:hanging="318"/>
            </w:pPr>
            <w:r>
              <w:t>s</w:t>
            </w:r>
            <w:r w:rsidRPr="00ED6450">
              <w:t xml:space="preserve">weet </w:t>
            </w:r>
            <w:r>
              <w:t>p</w:t>
            </w:r>
            <w:r w:rsidRPr="00ED6450">
              <w:t>ittosporum (</w:t>
            </w:r>
            <w:r w:rsidRPr="00D62403">
              <w:rPr>
                <w:rStyle w:val="Emphasis"/>
              </w:rPr>
              <w:t xml:space="preserve">Pittosporum </w:t>
            </w:r>
            <w:proofErr w:type="spellStart"/>
            <w:r w:rsidRPr="00D62403">
              <w:rPr>
                <w:rStyle w:val="Emphasis"/>
              </w:rPr>
              <w:t>undulatum</w:t>
            </w:r>
            <w:proofErr w:type="spellEnd"/>
            <w:r w:rsidRPr="00ED6450">
              <w:t>)</w:t>
            </w:r>
          </w:p>
          <w:p w14:paraId="1DF3A289" w14:textId="77777777" w:rsidR="001C1644" w:rsidRPr="00ED6450" w:rsidRDefault="001C1644" w:rsidP="00EB747D">
            <w:pPr>
              <w:pStyle w:val="TableText"/>
              <w:keepLines/>
              <w:numPr>
                <w:ilvl w:val="0"/>
                <w:numId w:val="13"/>
              </w:numPr>
              <w:ind w:left="318" w:hanging="318"/>
            </w:pPr>
            <w:r>
              <w:t>e</w:t>
            </w:r>
            <w:r w:rsidRPr="00ED6450">
              <w:t xml:space="preserve">xotic grasses – </w:t>
            </w:r>
            <w:r>
              <w:t>f</w:t>
            </w:r>
            <w:r w:rsidRPr="00ED6450">
              <w:t>ountain grass (</w:t>
            </w:r>
            <w:r w:rsidRPr="00D62403">
              <w:rPr>
                <w:rStyle w:val="Emphasis"/>
              </w:rPr>
              <w:t xml:space="preserve">Cenchrus </w:t>
            </w:r>
            <w:proofErr w:type="spellStart"/>
            <w:r w:rsidRPr="00D62403">
              <w:rPr>
                <w:rStyle w:val="Emphasis"/>
              </w:rPr>
              <w:t>setaceum</w:t>
            </w:r>
            <w:proofErr w:type="spellEnd"/>
            <w:r w:rsidRPr="00ED6450">
              <w:t xml:space="preserve">), African </w:t>
            </w:r>
            <w:r>
              <w:t>l</w:t>
            </w:r>
            <w:r w:rsidRPr="00ED6450">
              <w:t>ovegrass (</w:t>
            </w:r>
            <w:proofErr w:type="spellStart"/>
            <w:r w:rsidRPr="00D62403">
              <w:rPr>
                <w:rStyle w:val="Emphasis"/>
              </w:rPr>
              <w:t>Eragrostis</w:t>
            </w:r>
            <w:proofErr w:type="spellEnd"/>
            <w:r w:rsidRPr="00D62403">
              <w:rPr>
                <w:rStyle w:val="Emphasis"/>
              </w:rPr>
              <w:t xml:space="preserve"> </w:t>
            </w:r>
            <w:proofErr w:type="spellStart"/>
            <w:r w:rsidRPr="00D62403">
              <w:rPr>
                <w:rStyle w:val="Emphasis"/>
              </w:rPr>
              <w:t>curvula</w:t>
            </w:r>
            <w:proofErr w:type="spellEnd"/>
            <w:r w:rsidRPr="00ED6450">
              <w:t>)</w:t>
            </w:r>
          </w:p>
          <w:p w14:paraId="26AF1339" w14:textId="77777777" w:rsidR="001C1644" w:rsidRPr="00ED6450" w:rsidRDefault="001C1644" w:rsidP="00EB747D">
            <w:pPr>
              <w:pStyle w:val="TableText"/>
              <w:keepLines/>
            </w:pPr>
            <w:r w:rsidRPr="00ED6450">
              <w:t xml:space="preserve">Shrubby weed species are of particular concern, as they form dense thickets that exclude native plant species </w:t>
            </w:r>
            <w:r w:rsidRPr="00ED6450">
              <w:rPr>
                <w:noProof/>
              </w:rPr>
              <w:t>(KILB 2020</w:t>
            </w:r>
            <w:r>
              <w:rPr>
                <w:noProof/>
              </w:rPr>
              <w:t>b</w:t>
            </w:r>
            <w:r w:rsidRPr="00ED6450">
              <w:rPr>
                <w:noProof/>
              </w:rPr>
              <w:t>)</w:t>
            </w:r>
            <w:r w:rsidRPr="00ED6450">
              <w:t xml:space="preserve">. Some of these species, such as </w:t>
            </w:r>
            <w:r>
              <w:t>g</w:t>
            </w:r>
            <w:r w:rsidRPr="00ED6450">
              <w:t xml:space="preserve">orse and </w:t>
            </w:r>
            <w:r>
              <w:t>b</w:t>
            </w:r>
            <w:r w:rsidRPr="00ED6450">
              <w:t xml:space="preserve">lackberry, are also known to increase fire risk </w:t>
            </w:r>
            <w:r w:rsidRPr="00ED6450">
              <w:rPr>
                <w:noProof/>
              </w:rPr>
              <w:t>(KILB 2020</w:t>
            </w:r>
            <w:r>
              <w:rPr>
                <w:noProof/>
              </w:rPr>
              <w:t>b</w:t>
            </w:r>
            <w:r w:rsidRPr="00ED6450">
              <w:rPr>
                <w:noProof/>
              </w:rPr>
              <w:t>)</w:t>
            </w:r>
            <w:r w:rsidRPr="00ED6450">
              <w:t>.</w:t>
            </w:r>
          </w:p>
          <w:p w14:paraId="2581470D" w14:textId="77777777" w:rsidR="001C1644" w:rsidRDefault="001C1644" w:rsidP="00EB747D">
            <w:pPr>
              <w:pStyle w:val="TableText"/>
              <w:keepLines/>
            </w:pPr>
            <w:r>
              <w:t>Since the 2019–20 bushfires, the Tasmanian blue gum (</w:t>
            </w:r>
            <w:r w:rsidRPr="00D62403">
              <w:rPr>
                <w:rStyle w:val="Emphasis"/>
              </w:rPr>
              <w:t>Eucalyptus globulus</w:t>
            </w:r>
            <w:r>
              <w:t xml:space="preserve">) has emerged as a significant weed in remnant vegetation adjacent to plantations on KI, including in Flinders Chase National Park. Control efforts are underway; however, this issue will require ongoing attention </w:t>
            </w:r>
            <w:r w:rsidRPr="00467699">
              <w:t xml:space="preserve">to prevent it escalating after successive fires </w:t>
            </w:r>
            <w:r w:rsidRPr="00D729A2">
              <w:t>(J. Gates 2021. pers comm 9–11 November).</w:t>
            </w:r>
          </w:p>
          <w:p w14:paraId="6B8F934A" w14:textId="77777777" w:rsidR="001C1644" w:rsidRDefault="001C1644" w:rsidP="00EB747D">
            <w:pPr>
              <w:pStyle w:val="TableText"/>
              <w:keepLines/>
            </w:pPr>
            <w:r>
              <w:t xml:space="preserve">Many small remnants of vegetation on KI that may provide suitable habitat for the KI dunnart are vulnerable to weed </w:t>
            </w:r>
            <w:r>
              <w:lastRenderedPageBreak/>
              <w:t>invasion (Gates 2011). However, most of the western half of the island is relatively unaffected by this threat.</w:t>
            </w:r>
          </w:p>
        </w:tc>
      </w:tr>
      <w:tr w:rsidR="001C1644" w:rsidRPr="008A24A1" w14:paraId="0E18B5CE" w14:textId="77777777" w:rsidTr="00EB747D">
        <w:trPr>
          <w:cantSplit/>
          <w:tblHeader/>
        </w:trPr>
        <w:tc>
          <w:tcPr>
            <w:tcW w:w="9060" w:type="dxa"/>
            <w:gridSpan w:val="3"/>
          </w:tcPr>
          <w:p w14:paraId="233A493F" w14:textId="77777777" w:rsidR="001C1644" w:rsidRPr="00B43D1F" w:rsidRDefault="001C1644" w:rsidP="00EB747D">
            <w:pPr>
              <w:pStyle w:val="TableHeading"/>
              <w:rPr>
                <w:b w:val="0"/>
              </w:rPr>
            </w:pPr>
            <w:r w:rsidRPr="00B43D1F">
              <w:rPr>
                <w:b w:val="0"/>
              </w:rPr>
              <w:lastRenderedPageBreak/>
              <w:t xml:space="preserve">Habitat loss, </w:t>
            </w:r>
            <w:proofErr w:type="gramStart"/>
            <w:r w:rsidRPr="00B43D1F">
              <w:rPr>
                <w:b w:val="0"/>
              </w:rPr>
              <w:t>disturbance</w:t>
            </w:r>
            <w:proofErr w:type="gramEnd"/>
            <w:r w:rsidRPr="00B43D1F">
              <w:rPr>
                <w:b w:val="0"/>
              </w:rPr>
              <w:t xml:space="preserve"> and modification</w:t>
            </w:r>
          </w:p>
        </w:tc>
      </w:tr>
      <w:tr w:rsidR="001C1644" w14:paraId="1EDE6244" w14:textId="77777777" w:rsidTr="00EB747D">
        <w:trPr>
          <w:cantSplit/>
          <w:tblHeader/>
        </w:trPr>
        <w:tc>
          <w:tcPr>
            <w:tcW w:w="1418" w:type="dxa"/>
          </w:tcPr>
          <w:p w14:paraId="650350FD" w14:textId="77777777" w:rsidR="001C1644" w:rsidRPr="00D945A0" w:rsidRDefault="001C1644" w:rsidP="00EB747D">
            <w:pPr>
              <w:pStyle w:val="TableText"/>
              <w:keepLines/>
            </w:pPr>
            <w:r>
              <w:t>Land clearance and development</w:t>
            </w:r>
          </w:p>
        </w:tc>
        <w:tc>
          <w:tcPr>
            <w:tcW w:w="2693" w:type="dxa"/>
          </w:tcPr>
          <w:p w14:paraId="4B46D9BE" w14:textId="77777777" w:rsidR="001C1644" w:rsidRDefault="001C1644" w:rsidP="00EB747D">
            <w:pPr>
              <w:pStyle w:val="TableBullet1"/>
              <w:keepLines/>
            </w:pPr>
            <w:r>
              <w:t>Timing: current</w:t>
            </w:r>
          </w:p>
          <w:p w14:paraId="781C3413" w14:textId="77777777" w:rsidR="001C1644" w:rsidRDefault="001C1644" w:rsidP="00EB747D">
            <w:pPr>
              <w:pStyle w:val="TableBullet1"/>
              <w:keepLines/>
            </w:pPr>
            <w:r>
              <w:t>Confidence: known</w:t>
            </w:r>
          </w:p>
          <w:p w14:paraId="6D06A5E0" w14:textId="77777777" w:rsidR="001C1644" w:rsidRDefault="001C1644" w:rsidP="00EB747D">
            <w:pPr>
              <w:pStyle w:val="TableBullet1"/>
              <w:keepLines/>
            </w:pPr>
            <w:r>
              <w:t>Consequence: major</w:t>
            </w:r>
          </w:p>
          <w:p w14:paraId="33166EA6" w14:textId="77777777" w:rsidR="001C1644" w:rsidRDefault="001C1644" w:rsidP="00EB747D">
            <w:pPr>
              <w:pStyle w:val="TableBullet1"/>
              <w:keepLines/>
            </w:pPr>
            <w:r>
              <w:t>Trend: unknown</w:t>
            </w:r>
          </w:p>
          <w:p w14:paraId="7E9F9BE9" w14:textId="77777777" w:rsidR="001C1644" w:rsidRDefault="001C1644" w:rsidP="00EB747D">
            <w:pPr>
              <w:pStyle w:val="TableBullet1"/>
              <w:keepLines/>
            </w:pPr>
            <w:r>
              <w:t>Extent: across part of the range</w:t>
            </w:r>
          </w:p>
        </w:tc>
        <w:tc>
          <w:tcPr>
            <w:tcW w:w="4949" w:type="dxa"/>
          </w:tcPr>
          <w:p w14:paraId="4C2D3008" w14:textId="77777777" w:rsidR="001C1644" w:rsidRDefault="001C1644" w:rsidP="00EB747D">
            <w:pPr>
              <w:pStyle w:val="TableText"/>
              <w:keepLines/>
            </w:pPr>
            <w:r w:rsidRPr="00ED6450">
              <w:t xml:space="preserve">Land clearance is listed as a KTP under the EPBC Act </w:t>
            </w:r>
            <w:r w:rsidRPr="00ED6450">
              <w:rPr>
                <w:noProof/>
              </w:rPr>
              <w:t>(TSSC 2001)</w:t>
            </w:r>
            <w:r w:rsidRPr="00ED6450">
              <w:t>. At least 50</w:t>
            </w:r>
            <w:r>
              <w:t xml:space="preserve"> percent</w:t>
            </w:r>
            <w:r w:rsidRPr="00ED6450">
              <w:t xml:space="preserve"> of the original native woodland habitat on KI has been cleared </w:t>
            </w:r>
            <w:r w:rsidRPr="00ED6450">
              <w:rPr>
                <w:noProof/>
              </w:rPr>
              <w:t>(Gates 2011)</w:t>
            </w:r>
            <w:r w:rsidRPr="00ED6450">
              <w:t>.</w:t>
            </w:r>
          </w:p>
          <w:p w14:paraId="7C987C71" w14:textId="77777777" w:rsidR="001C1644" w:rsidRDefault="001C1644" w:rsidP="00EB747D">
            <w:pPr>
              <w:pStyle w:val="TableText"/>
              <w:keepLines/>
            </w:pPr>
            <w:r>
              <w:t xml:space="preserve">The KI dunnart was historically distributed across most of KI but is now restricted to intact remnant vegetation on the western half of the island (Gates 2011; </w:t>
            </w:r>
            <w:proofErr w:type="spellStart"/>
            <w:r>
              <w:t>Hohnen</w:t>
            </w:r>
            <w:proofErr w:type="spellEnd"/>
            <w:r>
              <w:t xml:space="preserve"> et al. 2019). Habitat loss due to land clearing is thought to be the primary reason for historic population declines and range contractions of the subspecies (Gates 2011).</w:t>
            </w:r>
          </w:p>
          <w:p w14:paraId="00EAFD94" w14:textId="77777777" w:rsidR="001C1644" w:rsidRDefault="001C1644" w:rsidP="00EB747D">
            <w:pPr>
              <w:pStyle w:val="TableText"/>
              <w:keepLines/>
            </w:pPr>
            <w:r>
              <w:t xml:space="preserve">Large-scale clearing on KI has ceased, but small-scale clearing contributes to further loss of habitat (Gates 2011) and potentially increases impacts of other threats (e.g., increased likelihood of feral cat predation, spread of </w:t>
            </w:r>
            <w:r w:rsidRPr="00D62403">
              <w:rPr>
                <w:rStyle w:val="Emphasis"/>
              </w:rPr>
              <w:t xml:space="preserve">Phytophthora </w:t>
            </w:r>
            <w:proofErr w:type="spellStart"/>
            <w:r w:rsidRPr="00D62403">
              <w:rPr>
                <w:rStyle w:val="Emphasis"/>
              </w:rPr>
              <w:t>cinnamomi</w:t>
            </w:r>
            <w:proofErr w:type="spellEnd"/>
            <w:r>
              <w:t xml:space="preserve"> associated with clearance for new vehicle access tracks or walking tracks). Other i</w:t>
            </w:r>
            <w:r w:rsidRPr="00ED6450">
              <w:t xml:space="preserve">ndirect effects of land clearance include increased edge effects (e.g., weed incursion), altered hydrology (e.g., increased erosion, salinisation, and reduced soil infiltration), and the exacerbation of climate change impacts </w:t>
            </w:r>
            <w:r w:rsidRPr="00ED6450">
              <w:rPr>
                <w:noProof/>
              </w:rPr>
              <w:t>(McAlpine et al. 2009; Reside et al. 2017)</w:t>
            </w:r>
            <w:r w:rsidRPr="00ED6450">
              <w:t>.</w:t>
            </w:r>
          </w:p>
          <w:p w14:paraId="520EDA6D" w14:textId="77777777" w:rsidR="001C1644" w:rsidRPr="00DE76EE" w:rsidRDefault="001C1644" w:rsidP="00EB747D">
            <w:pPr>
              <w:pStyle w:val="TableText"/>
              <w:keepLines/>
            </w:pPr>
            <w:r w:rsidRPr="00ED6450">
              <w:t xml:space="preserve">There is little understanding of the </w:t>
            </w:r>
            <w:r>
              <w:t xml:space="preserve">minimum </w:t>
            </w:r>
            <w:r w:rsidRPr="00ED6450">
              <w:t xml:space="preserve">size of habitat patches that can support viable populations of </w:t>
            </w:r>
            <w:r>
              <w:t>KI dunnart</w:t>
            </w:r>
            <w:r w:rsidRPr="00ED6450">
              <w:t xml:space="preserve">. </w:t>
            </w:r>
            <w:r>
              <w:t>However, since 1990, the subspecies has only been detected in relatively large and intact areas on western KI. This is despite considerable survey effort further east in more fragmented areas, including the recent incorporation of camera trap arrays. Small and fragmented patches may be degraded by threatening processes such as weed invasion and grazing (Gates 2011). Surveys after the 2019–20 fires may further reveal whether the subspecies can persist in small habitat fragments.</w:t>
            </w:r>
          </w:p>
        </w:tc>
      </w:tr>
      <w:tr w:rsidR="001C1644" w14:paraId="34FC5843" w14:textId="77777777" w:rsidTr="00EB747D">
        <w:trPr>
          <w:cantSplit/>
          <w:tblHeader/>
        </w:trPr>
        <w:tc>
          <w:tcPr>
            <w:tcW w:w="1418" w:type="dxa"/>
          </w:tcPr>
          <w:p w14:paraId="546C8166" w14:textId="77777777" w:rsidR="001C1644" w:rsidRDefault="001C1644" w:rsidP="00EB747D">
            <w:pPr>
              <w:pStyle w:val="TableText"/>
              <w:keepLines/>
            </w:pPr>
            <w:r>
              <w:t xml:space="preserve">Plant community dieback caused by </w:t>
            </w:r>
            <w:r w:rsidRPr="00D62403">
              <w:rPr>
                <w:rStyle w:val="Emphasis"/>
              </w:rPr>
              <w:t xml:space="preserve">Phytophthora </w:t>
            </w:r>
            <w:proofErr w:type="spellStart"/>
            <w:r w:rsidRPr="00D62403">
              <w:rPr>
                <w:rStyle w:val="Emphasis"/>
              </w:rPr>
              <w:t>cinnamomi</w:t>
            </w:r>
            <w:proofErr w:type="spellEnd"/>
          </w:p>
        </w:tc>
        <w:tc>
          <w:tcPr>
            <w:tcW w:w="2693" w:type="dxa"/>
          </w:tcPr>
          <w:p w14:paraId="61AD16D2" w14:textId="77777777" w:rsidR="001C1644" w:rsidRDefault="001C1644" w:rsidP="00EB747D">
            <w:pPr>
              <w:pStyle w:val="TableBullet1"/>
              <w:keepLines/>
            </w:pPr>
            <w:r>
              <w:t>Timing: current</w:t>
            </w:r>
          </w:p>
          <w:p w14:paraId="48515E4A" w14:textId="77777777" w:rsidR="001C1644" w:rsidRDefault="001C1644" w:rsidP="00EB747D">
            <w:pPr>
              <w:pStyle w:val="TableBullet1"/>
              <w:keepLines/>
            </w:pPr>
            <w:r>
              <w:t>Confidence: inferred</w:t>
            </w:r>
          </w:p>
          <w:p w14:paraId="749B1B37" w14:textId="77777777" w:rsidR="001C1644" w:rsidRDefault="001C1644" w:rsidP="00EB747D">
            <w:pPr>
              <w:pStyle w:val="TableBullet1"/>
              <w:keepLines/>
            </w:pPr>
            <w:r>
              <w:t>Consequence: major</w:t>
            </w:r>
          </w:p>
          <w:p w14:paraId="7D70011E" w14:textId="77777777" w:rsidR="001C1644" w:rsidRDefault="001C1644" w:rsidP="00EB747D">
            <w:pPr>
              <w:pStyle w:val="TableBullet1"/>
              <w:keepLines/>
            </w:pPr>
            <w:r>
              <w:t>Trend: increasing</w:t>
            </w:r>
          </w:p>
          <w:p w14:paraId="4CE7CAB8" w14:textId="77777777" w:rsidR="001C1644" w:rsidRDefault="001C1644" w:rsidP="00EB747D">
            <w:pPr>
              <w:pStyle w:val="TableBullet1"/>
              <w:keepLines/>
            </w:pPr>
            <w:r>
              <w:t>Extent: across the entire range</w:t>
            </w:r>
          </w:p>
        </w:tc>
        <w:tc>
          <w:tcPr>
            <w:tcW w:w="4949" w:type="dxa"/>
          </w:tcPr>
          <w:p w14:paraId="7358C131" w14:textId="77777777" w:rsidR="001C1644" w:rsidRPr="00ED6450" w:rsidRDefault="001C1644" w:rsidP="00EB747D">
            <w:pPr>
              <w:pStyle w:val="TableText"/>
              <w:keepLines/>
            </w:pPr>
            <w:r w:rsidRPr="00D62403">
              <w:rPr>
                <w:rStyle w:val="Emphasis"/>
              </w:rPr>
              <w:t xml:space="preserve">Phytophthora </w:t>
            </w:r>
            <w:proofErr w:type="spellStart"/>
            <w:r w:rsidRPr="00D62403">
              <w:rPr>
                <w:rStyle w:val="Emphasis"/>
              </w:rPr>
              <w:t>cinnamomi</w:t>
            </w:r>
            <w:proofErr w:type="spellEnd"/>
            <w:r>
              <w:t xml:space="preserve"> </w:t>
            </w:r>
            <w:r w:rsidRPr="00ED6450">
              <w:t xml:space="preserve">is an introduced soil-borne pathogen that infects a wide variety of plant species and may contribute to plant dieback </w:t>
            </w:r>
            <w:r w:rsidRPr="00ED6450">
              <w:rPr>
                <w:noProof/>
              </w:rPr>
              <w:t>(Cahill et al. 2008; D</w:t>
            </w:r>
            <w:r>
              <w:rPr>
                <w:noProof/>
              </w:rPr>
              <w:t>oEE</w:t>
            </w:r>
            <w:r w:rsidRPr="00ED6450">
              <w:rPr>
                <w:noProof/>
              </w:rPr>
              <w:t xml:space="preserve"> 2018a)</w:t>
            </w:r>
            <w:r w:rsidRPr="00ED6450">
              <w:t xml:space="preserve">. Disease in natural ecosystems caused by </w:t>
            </w:r>
            <w:r>
              <w:rPr>
                <w:rStyle w:val="Emphasis"/>
              </w:rPr>
              <w:t xml:space="preserve">P. </w:t>
            </w:r>
            <w:proofErr w:type="spellStart"/>
            <w:r>
              <w:rPr>
                <w:rStyle w:val="Emphasis"/>
              </w:rPr>
              <w:t>cinnamomi</w:t>
            </w:r>
            <w:proofErr w:type="spellEnd"/>
            <w:r w:rsidRPr="00ED6450">
              <w:t xml:space="preserve"> is listed as a</w:t>
            </w:r>
            <w:r>
              <w:t xml:space="preserve"> </w:t>
            </w:r>
            <w:r w:rsidRPr="00ED6450">
              <w:t>K</w:t>
            </w:r>
            <w:r>
              <w:t>TP</w:t>
            </w:r>
            <w:r w:rsidRPr="00ED6450">
              <w:t xml:space="preserve"> under the EPBC Act </w:t>
            </w:r>
            <w:r w:rsidRPr="00ED6450">
              <w:rPr>
                <w:noProof/>
              </w:rPr>
              <w:t>(D</w:t>
            </w:r>
            <w:r>
              <w:rPr>
                <w:noProof/>
              </w:rPr>
              <w:t>oEE</w:t>
            </w:r>
            <w:r w:rsidRPr="00ED6450">
              <w:rPr>
                <w:noProof/>
              </w:rPr>
              <w:t xml:space="preserve"> 2018b)</w:t>
            </w:r>
            <w:r w:rsidRPr="00ED6450">
              <w:t>.</w:t>
            </w:r>
            <w:r>
              <w:t xml:space="preserve"> </w:t>
            </w:r>
          </w:p>
          <w:p w14:paraId="2EF87887" w14:textId="77777777" w:rsidR="001C1644" w:rsidRPr="00ED6450" w:rsidRDefault="001C1644" w:rsidP="00EB747D">
            <w:pPr>
              <w:pStyle w:val="TableText"/>
              <w:keepLines/>
            </w:pPr>
            <w:r w:rsidRPr="00ED6450">
              <w:t xml:space="preserve">The </w:t>
            </w:r>
            <w:r>
              <w:t>KI dunnart</w:t>
            </w:r>
            <w:r w:rsidRPr="00ED6450">
              <w:t xml:space="preserve"> is </w:t>
            </w:r>
            <w:r>
              <w:t xml:space="preserve">potentially </w:t>
            </w:r>
            <w:r w:rsidRPr="00ED6450">
              <w:t xml:space="preserve">threatened by loss of its habitat caused by </w:t>
            </w:r>
            <w:r>
              <w:rPr>
                <w:rStyle w:val="Emphasis"/>
              </w:rPr>
              <w:t xml:space="preserve">P. </w:t>
            </w:r>
            <w:proofErr w:type="spellStart"/>
            <w:r>
              <w:rPr>
                <w:rStyle w:val="Emphasis"/>
              </w:rPr>
              <w:t>cinnamomi</w:t>
            </w:r>
            <w:proofErr w:type="spellEnd"/>
            <w:r w:rsidRPr="00ED6450">
              <w:t xml:space="preserve"> infection</w:t>
            </w:r>
            <w:r>
              <w:t>, as</w:t>
            </w:r>
            <w:r w:rsidRPr="00ED6450">
              <w:t xml:space="preserve"> </w:t>
            </w:r>
            <w:r>
              <w:t>t</w:t>
            </w:r>
            <w:r w:rsidRPr="00ED6450">
              <w:t xml:space="preserve">he impacts of the disease are evident in areas where </w:t>
            </w:r>
            <w:r>
              <w:t>KI dunnart</w:t>
            </w:r>
            <w:r w:rsidRPr="00ED6450">
              <w:t xml:space="preserve">s have been recorded </w:t>
            </w:r>
            <w:r w:rsidRPr="00ED6450">
              <w:rPr>
                <w:noProof/>
              </w:rPr>
              <w:t>(Gates 2011)</w:t>
            </w:r>
            <w:r w:rsidRPr="00ED6450">
              <w:t>.</w:t>
            </w:r>
            <w:r>
              <w:t xml:space="preserve"> </w:t>
            </w:r>
            <w:r w:rsidRPr="00ED6450">
              <w:t xml:space="preserve">A wide range of understorey plant species are susceptible to </w:t>
            </w:r>
            <w:r>
              <w:rPr>
                <w:rStyle w:val="Emphasis"/>
              </w:rPr>
              <w:t xml:space="preserve">P. </w:t>
            </w:r>
            <w:proofErr w:type="spellStart"/>
            <w:r>
              <w:rPr>
                <w:rStyle w:val="Emphasis"/>
              </w:rPr>
              <w:t>cinnamomi</w:t>
            </w:r>
            <w:proofErr w:type="spellEnd"/>
            <w:r w:rsidRPr="00ED6450">
              <w:t xml:space="preserve"> infection, including </w:t>
            </w:r>
            <w:r>
              <w:t>y</w:t>
            </w:r>
            <w:r w:rsidRPr="00ED6450">
              <w:t xml:space="preserve">acca, </w:t>
            </w:r>
            <w:r>
              <w:t>d</w:t>
            </w:r>
            <w:r w:rsidRPr="00ED6450">
              <w:t xml:space="preserve">esert </w:t>
            </w:r>
            <w:r>
              <w:t>b</w:t>
            </w:r>
            <w:r w:rsidRPr="00ED6450">
              <w:t xml:space="preserve">anksia, and </w:t>
            </w:r>
            <w:r>
              <w:t>s</w:t>
            </w:r>
            <w:r w:rsidRPr="00ED6450">
              <w:t xml:space="preserve">ilver </w:t>
            </w:r>
            <w:r>
              <w:t>b</w:t>
            </w:r>
            <w:r w:rsidRPr="00ED6450">
              <w:t xml:space="preserve">anksia </w:t>
            </w:r>
            <w:r w:rsidRPr="00ED6450">
              <w:rPr>
                <w:noProof/>
              </w:rPr>
              <w:t>(Mooney et al. 2009)</w:t>
            </w:r>
            <w:r w:rsidRPr="00ED6450">
              <w:t xml:space="preserve">. </w:t>
            </w:r>
            <w:r>
              <w:t>KI dunnart</w:t>
            </w:r>
            <w:r w:rsidRPr="00ED6450">
              <w:t xml:space="preserve">s have been observed using these plant species for shelter </w:t>
            </w:r>
            <w:r w:rsidRPr="00ED6450">
              <w:rPr>
                <w:noProof/>
              </w:rPr>
              <w:t>(Gates 2011)</w:t>
            </w:r>
            <w:r w:rsidRPr="00ED6450">
              <w:t>.</w:t>
            </w:r>
            <w:r>
              <w:t xml:space="preserve"> </w:t>
            </w:r>
            <w:r w:rsidRPr="00ED6450">
              <w:t xml:space="preserve">Plant community dieback may lead to a decrease in shelter availability, reduced availability of invertebrate prey, and an increased risk of predation in open vegetation. These effects are compounded when intense or frequent fire events remove dead vegetation that </w:t>
            </w:r>
            <w:r>
              <w:t>is</w:t>
            </w:r>
            <w:r w:rsidRPr="00ED6450">
              <w:t xml:space="preserve"> an important habitat component for the </w:t>
            </w:r>
            <w:r>
              <w:t>KI dunnart</w:t>
            </w:r>
            <w:r w:rsidRPr="00ED6450">
              <w:t xml:space="preserve"> </w:t>
            </w:r>
            <w:r w:rsidRPr="00ED6450">
              <w:rPr>
                <w:noProof/>
              </w:rPr>
              <w:t>(Gates 2011)</w:t>
            </w:r>
            <w:r w:rsidRPr="00ED6450">
              <w:t>.</w:t>
            </w:r>
          </w:p>
          <w:p w14:paraId="0D34931C" w14:textId="77777777" w:rsidR="001C1644" w:rsidRPr="00DE76EE" w:rsidRDefault="001C1644" w:rsidP="00EB747D">
            <w:pPr>
              <w:pStyle w:val="TableText"/>
              <w:keepLines/>
            </w:pPr>
            <w:r w:rsidRPr="00ED6450">
              <w:t xml:space="preserve">Control mechanisms for </w:t>
            </w:r>
            <w:r>
              <w:rPr>
                <w:rStyle w:val="Emphasis"/>
              </w:rPr>
              <w:t xml:space="preserve">P. </w:t>
            </w:r>
            <w:proofErr w:type="spellStart"/>
            <w:r>
              <w:rPr>
                <w:rStyle w:val="Emphasis"/>
              </w:rPr>
              <w:t>cinnamomi</w:t>
            </w:r>
            <w:proofErr w:type="spellEnd"/>
            <w:r w:rsidRPr="00ED6450">
              <w:t xml:space="preserve"> primarily focus on removing the potential for spreading </w:t>
            </w:r>
            <w:r>
              <w:t xml:space="preserve">the pathogen </w:t>
            </w:r>
            <w:r w:rsidRPr="00ED6450">
              <w:t xml:space="preserve">via soil attached to vehicles, machinery, or footwear. Any activity that moves soil, organic matter, or water into susceptible native vegetation has the potential to introduce and spread soil pathogens </w:t>
            </w:r>
            <w:r w:rsidRPr="00ED6450">
              <w:rPr>
                <w:noProof/>
              </w:rPr>
              <w:t>(D</w:t>
            </w:r>
            <w:r>
              <w:rPr>
                <w:noProof/>
              </w:rPr>
              <w:t>oEE</w:t>
            </w:r>
            <w:r w:rsidRPr="00ED6450">
              <w:rPr>
                <w:noProof/>
              </w:rPr>
              <w:t xml:space="preserve"> 2018a)</w:t>
            </w:r>
            <w:r w:rsidRPr="00ED6450">
              <w:t>.</w:t>
            </w:r>
          </w:p>
        </w:tc>
      </w:tr>
      <w:tr w:rsidR="001C1644" w14:paraId="7C9A2093" w14:textId="77777777" w:rsidTr="00EB747D">
        <w:trPr>
          <w:cantSplit/>
          <w:tblHeader/>
        </w:trPr>
        <w:tc>
          <w:tcPr>
            <w:tcW w:w="1418" w:type="dxa"/>
          </w:tcPr>
          <w:p w14:paraId="4FD2D9EE" w14:textId="77777777" w:rsidR="001C1644" w:rsidRDefault="001C1644" w:rsidP="00EB747D">
            <w:pPr>
              <w:pStyle w:val="TableText"/>
              <w:keepLines/>
            </w:pPr>
            <w:r>
              <w:lastRenderedPageBreak/>
              <w:t>Grazing by domestic stock and overabundant macropods</w:t>
            </w:r>
          </w:p>
        </w:tc>
        <w:tc>
          <w:tcPr>
            <w:tcW w:w="2693" w:type="dxa"/>
          </w:tcPr>
          <w:p w14:paraId="66FF6643" w14:textId="77777777" w:rsidR="001C1644" w:rsidRDefault="001C1644" w:rsidP="00EB747D">
            <w:pPr>
              <w:pStyle w:val="TableBullet1"/>
              <w:keepLines/>
            </w:pPr>
            <w:r>
              <w:t>Timing: current</w:t>
            </w:r>
          </w:p>
          <w:p w14:paraId="6F02FA45" w14:textId="77777777" w:rsidR="001C1644" w:rsidRDefault="001C1644" w:rsidP="00EB747D">
            <w:pPr>
              <w:pStyle w:val="TableBullet1"/>
              <w:keepLines/>
            </w:pPr>
            <w:r>
              <w:t>Confidence: known</w:t>
            </w:r>
          </w:p>
          <w:p w14:paraId="6048126A" w14:textId="77777777" w:rsidR="001C1644" w:rsidRDefault="001C1644" w:rsidP="00EB747D">
            <w:pPr>
              <w:pStyle w:val="TableBullet1"/>
              <w:keepLines/>
            </w:pPr>
            <w:r>
              <w:t>Consequence: moderate</w:t>
            </w:r>
          </w:p>
          <w:p w14:paraId="47F75555" w14:textId="77777777" w:rsidR="001C1644" w:rsidRDefault="001C1644" w:rsidP="00EB747D">
            <w:pPr>
              <w:pStyle w:val="TableBullet1"/>
              <w:keepLines/>
            </w:pPr>
            <w:r>
              <w:t>Trend: unknown</w:t>
            </w:r>
          </w:p>
          <w:p w14:paraId="76917C23" w14:textId="77777777" w:rsidR="001C1644" w:rsidRDefault="001C1644" w:rsidP="00EB747D">
            <w:pPr>
              <w:pStyle w:val="TableBullet1"/>
              <w:keepLines/>
            </w:pPr>
            <w:r>
              <w:t>Extent: across part of the range</w:t>
            </w:r>
          </w:p>
        </w:tc>
        <w:tc>
          <w:tcPr>
            <w:tcW w:w="4949" w:type="dxa"/>
          </w:tcPr>
          <w:p w14:paraId="465437E3" w14:textId="77777777" w:rsidR="001C1644" w:rsidRPr="00ED6450" w:rsidRDefault="001C1644" w:rsidP="00EB747D">
            <w:pPr>
              <w:pStyle w:val="TableText"/>
              <w:keepLines/>
            </w:pPr>
            <w:r w:rsidRPr="00ED6450">
              <w:t xml:space="preserve">Small patches of remnant woodland habitat that could potentially support the </w:t>
            </w:r>
            <w:r>
              <w:t>KI dunnart</w:t>
            </w:r>
            <w:r w:rsidRPr="00ED6450">
              <w:t xml:space="preserve"> are vulnerable to grazing by </w:t>
            </w:r>
            <w:r>
              <w:t>live</w:t>
            </w:r>
            <w:r w:rsidRPr="00ED6450">
              <w:t>stock, particularly where they occur on private land.</w:t>
            </w:r>
          </w:p>
          <w:p w14:paraId="27F0CBF8" w14:textId="77777777" w:rsidR="001C1644" w:rsidRDefault="001C1644" w:rsidP="00EB747D">
            <w:pPr>
              <w:pStyle w:val="TableText"/>
              <w:keepLines/>
            </w:pPr>
            <w:r>
              <w:t>Livestock and macropods</w:t>
            </w:r>
            <w:r w:rsidRPr="00ED6450">
              <w:t xml:space="preserve"> selectively graze on native vegetation and can significantly alter the structure and composition of vegetation communities. Stock can also damage the habitat by trampling vegetation and soil and altering nutrient cycling.</w:t>
            </w:r>
          </w:p>
          <w:p w14:paraId="5BCDAE07" w14:textId="77777777" w:rsidR="001C1644" w:rsidRPr="003604F8" w:rsidRDefault="001C1644" w:rsidP="00EB747D">
            <w:pPr>
              <w:pStyle w:val="TableText"/>
              <w:keepLines/>
            </w:pPr>
            <w:r>
              <w:t>The impacts of overgrazing are more likely to affect small remnant patches or areas adjacent to farmland, where herbivore densities are greater.</w:t>
            </w:r>
          </w:p>
        </w:tc>
      </w:tr>
      <w:tr w:rsidR="001C1644" w14:paraId="284E59D9" w14:textId="77777777" w:rsidTr="00EB747D">
        <w:trPr>
          <w:cantSplit/>
          <w:tblHeader/>
        </w:trPr>
        <w:tc>
          <w:tcPr>
            <w:tcW w:w="9060" w:type="dxa"/>
            <w:gridSpan w:val="3"/>
          </w:tcPr>
          <w:p w14:paraId="3FE0A608" w14:textId="77777777" w:rsidR="001C1644" w:rsidRPr="00ED6450" w:rsidRDefault="001C1644" w:rsidP="00EB747D">
            <w:pPr>
              <w:pStyle w:val="TableText"/>
              <w:keepLines/>
            </w:pPr>
            <w:r w:rsidRPr="00B43D1F">
              <w:t>Fire</w:t>
            </w:r>
          </w:p>
        </w:tc>
      </w:tr>
      <w:tr w:rsidR="001C1644" w14:paraId="58DE1AD1" w14:textId="77777777" w:rsidTr="00EB747D">
        <w:trPr>
          <w:cantSplit/>
          <w:tblHeader/>
        </w:trPr>
        <w:tc>
          <w:tcPr>
            <w:tcW w:w="1418" w:type="dxa"/>
          </w:tcPr>
          <w:p w14:paraId="60D9A49C" w14:textId="77777777" w:rsidR="001C1644" w:rsidRDefault="001C1644" w:rsidP="00EB747D">
            <w:pPr>
              <w:pStyle w:val="TableText"/>
              <w:keepLines/>
            </w:pPr>
            <w:r>
              <w:t>Fire regimes that cause biodiversity decline*</w:t>
            </w:r>
          </w:p>
        </w:tc>
        <w:tc>
          <w:tcPr>
            <w:tcW w:w="2693" w:type="dxa"/>
          </w:tcPr>
          <w:p w14:paraId="188CD927" w14:textId="77777777" w:rsidR="001C1644" w:rsidRDefault="001C1644" w:rsidP="00EB747D">
            <w:pPr>
              <w:pStyle w:val="TableBullet1"/>
              <w:keepLines/>
            </w:pPr>
            <w:r>
              <w:t>Timing: current</w:t>
            </w:r>
          </w:p>
          <w:p w14:paraId="6E7376E5" w14:textId="77777777" w:rsidR="001C1644" w:rsidRDefault="001C1644" w:rsidP="00EB747D">
            <w:pPr>
              <w:pStyle w:val="TableBullet1"/>
              <w:keepLines/>
            </w:pPr>
            <w:r>
              <w:t>Confidence: known</w:t>
            </w:r>
          </w:p>
          <w:p w14:paraId="5EA52534" w14:textId="77777777" w:rsidR="001C1644" w:rsidRDefault="001C1644" w:rsidP="00EB747D">
            <w:pPr>
              <w:pStyle w:val="TableBullet1"/>
              <w:keepLines/>
            </w:pPr>
            <w:r>
              <w:t>Consequence: major</w:t>
            </w:r>
          </w:p>
          <w:p w14:paraId="00911908" w14:textId="77777777" w:rsidR="001C1644" w:rsidRDefault="001C1644" w:rsidP="00EB747D">
            <w:pPr>
              <w:pStyle w:val="TableBullet1"/>
              <w:keepLines/>
            </w:pPr>
            <w:r>
              <w:t>Trend: increasing</w:t>
            </w:r>
          </w:p>
          <w:p w14:paraId="5979F2EA" w14:textId="77777777" w:rsidR="001C1644" w:rsidRDefault="001C1644" w:rsidP="00EB747D">
            <w:pPr>
              <w:pStyle w:val="TableBullet1"/>
              <w:keepLines/>
            </w:pPr>
            <w:r>
              <w:t>Extent: across the entire range</w:t>
            </w:r>
          </w:p>
        </w:tc>
        <w:tc>
          <w:tcPr>
            <w:tcW w:w="4949" w:type="dxa"/>
          </w:tcPr>
          <w:p w14:paraId="3668DEE4" w14:textId="77777777" w:rsidR="001C1644" w:rsidRDefault="001C1644" w:rsidP="00EB747D">
            <w:pPr>
              <w:pStyle w:val="TableText"/>
              <w:keepLines/>
            </w:pPr>
            <w:r>
              <w:t xml:space="preserve">It is estimated that </w:t>
            </w:r>
            <w:r w:rsidRPr="00ED6450">
              <w:t>96</w:t>
            </w:r>
            <w:r>
              <w:t xml:space="preserve"> percent</w:t>
            </w:r>
            <w:r w:rsidRPr="00ED6450">
              <w:t xml:space="preserve"> of habitat within the known distribution </w:t>
            </w:r>
            <w:r>
              <w:t xml:space="preserve">of the KI dunnart was burnt by the 2019–20 bushfires, </w:t>
            </w:r>
            <w:r w:rsidRPr="00ED6450">
              <w:t>97</w:t>
            </w:r>
            <w:r>
              <w:t xml:space="preserve"> percent</w:t>
            </w:r>
            <w:r w:rsidRPr="00ED6450">
              <w:t xml:space="preserve"> of w</w:t>
            </w:r>
            <w:r>
              <w:t>hich was</w:t>
            </w:r>
            <w:r w:rsidRPr="00ED6450">
              <w:t xml:space="preserve"> burnt at high intensity </w:t>
            </w:r>
            <w:r w:rsidRPr="00ED6450">
              <w:rPr>
                <w:noProof/>
              </w:rPr>
              <w:t>(DAWE 2020)</w:t>
            </w:r>
            <w:r w:rsidRPr="00ED6450">
              <w:t>.</w:t>
            </w:r>
            <w:r>
              <w:t xml:space="preserve"> Similarly, </w:t>
            </w:r>
            <w:proofErr w:type="spellStart"/>
            <w:r>
              <w:t>Legge</w:t>
            </w:r>
            <w:proofErr w:type="spellEnd"/>
            <w:r>
              <w:t xml:space="preserve"> et al. (2022) estimate that 95 percent of the subspecies’ range was impacted by fire, 90 percent of which was burnt severely. As a result of this high intersect, there was major concern that the KI dunnart may have been significantly impacted by the bushfires. However, KI dunnarts have been detected at numerous sites in burnt areas following the fires (KI </w:t>
            </w:r>
            <w:proofErr w:type="spellStart"/>
            <w:r>
              <w:t>LfW</w:t>
            </w:r>
            <w:proofErr w:type="spellEnd"/>
            <w:r>
              <w:t xml:space="preserve"> 2021; KILB &amp; DEW 2021), though i</w:t>
            </w:r>
            <w:r w:rsidRPr="007D2B29">
              <w:t>t is notable that these detections occurred as result of unprece</w:t>
            </w:r>
            <w:r>
              <w:t>de</w:t>
            </w:r>
            <w:r w:rsidRPr="007D2B29">
              <w:t>nted survey efforts and new survey methods</w:t>
            </w:r>
            <w:r>
              <w:t>, and ongoing persistence is likely being aided by feral cat control. Given that KI dunnarts have been detected in severely burnt areas following the 2019–20 bushfires despite pre-survey expectations, more information is needed to discern whether the KI dunnart is directly threatened by large-scale, high intensity bushfires. However, increased frequency of such fire events is still considered a potential threat due to the possible effects on vegetation structure and homogeneity, and a future fire occurring without substantial subsequent feral cat control may lead to lower persistence. Ongoing post-fire monitoring is being undertaken to improve understanding of the impacts of fire on the subspecies, as well as its habitat preferences.</w:t>
            </w:r>
          </w:p>
          <w:p w14:paraId="703B94A3" w14:textId="77777777" w:rsidR="001C1644" w:rsidRDefault="001C1644" w:rsidP="00EB747D">
            <w:pPr>
              <w:pStyle w:val="TableText"/>
              <w:keepLines/>
            </w:pPr>
            <w:r>
              <w:t>Conversely, t</w:t>
            </w:r>
            <w:r w:rsidRPr="00ED6450">
              <w:t xml:space="preserve">here is evidence that a prolonged lack of fire also may be detrimental to the subspecies </w:t>
            </w:r>
            <w:r w:rsidRPr="00ED6450">
              <w:rPr>
                <w:noProof/>
              </w:rPr>
              <w:t>(Hohnen et al. 2021a)</w:t>
            </w:r>
            <w:r>
              <w:t>, as</w:t>
            </w:r>
            <w:r w:rsidRPr="00ED6450">
              <w:t xml:space="preserve"> </w:t>
            </w:r>
            <w:r>
              <w:t>p</w:t>
            </w:r>
            <w:r w:rsidRPr="00ED6450">
              <w:t xml:space="preserve">referred fire regimes are likely to include a mix of post-fire successional stages with at least some </w:t>
            </w:r>
            <w:r>
              <w:t>mid-aged</w:t>
            </w:r>
            <w:r w:rsidRPr="00ED6450">
              <w:t xml:space="preserve"> regrowth (approximately 5</w:t>
            </w:r>
            <w:r>
              <w:t xml:space="preserve"> to </w:t>
            </w:r>
            <w:r w:rsidRPr="00ED6450">
              <w:t xml:space="preserve">20 years post-fire) </w:t>
            </w:r>
            <w:r w:rsidRPr="00ED6450">
              <w:rPr>
                <w:noProof/>
              </w:rPr>
              <w:t>(Hohnen et al. 2021a)</w:t>
            </w:r>
            <w:r w:rsidRPr="00ED6450">
              <w:t>.</w:t>
            </w:r>
            <w:r>
              <w:t xml:space="preserve"> Currently, f</w:t>
            </w:r>
            <w:r w:rsidRPr="00ED6450">
              <w:t xml:space="preserve">ire is largely excluded from habitats in the central and eastern parts of KI, and </w:t>
            </w:r>
            <w:r>
              <w:t>this may have reduced the suitability of these areas for the KI dunnart over time.</w:t>
            </w:r>
          </w:p>
          <w:p w14:paraId="38C219D1" w14:textId="77777777" w:rsidR="001C1644" w:rsidRDefault="001C1644" w:rsidP="00EB747D">
            <w:pPr>
              <w:pStyle w:val="TableText"/>
              <w:keepLines/>
            </w:pPr>
            <w:r w:rsidRPr="00ED6450">
              <w:t xml:space="preserve">In the absence of </w:t>
            </w:r>
            <w:r>
              <w:t>traditional burning practices in the past 2000 years</w:t>
            </w:r>
            <w:r w:rsidRPr="00ED6450">
              <w:t xml:space="preserve">, </w:t>
            </w:r>
            <w:r>
              <w:t xml:space="preserve">it is possible </w:t>
            </w:r>
            <w:r w:rsidRPr="00ED6450">
              <w:t xml:space="preserve">extensive bushfires may have occurred more frequently on KI than on the adjacent mainland. Such fires would have impacted large areas of KI </w:t>
            </w:r>
            <w:r>
              <w:t>d</w:t>
            </w:r>
            <w:r w:rsidRPr="00ED6450">
              <w:t xml:space="preserve">unnart habitat. Prior to the 2019–20 bushfires, several large fires have </w:t>
            </w:r>
            <w:r>
              <w:t>occurred within the known distribution of the KI dunnart</w:t>
            </w:r>
            <w:r w:rsidRPr="00ED6450">
              <w:t>. In 1990–91, over 50</w:t>
            </w:r>
            <w:r>
              <w:t xml:space="preserve"> percent</w:t>
            </w:r>
            <w:r w:rsidRPr="00ED6450">
              <w:t xml:space="preserve"> of Flinders Chase National Park was burnt</w:t>
            </w:r>
            <w:r>
              <w:t xml:space="preserve"> by bushfire and associated </w:t>
            </w:r>
            <w:r w:rsidRPr="00ED6450">
              <w:t xml:space="preserve">control </w:t>
            </w:r>
            <w:r>
              <w:t>operations</w:t>
            </w:r>
            <w:r w:rsidRPr="00ED6450">
              <w:t xml:space="preserve"> </w:t>
            </w:r>
            <w:r w:rsidRPr="00ED6450">
              <w:rPr>
                <w:noProof/>
              </w:rPr>
              <w:t>(Gates 2011)</w:t>
            </w:r>
            <w:r>
              <w:t>. I</w:t>
            </w:r>
            <w:r w:rsidRPr="00ED6450">
              <w:t>n December 2007, around 80</w:t>
            </w:r>
            <w:r>
              <w:t xml:space="preserve"> percent</w:t>
            </w:r>
            <w:r w:rsidRPr="00ED6450">
              <w:t xml:space="preserve"> of Ravine des </w:t>
            </w:r>
            <w:proofErr w:type="spellStart"/>
            <w:r w:rsidRPr="00ED6450">
              <w:t>Casoars</w:t>
            </w:r>
            <w:proofErr w:type="spellEnd"/>
            <w:r w:rsidRPr="00ED6450">
              <w:t xml:space="preserve"> Wilderness Protection Area and Flinders Chase National Park was burnt by bushfire </w:t>
            </w:r>
            <w:r w:rsidRPr="00FE0DE9">
              <w:t xml:space="preserve">and associated control burns </w:t>
            </w:r>
            <w:r w:rsidRPr="00FE0DE9">
              <w:rPr>
                <w:noProof/>
              </w:rPr>
              <w:t>(Peace &amp; Mills 2012)</w:t>
            </w:r>
            <w:r w:rsidRPr="00FE0DE9">
              <w:t xml:space="preserve">. </w:t>
            </w:r>
            <w:r w:rsidRPr="00260E06">
              <w:t xml:space="preserve">It was thought that these fire events were likely to have contributed to population declines for the KI dunnart, as the post-fire vegetation age class was homogenised over a very large area, </w:t>
            </w:r>
            <w:r w:rsidRPr="00260E06">
              <w:lastRenderedPageBreak/>
              <w:t>potentially reducing habitat quality and availability for the subspecies</w:t>
            </w:r>
            <w:r w:rsidRPr="00FE0DE9">
              <w:t>. However, detections of the KI dunnart in burnt areas following</w:t>
            </w:r>
            <w:r>
              <w:t xml:space="preserve"> the 2019–20 bushfires are changing the understanding of how the subspecies responds to fire (J Gates 2021. pers comm 9–11 November).</w:t>
            </w:r>
          </w:p>
          <w:p w14:paraId="09653049" w14:textId="77777777" w:rsidR="001C1644" w:rsidRPr="00ED6450" w:rsidRDefault="001C1644" w:rsidP="00EB747D">
            <w:pPr>
              <w:pStyle w:val="TableText"/>
              <w:keepLines/>
            </w:pPr>
            <w:r w:rsidRPr="00ED6450">
              <w:t xml:space="preserve">Habitat distribution modelling </w:t>
            </w:r>
            <w:r>
              <w:t xml:space="preserve">undertaken prior to the 2019–20 bushfires </w:t>
            </w:r>
            <w:r w:rsidRPr="00ED6450">
              <w:t>suggest</w:t>
            </w:r>
            <w:r>
              <w:t>ed</w:t>
            </w:r>
            <w:r w:rsidRPr="00ED6450">
              <w:t xml:space="preserve"> that the KI</w:t>
            </w:r>
            <w:r>
              <w:t xml:space="preserve"> d</w:t>
            </w:r>
            <w:r w:rsidRPr="00ED6450">
              <w:t xml:space="preserve">unnart is best supported by a mix of post-fire successional stages with at least some </w:t>
            </w:r>
            <w:r>
              <w:t>mid-aged</w:t>
            </w:r>
            <w:r w:rsidRPr="00ED6450">
              <w:t xml:space="preserve"> regrowth (approximately 5</w:t>
            </w:r>
            <w:r>
              <w:t xml:space="preserve"> to </w:t>
            </w:r>
            <w:r w:rsidRPr="00ED6450">
              <w:t xml:space="preserve">20 years post-fire) </w:t>
            </w:r>
            <w:r w:rsidRPr="00ED6450">
              <w:rPr>
                <w:noProof/>
              </w:rPr>
              <w:t>(Hohnen et al. 2021a)</w:t>
            </w:r>
            <w:r w:rsidRPr="00ED6450">
              <w:t xml:space="preserve">. </w:t>
            </w:r>
            <w:r>
              <w:t>This modelling will be updated with new records to refine the understanding of habitat distribution and the influence of post-fire vegetation age class. D</w:t>
            </w:r>
            <w:r w:rsidRPr="00ED6450">
              <w:t xml:space="preserve">ue to the loss of its habitat caused by land clearing since European settlement, the </w:t>
            </w:r>
            <w:r>
              <w:t>KI dunnart</w:t>
            </w:r>
            <w:r w:rsidRPr="00ED6450">
              <w:t xml:space="preserve"> is now largely restricted to intact remnant vegetation on the western half of the island. This restricted distribution </w:t>
            </w:r>
            <w:r>
              <w:t xml:space="preserve">likely </w:t>
            </w:r>
            <w:r w:rsidRPr="00ED6450">
              <w:t xml:space="preserve">makes the subspecies </w:t>
            </w:r>
            <w:r>
              <w:t>more</w:t>
            </w:r>
            <w:r w:rsidRPr="00ED6450">
              <w:t xml:space="preserve"> vulnerable to </w:t>
            </w:r>
            <w:r>
              <w:t>the potential impacts of fire</w:t>
            </w:r>
            <w:r w:rsidRPr="00ED6450">
              <w:t>.</w:t>
            </w:r>
          </w:p>
          <w:p w14:paraId="09FA0D55" w14:textId="77777777" w:rsidR="001C1644" w:rsidRPr="00ED6450" w:rsidRDefault="001C1644" w:rsidP="00EB747D">
            <w:pPr>
              <w:pStyle w:val="TableText"/>
              <w:keepLines/>
            </w:pPr>
            <w:r w:rsidRPr="00ED6450">
              <w:t>Inappropriate fire management, including large</w:t>
            </w:r>
            <w:r>
              <w:t>-</w:t>
            </w:r>
            <w:r w:rsidRPr="00ED6450">
              <w:t xml:space="preserve">scale control burns, may exacerbate the threat posed to the </w:t>
            </w:r>
            <w:r>
              <w:t>KI dunnart</w:t>
            </w:r>
            <w:r w:rsidRPr="00ED6450">
              <w:t xml:space="preserve"> by feral cat</w:t>
            </w:r>
            <w:r>
              <w:t xml:space="preserve"> predation</w:t>
            </w:r>
            <w:r w:rsidRPr="00ED6450">
              <w:t xml:space="preserve"> </w:t>
            </w:r>
            <w:r w:rsidRPr="00ED6450">
              <w:rPr>
                <w:noProof/>
              </w:rPr>
              <w:t>(Hradsky et al. 2017)</w:t>
            </w:r>
            <w:r w:rsidRPr="00ED6450">
              <w:t>.</w:t>
            </w:r>
            <w:r>
              <w:t xml:space="preserve"> Feral cat predation may also be intensified </w:t>
            </w:r>
            <w:proofErr w:type="gramStart"/>
            <w:r>
              <w:t>as a result of</w:t>
            </w:r>
            <w:proofErr w:type="gramEnd"/>
            <w:r>
              <w:t xml:space="preserve"> clearing for new fire breaks or fire tracks.</w:t>
            </w:r>
          </w:p>
        </w:tc>
      </w:tr>
      <w:tr w:rsidR="001C1644" w:rsidRPr="008A24A1" w14:paraId="3153F589" w14:textId="77777777" w:rsidTr="00EB747D">
        <w:trPr>
          <w:cantSplit/>
          <w:tblHeader/>
        </w:trPr>
        <w:tc>
          <w:tcPr>
            <w:tcW w:w="9060" w:type="dxa"/>
            <w:gridSpan w:val="3"/>
          </w:tcPr>
          <w:p w14:paraId="5BB7B2D1" w14:textId="77777777" w:rsidR="001C1644" w:rsidRPr="00B43D1F" w:rsidRDefault="001C1644" w:rsidP="00EB747D">
            <w:pPr>
              <w:pStyle w:val="TableHeading"/>
              <w:rPr>
                <w:b w:val="0"/>
              </w:rPr>
            </w:pPr>
            <w:r w:rsidRPr="00B43D1F">
              <w:rPr>
                <w:b w:val="0"/>
              </w:rPr>
              <w:lastRenderedPageBreak/>
              <w:t>Climate change</w:t>
            </w:r>
          </w:p>
        </w:tc>
      </w:tr>
      <w:tr w:rsidR="001C1644" w14:paraId="6ACB2C1C" w14:textId="77777777" w:rsidTr="00EB747D">
        <w:trPr>
          <w:cantSplit/>
          <w:tblHeader/>
        </w:trPr>
        <w:tc>
          <w:tcPr>
            <w:tcW w:w="1418" w:type="dxa"/>
          </w:tcPr>
          <w:p w14:paraId="7CFF5B0A" w14:textId="77777777" w:rsidR="001C1644" w:rsidRDefault="001C1644" w:rsidP="00EB747D">
            <w:pPr>
              <w:pStyle w:val="TableText"/>
              <w:keepLines/>
            </w:pPr>
            <w:r>
              <w:t>Increased likelihood of severe and/or frequent fire events</w:t>
            </w:r>
          </w:p>
        </w:tc>
        <w:tc>
          <w:tcPr>
            <w:tcW w:w="2693" w:type="dxa"/>
          </w:tcPr>
          <w:p w14:paraId="6B547967" w14:textId="77777777" w:rsidR="001C1644" w:rsidRDefault="001C1644" w:rsidP="00EB747D">
            <w:pPr>
              <w:pStyle w:val="TableBullet1"/>
              <w:keepLines/>
            </w:pPr>
            <w:r>
              <w:t>Timing: current</w:t>
            </w:r>
          </w:p>
          <w:p w14:paraId="22C25E7A" w14:textId="77777777" w:rsidR="001C1644" w:rsidRDefault="001C1644" w:rsidP="00EB747D">
            <w:pPr>
              <w:pStyle w:val="TableBullet1"/>
              <w:keepLines/>
            </w:pPr>
            <w:r>
              <w:t>Confidence: known</w:t>
            </w:r>
          </w:p>
          <w:p w14:paraId="15AF441E" w14:textId="77777777" w:rsidR="001C1644" w:rsidRDefault="001C1644" w:rsidP="00EB747D">
            <w:pPr>
              <w:pStyle w:val="TableBullet1"/>
              <w:keepLines/>
            </w:pPr>
            <w:r>
              <w:t>Consequence: major</w:t>
            </w:r>
          </w:p>
          <w:p w14:paraId="7FD4E58C" w14:textId="77777777" w:rsidR="001C1644" w:rsidRDefault="001C1644" w:rsidP="00EB747D">
            <w:pPr>
              <w:pStyle w:val="TableBullet1"/>
              <w:keepLines/>
            </w:pPr>
            <w:r>
              <w:t>Trend: increasing</w:t>
            </w:r>
          </w:p>
          <w:p w14:paraId="257723F9" w14:textId="77777777" w:rsidR="001C1644" w:rsidRDefault="001C1644" w:rsidP="00EB747D">
            <w:pPr>
              <w:pStyle w:val="TableBullet1"/>
              <w:keepLines/>
            </w:pPr>
            <w:r>
              <w:t>Extent: across the entire range</w:t>
            </w:r>
          </w:p>
        </w:tc>
        <w:tc>
          <w:tcPr>
            <w:tcW w:w="4949" w:type="dxa"/>
          </w:tcPr>
          <w:p w14:paraId="66ABC186" w14:textId="77777777" w:rsidR="001C1644" w:rsidRPr="0040758B" w:rsidRDefault="001C1644" w:rsidP="00EB747D">
            <w:pPr>
              <w:pStyle w:val="TableText"/>
              <w:keepLines/>
            </w:pPr>
            <w:r w:rsidRPr="0040758B">
              <w:t>There is evidence that the fire weather climate in southern Australia is becoming harsher due to cl</w:t>
            </w:r>
            <w:r w:rsidRPr="001D2DE1">
              <w:t xml:space="preserve">imate change </w:t>
            </w:r>
            <w:r w:rsidRPr="001D2DE1">
              <w:rPr>
                <w:noProof/>
              </w:rPr>
              <w:t>(Grose et al. 2014; Hope et al. 2015)</w:t>
            </w:r>
            <w:r w:rsidRPr="001D2DE1">
              <w:t xml:space="preserve">. The 2019–20 bushfires that impacted </w:t>
            </w:r>
            <w:r>
              <w:t>KI</w:t>
            </w:r>
            <w:r w:rsidRPr="00D92045">
              <w:t xml:space="preserve"> were of unprecedented scale and intensity </w:t>
            </w:r>
            <w:r w:rsidRPr="001D2DE1">
              <w:rPr>
                <w:noProof/>
              </w:rPr>
              <w:t>(Boer et al. 2020)</w:t>
            </w:r>
            <w:r w:rsidRPr="001D2DE1">
              <w:t xml:space="preserve">. More frequent and intense fire events are predicted to occur within the distribution of the </w:t>
            </w:r>
            <w:r>
              <w:t>KI dunnart</w:t>
            </w:r>
            <w:r w:rsidRPr="0040758B">
              <w:t xml:space="preserve"> in the future.</w:t>
            </w:r>
          </w:p>
          <w:p w14:paraId="662C291D" w14:textId="77777777" w:rsidR="001C1644" w:rsidRPr="0040758B" w:rsidRDefault="001C1644" w:rsidP="00EB747D">
            <w:pPr>
              <w:pStyle w:val="TableText"/>
              <w:keepLines/>
            </w:pPr>
            <w:r w:rsidRPr="0040758B">
              <w:t xml:space="preserve">The </w:t>
            </w:r>
            <w:r>
              <w:t>KI dunnart</w:t>
            </w:r>
            <w:r w:rsidRPr="0040758B">
              <w:t xml:space="preserve"> has been detected in burnt areas post-fire, indicating that it </w:t>
            </w:r>
            <w:r>
              <w:t>may be</w:t>
            </w:r>
            <w:r w:rsidRPr="0040758B">
              <w:t xml:space="preserve"> </w:t>
            </w:r>
            <w:r w:rsidRPr="001D2DE1">
              <w:t xml:space="preserve">able to survive catastrophic fires and persist in areas where the habitat has been severely modified by fire. </w:t>
            </w:r>
            <w:r>
              <w:t>However, the sites with detections are also undergoing heavy feral cat control, and persistence may be lower in burnt in areas where this is not occurring.  C</w:t>
            </w:r>
            <w:r w:rsidRPr="001D2DE1">
              <w:t>atastrophic fires may</w:t>
            </w:r>
            <w:r>
              <w:t xml:space="preserve"> also</w:t>
            </w:r>
            <w:r w:rsidRPr="001D2DE1">
              <w:t xml:space="preserve"> pose a threat to the subspecies if the habitat is not able to sufficiently regenerate between fire events</w:t>
            </w:r>
            <w:r>
              <w:t xml:space="preserve">. Though the response of the subspecies </w:t>
            </w:r>
            <w:r w:rsidRPr="00FE0DE9">
              <w:t>following</w:t>
            </w:r>
            <w:r>
              <w:t xml:space="preserve"> the 2019–20 bushfires are changing the understanding of how the subspecies responds to fire, f</w:t>
            </w:r>
            <w:r w:rsidRPr="001D2DE1">
              <w:t>urther research</w:t>
            </w:r>
            <w:r>
              <w:t xml:space="preserve"> to understand the impact of predator control</w:t>
            </w:r>
            <w:r w:rsidRPr="001D2DE1">
              <w:t xml:space="preserve"> is required</w:t>
            </w:r>
            <w:r>
              <w:t>.</w:t>
            </w:r>
            <w:r w:rsidRPr="001D2DE1">
              <w:t xml:space="preserve"> </w:t>
            </w:r>
          </w:p>
          <w:p w14:paraId="47322BE8" w14:textId="77777777" w:rsidR="001C1644" w:rsidRPr="001D2DE1" w:rsidRDefault="001C1644" w:rsidP="00EB747D">
            <w:pPr>
              <w:pStyle w:val="TableText"/>
              <w:keepLines/>
            </w:pPr>
            <w:r w:rsidRPr="001D2DE1">
              <w:t>Changes to rainfall patterns and an increase in the frequency and severity of drought conditions are likely to exacerbate the risk of large-scale, uncontrolled bushfire.</w:t>
            </w:r>
          </w:p>
        </w:tc>
      </w:tr>
      <w:tr w:rsidR="001C1644" w14:paraId="62B293E5" w14:textId="77777777" w:rsidTr="00EB747D">
        <w:trPr>
          <w:cantSplit/>
          <w:tblHeader/>
        </w:trPr>
        <w:tc>
          <w:tcPr>
            <w:tcW w:w="1418" w:type="dxa"/>
          </w:tcPr>
          <w:p w14:paraId="0F681D4B" w14:textId="77777777" w:rsidR="001C1644" w:rsidRDefault="001C1644" w:rsidP="00EB747D">
            <w:pPr>
              <w:pStyle w:val="TableText"/>
              <w:keepLines/>
            </w:pPr>
            <w:r>
              <w:t>Increased temperatures and altered precipitation patterns</w:t>
            </w:r>
          </w:p>
        </w:tc>
        <w:tc>
          <w:tcPr>
            <w:tcW w:w="2693" w:type="dxa"/>
          </w:tcPr>
          <w:p w14:paraId="2838881C" w14:textId="77777777" w:rsidR="001C1644" w:rsidRDefault="001C1644" w:rsidP="00EB747D">
            <w:pPr>
              <w:pStyle w:val="TableBullet1"/>
              <w:keepLines/>
            </w:pPr>
            <w:r>
              <w:t>Timing: current</w:t>
            </w:r>
          </w:p>
          <w:p w14:paraId="1BCA670D" w14:textId="77777777" w:rsidR="001C1644" w:rsidRDefault="001C1644" w:rsidP="00EB747D">
            <w:pPr>
              <w:pStyle w:val="TableBullet1"/>
              <w:keepLines/>
            </w:pPr>
            <w:r>
              <w:t>Confidence: inferred</w:t>
            </w:r>
          </w:p>
          <w:p w14:paraId="3EE01F23" w14:textId="77777777" w:rsidR="001C1644" w:rsidRDefault="001C1644" w:rsidP="00EB747D">
            <w:pPr>
              <w:pStyle w:val="TableBullet1"/>
              <w:keepLines/>
            </w:pPr>
            <w:r>
              <w:t>Consequence: moderate</w:t>
            </w:r>
          </w:p>
          <w:p w14:paraId="37174B25" w14:textId="77777777" w:rsidR="001C1644" w:rsidRDefault="001C1644" w:rsidP="00EB747D">
            <w:pPr>
              <w:pStyle w:val="TableBullet1"/>
              <w:keepLines/>
            </w:pPr>
            <w:r>
              <w:t>Trend: increasing</w:t>
            </w:r>
          </w:p>
          <w:p w14:paraId="13AAA495" w14:textId="77777777" w:rsidR="001C1644" w:rsidRDefault="001C1644" w:rsidP="00EB747D">
            <w:pPr>
              <w:pStyle w:val="TableBullet1"/>
              <w:keepLines/>
            </w:pPr>
            <w:r>
              <w:t>Extent: across the entire range</w:t>
            </w:r>
          </w:p>
        </w:tc>
        <w:tc>
          <w:tcPr>
            <w:tcW w:w="4949" w:type="dxa"/>
          </w:tcPr>
          <w:p w14:paraId="1478AF50" w14:textId="77777777" w:rsidR="001C1644" w:rsidRPr="001D2DE1" w:rsidRDefault="001C1644" w:rsidP="00EB747D">
            <w:pPr>
              <w:pStyle w:val="TableText"/>
              <w:keepLines/>
            </w:pPr>
            <w:r w:rsidRPr="0040758B">
              <w:t xml:space="preserve">Climate change is increasing temperatures and altering precipitation patterns globally </w:t>
            </w:r>
            <w:r w:rsidRPr="001D2DE1">
              <w:rPr>
                <w:noProof/>
              </w:rPr>
              <w:t>(Malhi et al. 2020)</w:t>
            </w:r>
            <w:r w:rsidRPr="001D2DE1">
              <w:t xml:space="preserve"> and within Australia </w:t>
            </w:r>
            <w:r w:rsidRPr="001D2DE1">
              <w:rPr>
                <w:noProof/>
              </w:rPr>
              <w:t>(CSIRO &amp; Bureau of Meteorology 2015)</w:t>
            </w:r>
            <w:r w:rsidRPr="001D2DE1">
              <w:t>.</w:t>
            </w:r>
          </w:p>
          <w:p w14:paraId="74EA58F7" w14:textId="77777777" w:rsidR="001C1644" w:rsidRPr="001D2DE1" w:rsidRDefault="001C1644" w:rsidP="00EB747D">
            <w:pPr>
              <w:pStyle w:val="TableText"/>
            </w:pPr>
            <w:r w:rsidRPr="001D2DE1">
              <w:t xml:space="preserve">Western KI has been identified as an area with a high predicted climate change velocity, meaning that under current trajectories, climatic conditions (including average, minimum, and maximum temperatures) are expected to change substantially within the next 50 years </w:t>
            </w:r>
            <w:r w:rsidRPr="001D2DE1">
              <w:rPr>
                <w:noProof/>
              </w:rPr>
              <w:t>(Guerin et al. 2018)</w:t>
            </w:r>
            <w:r w:rsidRPr="001D2DE1">
              <w:t xml:space="preserve">. </w:t>
            </w:r>
          </w:p>
          <w:p w14:paraId="5D63F1D1" w14:textId="77777777" w:rsidR="001C1644" w:rsidRPr="001D2DE1" w:rsidRDefault="001C1644" w:rsidP="00EB747D">
            <w:pPr>
              <w:pStyle w:val="TableText"/>
              <w:rPr>
                <w:color w:val="000000" w:themeColor="text1"/>
              </w:rPr>
            </w:pPr>
            <w:r>
              <w:t>KI</w:t>
            </w:r>
            <w:r w:rsidRPr="00D92045">
              <w:t xml:space="preserve"> is predicted to experience decreased rainfall, increased average temperatures</w:t>
            </w:r>
            <w:r>
              <w:t>,</w:t>
            </w:r>
            <w:r w:rsidRPr="00D92045">
              <w:t xml:space="preserve"> and </w:t>
            </w:r>
            <w:r>
              <w:t xml:space="preserve">increased </w:t>
            </w:r>
            <w:r w:rsidRPr="00D92045">
              <w:t xml:space="preserve">frequency of droughts </w:t>
            </w:r>
            <w:r w:rsidRPr="001D2DE1">
              <w:rPr>
                <w:noProof/>
              </w:rPr>
              <w:t>(Hope et al. 2015; Resilient Hills and Coasts 2016)</w:t>
            </w:r>
            <w:r w:rsidRPr="001D2DE1">
              <w:t xml:space="preserve">. </w:t>
            </w:r>
            <w:r>
              <w:t>B</w:t>
            </w:r>
            <w:r w:rsidRPr="001D2DE1">
              <w:t>y</w:t>
            </w:r>
            <w:r w:rsidRPr="001D2DE1">
              <w:rPr>
                <w:color w:val="000000" w:themeColor="text1"/>
              </w:rPr>
              <w:t xml:space="preserve"> 2050, annual</w:t>
            </w:r>
            <w:r w:rsidRPr="008054DA">
              <w:rPr>
                <w:color w:val="000000" w:themeColor="text1"/>
              </w:rPr>
              <w:t xml:space="preserve"> rainfall </w:t>
            </w:r>
            <w:r w:rsidRPr="001D2DE1">
              <w:rPr>
                <w:color w:val="000000" w:themeColor="text1"/>
              </w:rPr>
              <w:t xml:space="preserve">on </w:t>
            </w:r>
            <w:r>
              <w:rPr>
                <w:color w:val="000000" w:themeColor="text1"/>
              </w:rPr>
              <w:t>KI</w:t>
            </w:r>
            <w:r w:rsidRPr="00D92045">
              <w:rPr>
                <w:color w:val="000000" w:themeColor="text1"/>
              </w:rPr>
              <w:t xml:space="preserve"> is projected to decrease by 7</w:t>
            </w:r>
            <w:r>
              <w:rPr>
                <w:color w:val="000000" w:themeColor="text1"/>
              </w:rPr>
              <w:t>–</w:t>
            </w:r>
            <w:proofErr w:type="gramStart"/>
            <w:r w:rsidRPr="00D92045">
              <w:rPr>
                <w:color w:val="000000" w:themeColor="text1"/>
              </w:rPr>
              <w:t>9</w:t>
            </w:r>
            <w:r>
              <w:rPr>
                <w:color w:val="000000" w:themeColor="text1"/>
              </w:rPr>
              <w:t xml:space="preserve"> </w:t>
            </w:r>
            <w:r>
              <w:t xml:space="preserve"> percent</w:t>
            </w:r>
            <w:proofErr w:type="gramEnd"/>
            <w:r w:rsidRPr="00D92045">
              <w:rPr>
                <w:color w:val="000000" w:themeColor="text1"/>
              </w:rPr>
              <w:t xml:space="preserve"> </w:t>
            </w:r>
            <w:r w:rsidRPr="001D2DE1">
              <w:rPr>
                <w:noProof/>
                <w:color w:val="000000" w:themeColor="text1"/>
              </w:rPr>
              <w:t>(Resilient Hills and Coasts 2016)</w:t>
            </w:r>
            <w:r w:rsidRPr="001D2DE1">
              <w:rPr>
                <w:color w:val="000000" w:themeColor="text1"/>
              </w:rPr>
              <w:t xml:space="preserve">. </w:t>
            </w:r>
            <w:r w:rsidRPr="001D2DE1">
              <w:t xml:space="preserve">Although western </w:t>
            </w:r>
            <w:r>
              <w:t>KI</w:t>
            </w:r>
            <w:r w:rsidRPr="00D92045">
              <w:t xml:space="preserve"> has been described as resilient to climate change </w:t>
            </w:r>
            <w:r w:rsidRPr="001D2DE1">
              <w:t xml:space="preserve">because it is </w:t>
            </w:r>
            <w:r w:rsidRPr="001D2DE1">
              <w:lastRenderedPageBreak/>
              <w:t xml:space="preserve">considered insensitive to temperature increases </w:t>
            </w:r>
            <w:r w:rsidRPr="001D2DE1">
              <w:rPr>
                <w:noProof/>
              </w:rPr>
              <w:t>(Guerin et al. 2018)</w:t>
            </w:r>
            <w:r w:rsidRPr="001D2DE1">
              <w:t xml:space="preserve">, climate change is expected to reduce the availability of mesic environments across Australia </w:t>
            </w:r>
            <w:r w:rsidRPr="001D2DE1">
              <w:rPr>
                <w:noProof/>
              </w:rPr>
              <w:t>(Byrne et al. 2011; Laidlaw et al. 2011; Weber et al. 2014)</w:t>
            </w:r>
            <w:r w:rsidRPr="001D2DE1">
              <w:t>.</w:t>
            </w:r>
          </w:p>
          <w:p w14:paraId="5E40C2F4" w14:textId="77777777" w:rsidR="001C1644" w:rsidRPr="0040758B" w:rsidRDefault="001C1644" w:rsidP="00EB747D">
            <w:pPr>
              <w:pStyle w:val="TableText"/>
              <w:keepLines/>
            </w:pPr>
            <w:r w:rsidRPr="001D2DE1">
              <w:t xml:space="preserve">As the distribution of the </w:t>
            </w:r>
            <w:r>
              <w:t>KI dunnart</w:t>
            </w:r>
            <w:r w:rsidRPr="0040758B">
              <w:t xml:space="preserve"> appears to be linked to rainfall </w:t>
            </w:r>
            <w:r w:rsidRPr="001D2DE1">
              <w:rPr>
                <w:noProof/>
              </w:rPr>
              <w:t>(Hohnen et al. 2021a)</w:t>
            </w:r>
            <w:r w:rsidRPr="001D2DE1">
              <w:t>, these changes could have significant negative impacts on the subspecies.</w:t>
            </w:r>
            <w:r w:rsidRPr="00442E90">
              <w:t xml:space="preserve"> </w:t>
            </w:r>
            <w:r w:rsidRPr="0040758B">
              <w:t>Increasing temperatures and evaporation rates, in combination with reductions in total ra</w:t>
            </w:r>
            <w:r w:rsidRPr="001D2DE1">
              <w:t xml:space="preserve">infall, may </w:t>
            </w:r>
            <w:r w:rsidRPr="00442E90">
              <w:t xml:space="preserve">also </w:t>
            </w:r>
            <w:r w:rsidRPr="0040758B">
              <w:t xml:space="preserve">reduce the </w:t>
            </w:r>
            <w:r w:rsidRPr="00D92045">
              <w:t xml:space="preserve">ecological condition and resilience of woodland habitat on </w:t>
            </w:r>
            <w:r>
              <w:t>KI</w:t>
            </w:r>
            <w:r w:rsidRPr="00D92045">
              <w:t>.</w:t>
            </w:r>
            <w:r w:rsidRPr="00442E90">
              <w:t xml:space="preserve"> </w:t>
            </w:r>
          </w:p>
          <w:p w14:paraId="7583F749" w14:textId="77777777" w:rsidR="001C1644" w:rsidRPr="001D2DE1" w:rsidRDefault="001C1644" w:rsidP="00EB747D">
            <w:pPr>
              <w:pStyle w:val="TableText"/>
              <w:keepLines/>
            </w:pPr>
            <w:r w:rsidRPr="00442E90">
              <w:t>Notably, i</w:t>
            </w:r>
            <w:r w:rsidRPr="0040758B">
              <w:t xml:space="preserve">ncreasing temperatures and a longer duration of spring/summer type conditions may favour the </w:t>
            </w:r>
            <w:r>
              <w:t>KI dunnart</w:t>
            </w:r>
            <w:r w:rsidRPr="0040758B">
              <w:t xml:space="preserve"> by prolonging the breeding season. However, if habit</w:t>
            </w:r>
            <w:r w:rsidRPr="001D2DE1">
              <w:t xml:space="preserve">at quality declines </w:t>
            </w:r>
            <w:proofErr w:type="gramStart"/>
            <w:r w:rsidRPr="001D2DE1">
              <w:t>as a result of</w:t>
            </w:r>
            <w:proofErr w:type="gramEnd"/>
            <w:r w:rsidRPr="001D2DE1">
              <w:t xml:space="preserve"> climate change, there may be no net benefit to the subspecies.</w:t>
            </w:r>
          </w:p>
        </w:tc>
      </w:tr>
      <w:tr w:rsidR="001C1644" w14:paraId="12EC5165" w14:textId="77777777" w:rsidTr="00EB747D">
        <w:trPr>
          <w:cantSplit/>
          <w:tblHeader/>
        </w:trPr>
        <w:tc>
          <w:tcPr>
            <w:tcW w:w="1418" w:type="dxa"/>
          </w:tcPr>
          <w:p w14:paraId="77E09314" w14:textId="77777777" w:rsidR="001C1644" w:rsidRDefault="001C1644" w:rsidP="00EB747D">
            <w:pPr>
              <w:pStyle w:val="TableText"/>
              <w:keepLines/>
            </w:pPr>
            <w:r>
              <w:lastRenderedPageBreak/>
              <w:t>Increased frequency/ intensity of extreme weather events</w:t>
            </w:r>
          </w:p>
        </w:tc>
        <w:tc>
          <w:tcPr>
            <w:tcW w:w="2693" w:type="dxa"/>
          </w:tcPr>
          <w:p w14:paraId="7D774CC4" w14:textId="77777777" w:rsidR="001C1644" w:rsidRDefault="001C1644" w:rsidP="00EB747D">
            <w:pPr>
              <w:pStyle w:val="TableBullet1"/>
              <w:keepLines/>
            </w:pPr>
            <w:r>
              <w:t>Timing: current</w:t>
            </w:r>
          </w:p>
          <w:p w14:paraId="64C8E79F" w14:textId="77777777" w:rsidR="001C1644" w:rsidRDefault="001C1644" w:rsidP="00EB747D">
            <w:pPr>
              <w:pStyle w:val="TableBullet1"/>
              <w:keepLines/>
            </w:pPr>
            <w:r>
              <w:t>Confidence: inferred</w:t>
            </w:r>
          </w:p>
          <w:p w14:paraId="0A6AB8AC" w14:textId="77777777" w:rsidR="001C1644" w:rsidRDefault="001C1644" w:rsidP="00EB747D">
            <w:pPr>
              <w:pStyle w:val="TableBullet1"/>
              <w:keepLines/>
            </w:pPr>
            <w:r>
              <w:t>Consequence: moderate</w:t>
            </w:r>
          </w:p>
          <w:p w14:paraId="3B3B6644" w14:textId="77777777" w:rsidR="001C1644" w:rsidRDefault="001C1644" w:rsidP="00EB747D">
            <w:pPr>
              <w:pStyle w:val="TableBullet1"/>
              <w:keepLines/>
            </w:pPr>
            <w:r>
              <w:t>Trend: increasing</w:t>
            </w:r>
          </w:p>
          <w:p w14:paraId="70CF18FD" w14:textId="77777777" w:rsidR="001C1644" w:rsidRDefault="001C1644" w:rsidP="00EB747D">
            <w:pPr>
              <w:pStyle w:val="TableBullet1"/>
              <w:keepLines/>
            </w:pPr>
            <w:r>
              <w:t>Extent: across the entire range</w:t>
            </w:r>
          </w:p>
        </w:tc>
        <w:tc>
          <w:tcPr>
            <w:tcW w:w="4949" w:type="dxa"/>
          </w:tcPr>
          <w:p w14:paraId="53FE9D64" w14:textId="77777777" w:rsidR="001C1644" w:rsidRPr="00ED6450" w:rsidRDefault="001C1644" w:rsidP="00EB747D">
            <w:pPr>
              <w:pStyle w:val="TableText"/>
              <w:keepLines/>
            </w:pPr>
            <w:r w:rsidRPr="00ED6450">
              <w:t xml:space="preserve">Frequency and severity of extreme weather events are increasing in association with climate change </w:t>
            </w:r>
            <w:r w:rsidRPr="00ED6450">
              <w:rPr>
                <w:noProof/>
              </w:rPr>
              <w:t>(CSIRO &amp; Bureau of Meteorology 2015; Maxwell et al. 2019)</w:t>
            </w:r>
            <w:r w:rsidRPr="00ED6450">
              <w:t xml:space="preserve">. </w:t>
            </w:r>
            <w:r>
              <w:t>KI</w:t>
            </w:r>
            <w:r w:rsidRPr="00ED6450">
              <w:t xml:space="preserve"> is primarily susceptible to more frequent and intense </w:t>
            </w:r>
            <w:r>
              <w:t xml:space="preserve">heatwaves and </w:t>
            </w:r>
            <w:r w:rsidRPr="00ED6450">
              <w:t xml:space="preserve">extreme rainfall events </w:t>
            </w:r>
            <w:r w:rsidRPr="00ED6450">
              <w:rPr>
                <w:noProof/>
              </w:rPr>
              <w:t>(Hope et al. 2015)</w:t>
            </w:r>
            <w:r w:rsidRPr="00ED6450">
              <w:t>.</w:t>
            </w:r>
          </w:p>
          <w:p w14:paraId="69E8EC5A" w14:textId="77777777" w:rsidR="001C1644" w:rsidRPr="00ED6450" w:rsidRDefault="001C1644" w:rsidP="00EB747D">
            <w:pPr>
              <w:pStyle w:val="TableText"/>
              <w:keepLines/>
            </w:pPr>
            <w:r w:rsidRPr="00ED6450">
              <w:t xml:space="preserve">Extreme weather events may cause a range of negative effects, including flash flooding, erosion, and destruction or dieback of vegetation, all of which may negatively impact </w:t>
            </w:r>
            <w:r>
              <w:t>KI dunnart</w:t>
            </w:r>
            <w:r w:rsidRPr="00ED6450">
              <w:t xml:space="preserve"> habitat.</w:t>
            </w:r>
          </w:p>
          <w:p w14:paraId="27C02F89" w14:textId="77777777" w:rsidR="001C1644" w:rsidRPr="00DE76EE" w:rsidRDefault="001C1644" w:rsidP="00EB747D">
            <w:pPr>
              <w:pStyle w:val="TableText"/>
              <w:keepLines/>
            </w:pPr>
            <w:r w:rsidRPr="00ED6450">
              <w:t xml:space="preserve">Direct mortality of </w:t>
            </w:r>
            <w:r>
              <w:t>KI dunnart</w:t>
            </w:r>
            <w:r w:rsidRPr="00ED6450">
              <w:t>s from extreme events is also possible. Mortality risk will be heightened if vegetation cover has been previously reduced due to successive weather events, fire, or other threats listed in this table.</w:t>
            </w:r>
          </w:p>
        </w:tc>
      </w:tr>
      <w:tr w:rsidR="001C1644" w:rsidRPr="008A24A1" w14:paraId="5AB0DEBF" w14:textId="77777777" w:rsidTr="00EB747D">
        <w:trPr>
          <w:cantSplit/>
          <w:tblHeader/>
        </w:trPr>
        <w:tc>
          <w:tcPr>
            <w:tcW w:w="9060" w:type="dxa"/>
            <w:gridSpan w:val="3"/>
          </w:tcPr>
          <w:p w14:paraId="0EFB5321" w14:textId="77777777" w:rsidR="001C1644" w:rsidRPr="001D51F9" w:rsidRDefault="001C1644" w:rsidP="00EB747D">
            <w:pPr>
              <w:pStyle w:val="TableHeading"/>
              <w:rPr>
                <w:b w:val="0"/>
              </w:rPr>
            </w:pPr>
            <w:r w:rsidRPr="001D51F9">
              <w:rPr>
                <w:b w:val="0"/>
              </w:rPr>
              <w:t>Genetic diversity</w:t>
            </w:r>
          </w:p>
        </w:tc>
      </w:tr>
      <w:tr w:rsidR="001C1644" w14:paraId="7E3B350C" w14:textId="77777777" w:rsidTr="00EB747D">
        <w:trPr>
          <w:cantSplit/>
          <w:tblHeader/>
        </w:trPr>
        <w:tc>
          <w:tcPr>
            <w:tcW w:w="1418" w:type="dxa"/>
          </w:tcPr>
          <w:p w14:paraId="4E5E2359" w14:textId="77777777" w:rsidR="001C1644" w:rsidRDefault="001C1644" w:rsidP="00EB747D">
            <w:pPr>
              <w:pStyle w:val="TableText"/>
              <w:keepLines/>
            </w:pPr>
            <w:r>
              <w:t>Inbreeding and loss of genetic diversity</w:t>
            </w:r>
          </w:p>
        </w:tc>
        <w:tc>
          <w:tcPr>
            <w:tcW w:w="2693" w:type="dxa"/>
          </w:tcPr>
          <w:p w14:paraId="0C7EDEA2" w14:textId="77777777" w:rsidR="001C1644" w:rsidRDefault="001C1644" w:rsidP="00EB747D">
            <w:pPr>
              <w:pStyle w:val="TableBullet1"/>
              <w:keepLines/>
            </w:pPr>
            <w:r>
              <w:t>Timing: current</w:t>
            </w:r>
          </w:p>
          <w:p w14:paraId="7A2FA365" w14:textId="77777777" w:rsidR="001C1644" w:rsidRDefault="001C1644" w:rsidP="00EB747D">
            <w:pPr>
              <w:pStyle w:val="TableBullet1"/>
              <w:keepLines/>
            </w:pPr>
            <w:r>
              <w:t>Confidence: suspected</w:t>
            </w:r>
          </w:p>
          <w:p w14:paraId="109C62E3" w14:textId="77777777" w:rsidR="001C1644" w:rsidRDefault="001C1644" w:rsidP="00EB747D">
            <w:pPr>
              <w:pStyle w:val="TableBullet1"/>
              <w:keepLines/>
            </w:pPr>
            <w:r>
              <w:t>Consequence: moderate</w:t>
            </w:r>
          </w:p>
          <w:p w14:paraId="5A8A686B" w14:textId="77777777" w:rsidR="001C1644" w:rsidRDefault="001C1644" w:rsidP="00EB747D">
            <w:pPr>
              <w:pStyle w:val="TableBullet1"/>
              <w:keepLines/>
            </w:pPr>
            <w:r>
              <w:t>Trend: unknown</w:t>
            </w:r>
          </w:p>
          <w:p w14:paraId="0AD4B56E" w14:textId="77777777" w:rsidR="001C1644" w:rsidRDefault="001C1644" w:rsidP="00EB747D">
            <w:pPr>
              <w:pStyle w:val="TableBullet1"/>
              <w:keepLines/>
            </w:pPr>
            <w:r>
              <w:t>Extent: across the entire range</w:t>
            </w:r>
          </w:p>
        </w:tc>
        <w:tc>
          <w:tcPr>
            <w:tcW w:w="4949" w:type="dxa"/>
          </w:tcPr>
          <w:p w14:paraId="1D40E74C" w14:textId="77777777" w:rsidR="001C1644" w:rsidRPr="00ED6450" w:rsidRDefault="001C1644" w:rsidP="00EB747D">
            <w:pPr>
              <w:pStyle w:val="TableText"/>
              <w:keepLines/>
            </w:pPr>
            <w:r w:rsidRPr="00ED6450">
              <w:t xml:space="preserve">Small populations are at risk of loss of genetic diversity due to inbreeding and genetic drift </w:t>
            </w:r>
            <w:r w:rsidRPr="00ED6450">
              <w:rPr>
                <w:noProof/>
              </w:rPr>
              <w:t>(Hedrick &amp; Kalinowski 2000)</w:t>
            </w:r>
            <w:r w:rsidRPr="00ED6450">
              <w:t>. This may reduce species’ fitness and ability to tolerate and adapt to threats such as disease and climate change.</w:t>
            </w:r>
          </w:p>
          <w:p w14:paraId="5DF61A23" w14:textId="77777777" w:rsidR="001C1644" w:rsidRPr="00ED6450" w:rsidRDefault="001C1644" w:rsidP="00EB747D">
            <w:pPr>
              <w:pStyle w:val="TableText"/>
              <w:keepLines/>
            </w:pPr>
            <w:r w:rsidRPr="00ED6450">
              <w:t>Minimum viable population size (MVP) specifies the smallest number of individuals in a species or population required to ensure its persistence in the future (usually 99</w:t>
            </w:r>
            <w:r>
              <w:t xml:space="preserve"> </w:t>
            </w:r>
            <w:proofErr w:type="gramStart"/>
            <w:r>
              <w:t>percent</w:t>
            </w:r>
            <w:r w:rsidRPr="00ED6450">
              <w:t xml:space="preserve">  probability</w:t>
            </w:r>
            <w:proofErr w:type="gramEnd"/>
            <w:r w:rsidRPr="00ED6450">
              <w:t xml:space="preserve"> of persistence in 40 generations) </w:t>
            </w:r>
            <w:r w:rsidRPr="00ED6450">
              <w:rPr>
                <w:noProof/>
              </w:rPr>
              <w:t>(Reed et al. 2003)</w:t>
            </w:r>
            <w:r w:rsidRPr="00ED6450">
              <w:t xml:space="preserve">. MVP for most mammal species is in the order of </w:t>
            </w:r>
            <w:r>
              <w:t xml:space="preserve">at least </w:t>
            </w:r>
            <w:r w:rsidRPr="00ED6450">
              <w:t xml:space="preserve">3000 mature individuals </w:t>
            </w:r>
            <w:r w:rsidRPr="00ED6450">
              <w:rPr>
                <w:noProof/>
              </w:rPr>
              <w:t>(Traill et al. 2007)</w:t>
            </w:r>
            <w:r w:rsidRPr="00ED6450">
              <w:t>.</w:t>
            </w:r>
            <w:r>
              <w:t xml:space="preserve"> As of 2011, </w:t>
            </w:r>
            <w:r w:rsidRPr="00ED6450">
              <w:t xml:space="preserve">the </w:t>
            </w:r>
            <w:r>
              <w:t>KI dunnart</w:t>
            </w:r>
            <w:r w:rsidRPr="00ED6450">
              <w:t xml:space="preserve"> </w:t>
            </w:r>
            <w:r>
              <w:t>was</w:t>
            </w:r>
            <w:r w:rsidRPr="00ED6450">
              <w:t xml:space="preserve"> estimated to have a total population size of fewer than 500 mature individuals</w:t>
            </w:r>
            <w:r>
              <w:t xml:space="preserve"> </w:t>
            </w:r>
            <w:r w:rsidRPr="00ED6450">
              <w:rPr>
                <w:noProof/>
              </w:rPr>
              <w:t>(Gates 2011)</w:t>
            </w:r>
            <w:r>
              <w:rPr>
                <w:noProof/>
              </w:rPr>
              <w:t>,</w:t>
            </w:r>
            <w:r>
              <w:t xml:space="preserve"> though recent detections may alter this estimate. </w:t>
            </w:r>
          </w:p>
          <w:p w14:paraId="45558E27" w14:textId="77777777" w:rsidR="001C1644" w:rsidRPr="00DE76EE" w:rsidRDefault="001C1644" w:rsidP="00EB747D">
            <w:pPr>
              <w:pStyle w:val="TableText"/>
              <w:keepLines/>
            </w:pPr>
            <w:r w:rsidRPr="00ED6450">
              <w:t xml:space="preserve">Fragmentation, isolation, and lack of connectivity between habitat patches may contribute to a lack of gene flow between </w:t>
            </w:r>
            <w:r>
              <w:t>KI dunnart</w:t>
            </w:r>
            <w:r w:rsidRPr="00ED6450">
              <w:t xml:space="preserve"> populations.</w:t>
            </w:r>
          </w:p>
        </w:tc>
      </w:tr>
      <w:tr w:rsidR="001C1644" w:rsidRPr="008A24A1" w14:paraId="7E70EA2E" w14:textId="77777777" w:rsidTr="00EB747D">
        <w:trPr>
          <w:cantSplit/>
          <w:tblHeader/>
        </w:trPr>
        <w:tc>
          <w:tcPr>
            <w:tcW w:w="9060" w:type="dxa"/>
            <w:gridSpan w:val="3"/>
          </w:tcPr>
          <w:p w14:paraId="406F071E" w14:textId="77777777" w:rsidR="001C1644" w:rsidRPr="00165EFD" w:rsidRDefault="001C1644" w:rsidP="00EB747D">
            <w:pPr>
              <w:pStyle w:val="TableHeading"/>
              <w:rPr>
                <w:b w:val="0"/>
              </w:rPr>
            </w:pPr>
            <w:r w:rsidRPr="00165EFD">
              <w:rPr>
                <w:b w:val="0"/>
              </w:rPr>
              <w:t>Disease</w:t>
            </w:r>
          </w:p>
        </w:tc>
      </w:tr>
      <w:tr w:rsidR="001C1644" w14:paraId="1871DABD" w14:textId="77777777" w:rsidTr="00EB747D">
        <w:trPr>
          <w:cantSplit/>
          <w:tblHeader/>
        </w:trPr>
        <w:tc>
          <w:tcPr>
            <w:tcW w:w="1418" w:type="dxa"/>
          </w:tcPr>
          <w:p w14:paraId="4CD4D036" w14:textId="77777777" w:rsidR="001C1644" w:rsidRDefault="001C1644" w:rsidP="00EB747D">
            <w:pPr>
              <w:pStyle w:val="TableText"/>
              <w:keepLines/>
            </w:pPr>
            <w:r>
              <w:t xml:space="preserve">Toxoplasmosis </w:t>
            </w:r>
            <w:r w:rsidRPr="0030363C">
              <w:t xml:space="preserve">caused by </w:t>
            </w:r>
            <w:r w:rsidRPr="0030363C">
              <w:rPr>
                <w:i/>
                <w:iCs/>
              </w:rPr>
              <w:t>Toxoplasma gondii</w:t>
            </w:r>
          </w:p>
        </w:tc>
        <w:tc>
          <w:tcPr>
            <w:tcW w:w="2693" w:type="dxa"/>
          </w:tcPr>
          <w:p w14:paraId="1B4477DE" w14:textId="77777777" w:rsidR="001C1644" w:rsidRDefault="001C1644" w:rsidP="00EB747D">
            <w:pPr>
              <w:pStyle w:val="TableBullet1"/>
              <w:keepLines/>
            </w:pPr>
            <w:r>
              <w:t>Timing: current</w:t>
            </w:r>
          </w:p>
          <w:p w14:paraId="2CB747BB" w14:textId="77777777" w:rsidR="001C1644" w:rsidRDefault="001C1644" w:rsidP="00EB747D">
            <w:pPr>
              <w:pStyle w:val="TableBullet1"/>
              <w:keepLines/>
            </w:pPr>
            <w:r>
              <w:t>Confidence: inferred</w:t>
            </w:r>
          </w:p>
          <w:p w14:paraId="0E47A0BC" w14:textId="77777777" w:rsidR="001C1644" w:rsidRDefault="001C1644" w:rsidP="00EB747D">
            <w:pPr>
              <w:pStyle w:val="TableBullet1"/>
              <w:keepLines/>
            </w:pPr>
            <w:r>
              <w:t>Consequence: minor</w:t>
            </w:r>
          </w:p>
          <w:p w14:paraId="6CEE10EE" w14:textId="77777777" w:rsidR="001C1644" w:rsidRDefault="001C1644" w:rsidP="00EB747D">
            <w:pPr>
              <w:pStyle w:val="TableBullet1"/>
              <w:keepLines/>
            </w:pPr>
            <w:r>
              <w:t>Trend: unknown</w:t>
            </w:r>
          </w:p>
          <w:p w14:paraId="040C62FD" w14:textId="77777777" w:rsidR="001C1644" w:rsidRDefault="001C1644" w:rsidP="00EB747D">
            <w:pPr>
              <w:pStyle w:val="TableBullet1"/>
              <w:keepLines/>
            </w:pPr>
            <w:r>
              <w:t>Extent: across the entire range</w:t>
            </w:r>
          </w:p>
        </w:tc>
        <w:tc>
          <w:tcPr>
            <w:tcW w:w="4949" w:type="dxa"/>
          </w:tcPr>
          <w:p w14:paraId="6A3E465F" w14:textId="77777777" w:rsidR="001C1644" w:rsidRPr="007014E8" w:rsidRDefault="001C1644" w:rsidP="00EB747D">
            <w:pPr>
              <w:pStyle w:val="TableText"/>
              <w:keepLines/>
            </w:pPr>
            <w:r>
              <w:t xml:space="preserve">Toxoplasmosis is an infectious disease caused by the </w:t>
            </w:r>
            <w:r w:rsidRPr="007014E8">
              <w:t xml:space="preserve">parasite </w:t>
            </w:r>
            <w:r w:rsidRPr="007014E8">
              <w:rPr>
                <w:i/>
                <w:iCs/>
              </w:rPr>
              <w:t>Toxoplasma gondii</w:t>
            </w:r>
            <w:r w:rsidRPr="007014E8">
              <w:t xml:space="preserve"> and is spread by feral cats. The parasite is known to be highly prevalent in cats and sheep on KI (O’Callaghan et al. 2005; Taggart et al. 2020). Around 50</w:t>
            </w:r>
            <w:r>
              <w:t xml:space="preserve"> percent</w:t>
            </w:r>
            <w:r w:rsidRPr="007014E8">
              <w:t xml:space="preserve"> of cats and sheep are seropositive to the parasite, though infection rate is dependent on age class. There may also be a high prevalence of the parasite in mice on KI (P Taggart 2022. pers comm 15 March). </w:t>
            </w:r>
          </w:p>
          <w:p w14:paraId="721E88C5" w14:textId="77777777" w:rsidR="001C1644" w:rsidRDefault="001C1644" w:rsidP="00EB747D">
            <w:pPr>
              <w:pStyle w:val="TableText"/>
              <w:keepLines/>
            </w:pPr>
            <w:r>
              <w:rPr>
                <w:color w:val="000000"/>
              </w:rPr>
              <w:t xml:space="preserve">It is possible that toxoplasmosis is a risk to the continued survival of the KI dunnart, but there is no conclusive evidence that it specifically impacts this subspecies (P Taggart 2022. pers comm 15 March). Some studies in </w:t>
            </w:r>
            <w:proofErr w:type="spellStart"/>
            <w:r w:rsidRPr="00B3054D">
              <w:rPr>
                <w:i/>
                <w:iCs/>
                <w:color w:val="000000"/>
              </w:rPr>
              <w:t>Sminthopsis</w:t>
            </w:r>
            <w:proofErr w:type="spellEnd"/>
            <w:r w:rsidRPr="00B3054D">
              <w:rPr>
                <w:i/>
                <w:iCs/>
                <w:color w:val="000000"/>
              </w:rPr>
              <w:t xml:space="preserve"> </w:t>
            </w:r>
            <w:proofErr w:type="spellStart"/>
            <w:r w:rsidRPr="00B3054D">
              <w:rPr>
                <w:i/>
                <w:iCs/>
                <w:color w:val="000000"/>
              </w:rPr>
              <w:t>crassicaudata</w:t>
            </w:r>
            <w:proofErr w:type="spellEnd"/>
            <w:r>
              <w:rPr>
                <w:color w:val="000000"/>
              </w:rPr>
              <w:t xml:space="preserve"> (fat-tailed dunnart) have shown experimental </w:t>
            </w:r>
            <w:r w:rsidRPr="00B3054D">
              <w:rPr>
                <w:i/>
                <w:iCs/>
                <w:color w:val="000000"/>
              </w:rPr>
              <w:lastRenderedPageBreak/>
              <w:t>Toxoplasma</w:t>
            </w:r>
            <w:r>
              <w:rPr>
                <w:color w:val="000000"/>
              </w:rPr>
              <w:t xml:space="preserve"> infection to be sub-lethal (Donahoe et al. 2017), while other experimental infection studies in fat-tailed dunnarts have shown the parasite to be highly lethal (3/4 infected animals died post infection) (P Taggart 2022, pers comm 15 March).  There has been no research conducted on </w:t>
            </w:r>
            <w:r w:rsidRPr="00B3054D">
              <w:rPr>
                <w:i/>
                <w:iCs/>
                <w:color w:val="000000"/>
              </w:rPr>
              <w:t>Toxoplasma</w:t>
            </w:r>
            <w:r>
              <w:rPr>
                <w:color w:val="000000"/>
              </w:rPr>
              <w:t xml:space="preserve"> infection rates within the KI dunnart population, and little research conducted on </w:t>
            </w:r>
            <w:r w:rsidRPr="00B3054D">
              <w:rPr>
                <w:i/>
                <w:iCs/>
                <w:color w:val="000000"/>
              </w:rPr>
              <w:t>Toxoplasma</w:t>
            </w:r>
            <w:r>
              <w:rPr>
                <w:color w:val="000000"/>
              </w:rPr>
              <w:t xml:space="preserve"> in dunnarts generally. It is consequently difficult to assess the level of risk that toxoplasmosis poses to KI dunnart population</w:t>
            </w:r>
            <w:r>
              <w:t>.</w:t>
            </w:r>
          </w:p>
        </w:tc>
      </w:tr>
    </w:tbl>
    <w:p w14:paraId="62E15129" w14:textId="77777777" w:rsidR="001C1644" w:rsidRPr="00B3054D" w:rsidRDefault="001C1644" w:rsidP="001C1644">
      <w:pPr>
        <w:rPr>
          <w:sz w:val="18"/>
          <w:szCs w:val="18"/>
        </w:rPr>
      </w:pPr>
      <w:bookmarkStart w:id="11" w:name="_Hlk90910502"/>
      <w:bookmarkEnd w:id="10"/>
      <w:r>
        <w:rPr>
          <w:sz w:val="18"/>
          <w:szCs w:val="18"/>
        </w:rPr>
        <w:lastRenderedPageBreak/>
        <w:t>*</w:t>
      </w:r>
      <w:r w:rsidRPr="00B3054D">
        <w:rPr>
          <w:sz w:val="18"/>
          <w:szCs w:val="18"/>
        </w:rPr>
        <w:t>Fire regimes that cause declines in biodiversity include the full range of fire-related ecological processes that directly or indirectly cause persistent declines in the distribution, abundance, genetic diversity or function of a species or ecological community</w:t>
      </w:r>
    </w:p>
    <w:p w14:paraId="78F37D30" w14:textId="77777777" w:rsidR="001C1644" w:rsidRPr="00B3054D" w:rsidRDefault="001C1644" w:rsidP="001C1644">
      <w:pPr>
        <w:rPr>
          <w:sz w:val="18"/>
          <w:szCs w:val="18"/>
        </w:rPr>
      </w:pPr>
      <w:r w:rsidRPr="00B3054D">
        <w:rPr>
          <w:sz w:val="18"/>
          <w:szCs w:val="18"/>
        </w:rPr>
        <w:t>‘</w:t>
      </w:r>
      <w:proofErr w:type="gramStart"/>
      <w:r w:rsidRPr="00B3054D">
        <w:rPr>
          <w:sz w:val="18"/>
          <w:szCs w:val="18"/>
        </w:rPr>
        <w:t>fire</w:t>
      </w:r>
      <w:proofErr w:type="gramEnd"/>
      <w:r w:rsidRPr="00B3054D">
        <w:rPr>
          <w:sz w:val="18"/>
          <w:szCs w:val="18"/>
        </w:rPr>
        <w:t xml:space="preserve"> regime’ refers to the frequency, intensity or severity, season, and types (aerial/subterranean) of successive fire events at a point in the landscape </w:t>
      </w:r>
    </w:p>
    <w:p w14:paraId="30169ED6" w14:textId="77777777" w:rsidR="001C1644" w:rsidRPr="009A615F" w:rsidRDefault="001C1644" w:rsidP="001C1644">
      <w:pPr>
        <w:pStyle w:val="FigureTableNoteSource"/>
      </w:pPr>
      <w:r>
        <w:t>Timing</w:t>
      </w:r>
      <w:r w:rsidRPr="009A615F">
        <w:t>—identify the temporal nature of the threat</w:t>
      </w:r>
    </w:p>
    <w:p w14:paraId="6ED85015" w14:textId="77777777" w:rsidR="001C1644" w:rsidRDefault="001C1644" w:rsidP="001C1644">
      <w:pPr>
        <w:pStyle w:val="FigureTableNoteSource"/>
      </w:pPr>
      <w:r w:rsidRPr="009A615F">
        <w:t>Confidence—identify the extent to which we have confidence about the impact of the threat on the species</w:t>
      </w:r>
    </w:p>
    <w:p w14:paraId="7B851562" w14:textId="77777777" w:rsidR="001C1644" w:rsidRPr="009A615F" w:rsidRDefault="001C1644" w:rsidP="001C1644">
      <w:pPr>
        <w:pStyle w:val="FigureTableNoteSource"/>
      </w:pPr>
      <w:bookmarkStart w:id="12" w:name="_Hlk87965074"/>
      <w:bookmarkStart w:id="13" w:name="_Hlk93153553"/>
      <w:r>
        <w:t>Likelihood</w:t>
      </w:r>
      <w:r w:rsidRPr="009A615F">
        <w:t>—identif</w:t>
      </w:r>
      <w:r>
        <w:t>ies</w:t>
      </w:r>
      <w:r w:rsidRPr="009A615F">
        <w:t xml:space="preserve"> the</w:t>
      </w:r>
      <w:r>
        <w:t xml:space="preserve"> likelihood of the threat impacting on the whole population or extent of the species</w:t>
      </w:r>
      <w:bookmarkEnd w:id="12"/>
    </w:p>
    <w:bookmarkEnd w:id="13"/>
    <w:p w14:paraId="3B925633" w14:textId="77777777" w:rsidR="001C1644" w:rsidRPr="009A615F" w:rsidRDefault="001C1644" w:rsidP="001C1644">
      <w:pPr>
        <w:pStyle w:val="FigureTableNoteSource"/>
      </w:pPr>
      <w:r w:rsidRPr="009A615F">
        <w:t>Consequence—identify the severity of the threat</w:t>
      </w:r>
    </w:p>
    <w:p w14:paraId="7801B745" w14:textId="77777777" w:rsidR="001C1644" w:rsidRPr="009A615F" w:rsidRDefault="001C1644" w:rsidP="001C1644">
      <w:pPr>
        <w:pStyle w:val="FigureTableNoteSource"/>
      </w:pPr>
      <w:r w:rsidRPr="009A615F">
        <w:t>Trend—identify the extent to which it will continue to operate on the species</w:t>
      </w:r>
    </w:p>
    <w:p w14:paraId="74E0BC9D" w14:textId="77777777" w:rsidR="001C1644" w:rsidRDefault="001C1644" w:rsidP="001C1644">
      <w:pPr>
        <w:pStyle w:val="FigureTableNoteSource"/>
      </w:pPr>
      <w:r w:rsidRPr="009A615F">
        <w:t>Extent—identify its spatial content in terms of the range of the species</w:t>
      </w:r>
    </w:p>
    <w:bookmarkEnd w:id="11"/>
    <w:p w14:paraId="6CB0B843" w14:textId="77777777" w:rsidR="001C1644" w:rsidRDefault="001C1644" w:rsidP="001C1644">
      <w:pPr>
        <w:pStyle w:val="FigureTableNoteSource"/>
        <w:rPr>
          <w:b/>
          <w:bCs/>
        </w:rPr>
      </w:pPr>
    </w:p>
    <w:p w14:paraId="5299CB77" w14:textId="40F9C4EF" w:rsidR="001C1644" w:rsidRDefault="001C1644" w:rsidP="001C1644">
      <w:bookmarkStart w:id="14" w:name="_Toc430782162"/>
      <w:bookmarkStart w:id="15" w:name="_Toc511376531"/>
      <w:r>
        <w:t>Each threat has been described in Table 1 in terms of the extent to which it is operating on the subspecies. The risk matrix (</w:t>
      </w:r>
      <w:r>
        <w:fldChar w:fldCharType="begin"/>
      </w:r>
      <w:r>
        <w:instrText xml:space="preserve"> REF _Ref43127879 \h </w:instrText>
      </w:r>
      <w:r>
        <w:fldChar w:fldCharType="separate"/>
      </w:r>
      <w:r w:rsidR="0024156C">
        <w:t xml:space="preserve">Table </w:t>
      </w:r>
      <w:r w:rsidR="0024156C">
        <w:rPr>
          <w:noProof/>
        </w:rPr>
        <w:t>2</w:t>
      </w:r>
      <w:r>
        <w:fldChar w:fldCharType="end"/>
      </w:r>
      <w:r>
        <w:t xml:space="preserve">) provides a visual depiction of the level of risk being imposed by a threat and supports the prioritisation of subsequent management and conservation actions. In preparing a risk matrix, several factors have been taken into consideration, namely: the life stage they affect, the duration of the impact, and the efficacy of current management regimes, </w:t>
      </w:r>
      <w:proofErr w:type="gramStart"/>
      <w:r>
        <w:t>assuming that</w:t>
      </w:r>
      <w:proofErr w:type="gramEnd"/>
      <w:r>
        <w:t xml:space="preserve"> management will continue to be applied appropriately. The risk matrix and ranking of threats has been developed in consultation with experts and </w:t>
      </w:r>
      <w:r w:rsidRPr="009E0CA5">
        <w:t>using available literature.</w:t>
      </w:r>
    </w:p>
    <w:p w14:paraId="711F6813" w14:textId="0FAE3B39" w:rsidR="001C1644" w:rsidRPr="001A3C77" w:rsidRDefault="001C1644" w:rsidP="001C1644">
      <w:pPr>
        <w:pStyle w:val="Caption"/>
        <w:keepLines/>
      </w:pPr>
      <w:bookmarkStart w:id="16" w:name="_Ref43127879"/>
      <w:r>
        <w:lastRenderedPageBreak/>
        <w:t xml:space="preserve">Table </w:t>
      </w:r>
      <w:r>
        <w:rPr>
          <w:noProof/>
        </w:rPr>
        <w:fldChar w:fldCharType="begin"/>
      </w:r>
      <w:r>
        <w:rPr>
          <w:noProof/>
        </w:rPr>
        <w:instrText xml:space="preserve"> SEQ Table \* ARABIC </w:instrText>
      </w:r>
      <w:r>
        <w:rPr>
          <w:noProof/>
        </w:rPr>
        <w:fldChar w:fldCharType="separate"/>
      </w:r>
      <w:r w:rsidR="0024156C">
        <w:rPr>
          <w:noProof/>
        </w:rPr>
        <w:t>2</w:t>
      </w:r>
      <w:r>
        <w:rPr>
          <w:noProof/>
        </w:rPr>
        <w:fldChar w:fldCharType="end"/>
      </w:r>
      <w:bookmarkEnd w:id="16"/>
      <w:r>
        <w:t xml:space="preserve"> Kangaroo Island Dunnart risk matrix</w:t>
      </w:r>
    </w:p>
    <w:tbl>
      <w:tblPr>
        <w:tblStyle w:val="TableGrid"/>
        <w:tblW w:w="0" w:type="auto"/>
        <w:tblLook w:val="04A0" w:firstRow="1" w:lastRow="0" w:firstColumn="1" w:lastColumn="0" w:noHBand="0" w:noVBand="1"/>
      </w:tblPr>
      <w:tblGrid>
        <w:gridCol w:w="1510"/>
        <w:gridCol w:w="1510"/>
        <w:gridCol w:w="1510"/>
        <w:gridCol w:w="1510"/>
        <w:gridCol w:w="1510"/>
        <w:gridCol w:w="1510"/>
      </w:tblGrid>
      <w:tr w:rsidR="001C1644" w14:paraId="22CB2179" w14:textId="77777777" w:rsidTr="00EB747D">
        <w:trPr>
          <w:cantSplit/>
          <w:tblHeader/>
        </w:trPr>
        <w:tc>
          <w:tcPr>
            <w:tcW w:w="1510" w:type="dxa"/>
            <w:vMerge w:val="restart"/>
          </w:tcPr>
          <w:p w14:paraId="5CE8848E" w14:textId="77777777" w:rsidR="001C1644" w:rsidRDefault="001C1644" w:rsidP="00EB747D">
            <w:pPr>
              <w:pStyle w:val="TableHeading"/>
              <w:keepLines/>
            </w:pPr>
            <w:r>
              <w:t>Likelihood</w:t>
            </w:r>
          </w:p>
        </w:tc>
        <w:tc>
          <w:tcPr>
            <w:tcW w:w="7550" w:type="dxa"/>
            <w:gridSpan w:val="5"/>
          </w:tcPr>
          <w:p w14:paraId="5F322BE7" w14:textId="77777777" w:rsidR="001C1644" w:rsidRDefault="001C1644" w:rsidP="00EB747D">
            <w:pPr>
              <w:pStyle w:val="TableHeading"/>
              <w:keepLines/>
            </w:pPr>
            <w:r>
              <w:t>Consequences</w:t>
            </w:r>
          </w:p>
        </w:tc>
      </w:tr>
      <w:tr w:rsidR="001C1644" w14:paraId="44ACD187" w14:textId="77777777" w:rsidTr="00EB747D">
        <w:trPr>
          <w:cantSplit/>
          <w:tblHeader/>
        </w:trPr>
        <w:tc>
          <w:tcPr>
            <w:tcW w:w="1510" w:type="dxa"/>
            <w:vMerge/>
          </w:tcPr>
          <w:p w14:paraId="65CFEFA7" w14:textId="77777777" w:rsidR="001C1644" w:rsidRDefault="001C1644" w:rsidP="00EB747D">
            <w:pPr>
              <w:pStyle w:val="TableHeading"/>
              <w:keepLines/>
            </w:pPr>
          </w:p>
        </w:tc>
        <w:tc>
          <w:tcPr>
            <w:tcW w:w="1510" w:type="dxa"/>
          </w:tcPr>
          <w:p w14:paraId="7529CB8E" w14:textId="77777777" w:rsidR="001C1644" w:rsidRDefault="001C1644" w:rsidP="00EB747D">
            <w:pPr>
              <w:pStyle w:val="TableHeading"/>
              <w:keepLines/>
            </w:pPr>
            <w:r>
              <w:t>Not significant</w:t>
            </w:r>
          </w:p>
        </w:tc>
        <w:tc>
          <w:tcPr>
            <w:tcW w:w="1510" w:type="dxa"/>
          </w:tcPr>
          <w:p w14:paraId="5F730A62" w14:textId="77777777" w:rsidR="001C1644" w:rsidRDefault="001C1644" w:rsidP="00EB747D">
            <w:pPr>
              <w:pStyle w:val="TableHeading"/>
              <w:keepLines/>
            </w:pPr>
            <w:r>
              <w:t>Minor</w:t>
            </w:r>
          </w:p>
        </w:tc>
        <w:tc>
          <w:tcPr>
            <w:tcW w:w="1510" w:type="dxa"/>
          </w:tcPr>
          <w:p w14:paraId="5B623EEC" w14:textId="77777777" w:rsidR="001C1644" w:rsidRDefault="001C1644" w:rsidP="00EB747D">
            <w:pPr>
              <w:pStyle w:val="TableHeading"/>
              <w:keepLines/>
            </w:pPr>
            <w:r>
              <w:t>Moderate</w:t>
            </w:r>
          </w:p>
        </w:tc>
        <w:tc>
          <w:tcPr>
            <w:tcW w:w="1510" w:type="dxa"/>
          </w:tcPr>
          <w:p w14:paraId="6314BE19" w14:textId="77777777" w:rsidR="001C1644" w:rsidRDefault="001C1644" w:rsidP="00EB747D">
            <w:pPr>
              <w:pStyle w:val="TableHeading"/>
              <w:keepLines/>
            </w:pPr>
            <w:r>
              <w:t>Major</w:t>
            </w:r>
          </w:p>
        </w:tc>
        <w:tc>
          <w:tcPr>
            <w:tcW w:w="1510" w:type="dxa"/>
          </w:tcPr>
          <w:p w14:paraId="2DCDA12C" w14:textId="77777777" w:rsidR="001C1644" w:rsidRDefault="001C1644" w:rsidP="00EB747D">
            <w:pPr>
              <w:pStyle w:val="TableHeading"/>
              <w:keepLines/>
            </w:pPr>
            <w:r>
              <w:t>Catastrophic</w:t>
            </w:r>
          </w:p>
        </w:tc>
      </w:tr>
      <w:tr w:rsidR="001C1644" w14:paraId="6DE1D621" w14:textId="77777777" w:rsidTr="00EB747D">
        <w:tc>
          <w:tcPr>
            <w:tcW w:w="1510" w:type="dxa"/>
          </w:tcPr>
          <w:p w14:paraId="34EEF8E4" w14:textId="77777777" w:rsidR="001C1644" w:rsidRPr="00774EAA" w:rsidRDefault="001C1644" w:rsidP="00EB747D">
            <w:pPr>
              <w:pStyle w:val="TableText"/>
              <w:keepNext/>
              <w:keepLines/>
              <w:rPr>
                <w:rStyle w:val="Strong"/>
              </w:rPr>
            </w:pPr>
            <w:r w:rsidRPr="00774EAA">
              <w:rPr>
                <w:rStyle w:val="Strong"/>
              </w:rPr>
              <w:t>Almost certain</w:t>
            </w:r>
          </w:p>
        </w:tc>
        <w:tc>
          <w:tcPr>
            <w:tcW w:w="1510" w:type="dxa"/>
            <w:shd w:val="clear" w:color="auto" w:fill="C5E0B3" w:themeFill="accent6" w:themeFillTint="66"/>
          </w:tcPr>
          <w:p w14:paraId="4ECF1C4B" w14:textId="77777777" w:rsidR="001C1644" w:rsidRDefault="001C1644" w:rsidP="00EB747D">
            <w:pPr>
              <w:pStyle w:val="TableText"/>
              <w:keepNext/>
              <w:keepLines/>
            </w:pPr>
            <w:r>
              <w:t>Low risk</w:t>
            </w:r>
          </w:p>
        </w:tc>
        <w:tc>
          <w:tcPr>
            <w:tcW w:w="1510" w:type="dxa"/>
            <w:shd w:val="clear" w:color="auto" w:fill="8EAADB" w:themeFill="accent1" w:themeFillTint="99"/>
          </w:tcPr>
          <w:p w14:paraId="7A7D3E70" w14:textId="77777777" w:rsidR="001C1644" w:rsidRDefault="001C1644" w:rsidP="00EB747D">
            <w:pPr>
              <w:pStyle w:val="TableText"/>
              <w:keepNext/>
              <w:keepLines/>
            </w:pPr>
            <w:r>
              <w:t>Moderate risk</w:t>
            </w:r>
          </w:p>
        </w:tc>
        <w:tc>
          <w:tcPr>
            <w:tcW w:w="1510" w:type="dxa"/>
            <w:shd w:val="clear" w:color="auto" w:fill="D99495"/>
          </w:tcPr>
          <w:p w14:paraId="31D13CAF" w14:textId="77777777" w:rsidR="001C1644" w:rsidRDefault="001C1644" w:rsidP="00EB747D">
            <w:pPr>
              <w:pStyle w:val="TableText"/>
              <w:keepNext/>
              <w:keepLines/>
            </w:pPr>
            <w:r>
              <w:t>Very high risk</w:t>
            </w:r>
          </w:p>
          <w:p w14:paraId="4311D1ED" w14:textId="77777777" w:rsidR="001C1644" w:rsidRPr="00291609" w:rsidRDefault="001C1644" w:rsidP="00EB747D">
            <w:pPr>
              <w:pStyle w:val="TableText"/>
              <w:keepNext/>
              <w:keepLines/>
              <w:rPr>
                <w:rStyle w:val="Strong"/>
              </w:rPr>
            </w:pPr>
            <w:r w:rsidRPr="00291609">
              <w:rPr>
                <w:rStyle w:val="Strong"/>
              </w:rPr>
              <w:t>Increased temperatures and changes in precipitation patterns</w:t>
            </w:r>
          </w:p>
          <w:p w14:paraId="1DAF4E76" w14:textId="77777777" w:rsidR="001C1644" w:rsidRPr="00683A46" w:rsidRDefault="001C1644" w:rsidP="00EB747D">
            <w:pPr>
              <w:pStyle w:val="TableText"/>
              <w:keepNext/>
              <w:keepLines/>
              <w:rPr>
                <w:b/>
                <w:bCs/>
              </w:rPr>
            </w:pPr>
            <w:r w:rsidRPr="00291609">
              <w:rPr>
                <w:rStyle w:val="Strong"/>
              </w:rPr>
              <w:t>Increased frequency/ intensity of extreme weather events</w:t>
            </w:r>
          </w:p>
        </w:tc>
        <w:tc>
          <w:tcPr>
            <w:tcW w:w="1510" w:type="dxa"/>
            <w:shd w:val="clear" w:color="auto" w:fill="D99495"/>
          </w:tcPr>
          <w:p w14:paraId="6961C4C7" w14:textId="77777777" w:rsidR="001C1644" w:rsidRDefault="001C1644" w:rsidP="00EB747D">
            <w:pPr>
              <w:pStyle w:val="TableText"/>
              <w:keepNext/>
              <w:keepLines/>
            </w:pPr>
            <w:r>
              <w:t>Very high risk</w:t>
            </w:r>
          </w:p>
          <w:p w14:paraId="66C7042C" w14:textId="77777777" w:rsidR="001C1644" w:rsidRPr="00291609" w:rsidRDefault="001C1644" w:rsidP="00EB747D">
            <w:pPr>
              <w:pStyle w:val="TableText"/>
              <w:keepNext/>
              <w:keepLines/>
              <w:rPr>
                <w:rStyle w:val="Strong"/>
              </w:rPr>
            </w:pPr>
            <w:r w:rsidRPr="00291609">
              <w:rPr>
                <w:rStyle w:val="Strong"/>
              </w:rPr>
              <w:t>Predation by feral cats</w:t>
            </w:r>
          </w:p>
          <w:p w14:paraId="7BF7EBD0" w14:textId="77777777" w:rsidR="001C1644" w:rsidRDefault="001C1644" w:rsidP="00EB747D">
            <w:pPr>
              <w:pStyle w:val="TableText"/>
              <w:keepNext/>
              <w:keepLines/>
              <w:rPr>
                <w:rStyle w:val="Strong"/>
              </w:rPr>
            </w:pPr>
            <w:r w:rsidRPr="00291609">
              <w:rPr>
                <w:rStyle w:val="Strong"/>
              </w:rPr>
              <w:t>Land clearance</w:t>
            </w:r>
          </w:p>
          <w:p w14:paraId="711E96FA" w14:textId="77777777" w:rsidR="001C1644" w:rsidRPr="00B3054D" w:rsidRDefault="001C1644" w:rsidP="00EB747D">
            <w:pPr>
              <w:pStyle w:val="TableText"/>
              <w:keepNext/>
              <w:keepLines/>
              <w:rPr>
                <w:rStyle w:val="Strong"/>
                <w:b w:val="0"/>
              </w:rPr>
            </w:pPr>
            <w:r w:rsidRPr="00AF2F85">
              <w:rPr>
                <w:b/>
                <w:bCs/>
              </w:rPr>
              <w:t>Fire regimes that cause biodiversity decline</w:t>
            </w:r>
          </w:p>
          <w:p w14:paraId="3D92DDF2" w14:textId="77777777" w:rsidR="001C1644" w:rsidRPr="00612B92" w:rsidRDefault="001C1644" w:rsidP="00EB747D">
            <w:pPr>
              <w:pStyle w:val="TableText"/>
              <w:keepNext/>
              <w:keepLines/>
              <w:rPr>
                <w:b/>
                <w:bCs/>
              </w:rPr>
            </w:pPr>
            <w:r w:rsidRPr="00291609">
              <w:rPr>
                <w:rStyle w:val="Strong"/>
              </w:rPr>
              <w:t>Increased likelihood of severe and/or frequent fire events</w:t>
            </w:r>
          </w:p>
        </w:tc>
        <w:tc>
          <w:tcPr>
            <w:tcW w:w="1510" w:type="dxa"/>
            <w:shd w:val="clear" w:color="auto" w:fill="D99495"/>
          </w:tcPr>
          <w:p w14:paraId="465960C2" w14:textId="77777777" w:rsidR="001C1644" w:rsidRPr="00612B92" w:rsidRDefault="001C1644" w:rsidP="00EB747D">
            <w:pPr>
              <w:pStyle w:val="TableText"/>
              <w:keepNext/>
              <w:keepLines/>
            </w:pPr>
            <w:r>
              <w:t>Very high risk</w:t>
            </w:r>
          </w:p>
        </w:tc>
      </w:tr>
      <w:tr w:rsidR="001C1644" w14:paraId="06117719" w14:textId="77777777" w:rsidTr="00EB747D">
        <w:tc>
          <w:tcPr>
            <w:tcW w:w="1510" w:type="dxa"/>
          </w:tcPr>
          <w:p w14:paraId="0BE0A029" w14:textId="77777777" w:rsidR="001C1644" w:rsidRPr="00774EAA" w:rsidRDefault="001C1644" w:rsidP="00EB747D">
            <w:pPr>
              <w:pStyle w:val="TableText"/>
              <w:keepNext/>
              <w:keepLines/>
              <w:rPr>
                <w:rStyle w:val="Strong"/>
              </w:rPr>
            </w:pPr>
            <w:r w:rsidRPr="00774EAA">
              <w:rPr>
                <w:rStyle w:val="Strong"/>
              </w:rPr>
              <w:t>Likely</w:t>
            </w:r>
          </w:p>
        </w:tc>
        <w:tc>
          <w:tcPr>
            <w:tcW w:w="1510" w:type="dxa"/>
            <w:shd w:val="clear" w:color="auto" w:fill="C5E0B3" w:themeFill="accent6" w:themeFillTint="66"/>
          </w:tcPr>
          <w:p w14:paraId="436CF539" w14:textId="77777777" w:rsidR="001C1644" w:rsidRDefault="001C1644" w:rsidP="00EB747D">
            <w:pPr>
              <w:pStyle w:val="TableText"/>
              <w:keepNext/>
              <w:keepLines/>
            </w:pPr>
            <w:r>
              <w:t>Low risk</w:t>
            </w:r>
          </w:p>
        </w:tc>
        <w:tc>
          <w:tcPr>
            <w:tcW w:w="1510" w:type="dxa"/>
            <w:shd w:val="clear" w:color="auto" w:fill="8EAADB" w:themeFill="accent1" w:themeFillTint="99"/>
          </w:tcPr>
          <w:p w14:paraId="46086B9D" w14:textId="77777777" w:rsidR="001C1644" w:rsidRDefault="001C1644" w:rsidP="00EB747D">
            <w:pPr>
              <w:pStyle w:val="TableText"/>
              <w:keepNext/>
              <w:keepLines/>
            </w:pPr>
            <w:r>
              <w:t>Moderate risk</w:t>
            </w:r>
          </w:p>
          <w:p w14:paraId="4C15530E" w14:textId="77777777" w:rsidR="001C1644" w:rsidRPr="00291609" w:rsidRDefault="001C1644" w:rsidP="00EB747D">
            <w:pPr>
              <w:pStyle w:val="TableText"/>
              <w:keepNext/>
              <w:keepLines/>
              <w:rPr>
                <w:rStyle w:val="Strong"/>
              </w:rPr>
            </w:pPr>
            <w:r w:rsidRPr="00C608EA">
              <w:rPr>
                <w:b/>
                <w:bCs/>
              </w:rPr>
              <w:t>Feral pigs</w:t>
            </w:r>
          </w:p>
        </w:tc>
        <w:tc>
          <w:tcPr>
            <w:tcW w:w="1510" w:type="dxa"/>
            <w:shd w:val="clear" w:color="auto" w:fill="FFFF00"/>
          </w:tcPr>
          <w:p w14:paraId="692024F0" w14:textId="77777777" w:rsidR="001C1644" w:rsidRDefault="001C1644" w:rsidP="00EB747D">
            <w:pPr>
              <w:pStyle w:val="TableText"/>
              <w:keepNext/>
              <w:keepLines/>
            </w:pPr>
            <w:r>
              <w:t>High risk</w:t>
            </w:r>
          </w:p>
          <w:p w14:paraId="1135F7C3" w14:textId="77777777" w:rsidR="001C1644" w:rsidRDefault="001C1644" w:rsidP="00EB747D">
            <w:pPr>
              <w:pStyle w:val="TableText"/>
              <w:keepNext/>
              <w:keepLines/>
              <w:rPr>
                <w:rStyle w:val="Strong"/>
              </w:rPr>
            </w:pPr>
            <w:r w:rsidRPr="00291609">
              <w:rPr>
                <w:rStyle w:val="Strong"/>
              </w:rPr>
              <w:t xml:space="preserve">Grazing by domestic stock and </w:t>
            </w:r>
            <w:r>
              <w:rPr>
                <w:rStyle w:val="Strong"/>
              </w:rPr>
              <w:t>overabundant macropods</w:t>
            </w:r>
          </w:p>
          <w:p w14:paraId="5E6EAEE2" w14:textId="77777777" w:rsidR="001C1644" w:rsidRPr="00581510" w:rsidRDefault="001C1644" w:rsidP="00EB747D">
            <w:pPr>
              <w:pStyle w:val="TableText"/>
              <w:keepNext/>
              <w:keepLines/>
            </w:pPr>
          </w:p>
        </w:tc>
        <w:tc>
          <w:tcPr>
            <w:tcW w:w="1510" w:type="dxa"/>
            <w:shd w:val="clear" w:color="auto" w:fill="D99495"/>
          </w:tcPr>
          <w:p w14:paraId="5737F309" w14:textId="77777777" w:rsidR="001C1644" w:rsidRDefault="001C1644" w:rsidP="00EB747D">
            <w:pPr>
              <w:pStyle w:val="TableText"/>
              <w:keepNext/>
              <w:keepLines/>
            </w:pPr>
            <w:r>
              <w:t>Very high risk</w:t>
            </w:r>
          </w:p>
          <w:p w14:paraId="18737F6E" w14:textId="77777777" w:rsidR="001C1644" w:rsidRPr="00291609" w:rsidRDefault="001C1644" w:rsidP="00EB747D">
            <w:pPr>
              <w:pStyle w:val="TableText"/>
              <w:keepNext/>
              <w:keepLines/>
              <w:rPr>
                <w:rStyle w:val="Strong"/>
              </w:rPr>
            </w:pPr>
          </w:p>
        </w:tc>
        <w:tc>
          <w:tcPr>
            <w:tcW w:w="1510" w:type="dxa"/>
            <w:shd w:val="clear" w:color="auto" w:fill="D99495"/>
          </w:tcPr>
          <w:p w14:paraId="21EC6CAA" w14:textId="77777777" w:rsidR="001C1644" w:rsidRDefault="001C1644" w:rsidP="00EB747D">
            <w:pPr>
              <w:pStyle w:val="TableText"/>
              <w:keepNext/>
              <w:keepLines/>
            </w:pPr>
            <w:r>
              <w:t>Very high risk</w:t>
            </w:r>
          </w:p>
        </w:tc>
      </w:tr>
      <w:tr w:rsidR="001C1644" w14:paraId="4410C0B8" w14:textId="77777777" w:rsidTr="00EB747D">
        <w:tc>
          <w:tcPr>
            <w:tcW w:w="1510" w:type="dxa"/>
          </w:tcPr>
          <w:p w14:paraId="6712BC8B" w14:textId="77777777" w:rsidR="001C1644" w:rsidRPr="00774EAA" w:rsidRDefault="001C1644" w:rsidP="00EB747D">
            <w:pPr>
              <w:pStyle w:val="TableText"/>
              <w:keepNext/>
              <w:keepLines/>
              <w:rPr>
                <w:rStyle w:val="Strong"/>
              </w:rPr>
            </w:pPr>
            <w:r w:rsidRPr="00774EAA">
              <w:rPr>
                <w:rStyle w:val="Strong"/>
              </w:rPr>
              <w:t>Possible</w:t>
            </w:r>
          </w:p>
        </w:tc>
        <w:tc>
          <w:tcPr>
            <w:tcW w:w="1510" w:type="dxa"/>
            <w:shd w:val="clear" w:color="auto" w:fill="C5E0B3" w:themeFill="accent6" w:themeFillTint="66"/>
          </w:tcPr>
          <w:p w14:paraId="54D7FEC1" w14:textId="77777777" w:rsidR="001C1644" w:rsidRDefault="001C1644" w:rsidP="00EB747D">
            <w:pPr>
              <w:pStyle w:val="TableText"/>
              <w:keepNext/>
              <w:keepLines/>
            </w:pPr>
            <w:r>
              <w:t>Low risk</w:t>
            </w:r>
          </w:p>
        </w:tc>
        <w:tc>
          <w:tcPr>
            <w:tcW w:w="1510" w:type="dxa"/>
            <w:shd w:val="clear" w:color="auto" w:fill="8EAADB" w:themeFill="accent1" w:themeFillTint="99"/>
          </w:tcPr>
          <w:p w14:paraId="7D551F48" w14:textId="77777777" w:rsidR="001C1644" w:rsidRDefault="001C1644" w:rsidP="00EB747D">
            <w:pPr>
              <w:pStyle w:val="TableText"/>
              <w:keepNext/>
              <w:keepLines/>
            </w:pPr>
            <w:r>
              <w:t>Moderate risk</w:t>
            </w:r>
          </w:p>
          <w:p w14:paraId="459DFFF2" w14:textId="77777777" w:rsidR="001C1644" w:rsidRDefault="001C1644" w:rsidP="00EB747D">
            <w:pPr>
              <w:pStyle w:val="TableText"/>
              <w:keepNext/>
              <w:keepLines/>
              <w:rPr>
                <w:rStyle w:val="Strong"/>
              </w:rPr>
            </w:pPr>
            <w:r w:rsidRPr="00291609">
              <w:rPr>
                <w:rStyle w:val="Strong"/>
              </w:rPr>
              <w:t>Weed invasion</w:t>
            </w:r>
          </w:p>
          <w:p w14:paraId="5970CB3E" w14:textId="77777777" w:rsidR="001C1644" w:rsidRDefault="001C1644" w:rsidP="00EB747D">
            <w:pPr>
              <w:pStyle w:val="TableText"/>
              <w:keepNext/>
              <w:keepLines/>
            </w:pPr>
            <w:r w:rsidRPr="00291609">
              <w:rPr>
                <w:rStyle w:val="Strong"/>
              </w:rPr>
              <w:t>Toxoplasmos</w:t>
            </w:r>
            <w:r>
              <w:rPr>
                <w:rStyle w:val="Strong"/>
              </w:rPr>
              <w:t>is</w:t>
            </w:r>
          </w:p>
        </w:tc>
        <w:tc>
          <w:tcPr>
            <w:tcW w:w="1510" w:type="dxa"/>
            <w:shd w:val="clear" w:color="auto" w:fill="FFFF00"/>
          </w:tcPr>
          <w:p w14:paraId="5731EBAE" w14:textId="77777777" w:rsidR="001C1644" w:rsidRDefault="001C1644" w:rsidP="00EB747D">
            <w:pPr>
              <w:pStyle w:val="TableText"/>
              <w:keepNext/>
              <w:keepLines/>
            </w:pPr>
            <w:r>
              <w:t>High risk</w:t>
            </w:r>
          </w:p>
          <w:p w14:paraId="312B4A1A" w14:textId="77777777" w:rsidR="001C1644" w:rsidRDefault="001C1644" w:rsidP="00EB747D">
            <w:pPr>
              <w:pStyle w:val="TableText"/>
              <w:keepNext/>
              <w:keepLines/>
            </w:pPr>
            <w:r w:rsidRPr="00291609">
              <w:rPr>
                <w:rStyle w:val="Strong"/>
              </w:rPr>
              <w:t xml:space="preserve">Inbreeding and </w:t>
            </w:r>
            <w:r>
              <w:rPr>
                <w:rStyle w:val="Strong"/>
              </w:rPr>
              <w:t>loss of diversity</w:t>
            </w:r>
          </w:p>
        </w:tc>
        <w:tc>
          <w:tcPr>
            <w:tcW w:w="1510" w:type="dxa"/>
            <w:shd w:val="clear" w:color="auto" w:fill="D99495"/>
          </w:tcPr>
          <w:p w14:paraId="64C6A3C1" w14:textId="77777777" w:rsidR="001C1644" w:rsidRDefault="001C1644" w:rsidP="00EB747D">
            <w:pPr>
              <w:pStyle w:val="TableText"/>
              <w:keepNext/>
              <w:keepLines/>
            </w:pPr>
            <w:r>
              <w:t>Very high risk</w:t>
            </w:r>
          </w:p>
          <w:p w14:paraId="33851AED" w14:textId="77777777" w:rsidR="001C1644" w:rsidRDefault="001C1644" w:rsidP="00EB747D">
            <w:pPr>
              <w:pStyle w:val="TableText"/>
              <w:keepNext/>
              <w:keepLines/>
            </w:pPr>
            <w:r w:rsidRPr="00291609">
              <w:rPr>
                <w:rStyle w:val="Strong"/>
              </w:rPr>
              <w:t xml:space="preserve">Plant community dieback caused by </w:t>
            </w:r>
            <w:r w:rsidRPr="00683A46">
              <w:rPr>
                <w:b/>
                <w:bCs/>
                <w:i/>
                <w:iCs/>
              </w:rPr>
              <w:t xml:space="preserve">Phytophthora </w:t>
            </w:r>
            <w:proofErr w:type="spellStart"/>
            <w:r w:rsidRPr="00683A46">
              <w:rPr>
                <w:b/>
                <w:bCs/>
                <w:i/>
                <w:iCs/>
              </w:rPr>
              <w:t>cinnamomi</w:t>
            </w:r>
            <w:proofErr w:type="spellEnd"/>
          </w:p>
        </w:tc>
        <w:tc>
          <w:tcPr>
            <w:tcW w:w="1510" w:type="dxa"/>
            <w:shd w:val="clear" w:color="auto" w:fill="D99495"/>
          </w:tcPr>
          <w:p w14:paraId="1466BA96" w14:textId="77777777" w:rsidR="001C1644" w:rsidRDefault="001C1644" w:rsidP="00EB747D">
            <w:pPr>
              <w:pStyle w:val="TableText"/>
              <w:keepNext/>
              <w:keepLines/>
            </w:pPr>
            <w:r>
              <w:t>Very high risk</w:t>
            </w:r>
          </w:p>
        </w:tc>
      </w:tr>
      <w:tr w:rsidR="001C1644" w14:paraId="3D2A360E" w14:textId="77777777" w:rsidTr="00EB747D">
        <w:tc>
          <w:tcPr>
            <w:tcW w:w="1510" w:type="dxa"/>
          </w:tcPr>
          <w:p w14:paraId="51BE1D79" w14:textId="77777777" w:rsidR="001C1644" w:rsidRPr="00774EAA" w:rsidRDefault="001C1644" w:rsidP="00EB747D">
            <w:pPr>
              <w:pStyle w:val="TableText"/>
              <w:keepNext/>
              <w:keepLines/>
              <w:rPr>
                <w:rStyle w:val="Strong"/>
              </w:rPr>
            </w:pPr>
            <w:r w:rsidRPr="00774EAA">
              <w:rPr>
                <w:rStyle w:val="Strong"/>
              </w:rPr>
              <w:t>Unlikely</w:t>
            </w:r>
          </w:p>
        </w:tc>
        <w:tc>
          <w:tcPr>
            <w:tcW w:w="1510" w:type="dxa"/>
            <w:shd w:val="clear" w:color="auto" w:fill="C5E0B3" w:themeFill="accent6" w:themeFillTint="66"/>
          </w:tcPr>
          <w:p w14:paraId="057D8181" w14:textId="77777777" w:rsidR="001C1644" w:rsidRDefault="001C1644" w:rsidP="00EB747D">
            <w:pPr>
              <w:pStyle w:val="TableText"/>
              <w:keepNext/>
              <w:keepLines/>
            </w:pPr>
            <w:r>
              <w:t>Low risk</w:t>
            </w:r>
          </w:p>
        </w:tc>
        <w:tc>
          <w:tcPr>
            <w:tcW w:w="1510" w:type="dxa"/>
            <w:shd w:val="clear" w:color="auto" w:fill="C5E0B3" w:themeFill="accent6" w:themeFillTint="66"/>
          </w:tcPr>
          <w:p w14:paraId="3ADDDD79" w14:textId="77777777" w:rsidR="001C1644" w:rsidRDefault="001C1644" w:rsidP="00EB747D">
            <w:pPr>
              <w:pStyle w:val="TableText"/>
              <w:keepNext/>
              <w:keepLines/>
            </w:pPr>
            <w:r>
              <w:t>Low risk</w:t>
            </w:r>
          </w:p>
        </w:tc>
        <w:tc>
          <w:tcPr>
            <w:tcW w:w="1510" w:type="dxa"/>
            <w:shd w:val="clear" w:color="auto" w:fill="8EAADB" w:themeFill="accent1" w:themeFillTint="99"/>
          </w:tcPr>
          <w:p w14:paraId="6C8639DB" w14:textId="77777777" w:rsidR="001C1644" w:rsidRDefault="001C1644" w:rsidP="00EB747D">
            <w:pPr>
              <w:pStyle w:val="TableText"/>
              <w:keepNext/>
              <w:keepLines/>
            </w:pPr>
            <w:r>
              <w:t>Moderate risk</w:t>
            </w:r>
          </w:p>
        </w:tc>
        <w:tc>
          <w:tcPr>
            <w:tcW w:w="1510" w:type="dxa"/>
            <w:shd w:val="clear" w:color="auto" w:fill="FFFF00"/>
          </w:tcPr>
          <w:p w14:paraId="74666AA9" w14:textId="77777777" w:rsidR="001C1644" w:rsidRDefault="001C1644" w:rsidP="00EB747D">
            <w:pPr>
              <w:pStyle w:val="TableText"/>
              <w:keepNext/>
              <w:keepLines/>
            </w:pPr>
            <w:r>
              <w:t>High risk</w:t>
            </w:r>
          </w:p>
        </w:tc>
        <w:tc>
          <w:tcPr>
            <w:tcW w:w="1510" w:type="dxa"/>
            <w:shd w:val="clear" w:color="auto" w:fill="D99495"/>
          </w:tcPr>
          <w:p w14:paraId="1816C903" w14:textId="77777777" w:rsidR="001C1644" w:rsidRDefault="001C1644" w:rsidP="00EB747D">
            <w:pPr>
              <w:pStyle w:val="TableText"/>
              <w:keepNext/>
              <w:keepLines/>
            </w:pPr>
            <w:r>
              <w:t>Very high risk</w:t>
            </w:r>
          </w:p>
        </w:tc>
      </w:tr>
      <w:tr w:rsidR="001C1644" w14:paraId="5E335A5F" w14:textId="77777777" w:rsidTr="00EB747D">
        <w:tc>
          <w:tcPr>
            <w:tcW w:w="1510" w:type="dxa"/>
          </w:tcPr>
          <w:p w14:paraId="1768993F" w14:textId="77777777" w:rsidR="001C1644" w:rsidRPr="00774EAA" w:rsidRDefault="001C1644" w:rsidP="00EB747D">
            <w:pPr>
              <w:pStyle w:val="TableText"/>
              <w:keepNext/>
              <w:keepLines/>
              <w:rPr>
                <w:rStyle w:val="Strong"/>
              </w:rPr>
            </w:pPr>
            <w:r w:rsidRPr="00774EAA">
              <w:rPr>
                <w:rStyle w:val="Strong"/>
              </w:rPr>
              <w:t>Unknown</w:t>
            </w:r>
          </w:p>
        </w:tc>
        <w:tc>
          <w:tcPr>
            <w:tcW w:w="1510" w:type="dxa"/>
            <w:shd w:val="clear" w:color="auto" w:fill="C5E0B3" w:themeFill="accent6" w:themeFillTint="66"/>
          </w:tcPr>
          <w:p w14:paraId="22CBB76B" w14:textId="77777777" w:rsidR="001C1644" w:rsidRDefault="001C1644" w:rsidP="00EB747D">
            <w:pPr>
              <w:pStyle w:val="TableText"/>
              <w:keepNext/>
              <w:keepLines/>
            </w:pPr>
            <w:r>
              <w:t>Low risk</w:t>
            </w:r>
          </w:p>
        </w:tc>
        <w:tc>
          <w:tcPr>
            <w:tcW w:w="1510" w:type="dxa"/>
            <w:shd w:val="clear" w:color="auto" w:fill="C5E0B3" w:themeFill="accent6" w:themeFillTint="66"/>
          </w:tcPr>
          <w:p w14:paraId="7C4839D1" w14:textId="77777777" w:rsidR="001C1644" w:rsidRDefault="001C1644" w:rsidP="00EB747D">
            <w:pPr>
              <w:pStyle w:val="TableText"/>
              <w:keepNext/>
              <w:keepLines/>
            </w:pPr>
            <w:r>
              <w:t>Low risk</w:t>
            </w:r>
          </w:p>
        </w:tc>
        <w:tc>
          <w:tcPr>
            <w:tcW w:w="1510" w:type="dxa"/>
            <w:shd w:val="clear" w:color="auto" w:fill="8EAADB" w:themeFill="accent1" w:themeFillTint="99"/>
          </w:tcPr>
          <w:p w14:paraId="79DEFEBC" w14:textId="77777777" w:rsidR="001C1644" w:rsidRDefault="001C1644" w:rsidP="00EB747D">
            <w:pPr>
              <w:pStyle w:val="TableText"/>
              <w:keepNext/>
              <w:keepLines/>
            </w:pPr>
            <w:r>
              <w:t>Moderate risk</w:t>
            </w:r>
          </w:p>
        </w:tc>
        <w:tc>
          <w:tcPr>
            <w:tcW w:w="1510" w:type="dxa"/>
            <w:shd w:val="clear" w:color="auto" w:fill="FFFF00"/>
          </w:tcPr>
          <w:p w14:paraId="7ADF5D37" w14:textId="77777777" w:rsidR="001C1644" w:rsidRDefault="001C1644" w:rsidP="00EB747D">
            <w:pPr>
              <w:pStyle w:val="TableText"/>
              <w:keepNext/>
              <w:keepLines/>
            </w:pPr>
            <w:r>
              <w:t>High risk</w:t>
            </w:r>
          </w:p>
        </w:tc>
        <w:tc>
          <w:tcPr>
            <w:tcW w:w="1510" w:type="dxa"/>
            <w:shd w:val="clear" w:color="auto" w:fill="D99495"/>
          </w:tcPr>
          <w:p w14:paraId="66080EF9" w14:textId="77777777" w:rsidR="001C1644" w:rsidRDefault="001C1644" w:rsidP="00EB747D">
            <w:pPr>
              <w:pStyle w:val="TableText"/>
              <w:keepNext/>
              <w:keepLines/>
            </w:pPr>
            <w:r>
              <w:t>Very high risk</w:t>
            </w:r>
          </w:p>
        </w:tc>
      </w:tr>
    </w:tbl>
    <w:p w14:paraId="731EC846" w14:textId="77777777" w:rsidR="001C1644" w:rsidRPr="00C33405" w:rsidRDefault="001C1644" w:rsidP="001C1644">
      <w:pPr>
        <w:pStyle w:val="FigureTableNoteSource"/>
        <w:rPr>
          <w:b/>
          <w:bCs/>
        </w:rPr>
      </w:pPr>
      <w:bookmarkStart w:id="17" w:name="_Hlk82421799"/>
      <w:r w:rsidRPr="00C33405">
        <w:rPr>
          <w:b/>
          <w:bCs/>
        </w:rPr>
        <w:t>Categories for likelihood are defined as follows:</w:t>
      </w:r>
    </w:p>
    <w:p w14:paraId="7EF6167E" w14:textId="77777777" w:rsidR="001C1644" w:rsidRDefault="001C1644" w:rsidP="001C1644">
      <w:pPr>
        <w:pStyle w:val="FigureTableNoteSource"/>
      </w:pPr>
      <w:r>
        <w:t>Almost certain – expected to occur every year</w:t>
      </w:r>
    </w:p>
    <w:p w14:paraId="41C9E3B9" w14:textId="77777777" w:rsidR="001C1644" w:rsidRDefault="001C1644" w:rsidP="001C1644">
      <w:pPr>
        <w:pStyle w:val="FigureTableNoteSource"/>
      </w:pPr>
      <w:r>
        <w:t>Likely – expected to occur at least once every five years</w:t>
      </w:r>
    </w:p>
    <w:p w14:paraId="79320519" w14:textId="77777777" w:rsidR="001C1644" w:rsidRDefault="001C1644" w:rsidP="001C1644">
      <w:pPr>
        <w:pStyle w:val="FigureTableNoteSource"/>
      </w:pPr>
      <w:r>
        <w:t>Possible – might occur at some time</w:t>
      </w:r>
    </w:p>
    <w:p w14:paraId="0EFA8892" w14:textId="77777777" w:rsidR="001C1644" w:rsidRDefault="001C1644" w:rsidP="001C1644">
      <w:pPr>
        <w:pStyle w:val="FigureTableNoteSource"/>
      </w:pPr>
      <w:r>
        <w:t>Unlikely – such events are known to have occurred on a worldwide bases but only a few ties</w:t>
      </w:r>
    </w:p>
    <w:p w14:paraId="3C55FF83" w14:textId="77777777" w:rsidR="001C1644" w:rsidRDefault="001C1644" w:rsidP="001C1644">
      <w:pPr>
        <w:pStyle w:val="FigureTableNoteSource"/>
        <w:contextualSpacing w:val="0"/>
      </w:pPr>
      <w:r>
        <w:t>Unknown – currently unknown how often the incident will occur</w:t>
      </w:r>
    </w:p>
    <w:p w14:paraId="4A382074" w14:textId="77777777" w:rsidR="001C1644" w:rsidRPr="00C33405" w:rsidRDefault="001C1644" w:rsidP="001C1644">
      <w:pPr>
        <w:pStyle w:val="FigureTableNoteSource"/>
        <w:rPr>
          <w:b/>
          <w:bCs/>
        </w:rPr>
      </w:pPr>
      <w:r w:rsidRPr="00C33405">
        <w:rPr>
          <w:b/>
          <w:bCs/>
        </w:rPr>
        <w:t xml:space="preserve">Categories for consequences are defined as follows: </w:t>
      </w:r>
    </w:p>
    <w:p w14:paraId="6641D024" w14:textId="77777777" w:rsidR="001C1644" w:rsidRDefault="001C1644" w:rsidP="001C1644">
      <w:pPr>
        <w:pStyle w:val="FigureTableNoteSource"/>
      </w:pPr>
      <w:r>
        <w:t>Not significant – no long-term effect on individuals or populations</w:t>
      </w:r>
    </w:p>
    <w:p w14:paraId="05DAD24B" w14:textId="77777777" w:rsidR="001C1644" w:rsidRDefault="001C1644" w:rsidP="001C1644">
      <w:pPr>
        <w:pStyle w:val="FigureTableNoteSource"/>
      </w:pPr>
      <w:r>
        <w:t>Minor – individuals are adversely affected but no effect at population level</w:t>
      </w:r>
    </w:p>
    <w:p w14:paraId="36C23939" w14:textId="77777777" w:rsidR="001C1644" w:rsidRDefault="001C1644" w:rsidP="001C1644">
      <w:pPr>
        <w:pStyle w:val="FigureTableNoteSource"/>
      </w:pPr>
      <w:r>
        <w:t>Moderate – population recovery stalls or reduces</w:t>
      </w:r>
    </w:p>
    <w:p w14:paraId="541A1F77" w14:textId="77777777" w:rsidR="001C1644" w:rsidRDefault="001C1644" w:rsidP="001C1644">
      <w:pPr>
        <w:pStyle w:val="FigureTableNoteSource"/>
        <w:spacing w:before="0"/>
      </w:pPr>
      <w:r>
        <w:t>Major – population decreases</w:t>
      </w:r>
    </w:p>
    <w:p w14:paraId="0935F751" w14:textId="77777777" w:rsidR="001C1644" w:rsidRDefault="001C1644" w:rsidP="001C1644">
      <w:pPr>
        <w:pStyle w:val="FigureTableNoteSource"/>
        <w:spacing w:before="0"/>
        <w:contextualSpacing w:val="0"/>
      </w:pPr>
      <w:r>
        <w:t>Catastrophic – population extirpation/extinction</w:t>
      </w:r>
    </w:p>
    <w:bookmarkEnd w:id="17"/>
    <w:p w14:paraId="765DA528" w14:textId="77777777" w:rsidR="001C1644" w:rsidRDefault="001C1644" w:rsidP="001C1644">
      <w:r w:rsidRPr="00B239EC">
        <w:t>Priority actions have then been developed to manage the threat particularly where the risk was deemed to be ‘very high’ (red shading) or ‘high’ (yellow shading). For those threats with an unknown or low risk outcome (green and blue shading) it may be more appropriate to identify further research or maintain a watching brief.</w:t>
      </w:r>
    </w:p>
    <w:p w14:paraId="0195DB5B" w14:textId="77777777" w:rsidR="001C1644" w:rsidRDefault="001C1644" w:rsidP="001C1644">
      <w:pPr>
        <w:pStyle w:val="Heading2"/>
        <w:ind w:left="720" w:hanging="720"/>
      </w:pPr>
      <w:r>
        <w:lastRenderedPageBreak/>
        <w:t xml:space="preserve">Conservation and recovery </w:t>
      </w:r>
      <w:r w:rsidRPr="002B6A3F">
        <w:t>actions</w:t>
      </w:r>
    </w:p>
    <w:p w14:paraId="6D0CF438" w14:textId="77777777" w:rsidR="001C1644" w:rsidRPr="000F2D2D" w:rsidRDefault="001C1644" w:rsidP="001C1644">
      <w:pPr>
        <w:rPr>
          <w:lang w:eastAsia="ja-JP"/>
        </w:rPr>
      </w:pPr>
      <w:r>
        <w:rPr>
          <w:lang w:eastAsia="ja-JP"/>
        </w:rPr>
        <w:t>Research and monitoring of the KI dunnart has increased substantially following the 2019–20 bushfires. As new information becomes available, it may be necessary to revise or refine the conservation and recovery actions to reflect the subspecies’ apparent conservation needs. As such, the priority conservation and recovery actions listed below should be considered incomplete and subject to change.</w:t>
      </w:r>
    </w:p>
    <w:p w14:paraId="2501F119" w14:textId="77777777" w:rsidR="001C1644" w:rsidRDefault="001C1644" w:rsidP="001C1644">
      <w:pPr>
        <w:rPr>
          <w:lang w:eastAsia="ja-JP"/>
        </w:rPr>
      </w:pPr>
      <w:r>
        <w:rPr>
          <w:lang w:eastAsia="ja-JP"/>
        </w:rPr>
        <w:t>Conservation and recovery actions must be strategically implemented to facilitate the post-fire recovery of the KI dunnart. Higher risk research actions (e.g., live trapping, telemetry) should only be implemented once there is reasonable confidence that any unintended impacts (e.g., mortalities) will not adversely impact the population.</w:t>
      </w:r>
    </w:p>
    <w:p w14:paraId="568B088C" w14:textId="77777777" w:rsidR="001C1644" w:rsidRDefault="001C1644" w:rsidP="001C1644">
      <w:pPr>
        <w:pStyle w:val="Heading3"/>
      </w:pPr>
      <w:r>
        <w:t>Primary conservation objectives</w:t>
      </w:r>
    </w:p>
    <w:p w14:paraId="2ED3D31A" w14:textId="77777777" w:rsidR="001C1644" w:rsidRDefault="001C1644" w:rsidP="001C1644">
      <w:pPr>
        <w:pStyle w:val="ListBullet"/>
        <w:numPr>
          <w:ilvl w:val="0"/>
          <w:numId w:val="3"/>
        </w:numPr>
      </w:pPr>
      <w:r>
        <w:t>By 2032, increase relative abundance of the KI dunnart (measured using a suitable population metric or indicator) by 30 percent compared to 2021.</w:t>
      </w:r>
      <w:r w:rsidRPr="00E3234D">
        <w:t xml:space="preserve"> </w:t>
      </w:r>
    </w:p>
    <w:p w14:paraId="0F566A09" w14:textId="77777777" w:rsidR="001C1644" w:rsidRPr="00F4607D" w:rsidRDefault="001C1644" w:rsidP="001C1644">
      <w:pPr>
        <w:pStyle w:val="ListBullet"/>
        <w:numPr>
          <w:ilvl w:val="0"/>
          <w:numId w:val="3"/>
        </w:numPr>
      </w:pPr>
      <w:r>
        <w:t xml:space="preserve">By 2032, </w:t>
      </w:r>
      <w:r w:rsidRPr="00E3234D">
        <w:t xml:space="preserve">increase the AOO (or at least maintain the current AOO) </w:t>
      </w:r>
      <w:r>
        <w:t xml:space="preserve">by increasing the number of suitable sites, improving connectivity between sites, and conducting </w:t>
      </w:r>
      <w:r w:rsidRPr="00E3234D">
        <w:t>translocations</w:t>
      </w:r>
      <w:r>
        <w:t xml:space="preserve"> if necessary</w:t>
      </w:r>
      <w:r w:rsidRPr="00E3234D">
        <w:t xml:space="preserve">. </w:t>
      </w:r>
    </w:p>
    <w:p w14:paraId="012E89BB" w14:textId="77777777" w:rsidR="001C1644" w:rsidRDefault="001C1644" w:rsidP="001C1644">
      <w:pPr>
        <w:pStyle w:val="Heading3"/>
      </w:pPr>
      <w:r>
        <w:t>Conservation and management priorities</w:t>
      </w:r>
    </w:p>
    <w:p w14:paraId="71666FB8" w14:textId="77777777" w:rsidR="001C1644" w:rsidRPr="004C32E2" w:rsidRDefault="001C1644" w:rsidP="001C1644">
      <w:pPr>
        <w:pStyle w:val="Heading4"/>
      </w:pPr>
      <w:r w:rsidRPr="004C32E2">
        <w:t xml:space="preserve">Habitat loss, </w:t>
      </w:r>
      <w:proofErr w:type="gramStart"/>
      <w:r w:rsidRPr="004C32E2">
        <w:t>disturbance</w:t>
      </w:r>
      <w:proofErr w:type="gramEnd"/>
      <w:r w:rsidRPr="004C32E2">
        <w:t xml:space="preserve"> and modification</w:t>
      </w:r>
    </w:p>
    <w:p w14:paraId="01D8ED2B" w14:textId="77777777" w:rsidR="001C1644" w:rsidRDefault="001C1644" w:rsidP="001C1644">
      <w:pPr>
        <w:pStyle w:val="ListBullet"/>
        <w:numPr>
          <w:ilvl w:val="0"/>
          <w:numId w:val="3"/>
        </w:numPr>
      </w:pPr>
      <w:r>
        <w:t>Prevent further clearing of KI dunnart habitat.</w:t>
      </w:r>
    </w:p>
    <w:p w14:paraId="7A0F4B48" w14:textId="77777777" w:rsidR="001C1644" w:rsidRDefault="001C1644" w:rsidP="001C1644">
      <w:pPr>
        <w:pStyle w:val="ListBullet"/>
        <w:numPr>
          <w:ilvl w:val="0"/>
          <w:numId w:val="3"/>
        </w:numPr>
      </w:pPr>
      <w:r>
        <w:t xml:space="preserve">Monitor </w:t>
      </w:r>
      <w:r w:rsidRPr="00D62403">
        <w:rPr>
          <w:rStyle w:val="Emphasis"/>
        </w:rPr>
        <w:t xml:space="preserve">Phytophthora </w:t>
      </w:r>
      <w:proofErr w:type="spellStart"/>
      <w:r w:rsidRPr="00D62403">
        <w:rPr>
          <w:rStyle w:val="Emphasis"/>
        </w:rPr>
        <w:t>cinnamomi</w:t>
      </w:r>
      <w:proofErr w:type="spellEnd"/>
      <w:r>
        <w:t xml:space="preserve"> infections and undertake fine-scale mapping of habitat condition around known KI dunnart sites.</w:t>
      </w:r>
    </w:p>
    <w:p w14:paraId="37C7FFFF" w14:textId="77777777" w:rsidR="001C1644" w:rsidRDefault="001C1644" w:rsidP="001C1644">
      <w:pPr>
        <w:pStyle w:val="ListBullet"/>
        <w:numPr>
          <w:ilvl w:val="0"/>
          <w:numId w:val="3"/>
        </w:numPr>
      </w:pPr>
      <w:r>
        <w:t xml:space="preserve">Implement a hygiene management plan and risk assessment to protect KI dunnart habitat from further outbreaks of </w:t>
      </w:r>
      <w:r w:rsidRPr="00D62403">
        <w:rPr>
          <w:rStyle w:val="Emphasis"/>
        </w:rPr>
        <w:t>P. </w:t>
      </w:r>
      <w:proofErr w:type="spellStart"/>
      <w:r w:rsidRPr="00D62403">
        <w:rPr>
          <w:rStyle w:val="Emphasis"/>
        </w:rPr>
        <w:t>cinnamomi</w:t>
      </w:r>
      <w:proofErr w:type="spellEnd"/>
      <w:r>
        <w:t>. This may include, but is not limited to:</w:t>
      </w:r>
    </w:p>
    <w:p w14:paraId="0EB4A757" w14:textId="77777777" w:rsidR="001C1644" w:rsidRPr="009053DC" w:rsidRDefault="001C1644" w:rsidP="001C1644">
      <w:pPr>
        <w:pStyle w:val="ListParagraph"/>
        <w:numPr>
          <w:ilvl w:val="1"/>
          <w:numId w:val="11"/>
        </w:numPr>
      </w:pPr>
      <w:r w:rsidRPr="009053DC">
        <w:t>Ensure that the hygiene protocols outlined in the KI Phytophthora Fieldwork Hygiene Protocol (KILB 2021) are adhered to when entering or exiting KI dunnart habitat. Educate residents and visitors to KI regarding hygiene protocols.</w:t>
      </w:r>
    </w:p>
    <w:p w14:paraId="438475F1" w14:textId="77777777" w:rsidR="001C1644" w:rsidRDefault="001C1644" w:rsidP="001C1644">
      <w:pPr>
        <w:pStyle w:val="ListBullet2"/>
        <w:numPr>
          <w:ilvl w:val="1"/>
          <w:numId w:val="11"/>
        </w:numPr>
        <w:ind w:left="782" w:hanging="357"/>
        <w:contextualSpacing w:val="0"/>
      </w:pPr>
      <w:r>
        <w:t>Ensure that contaminated water is not used for firefighting purposes.</w:t>
      </w:r>
    </w:p>
    <w:p w14:paraId="4BAD8760" w14:textId="77777777" w:rsidR="001C1644" w:rsidRDefault="001C1644" w:rsidP="001C1644">
      <w:pPr>
        <w:pStyle w:val="ListBullet2"/>
        <w:numPr>
          <w:ilvl w:val="1"/>
          <w:numId w:val="11"/>
        </w:numPr>
        <w:ind w:left="782" w:hanging="357"/>
        <w:contextualSpacing w:val="0"/>
      </w:pPr>
      <w:r>
        <w:t>Ensure that contaminated soil is not introduced into the area as part of restoration, translocation, infrastructure development, roadworks, or revegetation activities.</w:t>
      </w:r>
    </w:p>
    <w:p w14:paraId="5B2F4C22" w14:textId="77777777" w:rsidR="001C1644" w:rsidRPr="00C647B5" w:rsidRDefault="001C1644" w:rsidP="001C1644">
      <w:pPr>
        <w:pStyle w:val="ListBullet"/>
        <w:keepNext/>
        <w:keepLines/>
        <w:numPr>
          <w:ilvl w:val="0"/>
          <w:numId w:val="3"/>
        </w:numPr>
      </w:pPr>
      <w:r w:rsidRPr="00C647B5">
        <w:t xml:space="preserve">Implement mitigation measures in areas that are known to be infected by </w:t>
      </w:r>
      <w:r w:rsidRPr="00165EFD">
        <w:rPr>
          <w:i/>
        </w:rPr>
        <w:t>P.</w:t>
      </w:r>
      <w:r w:rsidRPr="00C647B5">
        <w:rPr>
          <w:i/>
          <w:iCs/>
        </w:rPr>
        <w:t xml:space="preserve"> </w:t>
      </w:r>
      <w:proofErr w:type="spellStart"/>
      <w:r w:rsidRPr="00C647B5">
        <w:rPr>
          <w:i/>
          <w:iCs/>
        </w:rPr>
        <w:t>cinnamomi</w:t>
      </w:r>
      <w:proofErr w:type="spellEnd"/>
      <w:r w:rsidRPr="00C647B5">
        <w:t xml:space="preserve"> (e.g., appropriate application of phosphite) until alternative disease treatments are developed. To minimise potential off-target impacts that may result from the build-up of phosphorus in low-nutrient soils (Lambers et al. 2013; Hopper et al. 2021), ensure that applications of phosphite are highly localised where possible.</w:t>
      </w:r>
    </w:p>
    <w:p w14:paraId="4088A186" w14:textId="77777777" w:rsidR="001C1644" w:rsidRDefault="001C1644" w:rsidP="001C1644">
      <w:pPr>
        <w:pStyle w:val="ListBullet"/>
        <w:numPr>
          <w:ilvl w:val="0"/>
          <w:numId w:val="3"/>
        </w:numPr>
      </w:pPr>
      <w:r>
        <w:t>Fence remnant woodland patches to exclude grazing by stock.</w:t>
      </w:r>
    </w:p>
    <w:p w14:paraId="54A95E1B" w14:textId="77777777" w:rsidR="001C1644" w:rsidRPr="004C2372" w:rsidRDefault="001C1644" w:rsidP="001C1644">
      <w:pPr>
        <w:pStyle w:val="ListBullet"/>
        <w:numPr>
          <w:ilvl w:val="0"/>
          <w:numId w:val="3"/>
        </w:numPr>
      </w:pPr>
      <w:r w:rsidRPr="004C2372">
        <w:t xml:space="preserve">Negotiate </w:t>
      </w:r>
      <w:r>
        <w:t xml:space="preserve">additional </w:t>
      </w:r>
      <w:r w:rsidRPr="004C2372">
        <w:t>conservation covenants on private land.</w:t>
      </w:r>
    </w:p>
    <w:p w14:paraId="008C1624" w14:textId="77777777" w:rsidR="001C1644" w:rsidRDefault="001C1644" w:rsidP="001C1644">
      <w:pPr>
        <w:pStyle w:val="Heading4"/>
      </w:pPr>
      <w:r>
        <w:lastRenderedPageBreak/>
        <w:t>Fire</w:t>
      </w:r>
    </w:p>
    <w:p w14:paraId="193A1EE0" w14:textId="77777777" w:rsidR="001C1644" w:rsidRDefault="001C1644" w:rsidP="001C1644">
      <w:pPr>
        <w:pStyle w:val="ListBullet"/>
        <w:numPr>
          <w:ilvl w:val="0"/>
          <w:numId w:val="3"/>
        </w:numPr>
      </w:pPr>
      <w:r>
        <w:t xml:space="preserve">Update the Ecological Fire Management Strategy for the KI dunnart, </w:t>
      </w:r>
      <w:proofErr w:type="gramStart"/>
      <w:r>
        <w:t>taking into account</w:t>
      </w:r>
      <w:proofErr w:type="gramEnd"/>
      <w:r>
        <w:t xml:space="preserve"> the impacts and footprint of the 2019–20 bushfires, as well as newly developed fire management plans that cover part of the subspecies’ distribution. For example, Kangaroo Island Land for Wildlife have developed a fire management plan for the </w:t>
      </w:r>
      <w:proofErr w:type="gramStart"/>
      <w:r>
        <w:t>North West</w:t>
      </w:r>
      <w:proofErr w:type="gramEnd"/>
      <w:r>
        <w:t xml:space="preserve"> Conservation Alliance management area (KI </w:t>
      </w:r>
      <w:proofErr w:type="spellStart"/>
      <w:r>
        <w:t>LfW</w:t>
      </w:r>
      <w:proofErr w:type="spellEnd"/>
      <w:r>
        <w:t xml:space="preserve"> 2021. pers comm 22 November).</w:t>
      </w:r>
    </w:p>
    <w:p w14:paraId="65BF28E7" w14:textId="77777777" w:rsidR="001C1644" w:rsidRDefault="001C1644" w:rsidP="001C1644">
      <w:pPr>
        <w:pStyle w:val="ListBullet"/>
        <w:numPr>
          <w:ilvl w:val="0"/>
          <w:numId w:val="3"/>
        </w:numPr>
      </w:pPr>
      <w:r>
        <w:t>Manage fires to ensure that the prevailing fire regimes do not disrupt the lifecycle of the KI dunnart, that they support rather than degrade the habitat necessary to the subspecies, that they do not promote invasion by exotic species, and that they do not increase impacts of grazing/predation. This includes:</w:t>
      </w:r>
    </w:p>
    <w:p w14:paraId="71910DBA" w14:textId="77777777" w:rsidR="001C1644" w:rsidRDefault="001C1644" w:rsidP="001C1644">
      <w:pPr>
        <w:pStyle w:val="ListBullet2"/>
        <w:numPr>
          <w:ilvl w:val="1"/>
          <w:numId w:val="3"/>
        </w:numPr>
        <w:ind w:left="782" w:hanging="357"/>
        <w:contextualSpacing w:val="0"/>
      </w:pPr>
      <w:r>
        <w:t>Create a mosaic of differently aged vegetation within the distribution of the KI dunnart.</w:t>
      </w:r>
    </w:p>
    <w:p w14:paraId="64C89EFD" w14:textId="77777777" w:rsidR="001C1644" w:rsidRDefault="001C1644" w:rsidP="001C1644">
      <w:pPr>
        <w:pStyle w:val="ListBullet2"/>
        <w:numPr>
          <w:ilvl w:val="1"/>
          <w:numId w:val="3"/>
        </w:numPr>
        <w:ind w:left="782" w:hanging="357"/>
        <w:contextualSpacing w:val="0"/>
      </w:pPr>
      <w:r>
        <w:t>Ensure the persistence of long unburnt patches of vegetation.</w:t>
      </w:r>
    </w:p>
    <w:p w14:paraId="7F884B04" w14:textId="77777777" w:rsidR="001C1644" w:rsidRDefault="001C1644" w:rsidP="001C1644">
      <w:pPr>
        <w:pStyle w:val="ListBullet2"/>
        <w:numPr>
          <w:ilvl w:val="1"/>
          <w:numId w:val="3"/>
        </w:numPr>
        <w:ind w:left="782" w:hanging="357"/>
        <w:contextualSpacing w:val="0"/>
      </w:pPr>
      <w:r>
        <w:t>Avoid uses of prescribed fire during the breeding season (spring and summer).</w:t>
      </w:r>
    </w:p>
    <w:p w14:paraId="2AB2C301" w14:textId="77777777" w:rsidR="001C1644" w:rsidRDefault="001C1644" w:rsidP="001C1644">
      <w:pPr>
        <w:pStyle w:val="ListBullet2"/>
        <w:numPr>
          <w:ilvl w:val="1"/>
          <w:numId w:val="3"/>
        </w:numPr>
        <w:ind w:left="782" w:hanging="357"/>
        <w:contextualSpacing w:val="0"/>
      </w:pPr>
      <w:r>
        <w:t xml:space="preserve">Exclude fire from management areas infected by </w:t>
      </w:r>
      <w:r w:rsidRPr="00D62403">
        <w:rPr>
          <w:rStyle w:val="Emphasis"/>
        </w:rPr>
        <w:t>P. </w:t>
      </w:r>
      <w:proofErr w:type="spellStart"/>
      <w:r w:rsidRPr="00D62403">
        <w:rPr>
          <w:rStyle w:val="Emphasis"/>
        </w:rPr>
        <w:t>cinnamomi</w:t>
      </w:r>
      <w:proofErr w:type="spellEnd"/>
      <w:r>
        <w:t xml:space="preserve"> for at least 6 to 10 years after initial infection.</w:t>
      </w:r>
    </w:p>
    <w:p w14:paraId="26EFBC3B" w14:textId="77777777" w:rsidR="001C1644" w:rsidRDefault="001C1644" w:rsidP="001C1644">
      <w:pPr>
        <w:pStyle w:val="Heading4"/>
      </w:pPr>
      <w:r w:rsidRPr="00921F7C">
        <w:t>Invasive species</w:t>
      </w:r>
    </w:p>
    <w:p w14:paraId="5614E61E" w14:textId="77777777" w:rsidR="001C1644" w:rsidRDefault="001C1644" w:rsidP="001C1644">
      <w:pPr>
        <w:pStyle w:val="ListBullet"/>
        <w:numPr>
          <w:ilvl w:val="0"/>
          <w:numId w:val="3"/>
        </w:numPr>
      </w:pPr>
      <w:r w:rsidRPr="006E4E57">
        <w:t>In the short</w:t>
      </w:r>
      <w:r>
        <w:t xml:space="preserve"> </w:t>
      </w:r>
      <w:r w:rsidRPr="006E4E57">
        <w:t xml:space="preserve">term (~5 years post-fire), </w:t>
      </w:r>
      <w:r>
        <w:t>continue the intensive feral cat control program being undertaken within the distribution of the KI dunnart. For</w:t>
      </w:r>
      <w:r w:rsidRPr="006E4E57">
        <w:t xml:space="preserve"> foreseeable future, feral cat control should be undertaken whenever prescribed burns or bushfires increase the likelihood of cat incursions and predation within the distribution of the KI dunnart. </w:t>
      </w:r>
    </w:p>
    <w:p w14:paraId="7ACD000F" w14:textId="77777777" w:rsidR="001C1644" w:rsidRDefault="001C1644" w:rsidP="001C1644">
      <w:pPr>
        <w:pStyle w:val="ListBullet"/>
        <w:numPr>
          <w:ilvl w:val="0"/>
          <w:numId w:val="3"/>
        </w:numPr>
      </w:pPr>
      <w:r w:rsidRPr="006E4E57">
        <w:t>In the longer</w:t>
      </w:r>
      <w:r>
        <w:t xml:space="preserve"> </w:t>
      </w:r>
      <w:r w:rsidRPr="006E4E57">
        <w:t>term,</w:t>
      </w:r>
      <w:r>
        <w:t xml:space="preserve"> implement</w:t>
      </w:r>
      <w:r w:rsidRPr="006E4E57">
        <w:t xml:space="preserve"> an island-wide feral cat eradication strategy (e.g., KILB 2020a)</w:t>
      </w:r>
      <w:r>
        <w:t>.</w:t>
      </w:r>
    </w:p>
    <w:p w14:paraId="2588469F" w14:textId="77777777" w:rsidR="001C1644" w:rsidRDefault="001C1644" w:rsidP="001C1644">
      <w:pPr>
        <w:pStyle w:val="ListBullet"/>
        <w:numPr>
          <w:ilvl w:val="0"/>
          <w:numId w:val="3"/>
        </w:numPr>
      </w:pPr>
      <w:r>
        <w:t>Undertake additional targeted feral cat control efforts at known or suspected KI dunnart sites, particularly in bushfire-affected areas or prescribed burn areas where the predation threat may be elevated.</w:t>
      </w:r>
    </w:p>
    <w:p w14:paraId="780A0F4F" w14:textId="77777777" w:rsidR="001C1644" w:rsidRDefault="001C1644" w:rsidP="001C1644">
      <w:pPr>
        <w:pStyle w:val="ListBullet"/>
        <w:numPr>
          <w:ilvl w:val="0"/>
          <w:numId w:val="3"/>
        </w:numPr>
      </w:pPr>
      <w:r>
        <w:t>Monitor feral cat populations at known or suspected KI dunnart sites to ensure cat control efforts are effective.</w:t>
      </w:r>
    </w:p>
    <w:p w14:paraId="34FA49D4" w14:textId="77777777" w:rsidR="001C1644" w:rsidRDefault="001C1644" w:rsidP="001C1644">
      <w:pPr>
        <w:pStyle w:val="ListBullet"/>
        <w:numPr>
          <w:ilvl w:val="0"/>
          <w:numId w:val="3"/>
        </w:numPr>
      </w:pPr>
      <w:r>
        <w:t xml:space="preserve">Monitor whether changes to feral cat abundances though feral cat control measures lead to reduced predation risk to KI Dunnarts.  </w:t>
      </w:r>
    </w:p>
    <w:p w14:paraId="00EF14E0" w14:textId="77777777" w:rsidR="001C1644" w:rsidRDefault="001C1644" w:rsidP="001C1644">
      <w:pPr>
        <w:pStyle w:val="ListBullet"/>
        <w:numPr>
          <w:ilvl w:val="0"/>
          <w:numId w:val="3"/>
        </w:numPr>
      </w:pPr>
      <w:r>
        <w:t xml:space="preserve">Implement the </w:t>
      </w:r>
      <w:hyperlink r:id="rId25" w:history="1">
        <w:r w:rsidRPr="00864557">
          <w:rPr>
            <w:rStyle w:val="Hyperlink"/>
          </w:rPr>
          <w:t>Action Plan for the Eradication of Feral Pigs from Kangaroo Island</w:t>
        </w:r>
      </w:hyperlink>
      <w:r>
        <w:t xml:space="preserve"> (PIRSA 2020), which aims to eradicate feral pigs from KI by 2023.</w:t>
      </w:r>
    </w:p>
    <w:p w14:paraId="6F007418" w14:textId="77777777" w:rsidR="001C1644" w:rsidRPr="00014F11" w:rsidRDefault="001C1644" w:rsidP="001C1644">
      <w:pPr>
        <w:pStyle w:val="ListBullet"/>
        <w:numPr>
          <w:ilvl w:val="0"/>
          <w:numId w:val="3"/>
        </w:numPr>
      </w:pPr>
      <w:r w:rsidRPr="00014F11">
        <w:t xml:space="preserve">Implement weed management actions in consultation with land managers and community groups, using </w:t>
      </w:r>
      <w:r>
        <w:t>appropriate techniques to</w:t>
      </w:r>
      <w:r w:rsidRPr="00014F11">
        <w:t xml:space="preserve"> minimise the effect of herbicide on native vegetation.</w:t>
      </w:r>
    </w:p>
    <w:p w14:paraId="7F72A8B0" w14:textId="77777777" w:rsidR="001C1644" w:rsidRDefault="001C1644" w:rsidP="001C1644">
      <w:pPr>
        <w:pStyle w:val="Heading4"/>
      </w:pPr>
      <w:r>
        <w:t xml:space="preserve">Breeding, </w:t>
      </w:r>
      <w:proofErr w:type="gramStart"/>
      <w:r>
        <w:t>translocation</w:t>
      </w:r>
      <w:proofErr w:type="gramEnd"/>
      <w:r>
        <w:t xml:space="preserve"> and other ex situ recovery action</w:t>
      </w:r>
    </w:p>
    <w:p w14:paraId="6CBE69F0" w14:textId="77777777" w:rsidR="001C1644" w:rsidRDefault="001C1644" w:rsidP="001C1644">
      <w:pPr>
        <w:pStyle w:val="ListBullet"/>
        <w:numPr>
          <w:ilvl w:val="0"/>
          <w:numId w:val="3"/>
        </w:numPr>
      </w:pPr>
      <w:r>
        <w:t>Assess the conservation benefits, feasibility, and risks of establishing combinations of in situ refugia, captive breeding, and translocations of KI dunnarts.</w:t>
      </w:r>
    </w:p>
    <w:p w14:paraId="5FF2FBB8" w14:textId="77777777" w:rsidR="001C1644" w:rsidRDefault="001C1644" w:rsidP="001C1644">
      <w:pPr>
        <w:pStyle w:val="ListBullet"/>
        <w:numPr>
          <w:ilvl w:val="0"/>
          <w:numId w:val="3"/>
        </w:numPr>
      </w:pPr>
      <w:r>
        <w:t>Develop a genetic management plan and translocation decision framework.</w:t>
      </w:r>
    </w:p>
    <w:p w14:paraId="07AFB277" w14:textId="77777777" w:rsidR="001C1644" w:rsidRPr="00F8566C" w:rsidRDefault="001C1644" w:rsidP="001C1644">
      <w:pPr>
        <w:pStyle w:val="Heading4"/>
      </w:pPr>
      <w:r>
        <w:lastRenderedPageBreak/>
        <w:t>Climate change</w:t>
      </w:r>
    </w:p>
    <w:p w14:paraId="7A5E32EE" w14:textId="77777777" w:rsidR="001C1644" w:rsidRDefault="001C1644" w:rsidP="001C1644">
      <w:pPr>
        <w:pStyle w:val="ListBullet"/>
        <w:numPr>
          <w:ilvl w:val="0"/>
          <w:numId w:val="3"/>
        </w:numPr>
      </w:pPr>
      <w:r>
        <w:t xml:space="preserve">Increase ecosystem resilience to climate change within the distribution of the KI dunnart by managing known and potential threats, including </w:t>
      </w:r>
      <w:r w:rsidRPr="00D62403">
        <w:rPr>
          <w:rStyle w:val="Emphasis"/>
        </w:rPr>
        <w:t>P</w:t>
      </w:r>
      <w:r>
        <w:rPr>
          <w:rStyle w:val="Emphasis"/>
        </w:rPr>
        <w:t>.</w:t>
      </w:r>
      <w:r w:rsidRPr="00D62403">
        <w:rPr>
          <w:rStyle w:val="Emphasis"/>
        </w:rPr>
        <w:t xml:space="preserve"> </w:t>
      </w:r>
      <w:proofErr w:type="spellStart"/>
      <w:r w:rsidRPr="00D62403">
        <w:rPr>
          <w:rStyle w:val="Emphasis"/>
        </w:rPr>
        <w:t>cinnamomi</w:t>
      </w:r>
      <w:proofErr w:type="spellEnd"/>
      <w:r>
        <w:t xml:space="preserve"> infection, weed invasion, overgrazing, and fire regimes that cause biodiversity decline.</w:t>
      </w:r>
    </w:p>
    <w:p w14:paraId="0AD4BB0B" w14:textId="77777777" w:rsidR="001C1644" w:rsidRDefault="001C1644" w:rsidP="001C1644">
      <w:pPr>
        <w:pStyle w:val="Heading4"/>
      </w:pPr>
      <w:r>
        <w:t>Disease</w:t>
      </w:r>
    </w:p>
    <w:p w14:paraId="1E183BBD" w14:textId="77777777" w:rsidR="001C1644" w:rsidRPr="00EE4E28" w:rsidRDefault="001C1644" w:rsidP="001C1644">
      <w:pPr>
        <w:pStyle w:val="ListBullet"/>
        <w:numPr>
          <w:ilvl w:val="0"/>
          <w:numId w:val="3"/>
        </w:numPr>
      </w:pPr>
      <w:r>
        <w:t>Undertake health checks on any captured KI dunnarts to assess the prevalence of diseases and parasites. Implement threat abatement strategies if necessary.</w:t>
      </w:r>
    </w:p>
    <w:p w14:paraId="22B8719E" w14:textId="77777777" w:rsidR="001C1644" w:rsidRDefault="001C1644" w:rsidP="001C1644">
      <w:pPr>
        <w:pStyle w:val="Heading3"/>
      </w:pPr>
      <w:r>
        <w:t>Stakeholder engagement/community engagement</w:t>
      </w:r>
    </w:p>
    <w:p w14:paraId="18EB7778" w14:textId="77777777" w:rsidR="001C1644" w:rsidRDefault="001C1644" w:rsidP="001C1644">
      <w:pPr>
        <w:pStyle w:val="ListBullet"/>
        <w:numPr>
          <w:ilvl w:val="0"/>
          <w:numId w:val="3"/>
        </w:numPr>
      </w:pPr>
      <w:r>
        <w:t>Engage the community in establishing monitoring sites and in the collection and processing of images from camera traps.</w:t>
      </w:r>
    </w:p>
    <w:p w14:paraId="1C52EB7F" w14:textId="77777777" w:rsidR="001C1644" w:rsidRDefault="001C1644" w:rsidP="001C1644">
      <w:pPr>
        <w:pStyle w:val="ListBullet"/>
        <w:numPr>
          <w:ilvl w:val="0"/>
          <w:numId w:val="3"/>
        </w:numPr>
      </w:pPr>
      <w:r>
        <w:t>Advertise planned recovery activities and target local community groups and landholders to encourage and facilitate participation in on-ground management and research actions.</w:t>
      </w:r>
    </w:p>
    <w:p w14:paraId="342123C1" w14:textId="77777777" w:rsidR="001C1644" w:rsidRDefault="001C1644" w:rsidP="001C1644">
      <w:pPr>
        <w:pStyle w:val="ListBullet"/>
        <w:numPr>
          <w:ilvl w:val="0"/>
          <w:numId w:val="3"/>
        </w:numPr>
      </w:pPr>
      <w:r>
        <w:t>Maintain an effective recovery team to oversee implementation of recovery for the KI dunnart, including implementation of this Conservation Advice.</w:t>
      </w:r>
    </w:p>
    <w:p w14:paraId="76657AED" w14:textId="77777777" w:rsidR="001C1644" w:rsidRDefault="001C1644" w:rsidP="001C1644">
      <w:pPr>
        <w:pStyle w:val="ListBullet"/>
        <w:numPr>
          <w:ilvl w:val="0"/>
          <w:numId w:val="3"/>
        </w:numPr>
      </w:pPr>
      <w:r>
        <w:t>Promote and publicise recovery of the KI dunnart, including this Conservation Advice and recovery efforts across KI.</w:t>
      </w:r>
    </w:p>
    <w:p w14:paraId="2E29D1CE" w14:textId="77777777" w:rsidR="001C1644" w:rsidRDefault="001C1644" w:rsidP="001C1644">
      <w:pPr>
        <w:pStyle w:val="Heading3"/>
      </w:pPr>
      <w:r>
        <w:t>Survey and monitoring priorities</w:t>
      </w:r>
    </w:p>
    <w:p w14:paraId="1562A17B" w14:textId="77777777" w:rsidR="001C1644" w:rsidRDefault="001C1644" w:rsidP="001C1644">
      <w:pPr>
        <w:pStyle w:val="ListBullet"/>
        <w:numPr>
          <w:ilvl w:val="0"/>
          <w:numId w:val="3"/>
        </w:numPr>
      </w:pPr>
      <w:r>
        <w:t>Establish an ongoing monitoring program at all KI dunnart sites. This should involve the use of camera traps facing drift fence lines for at least 30 nights in autumn and 17 nights in spring (</w:t>
      </w:r>
      <w:proofErr w:type="spellStart"/>
      <w:r>
        <w:t>Hohnen</w:t>
      </w:r>
      <w:proofErr w:type="spellEnd"/>
      <w:r>
        <w:t xml:space="preserve"> et al. 2019). The survey effort and number of sites surveyed should be determined based on a power analysis to detect a specific level of decline that would trigger concern (to be determined).</w:t>
      </w:r>
    </w:p>
    <w:p w14:paraId="03D9B6C4" w14:textId="77777777" w:rsidR="001C1644" w:rsidRDefault="001C1644" w:rsidP="001C1644">
      <w:pPr>
        <w:pStyle w:val="ListBullet"/>
        <w:numPr>
          <w:ilvl w:val="0"/>
          <w:numId w:val="3"/>
        </w:numPr>
      </w:pPr>
      <w:r>
        <w:t>Undertake additional fence-line camera trap surveys in the vicinity of recently recorded sites.</w:t>
      </w:r>
    </w:p>
    <w:p w14:paraId="524530D4" w14:textId="77777777" w:rsidR="001C1644" w:rsidRPr="00EE4E28" w:rsidRDefault="001C1644" w:rsidP="001C1644">
      <w:pPr>
        <w:pStyle w:val="ListBullet"/>
        <w:numPr>
          <w:ilvl w:val="0"/>
          <w:numId w:val="3"/>
        </w:numPr>
      </w:pPr>
      <w:r>
        <w:t>Continue to undertake surveys designed to refine habitat distribution modelling and improve understanding of the subspecies’ habitat requirements.</w:t>
      </w:r>
    </w:p>
    <w:p w14:paraId="436F14A0" w14:textId="77777777" w:rsidR="001C1644" w:rsidRDefault="001C1644" w:rsidP="001C1644">
      <w:pPr>
        <w:pStyle w:val="ListBullet"/>
        <w:numPr>
          <w:ilvl w:val="0"/>
          <w:numId w:val="3"/>
        </w:numPr>
      </w:pPr>
      <w:r>
        <w:t>Regularly update the Biological Database of South Australia (BDBSA) and Atlas of Living Australia (ALA) to ensure that significant sites for the KI dunnart can be readily identified for monitoring, management, and protection.</w:t>
      </w:r>
    </w:p>
    <w:p w14:paraId="17770F46" w14:textId="77777777" w:rsidR="001C1644" w:rsidRDefault="001C1644" w:rsidP="001C1644">
      <w:pPr>
        <w:pStyle w:val="Heading3"/>
      </w:pPr>
      <w:r>
        <w:t>Information and research priorities</w:t>
      </w:r>
    </w:p>
    <w:p w14:paraId="4D91BF67" w14:textId="77777777" w:rsidR="001C1644" w:rsidRDefault="001C1644" w:rsidP="001C1644">
      <w:pPr>
        <w:pStyle w:val="ListBullet"/>
        <w:numPr>
          <w:ilvl w:val="0"/>
          <w:numId w:val="3"/>
        </w:numPr>
      </w:pPr>
      <w:r>
        <w:t>Develop a comprehensive habitat model for the KI dunnart incorporating knowledge of post-fire distribution.</w:t>
      </w:r>
    </w:p>
    <w:p w14:paraId="6B68BD7D" w14:textId="77777777" w:rsidR="001C1644" w:rsidRDefault="001C1644" w:rsidP="001C1644">
      <w:pPr>
        <w:pStyle w:val="ListBullet"/>
        <w:numPr>
          <w:ilvl w:val="0"/>
          <w:numId w:val="3"/>
        </w:numPr>
      </w:pPr>
      <w:r>
        <w:t>Improve understanding of population dynamics, home range size, movement patterns, and habitat use, e.g., through mark-recapture and telemetry studies.</w:t>
      </w:r>
    </w:p>
    <w:p w14:paraId="2C3A53E8" w14:textId="77777777" w:rsidR="001C1644" w:rsidRDefault="001C1644" w:rsidP="001C1644">
      <w:pPr>
        <w:pStyle w:val="ListBullet"/>
        <w:numPr>
          <w:ilvl w:val="0"/>
          <w:numId w:val="3"/>
        </w:numPr>
      </w:pPr>
      <w:r>
        <w:t>Synthesise information, including new information gained since the 2019–20 bushfires, to refine and improve knowledge of the KI dunnart’s response to fire and the required recovery and management responses.</w:t>
      </w:r>
    </w:p>
    <w:p w14:paraId="54B1A98C" w14:textId="77777777" w:rsidR="001C1644" w:rsidRDefault="001C1644" w:rsidP="001C1644">
      <w:pPr>
        <w:pStyle w:val="ListBullet"/>
        <w:numPr>
          <w:ilvl w:val="0"/>
          <w:numId w:val="3"/>
        </w:numPr>
      </w:pPr>
      <w:r>
        <w:lastRenderedPageBreak/>
        <w:t>Conduct vegetation surveys at all known KI dunnart sites to improve understanding of the subspecies’ habitat requirements and for input into predictive habitat models.</w:t>
      </w:r>
    </w:p>
    <w:p w14:paraId="3EC23787" w14:textId="77777777" w:rsidR="001C1644" w:rsidRDefault="001C1644" w:rsidP="001C1644">
      <w:pPr>
        <w:pStyle w:val="ListBullet"/>
        <w:numPr>
          <w:ilvl w:val="0"/>
          <w:numId w:val="3"/>
        </w:numPr>
      </w:pPr>
      <w:r>
        <w:t>Collect genetic samples and document morphometrics, sex, and breeding condition of all live-captured individuals to improve knowledge of life history and population dynamics of the KI dunnart.</w:t>
      </w:r>
    </w:p>
    <w:p w14:paraId="3BD8FD73" w14:textId="77777777" w:rsidR="001C1644" w:rsidRDefault="001C1644" w:rsidP="001C1644">
      <w:pPr>
        <w:pStyle w:val="ListBullet"/>
        <w:numPr>
          <w:ilvl w:val="0"/>
          <w:numId w:val="3"/>
        </w:numPr>
      </w:pPr>
      <w:r>
        <w:t>Resolve the taxonomy of the KI dunnart.</w:t>
      </w:r>
    </w:p>
    <w:p w14:paraId="0E800297" w14:textId="77777777" w:rsidR="001C1644" w:rsidRDefault="001C1644" w:rsidP="001C1644">
      <w:pPr>
        <w:pStyle w:val="ListBullet"/>
        <w:numPr>
          <w:ilvl w:val="0"/>
          <w:numId w:val="3"/>
        </w:numPr>
      </w:pPr>
      <w:r>
        <w:t>Obtain an estimate of population size for the KI dunnart.</w:t>
      </w:r>
    </w:p>
    <w:p w14:paraId="5FF01E37" w14:textId="77777777" w:rsidR="001C1644" w:rsidRDefault="001C1644" w:rsidP="001C1644">
      <w:pPr>
        <w:pStyle w:val="ListBullet"/>
        <w:numPr>
          <w:ilvl w:val="0"/>
          <w:numId w:val="3"/>
        </w:numPr>
      </w:pPr>
      <w:r>
        <w:t>Model suitable habitat under different climate change scenarios to support the identification and protection of future suitable habitat.</w:t>
      </w:r>
    </w:p>
    <w:p w14:paraId="19C40923" w14:textId="77777777" w:rsidR="001C1644" w:rsidRDefault="001C1644" w:rsidP="001C1644">
      <w:pPr>
        <w:pStyle w:val="ListBullet"/>
        <w:numPr>
          <w:ilvl w:val="0"/>
          <w:numId w:val="3"/>
        </w:numPr>
      </w:pPr>
      <w:r>
        <w:t>Assess invertebrate resource availability for the KI dunnart in a range of habitat types and post-fire successional stages.</w:t>
      </w:r>
    </w:p>
    <w:p w14:paraId="109F3F70" w14:textId="77777777" w:rsidR="001C1644" w:rsidRPr="00EE4E28" w:rsidRDefault="001C1644" w:rsidP="001C1644">
      <w:pPr>
        <w:pStyle w:val="ListBullet"/>
        <w:numPr>
          <w:ilvl w:val="0"/>
          <w:numId w:val="3"/>
        </w:numPr>
      </w:pPr>
      <w:r>
        <w:t xml:space="preserve">Assess habitat suitability (e.g., invertebrate resource abundance, shelter availability) for KI dunnarts in areas exposed to </w:t>
      </w:r>
      <w:r w:rsidRPr="00D62403">
        <w:rPr>
          <w:rStyle w:val="Emphasis"/>
        </w:rPr>
        <w:t>P. </w:t>
      </w:r>
      <w:proofErr w:type="spellStart"/>
      <w:r w:rsidRPr="00D62403">
        <w:rPr>
          <w:rStyle w:val="Emphasis"/>
        </w:rPr>
        <w:t>cinnamomi</w:t>
      </w:r>
      <w:proofErr w:type="spellEnd"/>
      <w:r>
        <w:t xml:space="preserve"> infection and compare with uninfected areas.</w:t>
      </w:r>
    </w:p>
    <w:p w14:paraId="4851563F" w14:textId="77777777" w:rsidR="001C1644" w:rsidRDefault="001C1644" w:rsidP="001C1644">
      <w:pPr>
        <w:pStyle w:val="Heading3"/>
      </w:pPr>
      <w:r>
        <w:t>Recovery plan decision</w:t>
      </w:r>
    </w:p>
    <w:p w14:paraId="73668F51" w14:textId="77777777" w:rsidR="001C1644" w:rsidRPr="000C73DC" w:rsidRDefault="001C1644" w:rsidP="001C1644">
      <w:r w:rsidRPr="00D729A2">
        <w:t xml:space="preserve">A decision </w:t>
      </w:r>
      <w:r w:rsidRPr="000C73DC">
        <w:t xml:space="preserve">about whether there should be a recovery plan for this </w:t>
      </w:r>
      <w:r w:rsidRPr="00D729A2">
        <w:t>sub</w:t>
      </w:r>
      <w:r w:rsidRPr="000C73DC">
        <w:t xml:space="preserve">species </w:t>
      </w:r>
      <w:r w:rsidRPr="00D729A2">
        <w:t xml:space="preserve">has </w:t>
      </w:r>
      <w:r w:rsidRPr="000C73DC">
        <w:t xml:space="preserve">not yet </w:t>
      </w:r>
      <w:r w:rsidRPr="00D729A2">
        <w:t xml:space="preserve">been </w:t>
      </w:r>
      <w:r>
        <w:t>made</w:t>
      </w:r>
      <w:r w:rsidRPr="000C73DC">
        <w:t>. The purpose of this consultation document</w:t>
      </w:r>
      <w:r w:rsidRPr="00D729A2">
        <w:t xml:space="preserve"> is </w:t>
      </w:r>
      <w:r w:rsidRPr="000C73DC">
        <w:t>to elicit</w:t>
      </w:r>
      <w:r w:rsidRPr="00D729A2">
        <w:t xml:space="preserve"> additional </w:t>
      </w:r>
      <w:r w:rsidRPr="000C73DC">
        <w:t xml:space="preserve">information to help inform this decision. </w:t>
      </w:r>
    </w:p>
    <w:p w14:paraId="40950DDD" w14:textId="77777777" w:rsidR="001C1644" w:rsidRPr="00D729A2" w:rsidRDefault="001C1644" w:rsidP="001C1644">
      <w:pPr>
        <w:rPr>
          <w:rFonts w:ascii="Calibri" w:hAnsi="Calibri" w:cs="Calibri"/>
          <w:b/>
          <w:bCs/>
          <w:sz w:val="28"/>
          <w:szCs w:val="28"/>
        </w:rPr>
      </w:pPr>
      <w:r w:rsidRPr="00D729A2">
        <w:rPr>
          <w:rFonts w:ascii="Calibri" w:hAnsi="Calibri" w:cs="Calibri"/>
          <w:b/>
          <w:bCs/>
          <w:sz w:val="28"/>
          <w:szCs w:val="28"/>
        </w:rPr>
        <w:t>Links to relevant implementation documents</w:t>
      </w:r>
    </w:p>
    <w:p w14:paraId="31419F71" w14:textId="77777777" w:rsidR="001C1644" w:rsidRPr="00F936FE" w:rsidRDefault="001C1644" w:rsidP="001C1644">
      <w:pPr>
        <w:rPr>
          <w:rStyle w:val="Hyperlink"/>
        </w:rPr>
      </w:pPr>
      <w:r>
        <w:fldChar w:fldCharType="begin"/>
      </w:r>
      <w:r>
        <w:instrText xml:space="preserve"> HYPERLINK "https://pir.sa.gov.au/biosecurity/introduced-pest-feral-animals/find_a_pest_animal/pigs/feral_pig_eradication_program_on_kangaroo_island" </w:instrText>
      </w:r>
      <w:r>
        <w:fldChar w:fldCharType="separate"/>
      </w:r>
      <w:r w:rsidRPr="00F936FE">
        <w:rPr>
          <w:rStyle w:val="Hyperlink"/>
        </w:rPr>
        <w:t>Action Plan for the Eradication of Feral Pigs from Kangaroo Island (2020)</w:t>
      </w:r>
    </w:p>
    <w:p w14:paraId="3D8E88D1" w14:textId="77777777" w:rsidR="001C1644" w:rsidRDefault="001C1644" w:rsidP="001C1644">
      <w:r>
        <w:fldChar w:fldCharType="end"/>
      </w:r>
      <w:hyperlink r:id="rId26" w:history="1">
        <w:r w:rsidRPr="00486499">
          <w:rPr>
            <w:rStyle w:val="Hyperlink"/>
          </w:rPr>
          <w:t xml:space="preserve">Climate Change Adaptation Plan for the Adelaide Hills, </w:t>
        </w:r>
        <w:proofErr w:type="spellStart"/>
        <w:r w:rsidRPr="00486499">
          <w:rPr>
            <w:rStyle w:val="Hyperlink"/>
          </w:rPr>
          <w:t>Fleurieu</w:t>
        </w:r>
        <w:proofErr w:type="spellEnd"/>
        <w:r w:rsidRPr="00486499">
          <w:rPr>
            <w:rStyle w:val="Hyperlink"/>
          </w:rPr>
          <w:t xml:space="preserve"> Peninsula and Kangaroo Island Region (2016)</w:t>
        </w:r>
      </w:hyperlink>
    </w:p>
    <w:p w14:paraId="2023A0CE" w14:textId="77777777" w:rsidR="001C1644" w:rsidRPr="00F936FE" w:rsidRDefault="001C1644" w:rsidP="001C1644">
      <w:pPr>
        <w:rPr>
          <w:rStyle w:val="Hyperlink"/>
        </w:rPr>
      </w:pPr>
      <w:r>
        <w:fldChar w:fldCharType="begin"/>
      </w:r>
      <w:r>
        <w:instrText xml:space="preserve"> HYPERLINK "https://www.environment.sa.gov.au/topics/fire-management/fire-science/ecological-strategies-and-guidelines" </w:instrText>
      </w:r>
      <w:r>
        <w:fldChar w:fldCharType="separate"/>
      </w:r>
      <w:r w:rsidRPr="00F936FE">
        <w:rPr>
          <w:rStyle w:val="Hyperlink"/>
        </w:rPr>
        <w:t>Ecological Fire Management Strategy for the Kangaroo Island Dunnart (2011)</w:t>
      </w:r>
    </w:p>
    <w:p w14:paraId="11DCC160" w14:textId="77777777" w:rsidR="001C1644" w:rsidRPr="00F936FE" w:rsidRDefault="001C1644" w:rsidP="001C1644">
      <w:pPr>
        <w:rPr>
          <w:rStyle w:val="Hyperlink"/>
        </w:rPr>
      </w:pPr>
      <w:r>
        <w:fldChar w:fldCharType="end"/>
      </w:r>
      <w:r>
        <w:fldChar w:fldCharType="begin"/>
      </w:r>
      <w:r>
        <w:instrText xml:space="preserve"> HYPERLINK "https://catalogue.nla.gov.au/Record/4760118" </w:instrText>
      </w:r>
      <w:r>
        <w:fldChar w:fldCharType="separate"/>
      </w:r>
      <w:r w:rsidRPr="00F936FE">
        <w:rPr>
          <w:rStyle w:val="Hyperlink"/>
        </w:rPr>
        <w:t>Flinders Chase Fire Management Plan (2014)</w:t>
      </w:r>
    </w:p>
    <w:p w14:paraId="5CF33EBD" w14:textId="77777777" w:rsidR="001C1644" w:rsidRPr="00486499" w:rsidRDefault="001C1644" w:rsidP="001C1644">
      <w:pPr>
        <w:rPr>
          <w:rStyle w:val="Hyperlink"/>
        </w:rPr>
      </w:pPr>
      <w:r>
        <w:fldChar w:fldCharType="end"/>
      </w:r>
      <w:r>
        <w:fldChar w:fldCharType="begin"/>
      </w:r>
      <w:r>
        <w:instrText xml:space="preserve"> HYPERLINK "https://www.landscape.sa.gov.au/ki/pest-management/managing-pc" </w:instrText>
      </w:r>
      <w:r>
        <w:fldChar w:fldCharType="separate"/>
      </w:r>
      <w:r w:rsidRPr="00486499">
        <w:rPr>
          <w:rStyle w:val="Hyperlink"/>
        </w:rPr>
        <w:t>Phytophthora Fieldwork Hygiene Protocol for Kangaroo Island (2021)</w:t>
      </w:r>
    </w:p>
    <w:p w14:paraId="7ABAC1B5" w14:textId="77777777" w:rsidR="001C1644" w:rsidRDefault="001C1644" w:rsidP="001C1644">
      <w:pPr>
        <w:rPr>
          <w:rStyle w:val="Hyperlink"/>
        </w:rPr>
      </w:pPr>
      <w:r>
        <w:fldChar w:fldCharType="end"/>
      </w:r>
      <w:hyperlink r:id="rId27" w:history="1">
        <w:r w:rsidRPr="00256793">
          <w:rPr>
            <w:rStyle w:val="Hyperlink"/>
          </w:rPr>
          <w:t>Threat abatement plan for predation by feral cats (2015)</w:t>
        </w:r>
      </w:hyperlink>
    </w:p>
    <w:p w14:paraId="69A62FEB" w14:textId="77777777" w:rsidR="001C1644" w:rsidRDefault="00D83CAE" w:rsidP="001C1644">
      <w:pPr>
        <w:rPr>
          <w:rStyle w:val="Hyperlink"/>
        </w:rPr>
      </w:pPr>
      <w:hyperlink r:id="rId28" w:history="1">
        <w:r w:rsidR="001C1644" w:rsidRPr="000D6B68">
          <w:rPr>
            <w:rStyle w:val="Hyperlink"/>
          </w:rPr>
          <w:t xml:space="preserve">Threat abatement plan for predation, habitat degradation, </w:t>
        </w:r>
        <w:proofErr w:type="gramStart"/>
        <w:r w:rsidR="001C1644" w:rsidRPr="000D6B68">
          <w:rPr>
            <w:rStyle w:val="Hyperlink"/>
          </w:rPr>
          <w:t>competition</w:t>
        </w:r>
        <w:proofErr w:type="gramEnd"/>
        <w:r w:rsidR="001C1644" w:rsidRPr="000D6B68">
          <w:rPr>
            <w:rStyle w:val="Hyperlink"/>
          </w:rPr>
          <w:t xml:space="preserve"> and disease transmission by feral pigs </w:t>
        </w:r>
        <w:r w:rsidR="001C1644">
          <w:rPr>
            <w:rStyle w:val="Hyperlink"/>
          </w:rPr>
          <w:t>(</w:t>
        </w:r>
        <w:r w:rsidR="001C1644">
          <w:rPr>
            <w:rStyle w:val="Hyperlink"/>
            <w:i/>
            <w:iCs/>
          </w:rPr>
          <w:t>Sus scrofa</w:t>
        </w:r>
        <w:r w:rsidR="001C1644">
          <w:rPr>
            <w:rStyle w:val="Hyperlink"/>
          </w:rPr>
          <w:t xml:space="preserve">) </w:t>
        </w:r>
        <w:r w:rsidR="001C1644" w:rsidRPr="000D6B68">
          <w:rPr>
            <w:rStyle w:val="Hyperlink"/>
          </w:rPr>
          <w:t>(2017)</w:t>
        </w:r>
      </w:hyperlink>
    </w:p>
    <w:p w14:paraId="27892B41" w14:textId="77777777" w:rsidR="001C1644" w:rsidRDefault="001C1644" w:rsidP="001C1644">
      <w:pPr>
        <w:pStyle w:val="Heading2"/>
        <w:spacing w:before="120"/>
        <w:ind w:left="709" w:hanging="709"/>
      </w:pPr>
      <w:r>
        <w:t>Con</w:t>
      </w:r>
      <w:r>
        <w:rPr>
          <w:bCs w:val="0"/>
        </w:rPr>
        <w:t>se</w:t>
      </w:r>
      <w:r>
        <w:t>rva</w:t>
      </w:r>
      <w:r>
        <w:rPr>
          <w:bCs w:val="0"/>
        </w:rPr>
        <w:t>t</w:t>
      </w:r>
      <w:r>
        <w:t>io</w:t>
      </w:r>
      <w:r>
        <w:rPr>
          <w:bCs w:val="0"/>
        </w:rPr>
        <w:t>n</w:t>
      </w:r>
      <w:r>
        <w:t xml:space="preserve"> Advi</w:t>
      </w:r>
      <w:r>
        <w:rPr>
          <w:bCs w:val="0"/>
        </w:rPr>
        <w:t>c</w:t>
      </w:r>
      <w:r>
        <w:t>e</w:t>
      </w:r>
      <w:bookmarkEnd w:id="14"/>
      <w:bookmarkEnd w:id="15"/>
      <w:r>
        <w:t xml:space="preserve"> and Listing Assessment references</w:t>
      </w:r>
    </w:p>
    <w:p w14:paraId="544D3122"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Attwood HD, Woolley PA &amp; Rickard MD (1975) Toxoplasmosis in dasyurid marsupials. </w:t>
      </w:r>
      <w:r w:rsidRPr="00D62403">
        <w:rPr>
          <w:rStyle w:val="Emphasis"/>
        </w:rPr>
        <w:t>Journal of Wildlife Diseases</w:t>
      </w:r>
      <w:r w:rsidRPr="005336A3">
        <w:rPr>
          <w:noProof/>
          <w:lang w:val="en-GB"/>
        </w:rPr>
        <w:t xml:space="preserve"> 11, 543–551.</w:t>
      </w:r>
    </w:p>
    <w:p w14:paraId="3062BAFF" w14:textId="77777777" w:rsidR="001C1644"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Baverstock PR, Adams M &amp; Archer M (1984) Electrophoretic resolution of species boundaries in the </w:t>
      </w:r>
      <w:proofErr w:type="spellStart"/>
      <w:r w:rsidRPr="00D62403">
        <w:rPr>
          <w:rStyle w:val="Emphasis"/>
        </w:rPr>
        <w:t>Sminthopsis</w:t>
      </w:r>
      <w:proofErr w:type="spellEnd"/>
      <w:r w:rsidRPr="00D62403">
        <w:rPr>
          <w:rStyle w:val="Emphasis"/>
        </w:rPr>
        <w:t xml:space="preserve"> </w:t>
      </w:r>
      <w:proofErr w:type="spellStart"/>
      <w:r w:rsidRPr="00D62403">
        <w:rPr>
          <w:rStyle w:val="Emphasis"/>
        </w:rPr>
        <w:t>murina</w:t>
      </w:r>
      <w:proofErr w:type="spellEnd"/>
      <w:r w:rsidRPr="005336A3">
        <w:rPr>
          <w:noProof/>
          <w:lang w:val="en-GB"/>
        </w:rPr>
        <w:t xml:space="preserve"> complex (Dasyuridae). </w:t>
      </w:r>
      <w:r w:rsidRPr="00D62403">
        <w:rPr>
          <w:rStyle w:val="Emphasis"/>
        </w:rPr>
        <w:t>Australian Journal of Zoology</w:t>
      </w:r>
      <w:r w:rsidRPr="005336A3">
        <w:rPr>
          <w:noProof/>
          <w:lang w:val="en-GB"/>
        </w:rPr>
        <w:t xml:space="preserve"> 32, 721–742.</w:t>
      </w:r>
    </w:p>
    <w:p w14:paraId="56AC93B7" w14:textId="77777777" w:rsidR="001C1644" w:rsidRDefault="001C1644" w:rsidP="001C1644">
      <w:pPr>
        <w:keepLines/>
        <w:widowControl w:val="0"/>
        <w:autoSpaceDE w:val="0"/>
        <w:autoSpaceDN w:val="0"/>
        <w:adjustRightInd w:val="0"/>
        <w:spacing w:line="240" w:lineRule="auto"/>
        <w:ind w:left="720" w:hanging="720"/>
        <w:rPr>
          <w:noProof/>
          <w:lang w:val="en-GB"/>
        </w:rPr>
      </w:pPr>
      <w:r>
        <w:rPr>
          <w:noProof/>
          <w:lang w:val="en-GB"/>
        </w:rPr>
        <w:lastRenderedPageBreak/>
        <w:t xml:space="preserve">Bengsen AJ, Gentle MN, Mitchell JL, Pearson HE &amp; Saunders GR (2014) Impacts and management of wild pigs </w:t>
      </w:r>
      <w:r w:rsidRPr="00D62403">
        <w:rPr>
          <w:rStyle w:val="Emphasis"/>
        </w:rPr>
        <w:t>Sus scrofa</w:t>
      </w:r>
      <w:r>
        <w:rPr>
          <w:noProof/>
          <w:lang w:val="en-GB"/>
        </w:rPr>
        <w:t xml:space="preserve"> in Australia. </w:t>
      </w:r>
      <w:r w:rsidRPr="00D62403">
        <w:rPr>
          <w:rStyle w:val="Emphasis"/>
        </w:rPr>
        <w:t>Mammal Review</w:t>
      </w:r>
      <w:r>
        <w:rPr>
          <w:noProof/>
          <w:lang w:val="en-GB"/>
        </w:rPr>
        <w:t xml:space="preserve"> 44, 135–147.</w:t>
      </w:r>
    </w:p>
    <w:p w14:paraId="35ABAD78"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Pr>
          <w:noProof/>
          <w:lang w:val="en-GB"/>
        </w:rPr>
        <w:t xml:space="preserve">Bennison K, Godfree R &amp; Dickman CR (2018) Synchronous boom-bust cycles in central Australian rodents and marsupials in response to rainfall and fire. </w:t>
      </w:r>
      <w:r w:rsidRPr="00D62403">
        <w:rPr>
          <w:rStyle w:val="Emphasis"/>
        </w:rPr>
        <w:t>Journal of Mammalogy</w:t>
      </w:r>
      <w:r>
        <w:rPr>
          <w:noProof/>
          <w:lang w:val="en-GB"/>
        </w:rPr>
        <w:t xml:space="preserve"> 99, 1137–1148.</w:t>
      </w:r>
    </w:p>
    <w:p w14:paraId="162AB435"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Boer MM, Resco de Dios V &amp; Bradstock RA (2020) Unprecedented burn area of Australian mega forest fires. </w:t>
      </w:r>
      <w:r w:rsidRPr="00D62403">
        <w:rPr>
          <w:rStyle w:val="Emphasis"/>
        </w:rPr>
        <w:t>Nature Climate Change</w:t>
      </w:r>
      <w:r w:rsidRPr="005336A3">
        <w:rPr>
          <w:noProof/>
          <w:lang w:val="en-GB"/>
        </w:rPr>
        <w:t xml:space="preserve"> 10, 170–172.</w:t>
      </w:r>
    </w:p>
    <w:p w14:paraId="7F500009"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Burbidge AA &amp; Manly BFJ (2002) Mammal extinctions on Australian islands: Causes and conservation implications. </w:t>
      </w:r>
      <w:r w:rsidRPr="00D62403">
        <w:rPr>
          <w:rStyle w:val="Emphasis"/>
        </w:rPr>
        <w:t>Journal of Biogeography</w:t>
      </w:r>
      <w:r w:rsidRPr="005336A3">
        <w:rPr>
          <w:noProof/>
          <w:lang w:val="en-GB"/>
        </w:rPr>
        <w:t xml:space="preserve"> 29, 465–473.</w:t>
      </w:r>
    </w:p>
    <w:p w14:paraId="3B1E4E9C"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Cahill DM, Rookes JE, Wilson BA, Gibson L &amp; McDougall KL (2008) </w:t>
      </w:r>
      <w:r w:rsidRPr="00D62403">
        <w:rPr>
          <w:rStyle w:val="Emphasis"/>
        </w:rPr>
        <w:t xml:space="preserve">Phytophthora </w:t>
      </w:r>
      <w:proofErr w:type="spellStart"/>
      <w:r w:rsidRPr="00D62403">
        <w:rPr>
          <w:rStyle w:val="Emphasis"/>
        </w:rPr>
        <w:t>cinnamomi</w:t>
      </w:r>
      <w:proofErr w:type="spellEnd"/>
      <w:r w:rsidRPr="005336A3">
        <w:rPr>
          <w:noProof/>
          <w:lang w:val="en-GB"/>
        </w:rPr>
        <w:t xml:space="preserve"> and Australia’s biodiversity: Impacts, predictions and progress towards control. </w:t>
      </w:r>
      <w:r w:rsidRPr="00D62403">
        <w:rPr>
          <w:rStyle w:val="Emphasis"/>
        </w:rPr>
        <w:t>Australian Journal of Botany</w:t>
      </w:r>
      <w:r w:rsidRPr="005336A3">
        <w:rPr>
          <w:noProof/>
          <w:lang w:val="en-GB"/>
        </w:rPr>
        <w:t xml:space="preserve"> 56, 279–310.</w:t>
      </w:r>
    </w:p>
    <w:p w14:paraId="14BA7B89"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Canfield PJ, Hartley WJ &amp; Dubey JP (1990) Lesions of toxoplasmosis in Australian marsupials. </w:t>
      </w:r>
      <w:r w:rsidRPr="00D62403">
        <w:rPr>
          <w:rStyle w:val="Emphasis"/>
        </w:rPr>
        <w:t>Journal of Comparative Pathology</w:t>
      </w:r>
      <w:r w:rsidRPr="005336A3">
        <w:rPr>
          <w:noProof/>
          <w:lang w:val="en-GB"/>
        </w:rPr>
        <w:t xml:space="preserve"> 103, 159–167.</w:t>
      </w:r>
    </w:p>
    <w:p w14:paraId="5121E779"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CSIRO &amp; Bureau of Meteorology (2015) Climate Change in Australia: Projections for Australia’s NRM Regions. Available at: http://climatechangeinaustralia.gov.au/. Accessed on 16 </w:t>
      </w:r>
      <w:r>
        <w:rPr>
          <w:noProof/>
          <w:lang w:val="en-GB"/>
        </w:rPr>
        <w:t>July</w:t>
      </w:r>
      <w:r w:rsidRPr="005336A3">
        <w:rPr>
          <w:noProof/>
          <w:lang w:val="en-GB"/>
        </w:rPr>
        <w:t xml:space="preserve"> 2020.</w:t>
      </w:r>
    </w:p>
    <w:p w14:paraId="1CB9E959"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DAWE </w:t>
      </w:r>
      <w:r>
        <w:rPr>
          <w:noProof/>
          <w:lang w:val="en-GB"/>
        </w:rPr>
        <w:t xml:space="preserve">(Department of Agriculture, Water and the Environment) </w:t>
      </w:r>
      <w:r w:rsidRPr="005336A3">
        <w:rPr>
          <w:noProof/>
          <w:lang w:val="en-GB"/>
        </w:rPr>
        <w:t xml:space="preserve">(2020) </w:t>
      </w:r>
      <w:r w:rsidRPr="00D62403">
        <w:rPr>
          <w:rStyle w:val="Emphasis"/>
        </w:rPr>
        <w:t>Kangaroo Island regional bushfire recovery workshop report: Summary of outcomes from the regional co-design workshop.</w:t>
      </w:r>
      <w:r w:rsidRPr="005336A3">
        <w:rPr>
          <w:noProof/>
          <w:lang w:val="en-GB"/>
        </w:rPr>
        <w:t xml:space="preserve"> Department of Agriculture, Water and the Environment, Canberra.</w:t>
      </w:r>
    </w:p>
    <w:p w14:paraId="2339AD63" w14:textId="77777777" w:rsidR="001C1644"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Department of the Environment (2015) </w:t>
      </w:r>
      <w:r w:rsidRPr="00D62403">
        <w:rPr>
          <w:rStyle w:val="Emphasis"/>
        </w:rPr>
        <w:t>Threat abatement plan for predation by feral cats</w:t>
      </w:r>
      <w:r w:rsidRPr="005336A3">
        <w:rPr>
          <w:noProof/>
          <w:lang w:val="en-GB"/>
        </w:rPr>
        <w:t>. Commonwealth of Australia, Canberra.</w:t>
      </w:r>
    </w:p>
    <w:p w14:paraId="76BD6F53"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Pr>
          <w:noProof/>
          <w:lang w:val="en-GB"/>
        </w:rPr>
        <w:t xml:space="preserve">DoEE (Department of the Environment and Energy) (2017) </w:t>
      </w:r>
      <w:r w:rsidRPr="00D62403">
        <w:rPr>
          <w:rStyle w:val="Emphasis"/>
        </w:rPr>
        <w:t xml:space="preserve">Threat abatement plan for predation, habitat degradation, </w:t>
      </w:r>
      <w:proofErr w:type="gramStart"/>
      <w:r w:rsidRPr="00D62403">
        <w:rPr>
          <w:rStyle w:val="Emphasis"/>
        </w:rPr>
        <w:t>competition</w:t>
      </w:r>
      <w:proofErr w:type="gramEnd"/>
      <w:r w:rsidRPr="00D62403">
        <w:rPr>
          <w:rStyle w:val="Emphasis"/>
        </w:rPr>
        <w:t xml:space="preserve"> and disease transmission by feral pigs (</w:t>
      </w:r>
      <w:r w:rsidRPr="0018210D">
        <w:rPr>
          <w:noProof/>
          <w:lang w:val="en-GB"/>
        </w:rPr>
        <w:t>Sus scrofa</w:t>
      </w:r>
      <w:r w:rsidRPr="00D62403">
        <w:rPr>
          <w:rStyle w:val="Emphasis"/>
        </w:rPr>
        <w:t>)</w:t>
      </w:r>
      <w:r>
        <w:rPr>
          <w:noProof/>
          <w:lang w:val="en-GB"/>
        </w:rPr>
        <w:t>. Commonwealth of Australia, Canberra.</w:t>
      </w:r>
    </w:p>
    <w:p w14:paraId="5C64C47A"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Pr>
          <w:noProof/>
          <w:lang w:val="en-GB"/>
        </w:rPr>
        <w:t>DoEE (</w:t>
      </w:r>
      <w:r w:rsidRPr="005336A3">
        <w:rPr>
          <w:noProof/>
          <w:lang w:val="en-GB"/>
        </w:rPr>
        <w:t>Department of the Environment and Energy</w:t>
      </w:r>
      <w:r>
        <w:rPr>
          <w:noProof/>
          <w:lang w:val="en-GB"/>
        </w:rPr>
        <w:t>)</w:t>
      </w:r>
      <w:r w:rsidRPr="005336A3">
        <w:rPr>
          <w:noProof/>
          <w:lang w:val="en-GB"/>
        </w:rPr>
        <w:t xml:space="preserve"> (2018a) </w:t>
      </w:r>
      <w:r w:rsidRPr="00D62403">
        <w:rPr>
          <w:rStyle w:val="Emphasis"/>
        </w:rPr>
        <w:t xml:space="preserve">Background document: Threat abatement plan for disease in natural ecosystems caused by Phytophthora </w:t>
      </w:r>
      <w:proofErr w:type="spellStart"/>
      <w:r w:rsidRPr="00D62403">
        <w:rPr>
          <w:rStyle w:val="Emphasis"/>
        </w:rPr>
        <w:t>cinnamomi</w:t>
      </w:r>
      <w:proofErr w:type="spellEnd"/>
      <w:r w:rsidRPr="005336A3">
        <w:rPr>
          <w:noProof/>
          <w:lang w:val="en-GB"/>
        </w:rPr>
        <w:t>. Department of the Environment and Energy, Canberra.</w:t>
      </w:r>
    </w:p>
    <w:p w14:paraId="20D269F1" w14:textId="77777777" w:rsidR="001C1644" w:rsidRDefault="001C1644" w:rsidP="001C1644">
      <w:pPr>
        <w:keepLines/>
        <w:widowControl w:val="0"/>
        <w:autoSpaceDE w:val="0"/>
        <w:autoSpaceDN w:val="0"/>
        <w:adjustRightInd w:val="0"/>
        <w:spacing w:line="240" w:lineRule="auto"/>
        <w:ind w:left="720" w:hanging="720"/>
        <w:rPr>
          <w:noProof/>
          <w:lang w:val="en-GB"/>
        </w:rPr>
      </w:pPr>
      <w:r>
        <w:rPr>
          <w:noProof/>
          <w:lang w:val="en-GB"/>
        </w:rPr>
        <w:t>DoEE (</w:t>
      </w:r>
      <w:r w:rsidRPr="005336A3">
        <w:rPr>
          <w:noProof/>
          <w:lang w:val="en-GB"/>
        </w:rPr>
        <w:t>Department of the Environment and Energy</w:t>
      </w:r>
      <w:r>
        <w:rPr>
          <w:noProof/>
          <w:lang w:val="en-GB"/>
        </w:rPr>
        <w:t>)</w:t>
      </w:r>
      <w:r w:rsidRPr="005336A3">
        <w:rPr>
          <w:noProof/>
          <w:lang w:val="en-GB"/>
        </w:rPr>
        <w:t xml:space="preserve"> (2018b) </w:t>
      </w:r>
      <w:r w:rsidRPr="00D62403">
        <w:rPr>
          <w:rStyle w:val="Emphasis"/>
        </w:rPr>
        <w:t xml:space="preserve">Threat abatement plan for disease in natural ecosystems caused by Phytophthora </w:t>
      </w:r>
      <w:proofErr w:type="spellStart"/>
      <w:r w:rsidRPr="00D62403">
        <w:rPr>
          <w:rStyle w:val="Emphasis"/>
        </w:rPr>
        <w:t>cinnamomi</w:t>
      </w:r>
      <w:proofErr w:type="spellEnd"/>
      <w:r w:rsidRPr="005336A3">
        <w:rPr>
          <w:noProof/>
          <w:lang w:val="en-GB"/>
        </w:rPr>
        <w:t>. Department of the Environment and Energy, Canberra.</w:t>
      </w:r>
    </w:p>
    <w:p w14:paraId="4337126D"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Pr>
          <w:noProof/>
          <w:lang w:val="en-GB"/>
        </w:rPr>
        <w:t xml:space="preserve">Doherty TS, Davis RA, van Etten EJB, Collier N &amp; Krawiec J (2015) Response of a shrubland mammal and reptile community to a history of landscape-scale wildfire. </w:t>
      </w:r>
      <w:r w:rsidRPr="00D62403">
        <w:rPr>
          <w:rStyle w:val="Emphasis"/>
        </w:rPr>
        <w:t>International Journal of Wildland Fire</w:t>
      </w:r>
      <w:r>
        <w:rPr>
          <w:noProof/>
          <w:lang w:val="en-GB"/>
        </w:rPr>
        <w:t xml:space="preserve"> 24, 534–543.</w:t>
      </w:r>
    </w:p>
    <w:p w14:paraId="32CAAB34" w14:textId="77777777" w:rsidR="001C1644"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Doherty TS, Dickman CR, Johnson CN, Legge SM, Ritchie EG &amp; Woinarski JCZ (2017) Impacts and management of feral cats </w:t>
      </w:r>
      <w:r w:rsidRPr="00D62403">
        <w:rPr>
          <w:rStyle w:val="Emphasis"/>
        </w:rPr>
        <w:t xml:space="preserve">Felis </w:t>
      </w:r>
      <w:proofErr w:type="spellStart"/>
      <w:r w:rsidRPr="00D62403">
        <w:rPr>
          <w:rStyle w:val="Emphasis"/>
        </w:rPr>
        <w:t>catus</w:t>
      </w:r>
      <w:proofErr w:type="spellEnd"/>
      <w:r w:rsidRPr="005336A3">
        <w:rPr>
          <w:noProof/>
          <w:lang w:val="en-GB"/>
        </w:rPr>
        <w:t xml:space="preserve"> in Australia. </w:t>
      </w:r>
      <w:r w:rsidRPr="00D62403">
        <w:rPr>
          <w:rStyle w:val="Emphasis"/>
        </w:rPr>
        <w:t>Mammal Review</w:t>
      </w:r>
      <w:r w:rsidRPr="005336A3">
        <w:rPr>
          <w:noProof/>
          <w:lang w:val="en-GB"/>
        </w:rPr>
        <w:t xml:space="preserve"> 47, 83–97.</w:t>
      </w:r>
    </w:p>
    <w:p w14:paraId="2416A7EF" w14:textId="77777777" w:rsidR="001C1644" w:rsidRDefault="001C1644" w:rsidP="001C1644">
      <w:pPr>
        <w:keepLines/>
        <w:widowControl w:val="0"/>
        <w:autoSpaceDE w:val="0"/>
        <w:autoSpaceDN w:val="0"/>
        <w:adjustRightInd w:val="0"/>
        <w:spacing w:line="240" w:lineRule="auto"/>
        <w:ind w:left="720" w:hanging="720"/>
        <w:rPr>
          <w:noProof/>
          <w:lang w:val="en-GB"/>
        </w:rPr>
      </w:pPr>
      <w:r w:rsidRPr="00047C67">
        <w:rPr>
          <w:noProof/>
          <w:lang w:val="en-GB"/>
        </w:rPr>
        <w:t xml:space="preserve">Donahoe SL, Phalen DN, McAllan BM, O'Meally D, McAllister MM, Ellis J &amp; Šlapeta J (2017) Differential gamma interferon-and tumor necrosis factor alpha-driven cytokine response distinguishes acute infection of a metatherian host with </w:t>
      </w:r>
      <w:r w:rsidRPr="00CA069B">
        <w:rPr>
          <w:i/>
          <w:iCs/>
          <w:noProof/>
          <w:lang w:val="en-GB"/>
        </w:rPr>
        <w:t>Toxoplasma gondii</w:t>
      </w:r>
      <w:r w:rsidRPr="00047C67">
        <w:rPr>
          <w:noProof/>
          <w:lang w:val="en-GB"/>
        </w:rPr>
        <w:t xml:space="preserve"> and </w:t>
      </w:r>
      <w:r w:rsidRPr="00CA069B">
        <w:rPr>
          <w:i/>
          <w:iCs/>
          <w:noProof/>
          <w:lang w:val="en-GB"/>
        </w:rPr>
        <w:t>Neospora caninum</w:t>
      </w:r>
      <w:r w:rsidRPr="00047C67">
        <w:rPr>
          <w:noProof/>
          <w:lang w:val="en-GB"/>
        </w:rPr>
        <w:t xml:space="preserve">. </w:t>
      </w:r>
      <w:r w:rsidRPr="00CA069B">
        <w:rPr>
          <w:i/>
          <w:iCs/>
          <w:noProof/>
          <w:lang w:val="en-GB"/>
        </w:rPr>
        <w:t xml:space="preserve">Infection and </w:t>
      </w:r>
      <w:r>
        <w:rPr>
          <w:i/>
          <w:iCs/>
          <w:noProof/>
          <w:lang w:val="en-GB"/>
        </w:rPr>
        <w:t>I</w:t>
      </w:r>
      <w:r w:rsidRPr="00CA069B">
        <w:rPr>
          <w:i/>
          <w:iCs/>
          <w:noProof/>
          <w:lang w:val="en-GB"/>
        </w:rPr>
        <w:t>mmunity</w:t>
      </w:r>
      <w:r w:rsidRPr="00047C67">
        <w:rPr>
          <w:noProof/>
          <w:lang w:val="en-GB"/>
        </w:rPr>
        <w:t xml:space="preserve"> 85</w:t>
      </w:r>
      <w:r>
        <w:rPr>
          <w:noProof/>
          <w:lang w:val="en-GB"/>
        </w:rPr>
        <w:t>,</w:t>
      </w:r>
      <w:r w:rsidRPr="00047C67">
        <w:rPr>
          <w:noProof/>
          <w:lang w:val="en-GB"/>
        </w:rPr>
        <w:t xml:space="preserve"> e00173-17.</w:t>
      </w:r>
    </w:p>
    <w:p w14:paraId="14353E97" w14:textId="77777777" w:rsidR="001C1644" w:rsidRPr="004E1898" w:rsidRDefault="001C1644" w:rsidP="001C1644">
      <w:pPr>
        <w:keepLines/>
        <w:widowControl w:val="0"/>
        <w:autoSpaceDE w:val="0"/>
        <w:autoSpaceDN w:val="0"/>
        <w:adjustRightInd w:val="0"/>
        <w:spacing w:line="240" w:lineRule="auto"/>
        <w:ind w:left="720" w:hanging="720"/>
        <w:rPr>
          <w:noProof/>
          <w:lang w:val="en-GB"/>
        </w:rPr>
      </w:pPr>
      <w:r w:rsidRPr="0045561C">
        <w:rPr>
          <w:rFonts w:cs="Arial"/>
          <w:color w:val="222222"/>
          <w:shd w:val="clear" w:color="auto" w:fill="FFFFFF"/>
        </w:rPr>
        <w:lastRenderedPageBreak/>
        <w:t>Fisher DO, Dickman, CR, Jones ME &amp; Blomberg SP (2013) Sperm competition drives the evolution of suicidal reproduction in mammals. </w:t>
      </w:r>
      <w:r w:rsidRPr="0045561C">
        <w:rPr>
          <w:rFonts w:cs="Arial"/>
          <w:i/>
          <w:iCs/>
          <w:color w:val="222222"/>
          <w:shd w:val="clear" w:color="auto" w:fill="FFFFFF"/>
        </w:rPr>
        <w:t>Proceedings of the National Academy of Sciences</w:t>
      </w:r>
      <w:r w:rsidRPr="0045561C">
        <w:rPr>
          <w:rFonts w:cs="Arial"/>
          <w:color w:val="222222"/>
          <w:shd w:val="clear" w:color="auto" w:fill="FFFFFF"/>
        </w:rPr>
        <w:t> 110, 17910–17914.</w:t>
      </w:r>
    </w:p>
    <w:p w14:paraId="59AED443"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Fox BJ &amp; Archer E (1984) The diets of </w:t>
      </w:r>
      <w:proofErr w:type="spellStart"/>
      <w:r w:rsidRPr="00D62403">
        <w:rPr>
          <w:rStyle w:val="Emphasis"/>
        </w:rPr>
        <w:t>Sminthopsis</w:t>
      </w:r>
      <w:proofErr w:type="spellEnd"/>
      <w:r w:rsidRPr="00D62403">
        <w:rPr>
          <w:rStyle w:val="Emphasis"/>
        </w:rPr>
        <w:t xml:space="preserve"> </w:t>
      </w:r>
      <w:proofErr w:type="spellStart"/>
      <w:r w:rsidRPr="00D62403">
        <w:rPr>
          <w:rStyle w:val="Emphasis"/>
        </w:rPr>
        <w:t>murina</w:t>
      </w:r>
      <w:proofErr w:type="spellEnd"/>
      <w:r w:rsidRPr="005336A3">
        <w:rPr>
          <w:noProof/>
          <w:lang w:val="en-GB"/>
        </w:rPr>
        <w:t xml:space="preserve"> and </w:t>
      </w:r>
      <w:r w:rsidRPr="00D62403">
        <w:rPr>
          <w:rStyle w:val="Emphasis"/>
        </w:rPr>
        <w:t xml:space="preserve">Antechinus </w:t>
      </w:r>
      <w:proofErr w:type="spellStart"/>
      <w:r w:rsidRPr="00D62403">
        <w:rPr>
          <w:rStyle w:val="Emphasis"/>
        </w:rPr>
        <w:t>stuartii</w:t>
      </w:r>
      <w:proofErr w:type="spellEnd"/>
      <w:r w:rsidRPr="005336A3">
        <w:rPr>
          <w:noProof/>
          <w:lang w:val="en-GB"/>
        </w:rPr>
        <w:t xml:space="preserve"> (Marsupialia: Dasyuridae) in sympatry. </w:t>
      </w:r>
      <w:r w:rsidRPr="00D62403">
        <w:rPr>
          <w:rStyle w:val="Emphasis"/>
        </w:rPr>
        <w:t>Wildlife Research</w:t>
      </w:r>
      <w:r w:rsidRPr="005336A3">
        <w:rPr>
          <w:noProof/>
          <w:lang w:val="en-GB"/>
        </w:rPr>
        <w:t xml:space="preserve"> 11, 235–248.</w:t>
      </w:r>
    </w:p>
    <w:p w14:paraId="2311EB07" w14:textId="77777777" w:rsidR="001C1644"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Fox BJ &amp; Whitford D (1982) Polyoestry in a predictable coastal environment: reproduction, growth and development in </w:t>
      </w:r>
      <w:proofErr w:type="spellStart"/>
      <w:r w:rsidRPr="00D62403">
        <w:rPr>
          <w:rStyle w:val="Emphasis"/>
        </w:rPr>
        <w:t>Sminthopsis</w:t>
      </w:r>
      <w:proofErr w:type="spellEnd"/>
      <w:r w:rsidRPr="00D62403">
        <w:rPr>
          <w:rStyle w:val="Emphasis"/>
        </w:rPr>
        <w:t xml:space="preserve"> </w:t>
      </w:r>
      <w:proofErr w:type="spellStart"/>
      <w:r w:rsidRPr="00D62403">
        <w:rPr>
          <w:rStyle w:val="Emphasis"/>
        </w:rPr>
        <w:t>murina</w:t>
      </w:r>
      <w:proofErr w:type="spellEnd"/>
      <w:r w:rsidRPr="005336A3">
        <w:rPr>
          <w:noProof/>
          <w:lang w:val="en-GB"/>
        </w:rPr>
        <w:t xml:space="preserve"> (Dasyuridae, Marsupialia). In </w:t>
      </w:r>
      <w:r w:rsidRPr="00D62403">
        <w:rPr>
          <w:rStyle w:val="Emphasis"/>
        </w:rPr>
        <w:t>Carnivorous Marsupials, Volume 1</w:t>
      </w:r>
      <w:r w:rsidRPr="005336A3">
        <w:rPr>
          <w:noProof/>
          <w:lang w:val="en-GB"/>
        </w:rPr>
        <w:t xml:space="preserve"> (Ed M Archer)</w:t>
      </w:r>
      <w:r>
        <w:rPr>
          <w:noProof/>
          <w:lang w:val="en-GB"/>
        </w:rPr>
        <w:t>,</w:t>
      </w:r>
      <w:r w:rsidRPr="005336A3">
        <w:rPr>
          <w:noProof/>
          <w:lang w:val="en-GB"/>
        </w:rPr>
        <w:t xml:space="preserve"> pp. 39–48. Royal Zoological Society of NSW, Sydney.</w:t>
      </w:r>
    </w:p>
    <w:p w14:paraId="01723979"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Pr>
          <w:noProof/>
          <w:lang w:val="en-GB"/>
        </w:rPr>
        <w:t xml:space="preserve">Friend GR, Johnson BW, Mitchell DS &amp; Smith GT (1997) Breeding, Population Dynamics and Habitat Relationships of </w:t>
      </w:r>
      <w:proofErr w:type="spellStart"/>
      <w:r w:rsidRPr="00D62403">
        <w:rPr>
          <w:rStyle w:val="Emphasis"/>
        </w:rPr>
        <w:t>Sminthopsis</w:t>
      </w:r>
      <w:proofErr w:type="spellEnd"/>
      <w:r w:rsidRPr="00D62403">
        <w:rPr>
          <w:rStyle w:val="Emphasis"/>
        </w:rPr>
        <w:t xml:space="preserve"> </w:t>
      </w:r>
      <w:proofErr w:type="spellStart"/>
      <w:r w:rsidRPr="00D62403">
        <w:rPr>
          <w:rStyle w:val="Emphasis"/>
        </w:rPr>
        <w:t>dolichura</w:t>
      </w:r>
      <w:proofErr w:type="spellEnd"/>
      <w:r>
        <w:rPr>
          <w:noProof/>
          <w:lang w:val="en-GB"/>
        </w:rPr>
        <w:t xml:space="preserve"> (Marsupialia: Dasyuridae) in Semi-arid Shrublands of Western Australia. </w:t>
      </w:r>
      <w:r w:rsidRPr="00D62403">
        <w:rPr>
          <w:rStyle w:val="Emphasis"/>
        </w:rPr>
        <w:t>Wildlife Research</w:t>
      </w:r>
      <w:r>
        <w:rPr>
          <w:noProof/>
          <w:lang w:val="en-GB"/>
        </w:rPr>
        <w:t xml:space="preserve"> 24, 245–262.</w:t>
      </w:r>
    </w:p>
    <w:p w14:paraId="161386D7"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Gates JA (2001) </w:t>
      </w:r>
      <w:r w:rsidRPr="00D62403">
        <w:rPr>
          <w:rStyle w:val="Emphasis"/>
        </w:rPr>
        <w:t>The distribution and ecology of the Kangaroo Island Dunnart (</w:t>
      </w:r>
      <w:r w:rsidRPr="005336A3">
        <w:rPr>
          <w:noProof/>
          <w:lang w:val="en-GB"/>
        </w:rPr>
        <w:t>Sminthopsis aitkeni</w:t>
      </w:r>
      <w:r w:rsidRPr="00D62403">
        <w:rPr>
          <w:rStyle w:val="Emphasis"/>
        </w:rPr>
        <w:t>)</w:t>
      </w:r>
      <w:r w:rsidRPr="005336A3">
        <w:rPr>
          <w:noProof/>
          <w:lang w:val="en-GB"/>
        </w:rPr>
        <w:t>. Department for Environment and Heritage (South Australia), Adelaide.</w:t>
      </w:r>
    </w:p>
    <w:p w14:paraId="06289C35" w14:textId="77777777" w:rsidR="001C1644"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Gates JA (2011) </w:t>
      </w:r>
      <w:r w:rsidRPr="00D62403">
        <w:rPr>
          <w:rStyle w:val="Emphasis"/>
        </w:rPr>
        <w:t xml:space="preserve">Recovery Plan for the Kangaroo Island Dunnart </w:t>
      </w:r>
      <w:r w:rsidRPr="005336A3">
        <w:rPr>
          <w:noProof/>
          <w:lang w:val="en-GB"/>
        </w:rPr>
        <w:t>Sminthopsis aitkeni. Department of Environment and Natural Resources (South Australia), Adelaide.</w:t>
      </w:r>
    </w:p>
    <w:p w14:paraId="5EFD61C6" w14:textId="77777777" w:rsidR="001C1644" w:rsidRDefault="001C1644" w:rsidP="001C1644">
      <w:pPr>
        <w:keepLines/>
        <w:widowControl w:val="0"/>
        <w:autoSpaceDE w:val="0"/>
        <w:autoSpaceDN w:val="0"/>
        <w:adjustRightInd w:val="0"/>
        <w:spacing w:line="240" w:lineRule="auto"/>
        <w:ind w:left="720" w:hanging="720"/>
      </w:pPr>
      <w:r>
        <w:t>Gates JA (2019) Personal communication at 2019 KI Dunnart workshop. Species expert, Department for Environment and Water (South Australia).</w:t>
      </w:r>
    </w:p>
    <w:p w14:paraId="399CDA2F"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proofErr w:type="spellStart"/>
      <w:r>
        <w:t>Groffen</w:t>
      </w:r>
      <w:proofErr w:type="spellEnd"/>
      <w:r>
        <w:t xml:space="preserve"> H (2019) Personal communication</w:t>
      </w:r>
      <w:r w:rsidRPr="00F57B04">
        <w:t xml:space="preserve"> </w:t>
      </w:r>
      <w:r>
        <w:t xml:space="preserve">at 2019 KI Dunnart workshop. Species expert, </w:t>
      </w:r>
    </w:p>
    <w:p w14:paraId="516B18C9"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Grose MR, Fox-Hughes P, Harris RMB &amp; Bindoff NL (2014) Changes to the drivers of fire weather with a warming climate - a case study of southeast Tasmania. </w:t>
      </w:r>
      <w:r w:rsidRPr="00D62403">
        <w:rPr>
          <w:rStyle w:val="Emphasis"/>
        </w:rPr>
        <w:t>Climatic Change</w:t>
      </w:r>
      <w:r w:rsidRPr="005336A3">
        <w:rPr>
          <w:noProof/>
          <w:lang w:val="en-GB"/>
        </w:rPr>
        <w:t xml:space="preserve"> 124, 255–269.</w:t>
      </w:r>
    </w:p>
    <w:p w14:paraId="14A2BD73"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Guerin GR, O’Connor PJ, Sparrow B &amp; Lowe AJ (2018) An ecological climate change classification for South Australia. </w:t>
      </w:r>
      <w:r w:rsidRPr="00D62403">
        <w:rPr>
          <w:rStyle w:val="Emphasis"/>
        </w:rPr>
        <w:t>Transactions of the Royal Society of South Australia</w:t>
      </w:r>
      <w:r w:rsidRPr="005336A3">
        <w:rPr>
          <w:noProof/>
          <w:lang w:val="en-GB"/>
        </w:rPr>
        <w:t xml:space="preserve"> 142, 70–85.</w:t>
      </w:r>
    </w:p>
    <w:p w14:paraId="424AA3DE"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Harris RMB, Beaumont LJ, Vance TR, Tozer CR, Remenyi TA, Perkins-Kirkpatrick SE, Mitchell PJ, Nicotra AB, McGregor S, Andrew NR, Letnic M, Kearney MR, Wernberg T, Hutley LB, Chambers LE, Fletcher M-S, Keatley MR, Woodward CA, Williamson G, Duke NC &amp; Bowman DMJS (2018) Biological responses to the press and pulse of climate trends and extreme events. </w:t>
      </w:r>
      <w:r w:rsidRPr="00D62403">
        <w:rPr>
          <w:rStyle w:val="Emphasis"/>
        </w:rPr>
        <w:t>Nature Climate Change</w:t>
      </w:r>
      <w:r w:rsidRPr="005336A3">
        <w:rPr>
          <w:noProof/>
          <w:lang w:val="en-GB"/>
        </w:rPr>
        <w:t xml:space="preserve"> 8, 579–587.</w:t>
      </w:r>
    </w:p>
    <w:p w14:paraId="447D533D"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Haythornthwaite AS &amp; Dickman CR (2006) Long-distance movements by a small carnivorous marsupial: How </w:t>
      </w:r>
      <w:proofErr w:type="spellStart"/>
      <w:r w:rsidRPr="00D62403">
        <w:rPr>
          <w:rStyle w:val="Emphasis"/>
        </w:rPr>
        <w:t>Sminthopsis</w:t>
      </w:r>
      <w:proofErr w:type="spellEnd"/>
      <w:r w:rsidRPr="00D62403">
        <w:rPr>
          <w:rStyle w:val="Emphasis"/>
        </w:rPr>
        <w:t xml:space="preserve"> </w:t>
      </w:r>
      <w:proofErr w:type="spellStart"/>
      <w:r w:rsidRPr="00D62403">
        <w:rPr>
          <w:rStyle w:val="Emphasis"/>
        </w:rPr>
        <w:t>youngsoni</w:t>
      </w:r>
      <w:proofErr w:type="spellEnd"/>
      <w:r w:rsidRPr="005336A3">
        <w:rPr>
          <w:noProof/>
          <w:lang w:val="en-GB"/>
        </w:rPr>
        <w:t xml:space="preserve"> (Marsupialia: Dasyuridae) uses habitat in an Australian sandridge desert. </w:t>
      </w:r>
      <w:r w:rsidRPr="00D62403">
        <w:rPr>
          <w:rStyle w:val="Emphasis"/>
        </w:rPr>
        <w:t>Journal of Zoology</w:t>
      </w:r>
      <w:r w:rsidRPr="005336A3">
        <w:rPr>
          <w:noProof/>
          <w:lang w:val="en-GB"/>
        </w:rPr>
        <w:t xml:space="preserve"> 270, 543–549.</w:t>
      </w:r>
    </w:p>
    <w:p w14:paraId="16EF31F7"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Hedrick PW &amp; Kalinowski ST (2000) Inbreeding depression in conservation biology. </w:t>
      </w:r>
      <w:r w:rsidRPr="00D62403">
        <w:rPr>
          <w:rStyle w:val="Emphasis"/>
        </w:rPr>
        <w:t>Annual Review of Ecology and Systematics</w:t>
      </w:r>
      <w:r w:rsidRPr="005336A3">
        <w:rPr>
          <w:noProof/>
          <w:lang w:val="en-GB"/>
        </w:rPr>
        <w:t xml:space="preserve"> 31, 139–162.</w:t>
      </w:r>
    </w:p>
    <w:p w14:paraId="715C8C4C" w14:textId="77777777" w:rsidR="001C1644"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Herbert A (1996) </w:t>
      </w:r>
      <w:r w:rsidRPr="00D62403">
        <w:rPr>
          <w:rStyle w:val="Emphasis"/>
        </w:rPr>
        <w:t>Distribution, habitat preference and status of the Kangaroo Island dunnart (</w:t>
      </w:r>
      <w:proofErr w:type="spellStart"/>
      <w:r w:rsidRPr="00D62403">
        <w:rPr>
          <w:rStyle w:val="Emphasis"/>
        </w:rPr>
        <w:t>Sminthopsis</w:t>
      </w:r>
      <w:proofErr w:type="spellEnd"/>
      <w:r w:rsidRPr="00D62403">
        <w:rPr>
          <w:rStyle w:val="Emphasis"/>
        </w:rPr>
        <w:t xml:space="preserve"> </w:t>
      </w:r>
      <w:proofErr w:type="spellStart"/>
      <w:r w:rsidRPr="00D62403">
        <w:rPr>
          <w:rStyle w:val="Emphasis"/>
        </w:rPr>
        <w:t>aitkeni</w:t>
      </w:r>
      <w:proofErr w:type="spellEnd"/>
      <w:r w:rsidRPr="00D62403">
        <w:rPr>
          <w:rStyle w:val="Emphasis"/>
        </w:rPr>
        <w:t>)</w:t>
      </w:r>
      <w:r w:rsidRPr="005336A3">
        <w:rPr>
          <w:noProof/>
          <w:lang w:val="en-GB"/>
        </w:rPr>
        <w:t>. Nature Conservation Society of South Australia, Adelaide.</w:t>
      </w:r>
    </w:p>
    <w:p w14:paraId="067F28F6" w14:textId="77777777" w:rsidR="001C1644" w:rsidRDefault="001C1644" w:rsidP="001C1644">
      <w:pPr>
        <w:keepLines/>
        <w:widowControl w:val="0"/>
        <w:autoSpaceDE w:val="0"/>
        <w:autoSpaceDN w:val="0"/>
        <w:adjustRightInd w:val="0"/>
        <w:spacing w:line="240" w:lineRule="auto"/>
        <w:ind w:left="720" w:hanging="720"/>
      </w:pPr>
      <w:proofErr w:type="spellStart"/>
      <w:r>
        <w:t>Hodgens</w:t>
      </w:r>
      <w:proofErr w:type="spellEnd"/>
      <w:r>
        <w:t xml:space="preserve"> P (2019) Personal communication at 2019 KI Dunnart workshop. Species expert, Kangaroo Island Land for Wildlife.</w:t>
      </w:r>
    </w:p>
    <w:p w14:paraId="575327D4" w14:textId="77777777" w:rsidR="001C1644" w:rsidRDefault="001C1644" w:rsidP="001C1644">
      <w:pPr>
        <w:keepLines/>
        <w:widowControl w:val="0"/>
        <w:autoSpaceDE w:val="0"/>
        <w:autoSpaceDN w:val="0"/>
        <w:adjustRightInd w:val="0"/>
        <w:spacing w:line="240" w:lineRule="auto"/>
        <w:ind w:left="720" w:hanging="720"/>
      </w:pPr>
      <w:proofErr w:type="spellStart"/>
      <w:r>
        <w:t>Hohnen</w:t>
      </w:r>
      <w:proofErr w:type="spellEnd"/>
      <w:r>
        <w:t xml:space="preserve"> R &amp; </w:t>
      </w:r>
      <w:proofErr w:type="spellStart"/>
      <w:r>
        <w:t>Hodgens</w:t>
      </w:r>
      <w:proofErr w:type="spellEnd"/>
      <w:r>
        <w:t xml:space="preserve"> P (2019) Personal observations noted at 2019 KI Dunnart workshop. Species experts, Charles Sturt University and Terrain Ecology.</w:t>
      </w:r>
    </w:p>
    <w:p w14:paraId="2C2BCE47"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lastRenderedPageBreak/>
        <w:t>Hohnen R, Murphy BP, Gates JA, Legge S, Dickman CR &amp; Woinarski JCZ (2019) Detecting and protecting the threatened Kangaroo Island dunnart (</w:t>
      </w:r>
      <w:proofErr w:type="spellStart"/>
      <w:r w:rsidRPr="00D62403">
        <w:rPr>
          <w:rStyle w:val="Emphasis"/>
        </w:rPr>
        <w:t>Sminthopsis</w:t>
      </w:r>
      <w:proofErr w:type="spellEnd"/>
      <w:r w:rsidRPr="00D62403">
        <w:rPr>
          <w:rStyle w:val="Emphasis"/>
        </w:rPr>
        <w:t xml:space="preserve"> </w:t>
      </w:r>
      <w:proofErr w:type="spellStart"/>
      <w:r w:rsidRPr="00D62403">
        <w:rPr>
          <w:rStyle w:val="Emphasis"/>
        </w:rPr>
        <w:t>fuliginosus</w:t>
      </w:r>
      <w:proofErr w:type="spellEnd"/>
      <w:r w:rsidRPr="00D62403">
        <w:rPr>
          <w:rStyle w:val="Emphasis"/>
        </w:rPr>
        <w:t xml:space="preserve"> </w:t>
      </w:r>
      <w:proofErr w:type="spellStart"/>
      <w:r w:rsidRPr="00D62403">
        <w:rPr>
          <w:rStyle w:val="Emphasis"/>
        </w:rPr>
        <w:t>aitkeni</w:t>
      </w:r>
      <w:proofErr w:type="spellEnd"/>
      <w:r w:rsidRPr="005336A3">
        <w:rPr>
          <w:noProof/>
          <w:lang w:val="en-GB"/>
        </w:rPr>
        <w:t xml:space="preserve">). </w:t>
      </w:r>
      <w:r w:rsidRPr="00D62403">
        <w:rPr>
          <w:rStyle w:val="Emphasis"/>
        </w:rPr>
        <w:t>Conservation Science and Practice</w:t>
      </w:r>
      <w:r w:rsidRPr="005336A3">
        <w:rPr>
          <w:noProof/>
          <w:lang w:val="en-GB"/>
        </w:rPr>
        <w:t xml:space="preserve"> 1, e4.</w:t>
      </w:r>
    </w:p>
    <w:p w14:paraId="2795409A"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Hohnen R, Murphy BP, Legge SM, Dickman CR, Hodgens P, Groffen H, Molsher R, Gates JA &amp; Woinarski JCZ (2021a) Environmental factors influencing the distribution of the Kangaroo Island dunnart (</w:t>
      </w:r>
      <w:proofErr w:type="spellStart"/>
      <w:r w:rsidRPr="00D62403">
        <w:rPr>
          <w:rStyle w:val="Emphasis"/>
        </w:rPr>
        <w:t>Sminthopsis</w:t>
      </w:r>
      <w:proofErr w:type="spellEnd"/>
      <w:r w:rsidRPr="00D62403">
        <w:rPr>
          <w:rStyle w:val="Emphasis"/>
        </w:rPr>
        <w:t xml:space="preserve"> </w:t>
      </w:r>
      <w:proofErr w:type="spellStart"/>
      <w:r w:rsidRPr="00D62403">
        <w:rPr>
          <w:rStyle w:val="Emphasis"/>
        </w:rPr>
        <w:t>fuliginosus</w:t>
      </w:r>
      <w:proofErr w:type="spellEnd"/>
      <w:r w:rsidRPr="00D62403">
        <w:rPr>
          <w:rStyle w:val="Emphasis"/>
        </w:rPr>
        <w:t xml:space="preserve"> </w:t>
      </w:r>
      <w:proofErr w:type="spellStart"/>
      <w:r w:rsidRPr="00D62403">
        <w:rPr>
          <w:rStyle w:val="Emphasis"/>
        </w:rPr>
        <w:t>aitkeni</w:t>
      </w:r>
      <w:proofErr w:type="spellEnd"/>
      <w:r w:rsidRPr="005336A3">
        <w:rPr>
          <w:noProof/>
          <w:lang w:val="en-GB"/>
        </w:rPr>
        <w:t xml:space="preserve">). </w:t>
      </w:r>
      <w:r w:rsidRPr="00D62403">
        <w:rPr>
          <w:rStyle w:val="Emphasis"/>
        </w:rPr>
        <w:t>Australian Mammalogy (online early)</w:t>
      </w:r>
      <w:r w:rsidRPr="005336A3">
        <w:rPr>
          <w:noProof/>
          <w:lang w:val="en-GB"/>
        </w:rPr>
        <w:t>.</w:t>
      </w:r>
    </w:p>
    <w:p w14:paraId="23DC2060"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Hohnen R, Woinarski J, Legge S, Dickman C &amp; Murphy B (2021b) </w:t>
      </w:r>
      <w:proofErr w:type="gramStart"/>
      <w:r w:rsidRPr="00D62403">
        <w:rPr>
          <w:rStyle w:val="Emphasis"/>
        </w:rPr>
        <w:t>Post-fire</w:t>
      </w:r>
      <w:proofErr w:type="gramEnd"/>
      <w:r w:rsidRPr="00D62403">
        <w:rPr>
          <w:rStyle w:val="Emphasis"/>
        </w:rPr>
        <w:t xml:space="preserve"> changes in feral cat density across burnt and unburnt landscapes, Kangaroo Island</w:t>
      </w:r>
      <w:r w:rsidRPr="005336A3">
        <w:rPr>
          <w:noProof/>
          <w:lang w:val="en-GB"/>
        </w:rPr>
        <w:t>. NESP Threatened Species Recovery Hub Project 8.4.1 report, Brisbane.</w:t>
      </w:r>
    </w:p>
    <w:p w14:paraId="4ED2C0D7"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Hope P, Abbs D, Bhend J, Chiew F, Church J, Ekström M, Kirono D, Lenton A, Lucas C, McInnes KL, Moise A, Monselesan D, Mpelasoka F, Timbal B, Webb L &amp; Whetton P (2015) Southern and South-Western Flatlands Cluster Report. In </w:t>
      </w:r>
      <w:r w:rsidRPr="00D62403">
        <w:rPr>
          <w:rStyle w:val="Emphasis"/>
        </w:rPr>
        <w:t>Climate Change in Australia Projections for Australia’s Natural Resource Management Regions: Cluster Reports</w:t>
      </w:r>
      <w:r w:rsidRPr="005336A3">
        <w:rPr>
          <w:noProof/>
          <w:lang w:val="en-GB"/>
        </w:rPr>
        <w:t xml:space="preserve"> (Eds M Ekström, P Whetton, C Gerbing, M Grose, L Webb, J Risbey)</w:t>
      </w:r>
      <w:r>
        <w:rPr>
          <w:noProof/>
          <w:lang w:val="en-GB"/>
        </w:rPr>
        <w:t xml:space="preserve">. </w:t>
      </w:r>
      <w:r w:rsidRPr="005336A3">
        <w:rPr>
          <w:noProof/>
          <w:lang w:val="en-GB"/>
        </w:rPr>
        <w:t>CSIRO and Bureau of Meteorology, Australia.</w:t>
      </w:r>
    </w:p>
    <w:p w14:paraId="063CDA44" w14:textId="77777777" w:rsidR="001C1644"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Hradsky BA, Mildwaters C, Ritchie EG, Christie F &amp; Di Stefano J (2017) Responses of invasive predators and native prey to a prescribed forest fire. </w:t>
      </w:r>
      <w:r w:rsidRPr="00D62403">
        <w:rPr>
          <w:rStyle w:val="Emphasis"/>
        </w:rPr>
        <w:t>Journal of Mammalogy</w:t>
      </w:r>
      <w:r w:rsidRPr="005336A3">
        <w:rPr>
          <w:noProof/>
          <w:lang w:val="en-GB"/>
        </w:rPr>
        <w:t xml:space="preserve"> 98, 835–847.</w:t>
      </w:r>
    </w:p>
    <w:p w14:paraId="678E143B" w14:textId="77777777" w:rsidR="001C1644" w:rsidRPr="00D729A2" w:rsidRDefault="001C1644" w:rsidP="001C1644">
      <w:pPr>
        <w:pStyle w:val="EndNoteBibliography"/>
        <w:ind w:left="709" w:hanging="709"/>
        <w:rPr>
          <w:rStyle w:val="Hyperlink"/>
          <w:sz w:val="22"/>
        </w:rPr>
      </w:pPr>
      <w:r w:rsidRPr="00D729A2">
        <w:rPr>
          <w:sz w:val="22"/>
        </w:rPr>
        <w:t xml:space="preserve">IUCN (2022) </w:t>
      </w:r>
      <w:r w:rsidRPr="00D729A2">
        <w:rPr>
          <w:i/>
          <w:iCs/>
          <w:sz w:val="22"/>
        </w:rPr>
        <w:t>Guidelines for Using the IUCN Red List Categories and Criteria</w:t>
      </w:r>
      <w:r w:rsidRPr="00D729A2">
        <w:rPr>
          <w:sz w:val="22"/>
        </w:rPr>
        <w:t xml:space="preserve">. Version 15. Prepared by the Standards and Petitions Committee, International Union for the Conservation of Nature. Available from: </w:t>
      </w:r>
      <w:hyperlink r:id="rId29" w:history="1">
        <w:r w:rsidRPr="00D729A2">
          <w:rPr>
            <w:rStyle w:val="Hyperlink"/>
            <w:sz w:val="22"/>
          </w:rPr>
          <w:t>http://www.iucnredlist.org/documents/RedListGuidelines.pdf</w:t>
        </w:r>
      </w:hyperlink>
    </w:p>
    <w:p w14:paraId="50AAF7BF"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Jackson SM &amp; Groves C (2015) </w:t>
      </w:r>
      <w:r w:rsidRPr="00D62403">
        <w:rPr>
          <w:rStyle w:val="Emphasis"/>
        </w:rPr>
        <w:t>Taxonomy of Australian Mammals.</w:t>
      </w:r>
      <w:r w:rsidRPr="005336A3">
        <w:rPr>
          <w:noProof/>
          <w:lang w:val="en-GB"/>
        </w:rPr>
        <w:t xml:space="preserve"> CSIRO Publishing, Melbourne, Victoria.</w:t>
      </w:r>
    </w:p>
    <w:p w14:paraId="49EF2BD5"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Jones S, Mooney T, Ross J &amp; Pisanu P (2010) </w:t>
      </w:r>
      <w:r w:rsidRPr="00D62403">
        <w:rPr>
          <w:rStyle w:val="Emphasis"/>
        </w:rPr>
        <w:t>The distribution and ecology of threatened small mammals on Kangaroo Island</w:t>
      </w:r>
      <w:r w:rsidRPr="005336A3">
        <w:rPr>
          <w:noProof/>
          <w:lang w:val="en-GB"/>
        </w:rPr>
        <w:t>. Department for Environment and Heritage (South Australia), Kingscote.</w:t>
      </w:r>
    </w:p>
    <w:p w14:paraId="77717539"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Kearney SG, Carwardine J, Reside AE, Fisher DO, Maron M, Doherty TS, Legge S, Silcock J, Woinarski JCZ, Garnett ST, Wintle BA &amp; Watson JEM (2019) The threats to Australia’s imperilled species and implications for a national conservation response. </w:t>
      </w:r>
      <w:r w:rsidRPr="00D62403">
        <w:rPr>
          <w:rStyle w:val="Emphasis"/>
        </w:rPr>
        <w:t>Pacific Conservation Biology</w:t>
      </w:r>
      <w:r w:rsidRPr="005336A3">
        <w:rPr>
          <w:noProof/>
          <w:lang w:val="en-GB"/>
        </w:rPr>
        <w:t xml:space="preserve"> 25, </w:t>
      </w:r>
      <w:r>
        <w:rPr>
          <w:noProof/>
          <w:lang w:val="en-GB"/>
        </w:rPr>
        <w:t>231–234</w:t>
      </w:r>
      <w:r w:rsidRPr="005336A3">
        <w:rPr>
          <w:noProof/>
          <w:lang w:val="en-GB"/>
        </w:rPr>
        <w:t>.</w:t>
      </w:r>
    </w:p>
    <w:p w14:paraId="56AB0CA8" w14:textId="77777777" w:rsidR="001C1644"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Kemper CM, Cooper SJB, Medlin GC, Adams M, Stemmer D, Saint KM, McDowell MC &amp; Austin JJ (2011) Cryptic grey-bellied dunnart (</w:t>
      </w:r>
      <w:proofErr w:type="spellStart"/>
      <w:r w:rsidRPr="00D62403">
        <w:rPr>
          <w:rStyle w:val="Emphasis"/>
        </w:rPr>
        <w:t>Sminthopsis</w:t>
      </w:r>
      <w:proofErr w:type="spellEnd"/>
      <w:r w:rsidRPr="00D62403">
        <w:rPr>
          <w:rStyle w:val="Emphasis"/>
        </w:rPr>
        <w:t xml:space="preserve"> </w:t>
      </w:r>
      <w:proofErr w:type="spellStart"/>
      <w:r w:rsidRPr="00D62403">
        <w:rPr>
          <w:rStyle w:val="Emphasis"/>
        </w:rPr>
        <w:t>griseoventer</w:t>
      </w:r>
      <w:proofErr w:type="spellEnd"/>
      <w:r w:rsidRPr="005336A3">
        <w:rPr>
          <w:noProof/>
          <w:lang w:val="en-GB"/>
        </w:rPr>
        <w:t xml:space="preserve">) discovered in South Australia: Genetic, morphological and subfossil analyses show the value of collecting voucher material. </w:t>
      </w:r>
      <w:r w:rsidRPr="00D62403">
        <w:rPr>
          <w:rStyle w:val="Emphasis"/>
        </w:rPr>
        <w:t>Australian Journal of Zoology</w:t>
      </w:r>
      <w:r w:rsidRPr="005336A3">
        <w:rPr>
          <w:noProof/>
          <w:lang w:val="en-GB"/>
        </w:rPr>
        <w:t xml:space="preserve"> 59, 127–144.</w:t>
      </w:r>
    </w:p>
    <w:p w14:paraId="7B117A18"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Pr>
          <w:noProof/>
          <w:lang w:val="en-GB"/>
        </w:rPr>
        <w:t xml:space="preserve">KILB (Kangaroo Island Landscape Board) (2020a) Kangaroo Island Feral Cat Eradication Program. Available at: </w:t>
      </w:r>
      <w:r w:rsidRPr="000A107B">
        <w:rPr>
          <w:noProof/>
          <w:lang w:val="en-GB"/>
        </w:rPr>
        <w:t>https://www.landscape.sa.gov.au/ki/plants-and-animals/pest-animals/Kangaroo-Island-Feral-Cat-Eradication-Program</w:t>
      </w:r>
      <w:r>
        <w:rPr>
          <w:noProof/>
          <w:lang w:val="en-GB"/>
        </w:rPr>
        <w:t>. Accessed on 16 July 2021.</w:t>
      </w:r>
    </w:p>
    <w:p w14:paraId="6885EE97" w14:textId="77777777" w:rsidR="001C1644"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KILB</w:t>
      </w:r>
      <w:r>
        <w:rPr>
          <w:noProof/>
          <w:lang w:val="en-GB"/>
        </w:rPr>
        <w:t xml:space="preserve"> (Kangaroo Island Landscape Board)</w:t>
      </w:r>
      <w:r w:rsidRPr="005336A3">
        <w:rPr>
          <w:noProof/>
          <w:lang w:val="en-GB"/>
        </w:rPr>
        <w:t xml:space="preserve"> (2020</w:t>
      </w:r>
      <w:r>
        <w:rPr>
          <w:noProof/>
          <w:lang w:val="en-GB"/>
        </w:rPr>
        <w:t>b</w:t>
      </w:r>
      <w:r w:rsidRPr="005336A3">
        <w:rPr>
          <w:noProof/>
          <w:lang w:val="en-GB"/>
        </w:rPr>
        <w:t>) Pest plants and animals. Kangaroo Island Landscape Board,</w:t>
      </w:r>
      <w:r>
        <w:rPr>
          <w:noProof/>
          <w:lang w:val="en-GB"/>
        </w:rPr>
        <w:t xml:space="preserve"> Kingscote, South Australia.</w:t>
      </w:r>
      <w:r w:rsidRPr="005336A3">
        <w:rPr>
          <w:noProof/>
          <w:lang w:val="en-GB"/>
        </w:rPr>
        <w:t xml:space="preserve"> Available at: </w:t>
      </w:r>
      <w:hyperlink r:id="rId30" w:history="1">
        <w:r w:rsidRPr="00557F40">
          <w:rPr>
            <w:rStyle w:val="Hyperlink"/>
            <w:noProof/>
            <w:lang w:val="en-GB"/>
          </w:rPr>
          <w:t>https://www.landscape.sa.gov.au/ki/plants-and-animals/pest-plants</w:t>
        </w:r>
      </w:hyperlink>
      <w:r w:rsidRPr="005336A3">
        <w:rPr>
          <w:noProof/>
          <w:lang w:val="en-GB"/>
        </w:rPr>
        <w:t>. Accessed on 16 July 2021.</w:t>
      </w:r>
    </w:p>
    <w:p w14:paraId="751F0B11" w14:textId="77777777" w:rsidR="001C1644" w:rsidRDefault="001C1644" w:rsidP="001C1644">
      <w:pPr>
        <w:keepLines/>
        <w:widowControl w:val="0"/>
        <w:autoSpaceDE w:val="0"/>
        <w:autoSpaceDN w:val="0"/>
        <w:adjustRightInd w:val="0"/>
        <w:spacing w:line="240" w:lineRule="auto"/>
        <w:ind w:left="720" w:hanging="720"/>
        <w:rPr>
          <w:noProof/>
          <w:lang w:val="en-GB"/>
        </w:rPr>
      </w:pPr>
      <w:r>
        <w:rPr>
          <w:noProof/>
          <w:lang w:val="en-GB"/>
        </w:rPr>
        <w:t xml:space="preserve">KILB (Kangaroo Island Landscape Board) (2021) </w:t>
      </w:r>
      <w:r w:rsidRPr="00D62403">
        <w:rPr>
          <w:rStyle w:val="Emphasis"/>
        </w:rPr>
        <w:t>Phytophthora Fieldwork Hygiene Protocol</w:t>
      </w:r>
      <w:r>
        <w:rPr>
          <w:noProof/>
          <w:lang w:val="en-GB"/>
        </w:rPr>
        <w:t>. Kangaroo Island Landscape Board, Kingscote, South Australia.</w:t>
      </w:r>
    </w:p>
    <w:p w14:paraId="42F880D0" w14:textId="77777777" w:rsidR="001C1644" w:rsidRDefault="001C1644" w:rsidP="001C1644">
      <w:pPr>
        <w:keepLines/>
        <w:widowControl w:val="0"/>
        <w:autoSpaceDE w:val="0"/>
        <w:autoSpaceDN w:val="0"/>
        <w:adjustRightInd w:val="0"/>
        <w:spacing w:line="240" w:lineRule="auto"/>
        <w:ind w:left="720" w:hanging="720"/>
        <w:rPr>
          <w:noProof/>
          <w:lang w:val="en-GB"/>
        </w:rPr>
      </w:pPr>
      <w:r>
        <w:rPr>
          <w:noProof/>
          <w:lang w:val="en-GB"/>
        </w:rPr>
        <w:lastRenderedPageBreak/>
        <w:t xml:space="preserve">KILB &amp; DEW ( Kangaroo Island Landscape Board &amp; Department of Environment and Water (SA)) (2021) </w:t>
      </w:r>
      <w:r w:rsidRPr="0045561C">
        <w:rPr>
          <w:i/>
          <w:iCs/>
          <w:noProof/>
          <w:lang w:val="en-GB"/>
        </w:rPr>
        <w:t xml:space="preserve">Kangaroo Island Dunnart Recovery – Update prepared for the </w:t>
      </w:r>
      <w:r>
        <w:rPr>
          <w:i/>
          <w:iCs/>
          <w:noProof/>
          <w:lang w:val="en-GB"/>
        </w:rPr>
        <w:t>KI dunnart</w:t>
      </w:r>
      <w:r w:rsidRPr="0045561C">
        <w:rPr>
          <w:i/>
          <w:iCs/>
          <w:noProof/>
          <w:lang w:val="en-GB"/>
        </w:rPr>
        <w:t xml:space="preserve"> recovery team from combined KI Landscape Board, Department for Environment and Water’s Conservation and Wildlife Bushfire Recovery team and KI Regional staff.</w:t>
      </w:r>
      <w:r>
        <w:rPr>
          <w:i/>
          <w:iCs/>
          <w:noProof/>
          <w:lang w:val="en-GB"/>
        </w:rPr>
        <w:t xml:space="preserve"> </w:t>
      </w:r>
      <w:r>
        <w:rPr>
          <w:noProof/>
          <w:lang w:val="en-GB"/>
        </w:rPr>
        <w:t>Kangaroo Island Landscape Board, Kingscote, South Australia.</w:t>
      </w:r>
    </w:p>
    <w:p w14:paraId="52728C4B" w14:textId="77777777" w:rsidR="001C1644" w:rsidRDefault="001C1644" w:rsidP="001C1644">
      <w:pPr>
        <w:keepLines/>
        <w:widowControl w:val="0"/>
        <w:autoSpaceDE w:val="0"/>
        <w:autoSpaceDN w:val="0"/>
        <w:adjustRightInd w:val="0"/>
        <w:spacing w:line="240" w:lineRule="auto"/>
        <w:ind w:left="720" w:hanging="720"/>
        <w:rPr>
          <w:noProof/>
          <w:lang w:val="en-GB"/>
        </w:rPr>
      </w:pPr>
      <w:r>
        <w:rPr>
          <w:noProof/>
          <w:lang w:val="en-GB"/>
        </w:rPr>
        <w:t xml:space="preserve">KILB &amp; DEW ( Kangaroo Island Landscape Board &amp; Department of Environment and Water (SA)) (2021) </w:t>
      </w:r>
      <w:r w:rsidRPr="007014E8">
        <w:rPr>
          <w:i/>
          <w:iCs/>
          <w:noProof/>
          <w:lang w:val="en-GB"/>
        </w:rPr>
        <w:t>K</w:t>
      </w:r>
      <w:r>
        <w:rPr>
          <w:i/>
          <w:iCs/>
          <w:noProof/>
          <w:lang w:val="en-GB"/>
        </w:rPr>
        <w:t>I</w:t>
      </w:r>
      <w:r w:rsidRPr="007014E8">
        <w:rPr>
          <w:i/>
          <w:iCs/>
          <w:noProof/>
          <w:lang w:val="en-GB"/>
        </w:rPr>
        <w:t xml:space="preserve"> Landscape board KI dunnart detection locations.</w:t>
      </w:r>
      <w:r w:rsidRPr="005A74F0">
        <w:rPr>
          <w:noProof/>
          <w:lang w:val="en-GB"/>
        </w:rPr>
        <w:t xml:space="preserve"> </w:t>
      </w:r>
      <w:r>
        <w:rPr>
          <w:noProof/>
          <w:lang w:val="en-GB"/>
        </w:rPr>
        <w:t>Kangaroo Island Landscape Board, Kingscote, South Australia.</w:t>
      </w:r>
    </w:p>
    <w:p w14:paraId="0F7D0632" w14:textId="77777777" w:rsidR="001C1644" w:rsidRPr="00274A71" w:rsidRDefault="001C1644" w:rsidP="001C1644">
      <w:pPr>
        <w:keepLines/>
        <w:widowControl w:val="0"/>
        <w:autoSpaceDE w:val="0"/>
        <w:autoSpaceDN w:val="0"/>
        <w:adjustRightInd w:val="0"/>
        <w:spacing w:line="240" w:lineRule="auto"/>
        <w:ind w:left="720" w:hanging="720"/>
        <w:rPr>
          <w:noProof/>
          <w:lang w:val="en-GB"/>
        </w:rPr>
      </w:pPr>
      <w:r>
        <w:rPr>
          <w:noProof/>
          <w:lang w:val="en-GB"/>
        </w:rPr>
        <w:t>KILfW (Kangaroo Island Land for Wildlife) (2021</w:t>
      </w:r>
      <w:r w:rsidRPr="00D729A2">
        <w:rPr>
          <w:i/>
          <w:iCs/>
          <w:noProof/>
          <w:lang w:val="en-GB"/>
        </w:rPr>
        <w:t>) Kangaroo Island Land for Wildlife – KI dunnart Recovery Team Update</w:t>
      </w:r>
      <w:r>
        <w:rPr>
          <w:i/>
          <w:iCs/>
          <w:noProof/>
          <w:lang w:val="en-GB"/>
        </w:rPr>
        <w:t xml:space="preserve"> </w:t>
      </w:r>
      <w:r w:rsidRPr="00D729A2">
        <w:rPr>
          <w:i/>
          <w:iCs/>
          <w:noProof/>
          <w:lang w:val="en-GB"/>
        </w:rPr>
        <w:t>September 2021</w:t>
      </w:r>
      <w:r>
        <w:rPr>
          <w:noProof/>
          <w:lang w:val="en-GB"/>
        </w:rPr>
        <w:t>. Joint managers of Western River Refuge, Kangaroo Island.</w:t>
      </w:r>
    </w:p>
    <w:p w14:paraId="4A6363B0"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Kitchener DJ, Stoddart J &amp; Henry J (1984) A taxonomic revision of the </w:t>
      </w:r>
      <w:proofErr w:type="spellStart"/>
      <w:r w:rsidRPr="00D62403">
        <w:rPr>
          <w:rStyle w:val="Emphasis"/>
        </w:rPr>
        <w:t>Sminthopsis</w:t>
      </w:r>
      <w:proofErr w:type="spellEnd"/>
      <w:r w:rsidRPr="00D62403">
        <w:rPr>
          <w:rStyle w:val="Emphasis"/>
        </w:rPr>
        <w:t xml:space="preserve"> </w:t>
      </w:r>
      <w:proofErr w:type="spellStart"/>
      <w:r w:rsidRPr="00D62403">
        <w:rPr>
          <w:rStyle w:val="Emphasis"/>
        </w:rPr>
        <w:t>murina</w:t>
      </w:r>
      <w:proofErr w:type="spellEnd"/>
      <w:r w:rsidRPr="005336A3">
        <w:rPr>
          <w:noProof/>
          <w:lang w:val="en-GB"/>
        </w:rPr>
        <w:t xml:space="preserve"> complex (Marsupialia: Dasyuridae) in Australia, including descriptions of four new species. </w:t>
      </w:r>
      <w:r w:rsidRPr="00D62403">
        <w:rPr>
          <w:rStyle w:val="Emphasis"/>
        </w:rPr>
        <w:t>Records of the Western Australian Museum</w:t>
      </w:r>
      <w:r w:rsidRPr="005336A3">
        <w:rPr>
          <w:noProof/>
          <w:lang w:val="en-GB"/>
        </w:rPr>
        <w:t xml:space="preserve"> 11, 201–247.</w:t>
      </w:r>
    </w:p>
    <w:p w14:paraId="61F42144"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Lee AK &amp; Cockburn A (1985) </w:t>
      </w:r>
      <w:r w:rsidRPr="00D62403">
        <w:rPr>
          <w:rStyle w:val="Emphasis"/>
        </w:rPr>
        <w:t>Evolutionary Ecology of Marsupials.</w:t>
      </w:r>
      <w:r w:rsidRPr="005336A3">
        <w:rPr>
          <w:noProof/>
          <w:lang w:val="en-GB"/>
        </w:rPr>
        <w:t xml:space="preserve"> Oxford University Press, Cambridge, UK.</w:t>
      </w:r>
    </w:p>
    <w:p w14:paraId="6DAD0EBC" w14:textId="77777777" w:rsidR="001C1644" w:rsidRDefault="001C1644" w:rsidP="001C1644">
      <w:pPr>
        <w:keepLines/>
        <w:widowControl w:val="0"/>
        <w:autoSpaceDE w:val="0"/>
        <w:autoSpaceDN w:val="0"/>
        <w:adjustRightInd w:val="0"/>
        <w:spacing w:line="240" w:lineRule="auto"/>
        <w:ind w:left="720" w:hanging="720"/>
        <w:rPr>
          <w:noProof/>
          <w:lang w:val="en-GB"/>
        </w:rPr>
      </w:pPr>
      <w:r w:rsidRPr="00797B85">
        <w:rPr>
          <w:noProof/>
          <w:lang w:val="en-GB"/>
        </w:rPr>
        <w:t>Legge S, Rumpff L, Woinarski JCZ, Whiterod NS, Ward M, Southwell DG, Scheele BC, Nimmo DG, Lintermans M, Geyle H</w:t>
      </w:r>
      <w:r>
        <w:rPr>
          <w:noProof/>
          <w:lang w:val="en-GB"/>
        </w:rPr>
        <w:t>, Garnett ST, Hayward-Brown B</w:t>
      </w:r>
      <w:r w:rsidRPr="00F066A6">
        <w:rPr>
          <w:noProof/>
        </w:rPr>
        <w:t>,</w:t>
      </w:r>
      <w:r>
        <w:rPr>
          <w:noProof/>
        </w:rPr>
        <w:t xml:space="preserve"> Ensbey </w:t>
      </w:r>
      <w:hyperlink r:id="rId31" w:history="1">
        <w:r w:rsidRPr="00F066A6">
          <w:rPr>
            <w:rStyle w:val="Hyperlink"/>
            <w:noProof/>
          </w:rPr>
          <w:t>M</w:t>
        </w:r>
      </w:hyperlink>
      <w:r w:rsidRPr="00F066A6">
        <w:rPr>
          <w:noProof/>
        </w:rPr>
        <w:t>,</w:t>
      </w:r>
      <w:r>
        <w:rPr>
          <w:noProof/>
        </w:rPr>
        <w:t xml:space="preserve"> Ehmke </w:t>
      </w:r>
      <w:hyperlink r:id="rId32" w:history="1">
        <w:r w:rsidRPr="00F066A6">
          <w:rPr>
            <w:rStyle w:val="Hyperlink"/>
            <w:noProof/>
          </w:rPr>
          <w:t>G</w:t>
        </w:r>
      </w:hyperlink>
      <w:r w:rsidRPr="00797B85">
        <w:rPr>
          <w:noProof/>
          <w:lang w:val="en-GB"/>
        </w:rPr>
        <w:t xml:space="preserve"> et al. (2022) The conservation impacts of ecological disturbance: time-bound estimates of population loss and recovery for fauna affected by the 2019-20 Australian megafires. </w:t>
      </w:r>
      <w:r w:rsidRPr="00CA069B">
        <w:rPr>
          <w:i/>
          <w:iCs/>
          <w:noProof/>
          <w:lang w:val="en-GB"/>
        </w:rPr>
        <w:t xml:space="preserve">Global Ecology </w:t>
      </w:r>
      <w:r>
        <w:rPr>
          <w:i/>
          <w:iCs/>
          <w:noProof/>
          <w:lang w:val="en-GB"/>
        </w:rPr>
        <w:t xml:space="preserve">and </w:t>
      </w:r>
      <w:r w:rsidRPr="00CA069B">
        <w:rPr>
          <w:i/>
          <w:iCs/>
          <w:noProof/>
          <w:lang w:val="en-GB"/>
        </w:rPr>
        <w:t>Biogeography</w:t>
      </w:r>
      <w:r w:rsidRPr="00797B85">
        <w:rPr>
          <w:noProof/>
          <w:lang w:val="en-GB"/>
        </w:rPr>
        <w:t xml:space="preserve"> in press.</w:t>
      </w:r>
    </w:p>
    <w:p w14:paraId="231B24C1" w14:textId="77777777" w:rsidR="001C1644" w:rsidRPr="0045561C" w:rsidRDefault="001C1644" w:rsidP="001C1644">
      <w:pPr>
        <w:keepLines/>
        <w:widowControl w:val="0"/>
        <w:autoSpaceDE w:val="0"/>
        <w:autoSpaceDN w:val="0"/>
        <w:adjustRightInd w:val="0"/>
        <w:spacing w:line="240" w:lineRule="auto"/>
        <w:ind w:left="720" w:hanging="720"/>
        <w:rPr>
          <w:noProof/>
          <w:lang w:val="en-GB"/>
        </w:rPr>
      </w:pPr>
      <w:r w:rsidRPr="00841E60">
        <w:t xml:space="preserve">Leahy L, </w:t>
      </w:r>
      <w:proofErr w:type="spellStart"/>
      <w:r w:rsidRPr="00841E60">
        <w:t>Legge</w:t>
      </w:r>
      <w:proofErr w:type="spellEnd"/>
      <w:r w:rsidRPr="00841E60">
        <w:t xml:space="preserve"> SM, Tuft K, McGregor HW, </w:t>
      </w:r>
      <w:proofErr w:type="spellStart"/>
      <w:r w:rsidRPr="00841E60">
        <w:t>Barmuta</w:t>
      </w:r>
      <w:proofErr w:type="spellEnd"/>
      <w:r w:rsidRPr="00841E60">
        <w:t xml:space="preserve"> LA, Jones ME &amp; Johnson CN (201</w:t>
      </w:r>
      <w:r>
        <w:t>5)</w:t>
      </w:r>
      <w:r w:rsidRPr="00841E60">
        <w:t xml:space="preserve"> Amplified predation after fire suppresses rodent populations in Australia’s tropical savannas. </w:t>
      </w:r>
      <w:r w:rsidRPr="00841E60">
        <w:rPr>
          <w:i/>
        </w:rPr>
        <w:t>Wildlife Research</w:t>
      </w:r>
      <w:r w:rsidRPr="00841E60">
        <w:t xml:space="preserve"> 42, 705</w:t>
      </w:r>
      <w:r>
        <w:t>–</w:t>
      </w:r>
      <w:r w:rsidRPr="00841E60">
        <w:t>716.</w:t>
      </w:r>
    </w:p>
    <w:p w14:paraId="635DCDAA"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Malhi Y, Franklin J, Seddon N, Solan M, Turner MG, Field CB &amp; Knowlton N (2020) Climate change and ecosystems: threats, opportunities and solutions. </w:t>
      </w:r>
      <w:r w:rsidRPr="00D62403">
        <w:rPr>
          <w:rStyle w:val="Emphasis"/>
        </w:rPr>
        <w:t>Philosophical Transactions of the Royal Society B: Biological Sciences</w:t>
      </w:r>
      <w:r w:rsidRPr="005336A3">
        <w:rPr>
          <w:noProof/>
          <w:lang w:val="en-GB"/>
        </w:rPr>
        <w:t xml:space="preserve"> 375, 20190104.</w:t>
      </w:r>
    </w:p>
    <w:p w14:paraId="20A7CC86"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Maxwell SL, Butt N, Maron M, McAlpine CA, Chapman S, Ullmann A, Segan DB &amp; Watson JEM (2019) Conservation implications of ecological responses to extreme weather and climate events. </w:t>
      </w:r>
      <w:r w:rsidRPr="00D62403">
        <w:rPr>
          <w:rStyle w:val="Emphasis"/>
        </w:rPr>
        <w:t>Diversity and Distributions</w:t>
      </w:r>
      <w:r w:rsidRPr="005336A3">
        <w:rPr>
          <w:noProof/>
          <w:lang w:val="en-GB"/>
        </w:rPr>
        <w:t xml:space="preserve"> 25, 613–625.</w:t>
      </w:r>
    </w:p>
    <w:p w14:paraId="605DFB62"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McAlpine CA, Syktus J, Ryan JG, Deo RC, McKeon GM, McGowan HA &amp; Phinn SR (2009) A continent under stress: Interactions, feedbacks and risks associated with impact of modified land cover on Australia’s climate. </w:t>
      </w:r>
      <w:r w:rsidRPr="00D62403">
        <w:rPr>
          <w:rStyle w:val="Emphasis"/>
        </w:rPr>
        <w:t>Global Change Biology</w:t>
      </w:r>
      <w:r w:rsidRPr="005336A3">
        <w:rPr>
          <w:noProof/>
          <w:lang w:val="en-GB"/>
        </w:rPr>
        <w:t xml:space="preserve"> 15, 2206–2223.</w:t>
      </w:r>
    </w:p>
    <w:p w14:paraId="1081BC1E" w14:textId="77777777" w:rsidR="001C1644" w:rsidRDefault="001C1644" w:rsidP="001C1644">
      <w:pPr>
        <w:keepLines/>
        <w:widowControl w:val="0"/>
        <w:autoSpaceDE w:val="0"/>
        <w:autoSpaceDN w:val="0"/>
        <w:adjustRightInd w:val="0"/>
        <w:spacing w:line="240" w:lineRule="auto"/>
        <w:ind w:left="720" w:hanging="720"/>
      </w:pPr>
      <w:r w:rsidRPr="00841E60">
        <w:t xml:space="preserve">McGregor HW, </w:t>
      </w:r>
      <w:proofErr w:type="spellStart"/>
      <w:r w:rsidRPr="00841E60">
        <w:t>Legge</w:t>
      </w:r>
      <w:proofErr w:type="spellEnd"/>
      <w:r w:rsidRPr="00841E60">
        <w:t xml:space="preserve"> S, Jones ME &amp; Johnson CN (2014</w:t>
      </w:r>
      <w:r>
        <w:t>)</w:t>
      </w:r>
      <w:r w:rsidRPr="00841E60">
        <w:t xml:space="preserve"> Landscape management of fire and grazing regimes alters the fine-scale habitat utilisation by feral cats. </w:t>
      </w:r>
      <w:r w:rsidRPr="00841E60">
        <w:rPr>
          <w:i/>
        </w:rPr>
        <w:t>PLOS ONE</w:t>
      </w:r>
      <w:r w:rsidRPr="00841E60">
        <w:t xml:space="preserve"> 9, e109097</w:t>
      </w:r>
      <w:r>
        <w:t>.</w:t>
      </w:r>
    </w:p>
    <w:p w14:paraId="5C1A7262" w14:textId="77777777" w:rsidR="001C1644" w:rsidRDefault="001C1644" w:rsidP="001C1644">
      <w:pPr>
        <w:keepLines/>
        <w:widowControl w:val="0"/>
        <w:autoSpaceDE w:val="0"/>
        <w:autoSpaceDN w:val="0"/>
        <w:adjustRightInd w:val="0"/>
        <w:spacing w:line="240" w:lineRule="auto"/>
        <w:ind w:left="720" w:hanging="720"/>
      </w:pPr>
      <w:r w:rsidRPr="00C22F11">
        <w:t xml:space="preserve">McGregor HW, </w:t>
      </w:r>
      <w:proofErr w:type="spellStart"/>
      <w:r w:rsidRPr="00C22F11">
        <w:t>Legge</w:t>
      </w:r>
      <w:proofErr w:type="spellEnd"/>
      <w:r w:rsidRPr="00C22F11">
        <w:t xml:space="preserve"> S, Jones ME &amp; Johnson CN (2016</w:t>
      </w:r>
      <w:r>
        <w:t>a)</w:t>
      </w:r>
      <w:r w:rsidRPr="00C22F11">
        <w:t xml:space="preserve"> Extraterritorial hunting expeditions to intense fire scars by feral cats. </w:t>
      </w:r>
      <w:r w:rsidRPr="00C22F11">
        <w:rPr>
          <w:i/>
          <w:iCs/>
        </w:rPr>
        <w:t>Scientific reports</w:t>
      </w:r>
      <w:r w:rsidRPr="00C22F11">
        <w:t xml:space="preserve"> 6, 1</w:t>
      </w:r>
      <w:r>
        <w:t>–</w:t>
      </w:r>
      <w:r w:rsidRPr="00C22F11">
        <w:t>7.</w:t>
      </w:r>
    </w:p>
    <w:p w14:paraId="7DA30F3C" w14:textId="77777777" w:rsidR="001C1644" w:rsidRPr="00165EFD" w:rsidRDefault="001C1644" w:rsidP="001C1644">
      <w:pPr>
        <w:keepLines/>
        <w:widowControl w:val="0"/>
        <w:autoSpaceDE w:val="0"/>
        <w:autoSpaceDN w:val="0"/>
        <w:adjustRightInd w:val="0"/>
        <w:spacing w:line="240" w:lineRule="auto"/>
        <w:ind w:left="720" w:hanging="720"/>
      </w:pPr>
      <w:r w:rsidRPr="005336A3">
        <w:rPr>
          <w:noProof/>
          <w:lang w:val="en-GB"/>
        </w:rPr>
        <w:t>McGregor HW, Cliff HB &amp; Kanowski J (2016</w:t>
      </w:r>
      <w:r>
        <w:rPr>
          <w:noProof/>
          <w:lang w:val="en-GB"/>
        </w:rPr>
        <w:t>b</w:t>
      </w:r>
      <w:r w:rsidRPr="005336A3">
        <w:rPr>
          <w:noProof/>
          <w:lang w:val="en-GB"/>
        </w:rPr>
        <w:t xml:space="preserve">) Habitat preference for fire scars by feral cats in Cape York Peninsula, Australia. </w:t>
      </w:r>
      <w:r w:rsidRPr="00D62403">
        <w:rPr>
          <w:rStyle w:val="Emphasis"/>
        </w:rPr>
        <w:t>Wildlife Research</w:t>
      </w:r>
      <w:r w:rsidRPr="005336A3">
        <w:rPr>
          <w:noProof/>
          <w:lang w:val="en-GB"/>
        </w:rPr>
        <w:t xml:space="preserve"> 43, 623–633.</w:t>
      </w:r>
    </w:p>
    <w:p w14:paraId="738C77BD"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lastRenderedPageBreak/>
        <w:t xml:space="preserve">McKenzie N &amp; Kemper C (2016) </w:t>
      </w:r>
      <w:proofErr w:type="spellStart"/>
      <w:r w:rsidRPr="00D62403">
        <w:rPr>
          <w:rStyle w:val="Emphasis"/>
        </w:rPr>
        <w:t>Sminthopsis</w:t>
      </w:r>
      <w:proofErr w:type="spellEnd"/>
      <w:r w:rsidRPr="00D62403">
        <w:rPr>
          <w:rStyle w:val="Emphasis"/>
        </w:rPr>
        <w:t xml:space="preserve"> </w:t>
      </w:r>
      <w:proofErr w:type="spellStart"/>
      <w:r w:rsidRPr="00D62403">
        <w:rPr>
          <w:rStyle w:val="Emphasis"/>
        </w:rPr>
        <w:t>griseoventer</w:t>
      </w:r>
      <w:proofErr w:type="spellEnd"/>
      <w:r w:rsidRPr="005336A3">
        <w:rPr>
          <w:noProof/>
          <w:lang w:val="en-GB"/>
        </w:rPr>
        <w:t>. The IUCN Red List of Threatened Species 2016</w:t>
      </w:r>
      <w:r>
        <w:rPr>
          <w:noProof/>
          <w:lang w:val="en-GB"/>
        </w:rPr>
        <w:t>.</w:t>
      </w:r>
      <w:r w:rsidRPr="005336A3">
        <w:rPr>
          <w:noProof/>
          <w:lang w:val="en-GB"/>
        </w:rPr>
        <w:t xml:space="preserve"> Available at: </w:t>
      </w:r>
      <w:hyperlink r:id="rId33" w:history="1">
        <w:r w:rsidRPr="00557F40">
          <w:rPr>
            <w:rStyle w:val="Hyperlink"/>
            <w:noProof/>
            <w:lang w:val="en-GB"/>
          </w:rPr>
          <w:t>https://dx.doi.org/10.2305/IUCN.UK.2016-2.RLTS.T41510A21948615.en</w:t>
        </w:r>
      </w:hyperlink>
      <w:r w:rsidRPr="005336A3">
        <w:rPr>
          <w:noProof/>
          <w:lang w:val="en-GB"/>
        </w:rPr>
        <w:t>. Accessed on 14 July 2021.</w:t>
      </w:r>
    </w:p>
    <w:p w14:paraId="6EDA931B"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Menkhorst PW (1995) Common Dunnart. In </w:t>
      </w:r>
      <w:r w:rsidRPr="00D62403">
        <w:rPr>
          <w:rStyle w:val="Emphasis"/>
        </w:rPr>
        <w:t>Mammals of Victoria</w:t>
      </w:r>
      <w:r>
        <w:rPr>
          <w:noProof/>
          <w:lang w:val="en-GB"/>
        </w:rPr>
        <w:t xml:space="preserve">, </w:t>
      </w:r>
      <w:r w:rsidRPr="005336A3">
        <w:rPr>
          <w:noProof/>
          <w:lang w:val="en-GB"/>
        </w:rPr>
        <w:t>pp. 66–67. Oxford University Press and Department of Conservation and Natural Resources (Victoria), Melbourne.</w:t>
      </w:r>
    </w:p>
    <w:p w14:paraId="524A5FFA"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Menkhorst PW &amp; Knight F (2004) </w:t>
      </w:r>
      <w:r w:rsidRPr="00D62403">
        <w:rPr>
          <w:rStyle w:val="Emphasis"/>
        </w:rPr>
        <w:t>A Field Guide to the Mammals of Australia.</w:t>
      </w:r>
      <w:r w:rsidRPr="005336A3">
        <w:rPr>
          <w:noProof/>
          <w:lang w:val="en-GB"/>
        </w:rPr>
        <w:t xml:space="preserve"> Oxford University Press, Melbourne, Victoria.</w:t>
      </w:r>
    </w:p>
    <w:p w14:paraId="0A50ECB0"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Molsher R, Hodgens P &amp; Dowie D (2019) </w:t>
      </w:r>
      <w:r w:rsidRPr="00D62403">
        <w:rPr>
          <w:rStyle w:val="Emphasis"/>
        </w:rPr>
        <w:t>Kangaroo Island Biodiversity and Rodent Monitoring Progress Report</w:t>
      </w:r>
      <w:r w:rsidRPr="005336A3">
        <w:rPr>
          <w:noProof/>
          <w:lang w:val="en-GB"/>
        </w:rPr>
        <w:t>. Natural Resources Kangaroo Island, Kingscote, South Australia.</w:t>
      </w:r>
    </w:p>
    <w:p w14:paraId="5D94E0DF"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Monamy V &amp; Fox BJ (2000) Small mammal succession is determined by vegetation density rather than time elapsed since disturbance. </w:t>
      </w:r>
      <w:r w:rsidRPr="00D62403">
        <w:rPr>
          <w:rStyle w:val="Emphasis"/>
        </w:rPr>
        <w:t>Austral Ecology</w:t>
      </w:r>
      <w:r w:rsidRPr="005336A3">
        <w:rPr>
          <w:noProof/>
          <w:lang w:val="en-GB"/>
        </w:rPr>
        <w:t xml:space="preserve"> 25, 580–587.</w:t>
      </w:r>
    </w:p>
    <w:p w14:paraId="3383A90C"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Mooney P, Sandow D &amp; Ross J (2009) </w:t>
      </w:r>
      <w:r w:rsidRPr="00D62403">
        <w:rPr>
          <w:rStyle w:val="Emphasis"/>
        </w:rPr>
        <w:t>Kangaroo Island vegetation dieback assessment method – measuring impacts of drought on native vegetation</w:t>
      </w:r>
      <w:r w:rsidRPr="005336A3">
        <w:rPr>
          <w:noProof/>
          <w:lang w:val="en-GB"/>
        </w:rPr>
        <w:t>. Department for Environment and Heritage (South Australia), Kingscote.</w:t>
      </w:r>
    </w:p>
    <w:p w14:paraId="5CF909A0" w14:textId="77777777" w:rsidR="001C1644"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Morton SR, Denny MJS &amp; Read DG (1983) Habitat preferences and diets of sympatric </w:t>
      </w:r>
      <w:proofErr w:type="spellStart"/>
      <w:r w:rsidRPr="00D62403">
        <w:rPr>
          <w:rStyle w:val="Emphasis"/>
        </w:rPr>
        <w:t>Sminthopsis</w:t>
      </w:r>
      <w:proofErr w:type="spellEnd"/>
      <w:r w:rsidRPr="00D62403">
        <w:rPr>
          <w:rStyle w:val="Emphasis"/>
        </w:rPr>
        <w:t xml:space="preserve"> </w:t>
      </w:r>
      <w:proofErr w:type="spellStart"/>
      <w:r w:rsidRPr="00D62403">
        <w:rPr>
          <w:rStyle w:val="Emphasis"/>
        </w:rPr>
        <w:t>crassicaudata</w:t>
      </w:r>
      <w:proofErr w:type="spellEnd"/>
      <w:r w:rsidRPr="005336A3">
        <w:rPr>
          <w:noProof/>
          <w:lang w:val="en-GB"/>
        </w:rPr>
        <w:t xml:space="preserve"> and </w:t>
      </w:r>
      <w:r w:rsidRPr="00D62403">
        <w:rPr>
          <w:rStyle w:val="Emphasis"/>
        </w:rPr>
        <w:t xml:space="preserve">S. </w:t>
      </w:r>
      <w:proofErr w:type="spellStart"/>
      <w:r w:rsidRPr="00D62403">
        <w:rPr>
          <w:rStyle w:val="Emphasis"/>
        </w:rPr>
        <w:t>murina</w:t>
      </w:r>
      <w:proofErr w:type="spellEnd"/>
      <w:r w:rsidRPr="005336A3">
        <w:rPr>
          <w:noProof/>
          <w:lang w:val="en-GB"/>
        </w:rPr>
        <w:t xml:space="preserve"> (Marsupialia: Dasyuridae). </w:t>
      </w:r>
      <w:r w:rsidRPr="00D62403">
        <w:rPr>
          <w:rStyle w:val="Emphasis"/>
        </w:rPr>
        <w:t>Journal of Mammalogy</w:t>
      </w:r>
      <w:r w:rsidRPr="005336A3">
        <w:rPr>
          <w:noProof/>
          <w:lang w:val="en-GB"/>
        </w:rPr>
        <w:t xml:space="preserve"> 6, 29–34.</w:t>
      </w:r>
    </w:p>
    <w:p w14:paraId="58F317EA" w14:textId="77777777" w:rsidR="001C1644" w:rsidRDefault="001C1644" w:rsidP="001C1644">
      <w:pPr>
        <w:keepLines/>
        <w:widowControl w:val="0"/>
        <w:autoSpaceDE w:val="0"/>
        <w:autoSpaceDN w:val="0"/>
        <w:adjustRightInd w:val="0"/>
        <w:spacing w:line="240" w:lineRule="auto"/>
        <w:ind w:left="720" w:hanging="720"/>
      </w:pPr>
      <w:r>
        <w:t>NESP TSR (National Environmental Science Program, Threatened Species Recovery Hub) (2019) Threatened Species Strategy Year 3 Scorecard – Kangaroo Island Dunnart. Australian Government, Canberra.</w:t>
      </w:r>
    </w:p>
    <w:p w14:paraId="00E94F38" w14:textId="77777777" w:rsidR="001C1644" w:rsidRDefault="001C1644" w:rsidP="001C1644">
      <w:pPr>
        <w:keepLines/>
        <w:widowControl w:val="0"/>
        <w:autoSpaceDE w:val="0"/>
        <w:autoSpaceDN w:val="0"/>
        <w:adjustRightInd w:val="0"/>
        <w:spacing w:line="240" w:lineRule="auto"/>
        <w:ind w:left="720" w:hanging="720"/>
      </w:pPr>
      <w:r w:rsidRPr="00D01C47">
        <w:t>Ngarrindjeri Nation (2007)</w:t>
      </w:r>
      <w:r>
        <w:t xml:space="preserve"> </w:t>
      </w:r>
      <w:r w:rsidRPr="00D01C47">
        <w:rPr>
          <w:i/>
        </w:rPr>
        <w:t xml:space="preserve">Ngarrindjeri Nation </w:t>
      </w:r>
      <w:proofErr w:type="spellStart"/>
      <w:r w:rsidRPr="00D01C47">
        <w:rPr>
          <w:i/>
        </w:rPr>
        <w:t>Yarluwar-Ruwe</w:t>
      </w:r>
      <w:proofErr w:type="spellEnd"/>
      <w:r w:rsidRPr="00D01C47">
        <w:rPr>
          <w:i/>
        </w:rPr>
        <w:t xml:space="preserve"> plan: caring for </w:t>
      </w:r>
      <w:proofErr w:type="gramStart"/>
      <w:r w:rsidRPr="00D01C47">
        <w:rPr>
          <w:i/>
        </w:rPr>
        <w:t>Ngarrindjeri sea</w:t>
      </w:r>
      <w:proofErr w:type="gramEnd"/>
      <w:r w:rsidRPr="00D01C47">
        <w:rPr>
          <w:i/>
        </w:rPr>
        <w:t xml:space="preserve"> country and culture, prepared by the Ngarrindjeri </w:t>
      </w:r>
      <w:proofErr w:type="spellStart"/>
      <w:r w:rsidRPr="00D01C47">
        <w:rPr>
          <w:i/>
        </w:rPr>
        <w:t>Tendi</w:t>
      </w:r>
      <w:proofErr w:type="spellEnd"/>
      <w:r w:rsidRPr="00D01C47">
        <w:rPr>
          <w:i/>
        </w:rPr>
        <w:t>, Ngarrindjeri heritage committee and Ngarrindjeri native title management committee</w:t>
      </w:r>
      <w:r w:rsidRPr="00D01C47">
        <w:t>. Ngarrindjeri land and progress association, Camp Coorong, Meningie.</w:t>
      </w:r>
    </w:p>
    <w:p w14:paraId="1190B757" w14:textId="77777777" w:rsidR="001C1644" w:rsidRDefault="001C1644" w:rsidP="001C1644">
      <w:pPr>
        <w:keepLines/>
        <w:widowControl w:val="0"/>
        <w:autoSpaceDE w:val="0"/>
        <w:autoSpaceDN w:val="0"/>
        <w:adjustRightInd w:val="0"/>
        <w:spacing w:line="240" w:lineRule="auto"/>
        <w:ind w:left="720" w:hanging="720"/>
      </w:pPr>
      <w:r w:rsidRPr="003378CC">
        <w:t>NRKI</w:t>
      </w:r>
      <w:r>
        <w:t xml:space="preserve"> (</w:t>
      </w:r>
      <w:r w:rsidRPr="003378CC">
        <w:t>Kangaroo Island Natural Resources Management Board</w:t>
      </w:r>
      <w:r>
        <w:t>)</w:t>
      </w:r>
      <w:r w:rsidRPr="003378CC">
        <w:t xml:space="preserve"> (2017) </w:t>
      </w:r>
      <w:r w:rsidRPr="003378CC">
        <w:rPr>
          <w:i/>
        </w:rPr>
        <w:t>Kangaroo Island natural resources management plan 2017-2027</w:t>
      </w:r>
      <w:r>
        <w:rPr>
          <w:i/>
        </w:rPr>
        <w:t>.</w:t>
      </w:r>
      <w:r w:rsidRPr="003378CC">
        <w:rPr>
          <w:i/>
        </w:rPr>
        <w:t xml:space="preserve"> </w:t>
      </w:r>
      <w:r w:rsidRPr="003378CC">
        <w:t>Kangaroo Island Natural Resources Management Board (SA), Kingscote.</w:t>
      </w:r>
    </w:p>
    <w:p w14:paraId="77D64D95" w14:textId="77777777" w:rsidR="001C1644" w:rsidRPr="00CA069B" w:rsidRDefault="001C1644" w:rsidP="001C1644">
      <w:pPr>
        <w:keepLines/>
        <w:widowControl w:val="0"/>
        <w:autoSpaceDE w:val="0"/>
        <w:autoSpaceDN w:val="0"/>
        <w:adjustRightInd w:val="0"/>
        <w:spacing w:line="240" w:lineRule="auto"/>
        <w:ind w:left="709" w:hanging="709"/>
      </w:pPr>
      <w:r w:rsidRPr="00CA069B">
        <w:rPr>
          <w:rFonts w:eastAsia="Times New Roman" w:cs="Arial"/>
          <w:shd w:val="clear" w:color="auto" w:fill="FFFFFF"/>
        </w:rPr>
        <w:t xml:space="preserve">O’Callaghan M, </w:t>
      </w:r>
      <w:proofErr w:type="spellStart"/>
      <w:r w:rsidRPr="00CA069B">
        <w:rPr>
          <w:rFonts w:eastAsia="Times New Roman" w:cs="Arial"/>
          <w:shd w:val="clear" w:color="auto" w:fill="FFFFFF"/>
        </w:rPr>
        <w:t>Reddin</w:t>
      </w:r>
      <w:proofErr w:type="spellEnd"/>
      <w:r w:rsidRPr="00CA069B">
        <w:rPr>
          <w:rFonts w:eastAsia="Times New Roman" w:cs="Arial"/>
          <w:shd w:val="clear" w:color="auto" w:fill="FFFFFF"/>
        </w:rPr>
        <w:t xml:space="preserve"> J &amp; </w:t>
      </w:r>
      <w:proofErr w:type="spellStart"/>
      <w:r w:rsidRPr="00CA069B">
        <w:rPr>
          <w:rFonts w:eastAsia="Times New Roman" w:cs="Arial"/>
          <w:shd w:val="clear" w:color="auto" w:fill="FFFFFF"/>
        </w:rPr>
        <w:t>Dehmann</w:t>
      </w:r>
      <w:proofErr w:type="spellEnd"/>
      <w:r w:rsidRPr="00CA069B">
        <w:rPr>
          <w:rFonts w:eastAsia="Times New Roman" w:cs="Arial"/>
          <w:shd w:val="clear" w:color="auto" w:fill="FFFFFF"/>
        </w:rPr>
        <w:t xml:space="preserve"> D (2005) Helminth and protozoan parasites of feral cats from Kangaroo Island. </w:t>
      </w:r>
      <w:r w:rsidRPr="00CA069B">
        <w:rPr>
          <w:rFonts w:eastAsia="Times New Roman" w:cs="Arial"/>
          <w:i/>
          <w:iCs/>
          <w:shd w:val="clear" w:color="auto" w:fill="FFFFFF"/>
        </w:rPr>
        <w:t>Transactions of the Royal Society of South Australia</w:t>
      </w:r>
      <w:r w:rsidRPr="00CA069B">
        <w:rPr>
          <w:rFonts w:eastAsia="Times New Roman" w:cs="Arial"/>
          <w:shd w:val="clear" w:color="auto" w:fill="FFFFFF"/>
        </w:rPr>
        <w:t xml:space="preserve"> 129, 81–83.</w:t>
      </w:r>
    </w:p>
    <w:p w14:paraId="736B55AF" w14:textId="77777777" w:rsidR="001C1644"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Peace M &amp; Mills G (2012) </w:t>
      </w:r>
      <w:r w:rsidRPr="00D62403">
        <w:rPr>
          <w:rStyle w:val="Emphasis"/>
        </w:rPr>
        <w:t>A case study of the 2007 Kangaroo Island bushfires. CAWCR Technical Report No. 53</w:t>
      </w:r>
      <w:r w:rsidRPr="005336A3">
        <w:rPr>
          <w:noProof/>
          <w:lang w:val="en-GB"/>
        </w:rPr>
        <w:t>. CSIRO, Adelaide, South Australia.</w:t>
      </w:r>
    </w:p>
    <w:p w14:paraId="77C3093D"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Pr>
          <w:noProof/>
          <w:lang w:val="en-GB"/>
        </w:rPr>
        <w:t xml:space="preserve">PIRSA (Department of Primary Industries and Regions, South Australia) (2020) </w:t>
      </w:r>
      <w:r w:rsidRPr="00D62403">
        <w:rPr>
          <w:rStyle w:val="Emphasis"/>
        </w:rPr>
        <w:t>Action Plan for the Eradication of Feral Pigs from Kangaroo Island</w:t>
      </w:r>
      <w:r>
        <w:rPr>
          <w:noProof/>
          <w:lang w:val="en-GB"/>
        </w:rPr>
        <w:t>. Government of South Australia, Kingscote.</w:t>
      </w:r>
    </w:p>
    <w:p w14:paraId="1046744E" w14:textId="77777777" w:rsidR="001C1644" w:rsidRDefault="001C1644" w:rsidP="001C1644">
      <w:pPr>
        <w:keepLines/>
        <w:widowControl w:val="0"/>
        <w:autoSpaceDE w:val="0"/>
        <w:autoSpaceDN w:val="0"/>
        <w:adjustRightInd w:val="0"/>
        <w:spacing w:line="240" w:lineRule="auto"/>
        <w:ind w:left="720" w:hanging="720"/>
        <w:rPr>
          <w:noProof/>
          <w:lang w:val="en-GB"/>
        </w:rPr>
      </w:pPr>
      <w:r>
        <w:rPr>
          <w:noProof/>
          <w:lang w:val="en-GB"/>
        </w:rPr>
        <w:t xml:space="preserve">Radford IJ, Woolley L-A, Corey B, Vigilante T, Hatherley E, Fairman R, Carnes K &amp; Start AN (2020) Prescribed burning benefits threatened mammals in northern Australia. </w:t>
      </w:r>
      <w:r w:rsidRPr="00D62403">
        <w:rPr>
          <w:rStyle w:val="Emphasis"/>
        </w:rPr>
        <w:t>Biodiversity and Conservation</w:t>
      </w:r>
      <w:r>
        <w:rPr>
          <w:noProof/>
          <w:lang w:val="en-GB"/>
        </w:rPr>
        <w:t xml:space="preserve"> 29, 2985–3007.</w:t>
      </w:r>
    </w:p>
    <w:p w14:paraId="79E893A6"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Reed DH, O’Grady JJ, Brook BW, Ballou JD &amp; Frankham R (2003) Estimates of minimum viable population sizes for vertebrates and factors influencing those estimates. </w:t>
      </w:r>
      <w:r w:rsidRPr="00D62403">
        <w:rPr>
          <w:rStyle w:val="Emphasis"/>
        </w:rPr>
        <w:t>Biological Conservation</w:t>
      </w:r>
      <w:r w:rsidRPr="005336A3">
        <w:rPr>
          <w:noProof/>
          <w:lang w:val="en-GB"/>
        </w:rPr>
        <w:t xml:space="preserve"> 113, 23–34.</w:t>
      </w:r>
    </w:p>
    <w:p w14:paraId="6A7533CC" w14:textId="77777777" w:rsidR="001C1644"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lastRenderedPageBreak/>
        <w:t xml:space="preserve">Reside AE, Beher J, Cosgrove AJ, Evans MC, Seabrook LM, Silcock JL, Wenger AS &amp; Maron M (2017) Ecological consequences of land clearing and policy reform in Queensland. </w:t>
      </w:r>
      <w:r w:rsidRPr="00D62403">
        <w:rPr>
          <w:rStyle w:val="Emphasis"/>
        </w:rPr>
        <w:t>Pacific Conservation Biology</w:t>
      </w:r>
      <w:r w:rsidRPr="005336A3">
        <w:rPr>
          <w:noProof/>
          <w:lang w:val="en-GB"/>
        </w:rPr>
        <w:t xml:space="preserve"> 23, 219–230.</w:t>
      </w:r>
    </w:p>
    <w:p w14:paraId="2D5119EA" w14:textId="77777777" w:rsidR="001C1644" w:rsidRPr="0045561C" w:rsidRDefault="001C1644" w:rsidP="001C1644">
      <w:pPr>
        <w:keepLines/>
        <w:widowControl w:val="0"/>
        <w:autoSpaceDE w:val="0"/>
        <w:autoSpaceDN w:val="0"/>
        <w:adjustRightInd w:val="0"/>
        <w:spacing w:line="240" w:lineRule="auto"/>
        <w:ind w:left="720" w:hanging="720"/>
        <w:rPr>
          <w:lang w:val="en-GB"/>
        </w:rPr>
      </w:pPr>
      <w:r w:rsidRPr="003378CC">
        <w:t xml:space="preserve">Resilient Hills and Coasts (2016) </w:t>
      </w:r>
      <w:r w:rsidRPr="003378CC">
        <w:rPr>
          <w:i/>
        </w:rPr>
        <w:t xml:space="preserve">Resilient hills and coasts: climate change adaptation plan for the Adelaide Hills, </w:t>
      </w:r>
      <w:proofErr w:type="spellStart"/>
      <w:r w:rsidRPr="003378CC">
        <w:rPr>
          <w:i/>
        </w:rPr>
        <w:t>Fleurieu</w:t>
      </w:r>
      <w:proofErr w:type="spellEnd"/>
      <w:r w:rsidRPr="003378CC">
        <w:rPr>
          <w:i/>
        </w:rPr>
        <w:t xml:space="preserve"> Peninsula and Kangaroo Island region</w:t>
      </w:r>
      <w:r w:rsidRPr="003378CC">
        <w:t>. A report prepared for Alexandrina Council on behalf of Resilient Hills and Coasts project partners by Seed Consulting Services and URPS, Adelaide.</w:t>
      </w:r>
    </w:p>
    <w:p w14:paraId="1B5BE2B4"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Righetti J, Fox BJ &amp; Croft DB (2000) Behavioural mechanisms of competition in small dasyurid marsupials. </w:t>
      </w:r>
      <w:r w:rsidRPr="00D62403">
        <w:rPr>
          <w:rStyle w:val="Emphasis"/>
        </w:rPr>
        <w:t>Australian Journal of Zoology</w:t>
      </w:r>
      <w:r w:rsidRPr="005336A3">
        <w:rPr>
          <w:noProof/>
          <w:lang w:val="en-GB"/>
        </w:rPr>
        <w:t xml:space="preserve"> 48, 561–576.</w:t>
      </w:r>
    </w:p>
    <w:p w14:paraId="2F14CBD0" w14:textId="77777777" w:rsidR="001C1644"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Robinson A &amp; Armstrong D (2000) </w:t>
      </w:r>
      <w:r w:rsidRPr="00D62403">
        <w:rPr>
          <w:rStyle w:val="Emphasis"/>
        </w:rPr>
        <w:t>A Biological Survey of Kangaroo Island, South Australia</w:t>
      </w:r>
      <w:r w:rsidRPr="005336A3">
        <w:rPr>
          <w:noProof/>
          <w:lang w:val="en-GB"/>
        </w:rPr>
        <w:t>. Department for Environment and Aboriginal Affairs (South Australia), Adelaide.</w:t>
      </w:r>
    </w:p>
    <w:p w14:paraId="4BDBBBC9" w14:textId="77777777" w:rsidR="001C1644" w:rsidRDefault="001C1644" w:rsidP="001C1644">
      <w:pPr>
        <w:keepLines/>
        <w:widowControl w:val="0"/>
        <w:autoSpaceDE w:val="0"/>
        <w:autoSpaceDN w:val="0"/>
        <w:adjustRightInd w:val="0"/>
        <w:spacing w:line="240" w:lineRule="auto"/>
        <w:ind w:left="720" w:hanging="720"/>
      </w:pPr>
      <w:r>
        <w:t xml:space="preserve">Robinson T &amp; </w:t>
      </w:r>
      <w:proofErr w:type="spellStart"/>
      <w:r>
        <w:t>Haska</w:t>
      </w:r>
      <w:proofErr w:type="spellEnd"/>
      <w:r>
        <w:t xml:space="preserve"> J (2019) Personal communication at 2019 KI Dunnart workshop. Kangaroo Island landholders.</w:t>
      </w:r>
    </w:p>
    <w:p w14:paraId="47BFE3F6" w14:textId="77777777" w:rsidR="001C1644"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Taggart PL, Fancourt BA, Bengsen AJ, Peacock DE, Hodgens P, Read JL, McAllister MM &amp; Caraguel CGB (2019) Evidence of significantly higher island feral cat abundance compared with the adjacent mainland. </w:t>
      </w:r>
      <w:r w:rsidRPr="00D62403">
        <w:rPr>
          <w:rStyle w:val="Emphasis"/>
        </w:rPr>
        <w:t>Wildlife Research</w:t>
      </w:r>
      <w:r w:rsidRPr="005336A3">
        <w:rPr>
          <w:noProof/>
          <w:lang w:val="en-GB"/>
        </w:rPr>
        <w:t xml:space="preserve"> 46, 378–385.</w:t>
      </w:r>
    </w:p>
    <w:p w14:paraId="27993B52"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832748">
        <w:rPr>
          <w:noProof/>
          <w:lang w:val="en-GB"/>
        </w:rPr>
        <w:t>Taggart PL, McAllister M</w:t>
      </w:r>
      <w:r>
        <w:rPr>
          <w:noProof/>
          <w:lang w:val="en-GB"/>
        </w:rPr>
        <w:t>M</w:t>
      </w:r>
      <w:r w:rsidRPr="00832748">
        <w:rPr>
          <w:noProof/>
          <w:lang w:val="en-GB"/>
        </w:rPr>
        <w:t xml:space="preserve">, Rutley D &amp; Caraguel CGB (2020) Oesophageal sarcocystosis observed at slaughter provides a reliable and efficient proximate measure of </w:t>
      </w:r>
      <w:r w:rsidRPr="00CA069B">
        <w:rPr>
          <w:i/>
          <w:iCs/>
          <w:noProof/>
          <w:lang w:val="en-GB"/>
        </w:rPr>
        <w:t>Toxoplasma gondii</w:t>
      </w:r>
      <w:r w:rsidRPr="00832748">
        <w:rPr>
          <w:noProof/>
          <w:lang w:val="en-GB"/>
        </w:rPr>
        <w:t xml:space="preserve"> seroprevalence in sheep. </w:t>
      </w:r>
      <w:r w:rsidRPr="00CA069B">
        <w:rPr>
          <w:i/>
          <w:iCs/>
          <w:noProof/>
          <w:lang w:val="en-GB"/>
        </w:rPr>
        <w:t>Australian Veterinary Journal</w:t>
      </w:r>
      <w:r w:rsidRPr="00832748">
        <w:rPr>
          <w:noProof/>
          <w:lang w:val="en-GB"/>
        </w:rPr>
        <w:t xml:space="preserve"> 98, 305</w:t>
      </w:r>
      <w:r w:rsidRPr="005336A3">
        <w:rPr>
          <w:noProof/>
          <w:lang w:val="en-GB"/>
        </w:rPr>
        <w:t>–</w:t>
      </w:r>
      <w:r w:rsidRPr="00832748">
        <w:rPr>
          <w:noProof/>
          <w:lang w:val="en-GB"/>
        </w:rPr>
        <w:t>311.</w:t>
      </w:r>
    </w:p>
    <w:p w14:paraId="3C85824B"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Traill LW, Bradshaw CJA &amp; Brook BW (2007) Minimum viable population size: A meta-analysis of 30 years of published estimates. </w:t>
      </w:r>
      <w:r w:rsidRPr="00D62403">
        <w:rPr>
          <w:rStyle w:val="Emphasis"/>
        </w:rPr>
        <w:t>Biological Conservation</w:t>
      </w:r>
      <w:r w:rsidRPr="005336A3">
        <w:rPr>
          <w:noProof/>
          <w:lang w:val="en-GB"/>
        </w:rPr>
        <w:t xml:space="preserve"> 139, 159–166.</w:t>
      </w:r>
    </w:p>
    <w:p w14:paraId="68E4585A"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TSSC </w:t>
      </w:r>
      <w:r>
        <w:rPr>
          <w:noProof/>
          <w:lang w:val="en-GB"/>
        </w:rPr>
        <w:t xml:space="preserve">(Threatened Species Scientific Committee) </w:t>
      </w:r>
      <w:r w:rsidRPr="005336A3">
        <w:rPr>
          <w:noProof/>
          <w:lang w:val="en-GB"/>
        </w:rPr>
        <w:t xml:space="preserve">(2001) </w:t>
      </w:r>
      <w:r w:rsidRPr="00D62403">
        <w:rPr>
          <w:rStyle w:val="Emphasis"/>
        </w:rPr>
        <w:t>Advice to the Minister for the Environment and Heritage from the Threatened Species Scientific Committee on a public nomination of a Key Threatening Process under the Environment Protection and Biodiversity Conservation Act 1999: Land clearance</w:t>
      </w:r>
      <w:r w:rsidRPr="005336A3">
        <w:rPr>
          <w:noProof/>
          <w:lang w:val="en-GB"/>
        </w:rPr>
        <w:t>. Department of the Environment and Heritage, Canberra.</w:t>
      </w:r>
    </w:p>
    <w:p w14:paraId="1B1E5E1F"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van Weenen J (2008) </w:t>
      </w:r>
      <w:proofErr w:type="spellStart"/>
      <w:r w:rsidRPr="00D62403">
        <w:rPr>
          <w:rStyle w:val="Emphasis"/>
        </w:rPr>
        <w:t>Sminthopsis</w:t>
      </w:r>
      <w:proofErr w:type="spellEnd"/>
      <w:r w:rsidRPr="00D62403">
        <w:rPr>
          <w:rStyle w:val="Emphasis"/>
        </w:rPr>
        <w:t xml:space="preserve"> </w:t>
      </w:r>
      <w:proofErr w:type="spellStart"/>
      <w:r w:rsidRPr="00D62403">
        <w:rPr>
          <w:rStyle w:val="Emphasis"/>
        </w:rPr>
        <w:t>fuliginosus</w:t>
      </w:r>
      <w:proofErr w:type="spellEnd"/>
      <w:r w:rsidRPr="005336A3">
        <w:rPr>
          <w:noProof/>
          <w:lang w:val="en-GB"/>
        </w:rPr>
        <w:t xml:space="preserve"> ssp. </w:t>
      </w:r>
      <w:proofErr w:type="spellStart"/>
      <w:r w:rsidRPr="00D62403">
        <w:rPr>
          <w:rStyle w:val="Emphasis"/>
        </w:rPr>
        <w:t>aitkeni</w:t>
      </w:r>
      <w:proofErr w:type="spellEnd"/>
      <w:r w:rsidRPr="005336A3">
        <w:rPr>
          <w:noProof/>
          <w:lang w:val="en-GB"/>
        </w:rPr>
        <w:t>. The IUCN Red List of Threatened Species 2008</w:t>
      </w:r>
      <w:r>
        <w:rPr>
          <w:noProof/>
          <w:lang w:val="en-GB"/>
        </w:rPr>
        <w:t xml:space="preserve">. </w:t>
      </w:r>
      <w:r w:rsidRPr="005336A3">
        <w:rPr>
          <w:noProof/>
          <w:lang w:val="en-GB"/>
        </w:rPr>
        <w:t xml:space="preserve">Available at: </w:t>
      </w:r>
      <w:hyperlink r:id="rId34" w:history="1">
        <w:r w:rsidRPr="00557F40">
          <w:rPr>
            <w:rStyle w:val="Hyperlink"/>
            <w:noProof/>
            <w:lang w:val="en-GB"/>
          </w:rPr>
          <w:t>https://dx.doi.org/10.2305/IUCN.UK.2008.RLTS.T20294A9183297.en</w:t>
        </w:r>
      </w:hyperlink>
      <w:r w:rsidRPr="005336A3">
        <w:rPr>
          <w:noProof/>
          <w:lang w:val="en-GB"/>
        </w:rPr>
        <w:t>. Accessed on 13 July 2021.</w:t>
      </w:r>
    </w:p>
    <w:p w14:paraId="770D948A"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Woinarski JCZ, Burbidge AA &amp; Harrison PL (2014) Kangaroo Island Dunnart. In </w:t>
      </w:r>
      <w:r w:rsidRPr="00D62403">
        <w:rPr>
          <w:rStyle w:val="Emphasis"/>
        </w:rPr>
        <w:t>The Action Plan for Australian Mammals 2012</w:t>
      </w:r>
      <w:r w:rsidRPr="005336A3">
        <w:rPr>
          <w:noProof/>
          <w:lang w:val="en-GB"/>
        </w:rPr>
        <w:t>. CSIRO Publishing, Melbourne, Victoria.</w:t>
      </w:r>
    </w:p>
    <w:p w14:paraId="5F0864B2" w14:textId="77777777" w:rsidR="001C1644" w:rsidRPr="005336A3" w:rsidRDefault="001C1644" w:rsidP="001C1644">
      <w:pPr>
        <w:keepLines/>
        <w:widowControl w:val="0"/>
        <w:autoSpaceDE w:val="0"/>
        <w:autoSpaceDN w:val="0"/>
        <w:adjustRightInd w:val="0"/>
        <w:spacing w:line="240" w:lineRule="auto"/>
        <w:ind w:left="720" w:hanging="720"/>
        <w:rPr>
          <w:noProof/>
          <w:lang w:val="en-GB"/>
        </w:rPr>
      </w:pPr>
      <w:r w:rsidRPr="005336A3">
        <w:rPr>
          <w:noProof/>
          <w:lang w:val="en-GB"/>
        </w:rPr>
        <w:t xml:space="preserve">Woinarski JCZ, Burbidge AA &amp; Harrison PL (2015) Ongoing unraveling of a continental fauna: Decline and extinction of Australian mammals since European settlement. </w:t>
      </w:r>
      <w:r w:rsidRPr="00D62403">
        <w:rPr>
          <w:rStyle w:val="Emphasis"/>
        </w:rPr>
        <w:t>Proceedings of the National Academy of Sciences</w:t>
      </w:r>
      <w:r w:rsidRPr="005336A3">
        <w:rPr>
          <w:noProof/>
          <w:lang w:val="en-GB"/>
        </w:rPr>
        <w:t xml:space="preserve"> 112, 4531–4540.</w:t>
      </w:r>
    </w:p>
    <w:p w14:paraId="600BF686" w14:textId="77777777" w:rsidR="001C1644" w:rsidRPr="00165EFD" w:rsidRDefault="001C1644" w:rsidP="001C1644">
      <w:pPr>
        <w:keepLines/>
        <w:widowControl w:val="0"/>
        <w:autoSpaceDE w:val="0"/>
        <w:autoSpaceDN w:val="0"/>
        <w:adjustRightInd w:val="0"/>
        <w:spacing w:line="240" w:lineRule="auto"/>
        <w:ind w:left="720" w:hanging="720"/>
        <w:rPr>
          <w:lang w:val="en-GB"/>
        </w:rPr>
      </w:pPr>
      <w:r w:rsidRPr="005336A3">
        <w:rPr>
          <w:noProof/>
          <w:lang w:val="en-GB"/>
        </w:rPr>
        <w:t xml:space="preserve">Woolley PA, Westerman M &amp; Krajewski C (2007) Interspecific affinities within the genus Sminthopsis (Dasyuromorphia: Dasyuridae) based on morphology of the penis: Congruence with other anatomical and molecular data. </w:t>
      </w:r>
      <w:r w:rsidRPr="00D62403">
        <w:rPr>
          <w:rStyle w:val="Emphasis"/>
        </w:rPr>
        <w:t>Journal of Mammalogy</w:t>
      </w:r>
      <w:r w:rsidRPr="005336A3">
        <w:rPr>
          <w:noProof/>
          <w:lang w:val="en-GB"/>
        </w:rPr>
        <w:t xml:space="preserve"> 88, 1381–1392.</w:t>
      </w:r>
    </w:p>
    <w:p w14:paraId="45FD682B" w14:textId="77777777" w:rsidR="001C1644" w:rsidRPr="005336A3" w:rsidRDefault="001C1644" w:rsidP="001C1644">
      <w:pPr>
        <w:pStyle w:val="Heading2"/>
        <w:spacing w:before="120"/>
        <w:ind w:left="709" w:hanging="709"/>
        <w:rPr>
          <w:noProof/>
        </w:rPr>
      </w:pPr>
      <w:r>
        <w:lastRenderedPageBreak/>
        <w:t>Other sources cited in the Advice</w:t>
      </w:r>
    </w:p>
    <w:p w14:paraId="25920C45" w14:textId="77777777" w:rsidR="001C1644" w:rsidRDefault="001C1644" w:rsidP="001C1644">
      <w:pPr>
        <w:keepLines/>
        <w:widowControl w:val="0"/>
        <w:autoSpaceDE w:val="0"/>
        <w:autoSpaceDN w:val="0"/>
        <w:adjustRightInd w:val="0"/>
        <w:spacing w:line="240" w:lineRule="auto"/>
        <w:ind w:left="720" w:hanging="720"/>
      </w:pPr>
      <w:r>
        <w:t>Gates JA (2021) Personal communication 9–11 November through comments and direct edits on draft document. Species expert, Department for Environment and Water (South Australia).</w:t>
      </w:r>
    </w:p>
    <w:p w14:paraId="6EED73F4" w14:textId="77777777" w:rsidR="001C1644" w:rsidRDefault="001C1644" w:rsidP="001C1644">
      <w:pPr>
        <w:keepLines/>
        <w:widowControl w:val="0"/>
        <w:autoSpaceDE w:val="0"/>
        <w:autoSpaceDN w:val="0"/>
        <w:adjustRightInd w:val="0"/>
        <w:spacing w:line="240" w:lineRule="auto"/>
        <w:ind w:left="720" w:hanging="720"/>
        <w:rPr>
          <w:noProof/>
          <w:lang w:val="en-GB"/>
        </w:rPr>
      </w:pPr>
      <w:r>
        <w:rPr>
          <w:noProof/>
          <w:lang w:val="en-GB"/>
        </w:rPr>
        <w:t>KILfW (Kangaroo Island Land for Wildlife) (2021) Personal communication 22 November. Joint managers of Western River Refuge, Kangaroo Island.</w:t>
      </w:r>
    </w:p>
    <w:p w14:paraId="26863D05" w14:textId="77777777" w:rsidR="001C1644" w:rsidRPr="00274A71" w:rsidRDefault="001C1644" w:rsidP="001C1644">
      <w:pPr>
        <w:keepLines/>
        <w:widowControl w:val="0"/>
        <w:autoSpaceDE w:val="0"/>
        <w:autoSpaceDN w:val="0"/>
        <w:adjustRightInd w:val="0"/>
        <w:spacing w:line="240" w:lineRule="auto"/>
        <w:ind w:left="720" w:hanging="720"/>
        <w:rPr>
          <w:noProof/>
          <w:lang w:val="en-GB"/>
        </w:rPr>
      </w:pPr>
      <w:r>
        <w:rPr>
          <w:color w:val="000000"/>
        </w:rPr>
        <w:t xml:space="preserve">Taggart P (2022). Personal communication via email 15 March. Expert in ecology of cat-borne diseases. </w:t>
      </w:r>
    </w:p>
    <w:p w14:paraId="06DFB985" w14:textId="77777777" w:rsidR="001C1644" w:rsidRDefault="001C1644" w:rsidP="001C1644">
      <w:pPr>
        <w:ind w:left="720" w:hanging="720"/>
      </w:pPr>
    </w:p>
    <w:p w14:paraId="4FDCC87B" w14:textId="77777777" w:rsidR="001C1644" w:rsidRDefault="001C1644" w:rsidP="001C1644">
      <w:pPr>
        <w:ind w:left="720" w:hanging="720"/>
      </w:pPr>
    </w:p>
    <w:p w14:paraId="6403F41E" w14:textId="77777777" w:rsidR="001C1644" w:rsidRDefault="001C1644" w:rsidP="001C1644">
      <w:pPr>
        <w:ind w:left="720" w:hanging="720"/>
        <w:sectPr w:rsidR="001C1644" w:rsidSect="00AB6B4B">
          <w:headerReference w:type="even" r:id="rId35"/>
          <w:headerReference w:type="default" r:id="rId36"/>
          <w:footerReference w:type="default" r:id="rId37"/>
          <w:headerReference w:type="first" r:id="rId38"/>
          <w:footerReference w:type="first" r:id="rId39"/>
          <w:pgSz w:w="11906" w:h="16838"/>
          <w:pgMar w:top="1418" w:right="1418" w:bottom="1418" w:left="1418" w:header="567" w:footer="284" w:gutter="0"/>
          <w:cols w:space="708"/>
          <w:titlePg/>
          <w:docGrid w:linePitch="360"/>
        </w:sectPr>
      </w:pPr>
    </w:p>
    <w:p w14:paraId="06B91026" w14:textId="77777777" w:rsidR="001C1644" w:rsidRDefault="001C1644" w:rsidP="001C1644">
      <w:pPr>
        <w:pStyle w:val="Heading2"/>
        <w:pageBreakBefore/>
        <w:ind w:left="720" w:hanging="720"/>
      </w:pPr>
      <w:r>
        <w:lastRenderedPageBreak/>
        <w:t xml:space="preserve">Attachment A: Listing Assessment for </w:t>
      </w:r>
      <w:proofErr w:type="spellStart"/>
      <w:r w:rsidRPr="00D62403">
        <w:rPr>
          <w:rStyle w:val="Emphasis"/>
        </w:rPr>
        <w:t>Sminthopsis</w:t>
      </w:r>
      <w:proofErr w:type="spellEnd"/>
      <w:r w:rsidRPr="00D62403">
        <w:rPr>
          <w:rStyle w:val="Emphasis"/>
        </w:rPr>
        <w:t> </w:t>
      </w:r>
      <w:proofErr w:type="spellStart"/>
      <w:r w:rsidRPr="00D62403">
        <w:rPr>
          <w:rStyle w:val="Emphasis"/>
        </w:rPr>
        <w:t>griseoventer</w:t>
      </w:r>
      <w:proofErr w:type="spellEnd"/>
      <w:r w:rsidRPr="00D62403">
        <w:rPr>
          <w:rStyle w:val="Emphasis"/>
        </w:rPr>
        <w:t> </w:t>
      </w:r>
      <w:proofErr w:type="spellStart"/>
      <w:r w:rsidRPr="00D62403">
        <w:rPr>
          <w:rStyle w:val="Emphasis"/>
        </w:rPr>
        <w:t>aitkeni</w:t>
      </w:r>
      <w:proofErr w:type="spellEnd"/>
    </w:p>
    <w:p w14:paraId="04AD2ED7" w14:textId="77777777" w:rsidR="001C1644" w:rsidRDefault="001C1644" w:rsidP="001C1644">
      <w:pPr>
        <w:pStyle w:val="Heading3"/>
        <w:ind w:left="964" w:hanging="964"/>
        <w:rPr>
          <w:lang w:eastAsia="ja-JP"/>
        </w:rPr>
      </w:pPr>
      <w:r>
        <w:rPr>
          <w:lang w:eastAsia="ja-JP"/>
        </w:rPr>
        <w:t>Reason for assessment</w:t>
      </w:r>
    </w:p>
    <w:p w14:paraId="02EAA7F4" w14:textId="77777777" w:rsidR="001C1644" w:rsidRDefault="001C1644" w:rsidP="001C1644">
      <w:pPr>
        <w:rPr>
          <w:lang w:eastAsia="ja-JP"/>
        </w:rPr>
      </w:pPr>
      <w:r w:rsidRPr="00DB7E2D">
        <w:t>This assessment follows</w:t>
      </w:r>
      <w:r w:rsidRPr="00DB7E2D">
        <w:rPr>
          <w:lang w:eastAsia="ja-JP"/>
        </w:rPr>
        <w:t xml:space="preserve"> prioritisation of a nomination from the TSSC</w:t>
      </w:r>
      <w:r>
        <w:rPr>
          <w:lang w:eastAsia="ja-JP"/>
        </w:rPr>
        <w:t xml:space="preserve"> following the 2019–20 bushfires. </w:t>
      </w:r>
    </w:p>
    <w:p w14:paraId="7F39F7CE" w14:textId="77777777" w:rsidR="001C1644" w:rsidRDefault="001C1644" w:rsidP="001C1644">
      <w:pPr>
        <w:pStyle w:val="Heading3"/>
        <w:ind w:left="964" w:hanging="964"/>
        <w:rPr>
          <w:lang w:eastAsia="ja-JP"/>
        </w:rPr>
      </w:pPr>
      <w:r>
        <w:rPr>
          <w:lang w:eastAsia="ja-JP"/>
        </w:rPr>
        <w:t>Assessment of eligibility for listing</w:t>
      </w:r>
    </w:p>
    <w:p w14:paraId="6DE49491" w14:textId="77777777" w:rsidR="001C1644" w:rsidRDefault="001C1644" w:rsidP="001C1644">
      <w:pPr>
        <w:rPr>
          <w:lang w:eastAsia="ja-JP"/>
        </w:rPr>
      </w:pPr>
      <w:r>
        <w:rPr>
          <w:lang w:eastAsia="ja-JP"/>
        </w:rPr>
        <w:t xml:space="preserve">This </w:t>
      </w:r>
      <w:r w:rsidRPr="008D2DCF">
        <w:rPr>
          <w:lang w:eastAsia="ja-JP"/>
        </w:rPr>
        <w:t>assessment</w:t>
      </w:r>
      <w:r>
        <w:rPr>
          <w:lang w:eastAsia="ja-JP"/>
        </w:rPr>
        <w:t xml:space="preserve"> uses the criteria set out in the </w:t>
      </w:r>
      <w:hyperlink r:id="rId40" w:history="1">
        <w:r w:rsidRPr="00C77CE3">
          <w:rPr>
            <w:rStyle w:val="Hyperlink"/>
            <w:lang w:eastAsia="ja-JP"/>
          </w:rPr>
          <w:t>EPBC Regulations</w:t>
        </w:r>
      </w:hyperlink>
      <w:r>
        <w:rPr>
          <w:lang w:eastAsia="ja-JP"/>
        </w:rPr>
        <w:t xml:space="preserve">. The thresholds used correspond with those in the </w:t>
      </w:r>
      <w:hyperlink r:id="rId41" w:history="1">
        <w:r w:rsidRPr="00C77CE3">
          <w:rPr>
            <w:rStyle w:val="Hyperlink"/>
            <w:lang w:eastAsia="ja-JP"/>
          </w:rPr>
          <w:t>IUCN Red List criteria</w:t>
        </w:r>
      </w:hyperlink>
      <w:r>
        <w:rPr>
          <w:lang w:eastAsia="ja-JP"/>
        </w:rPr>
        <w:t xml:space="preserve"> except </w:t>
      </w:r>
      <w:proofErr w:type="gramStart"/>
      <w:r>
        <w:rPr>
          <w:lang w:eastAsia="ja-JP"/>
        </w:rPr>
        <w:t>where</w:t>
      </w:r>
      <w:proofErr w:type="gramEnd"/>
      <w:r>
        <w:rPr>
          <w:lang w:eastAsia="ja-JP"/>
        </w:rPr>
        <w:t xml:space="preserve"> noted in criterion 4, sub-criterion D2. The IUCN criteria are used by Australian jurisdictions to achieve consistent listing assessments through the Common Assessment Method (CAM).</w:t>
      </w:r>
    </w:p>
    <w:p w14:paraId="752483D2" w14:textId="77777777" w:rsidR="001C1644" w:rsidRDefault="001C1644" w:rsidP="001C1644">
      <w:pPr>
        <w:pStyle w:val="Heading3"/>
        <w:rPr>
          <w:lang w:eastAsia="ja-JP"/>
        </w:rPr>
      </w:pPr>
      <w:r>
        <w:rPr>
          <w:lang w:eastAsia="ja-JP"/>
        </w:rPr>
        <w:t>Key assessment parameters</w:t>
      </w:r>
    </w:p>
    <w:p w14:paraId="14E206F4" w14:textId="77777777" w:rsidR="001C1644" w:rsidRPr="009502E2" w:rsidRDefault="001C1644" w:rsidP="001C1644">
      <w:r>
        <w:rPr>
          <w:lang w:eastAsia="ja-JP"/>
        </w:rPr>
        <w:t xml:space="preserve">Table 3 includes the key assessment parameters used in the </w:t>
      </w:r>
      <w:r w:rsidRPr="008D2DCF">
        <w:rPr>
          <w:lang w:eastAsia="ja-JP"/>
        </w:rPr>
        <w:t>assessment</w:t>
      </w:r>
      <w:r>
        <w:rPr>
          <w:lang w:eastAsia="ja-JP"/>
        </w:rPr>
        <w:t xml:space="preserve"> of eligibility for listing against the criteria. The definition of each of the parameters follows the </w:t>
      </w:r>
      <w:hyperlink r:id="rId42" w:history="1">
        <w:r w:rsidRPr="00F83D60">
          <w:rPr>
            <w:rStyle w:val="Hyperlink"/>
            <w:lang w:eastAsia="ja-JP"/>
          </w:rPr>
          <w:t>Guidelines for Using the IUCN Red List Categories and Criteria</w:t>
        </w:r>
      </w:hyperlink>
      <w:r>
        <w:rPr>
          <w:lang w:eastAsia="ja-JP"/>
        </w:rPr>
        <w:t>.</w:t>
      </w:r>
    </w:p>
    <w:tbl>
      <w:tblPr>
        <w:tblStyle w:val="TableGrid"/>
        <w:tblW w:w="0" w:type="auto"/>
        <w:tblLook w:val="04A0" w:firstRow="1" w:lastRow="0" w:firstColumn="1" w:lastColumn="0" w:noHBand="0" w:noVBand="1"/>
      </w:tblPr>
      <w:tblGrid>
        <w:gridCol w:w="1741"/>
        <w:gridCol w:w="1422"/>
        <w:gridCol w:w="1409"/>
        <w:gridCol w:w="1414"/>
        <w:gridCol w:w="3074"/>
      </w:tblGrid>
      <w:tr w:rsidR="001C1644" w:rsidRPr="00D20C80" w14:paraId="2AE9E772" w14:textId="77777777" w:rsidTr="00EB747D">
        <w:trPr>
          <w:cantSplit/>
          <w:tblHeader/>
        </w:trPr>
        <w:tc>
          <w:tcPr>
            <w:tcW w:w="1741" w:type="dxa"/>
          </w:tcPr>
          <w:p w14:paraId="3E317544" w14:textId="77777777" w:rsidR="001C1644" w:rsidRPr="00D20C80" w:rsidRDefault="001C1644" w:rsidP="00EB747D">
            <w:pPr>
              <w:pStyle w:val="TableHeading"/>
              <w:keepNext w:val="0"/>
            </w:pPr>
            <w:bookmarkStart w:id="18" w:name="_Hlk66963083"/>
            <w:r w:rsidRPr="00D20C80">
              <w:t>Metric</w:t>
            </w:r>
          </w:p>
        </w:tc>
        <w:tc>
          <w:tcPr>
            <w:tcW w:w="1422" w:type="dxa"/>
          </w:tcPr>
          <w:p w14:paraId="0A6C7524" w14:textId="77777777" w:rsidR="001C1644" w:rsidRPr="00D20C80" w:rsidRDefault="001C1644" w:rsidP="00EB747D">
            <w:pPr>
              <w:pStyle w:val="TableHeading"/>
              <w:keepNext w:val="0"/>
            </w:pPr>
            <w:r w:rsidRPr="00D20C80">
              <w:t>Estimate</w:t>
            </w:r>
            <w:r>
              <w:t xml:space="preserve"> used in the assessment</w:t>
            </w:r>
          </w:p>
        </w:tc>
        <w:tc>
          <w:tcPr>
            <w:tcW w:w="1409" w:type="dxa"/>
          </w:tcPr>
          <w:p w14:paraId="7DD6ABD5" w14:textId="77777777" w:rsidR="001C1644" w:rsidRPr="00D20C80" w:rsidRDefault="001C1644" w:rsidP="00EB747D">
            <w:pPr>
              <w:pStyle w:val="TableHeading"/>
              <w:keepNext w:val="0"/>
            </w:pPr>
            <w:r w:rsidRPr="00D20C80">
              <w:t>Minimum</w:t>
            </w:r>
            <w:r>
              <w:t xml:space="preserve"> plausible value</w:t>
            </w:r>
          </w:p>
        </w:tc>
        <w:tc>
          <w:tcPr>
            <w:tcW w:w="1414" w:type="dxa"/>
          </w:tcPr>
          <w:p w14:paraId="2F8B0EB4" w14:textId="77777777" w:rsidR="001C1644" w:rsidRPr="00D20C80" w:rsidRDefault="001C1644" w:rsidP="00EB747D">
            <w:pPr>
              <w:pStyle w:val="TableHeading"/>
              <w:keepNext w:val="0"/>
            </w:pPr>
            <w:r w:rsidRPr="00D20C80">
              <w:t>Maximum</w:t>
            </w:r>
            <w:r>
              <w:t xml:space="preserve"> plausible value</w:t>
            </w:r>
          </w:p>
        </w:tc>
        <w:tc>
          <w:tcPr>
            <w:tcW w:w="3074" w:type="dxa"/>
          </w:tcPr>
          <w:p w14:paraId="04BFE0D7" w14:textId="77777777" w:rsidR="001C1644" w:rsidRPr="00D20C80" w:rsidRDefault="001C1644" w:rsidP="00EB747D">
            <w:pPr>
              <w:pStyle w:val="TableHeading"/>
              <w:keepNext w:val="0"/>
            </w:pPr>
            <w:r w:rsidRPr="00D20C80">
              <w:t>Justification</w:t>
            </w:r>
          </w:p>
          <w:p w14:paraId="50215C97" w14:textId="77777777" w:rsidR="001C1644" w:rsidRPr="00D20C80" w:rsidRDefault="001C1644" w:rsidP="00EB747D">
            <w:pPr>
              <w:pStyle w:val="TableText"/>
            </w:pPr>
          </w:p>
        </w:tc>
      </w:tr>
      <w:tr w:rsidR="001C1644" w14:paraId="52A3263A" w14:textId="77777777" w:rsidTr="00EB747D">
        <w:trPr>
          <w:cantSplit/>
        </w:trPr>
        <w:tc>
          <w:tcPr>
            <w:tcW w:w="1741" w:type="dxa"/>
          </w:tcPr>
          <w:p w14:paraId="6A60CB0A" w14:textId="77777777" w:rsidR="001C1644" w:rsidRPr="00D20C80" w:rsidRDefault="001C1644" w:rsidP="00EB747D">
            <w:pPr>
              <w:pStyle w:val="TableHeading"/>
              <w:keepNext w:val="0"/>
              <w:rPr>
                <w:rStyle w:val="Strong"/>
                <w:b/>
                <w:bCs w:val="0"/>
              </w:rPr>
            </w:pPr>
            <w:r w:rsidRPr="00D20C80">
              <w:rPr>
                <w:rStyle w:val="Strong"/>
                <w:b/>
                <w:bCs w:val="0"/>
              </w:rPr>
              <w:t>Number of mature individuals</w:t>
            </w:r>
          </w:p>
        </w:tc>
        <w:tc>
          <w:tcPr>
            <w:tcW w:w="1422" w:type="dxa"/>
            <w:shd w:val="clear" w:color="auto" w:fill="auto"/>
          </w:tcPr>
          <w:p w14:paraId="1E5A3B8A" w14:textId="77777777" w:rsidR="001C1644" w:rsidRDefault="001C1644" w:rsidP="00EB747D">
            <w:pPr>
              <w:pStyle w:val="TableText"/>
            </w:pPr>
            <w:r>
              <w:t>&lt;2500</w:t>
            </w:r>
          </w:p>
        </w:tc>
        <w:tc>
          <w:tcPr>
            <w:tcW w:w="1409" w:type="dxa"/>
            <w:shd w:val="clear" w:color="auto" w:fill="auto"/>
          </w:tcPr>
          <w:p w14:paraId="06AAEF1C" w14:textId="77777777" w:rsidR="001C1644" w:rsidRPr="00AD0802" w:rsidRDefault="001C1644" w:rsidP="00EB747D">
            <w:pPr>
              <w:pStyle w:val="TableText"/>
            </w:pPr>
            <w:r>
              <w:t>500</w:t>
            </w:r>
          </w:p>
          <w:p w14:paraId="66A3ADB5" w14:textId="77777777" w:rsidR="001C1644" w:rsidRPr="00AD0802" w:rsidRDefault="001C1644" w:rsidP="00EB747D"/>
          <w:p w14:paraId="304BDCDC" w14:textId="77777777" w:rsidR="001C1644" w:rsidRPr="00AD0802" w:rsidRDefault="001C1644" w:rsidP="00EB747D"/>
          <w:p w14:paraId="6964B12C" w14:textId="77777777" w:rsidR="001C1644" w:rsidRPr="00AD0802" w:rsidRDefault="001C1644" w:rsidP="00EB747D"/>
          <w:p w14:paraId="56EDC93D" w14:textId="77777777" w:rsidR="001C1644" w:rsidRPr="00AD0802" w:rsidRDefault="001C1644" w:rsidP="00EB747D"/>
          <w:p w14:paraId="7B4E0458" w14:textId="77777777" w:rsidR="001C1644" w:rsidRPr="00AD0802" w:rsidRDefault="001C1644" w:rsidP="00EB747D"/>
          <w:p w14:paraId="7B09A657" w14:textId="77777777" w:rsidR="001C1644" w:rsidRDefault="001C1644" w:rsidP="00EB747D"/>
          <w:p w14:paraId="3C3F59E8" w14:textId="77777777" w:rsidR="001C1644" w:rsidRPr="00AD0802" w:rsidRDefault="001C1644" w:rsidP="00EB747D"/>
          <w:p w14:paraId="6568EE53" w14:textId="77777777" w:rsidR="001C1644" w:rsidRPr="00AD0802" w:rsidRDefault="001C1644" w:rsidP="00EB747D"/>
        </w:tc>
        <w:tc>
          <w:tcPr>
            <w:tcW w:w="1414" w:type="dxa"/>
            <w:shd w:val="clear" w:color="auto" w:fill="auto"/>
          </w:tcPr>
          <w:p w14:paraId="058BC637" w14:textId="77777777" w:rsidR="001C1644" w:rsidRDefault="001C1644" w:rsidP="00EB747D">
            <w:pPr>
              <w:pStyle w:val="TableText"/>
            </w:pPr>
            <w:r>
              <w:t>&lt;2500</w:t>
            </w:r>
          </w:p>
        </w:tc>
        <w:tc>
          <w:tcPr>
            <w:tcW w:w="3074" w:type="dxa"/>
            <w:shd w:val="clear" w:color="auto" w:fill="auto"/>
          </w:tcPr>
          <w:p w14:paraId="5E3FDA36" w14:textId="77777777" w:rsidR="001C1644" w:rsidRDefault="001C1644" w:rsidP="00EB747D">
            <w:pPr>
              <w:pStyle w:val="TableText"/>
            </w:pPr>
            <w:r>
              <w:t xml:space="preserve">The number of mature individuals is estimated as &lt;2500. </w:t>
            </w:r>
            <w:r w:rsidRPr="00D93DD1">
              <w:t xml:space="preserve">In 2011, it was estimated that the total population of the subspecies consisted of fewer than 500 mature individuals (Gates 2011) However, surveys since 2011 have increased the total number of </w:t>
            </w:r>
            <w:r>
              <w:t xml:space="preserve">sites from six to </w:t>
            </w:r>
            <w:r w:rsidRPr="00D93DD1">
              <w:t xml:space="preserve">approximately </w:t>
            </w:r>
            <w:r>
              <w:t>137</w:t>
            </w:r>
            <w:r w:rsidRPr="00D93DD1">
              <w:t xml:space="preserve"> (H. </w:t>
            </w:r>
            <w:proofErr w:type="spellStart"/>
            <w:r w:rsidRPr="00D93DD1">
              <w:t>Groffen</w:t>
            </w:r>
            <w:proofErr w:type="spellEnd"/>
            <w:r w:rsidRPr="00D93DD1">
              <w:t xml:space="preserve"> 2019</w:t>
            </w:r>
            <w:r>
              <w:t>.</w:t>
            </w:r>
            <w:r w:rsidRPr="00D93DD1">
              <w:t xml:space="preserve"> pers comm at </w:t>
            </w:r>
            <w:r>
              <w:t>2019 KI dunnart</w:t>
            </w:r>
            <w:r w:rsidRPr="00D93DD1">
              <w:t xml:space="preserve"> workshop; KI LFW 2021; KILB &amp; DEW 2021). This suggests that the number of mature individuals in 2011 may have been larger than was estimated in Gates (2011). </w:t>
            </w:r>
            <w:proofErr w:type="spellStart"/>
            <w:r w:rsidRPr="00D93DD1">
              <w:t>Woinarski</w:t>
            </w:r>
            <w:proofErr w:type="spellEnd"/>
            <w:r w:rsidRPr="00D93DD1">
              <w:t xml:space="preserve"> et al. (2014) infer that the population is below 2500 mature individuals, though again</w:t>
            </w:r>
            <w:r>
              <w:t>,</w:t>
            </w:r>
            <w:r w:rsidRPr="00D93DD1">
              <w:t xml:space="preserve"> this estimate was made before recent surveys occurred. </w:t>
            </w:r>
            <w:r>
              <w:t>However, using a precautionary approach due to the severe threats acting on the subspecies, the number of mature individuals is estimated as &lt;2500.</w:t>
            </w:r>
          </w:p>
        </w:tc>
      </w:tr>
      <w:tr w:rsidR="001C1644" w14:paraId="512774DF" w14:textId="77777777" w:rsidTr="00EB747D">
        <w:trPr>
          <w:cantSplit/>
          <w:trHeight w:val="1264"/>
        </w:trPr>
        <w:tc>
          <w:tcPr>
            <w:tcW w:w="1741" w:type="dxa"/>
          </w:tcPr>
          <w:p w14:paraId="57FE6C64" w14:textId="77777777" w:rsidR="001C1644" w:rsidRPr="00D20C80" w:rsidRDefault="001C1644" w:rsidP="00EB747D">
            <w:pPr>
              <w:pStyle w:val="TableHeading"/>
              <w:keepNext w:val="0"/>
              <w:rPr>
                <w:rStyle w:val="Strong"/>
                <w:b/>
                <w:bCs w:val="0"/>
              </w:rPr>
            </w:pPr>
            <w:r w:rsidRPr="00D20C80">
              <w:rPr>
                <w:rStyle w:val="Strong"/>
                <w:b/>
                <w:bCs w:val="0"/>
              </w:rPr>
              <w:t>Trend</w:t>
            </w:r>
          </w:p>
        </w:tc>
        <w:tc>
          <w:tcPr>
            <w:tcW w:w="4245" w:type="dxa"/>
            <w:gridSpan w:val="3"/>
            <w:shd w:val="clear" w:color="auto" w:fill="auto"/>
          </w:tcPr>
          <w:p w14:paraId="569112B1" w14:textId="77777777" w:rsidR="001C1644" w:rsidRPr="00AD0802" w:rsidRDefault="001C1644" w:rsidP="00EB747D">
            <w:r w:rsidRPr="00467699">
              <w:t>declining</w:t>
            </w:r>
          </w:p>
        </w:tc>
        <w:tc>
          <w:tcPr>
            <w:tcW w:w="3074" w:type="dxa"/>
            <w:shd w:val="clear" w:color="auto" w:fill="auto"/>
          </w:tcPr>
          <w:p w14:paraId="1686EC64" w14:textId="77777777" w:rsidR="001C1644" w:rsidRDefault="001C1644" w:rsidP="00EB747D">
            <w:pPr>
              <w:pStyle w:val="TableText"/>
            </w:pPr>
            <w:r>
              <w:t xml:space="preserve">The number of mature individuals is inferred to be declining due to competition with and predation by feral species, weed invasion, land clearing and grazing, fire regimes that cause biodiversity decline, and climate change (Table 1). </w:t>
            </w:r>
          </w:p>
        </w:tc>
      </w:tr>
      <w:tr w:rsidR="001C1644" w14:paraId="79CA4DF6" w14:textId="77777777" w:rsidTr="00EB747D">
        <w:trPr>
          <w:cantSplit/>
        </w:trPr>
        <w:tc>
          <w:tcPr>
            <w:tcW w:w="1741" w:type="dxa"/>
          </w:tcPr>
          <w:p w14:paraId="71BB5FDB" w14:textId="77777777" w:rsidR="001C1644" w:rsidRPr="00D20C80" w:rsidRDefault="001C1644" w:rsidP="00EB747D">
            <w:pPr>
              <w:pStyle w:val="TableHeading"/>
              <w:keepNext w:val="0"/>
              <w:rPr>
                <w:rStyle w:val="Strong"/>
                <w:b/>
                <w:bCs w:val="0"/>
              </w:rPr>
            </w:pPr>
            <w:r w:rsidRPr="00D20C80">
              <w:rPr>
                <w:rStyle w:val="Strong"/>
                <w:b/>
                <w:bCs w:val="0"/>
              </w:rPr>
              <w:lastRenderedPageBreak/>
              <w:t>Generation time (years)</w:t>
            </w:r>
          </w:p>
        </w:tc>
        <w:tc>
          <w:tcPr>
            <w:tcW w:w="1422" w:type="dxa"/>
            <w:shd w:val="clear" w:color="auto" w:fill="auto"/>
          </w:tcPr>
          <w:p w14:paraId="3C595463" w14:textId="77777777" w:rsidR="001C1644" w:rsidRDefault="001C1644" w:rsidP="00EB747D">
            <w:pPr>
              <w:pStyle w:val="TableText"/>
            </w:pPr>
            <w:r>
              <w:t>1</w:t>
            </w:r>
          </w:p>
        </w:tc>
        <w:tc>
          <w:tcPr>
            <w:tcW w:w="1409" w:type="dxa"/>
            <w:shd w:val="clear" w:color="auto" w:fill="auto"/>
          </w:tcPr>
          <w:p w14:paraId="4A072F4F" w14:textId="77777777" w:rsidR="001C1644" w:rsidRDefault="001C1644" w:rsidP="00EB747D">
            <w:pPr>
              <w:pStyle w:val="TableText"/>
            </w:pPr>
            <w:r>
              <w:t>1</w:t>
            </w:r>
          </w:p>
          <w:p w14:paraId="10AEBF45" w14:textId="77777777" w:rsidR="001C1644" w:rsidRPr="00AD0802" w:rsidRDefault="001C1644" w:rsidP="00EB747D"/>
          <w:p w14:paraId="1AEC7E2E" w14:textId="77777777" w:rsidR="001C1644" w:rsidRPr="00AD0802" w:rsidRDefault="001C1644" w:rsidP="00EB747D"/>
          <w:p w14:paraId="7DB16274" w14:textId="77777777" w:rsidR="001C1644" w:rsidRPr="00AD0802" w:rsidRDefault="001C1644" w:rsidP="00EB747D"/>
        </w:tc>
        <w:tc>
          <w:tcPr>
            <w:tcW w:w="1414" w:type="dxa"/>
            <w:shd w:val="clear" w:color="auto" w:fill="auto"/>
          </w:tcPr>
          <w:p w14:paraId="191B01BE" w14:textId="77777777" w:rsidR="001C1644" w:rsidRDefault="001C1644" w:rsidP="00EB747D">
            <w:pPr>
              <w:pStyle w:val="TableText"/>
            </w:pPr>
            <w:r>
              <w:t>1</w:t>
            </w:r>
          </w:p>
        </w:tc>
        <w:tc>
          <w:tcPr>
            <w:tcW w:w="3074" w:type="dxa"/>
            <w:shd w:val="clear" w:color="auto" w:fill="auto"/>
          </w:tcPr>
          <w:p w14:paraId="3C1E8468" w14:textId="77777777" w:rsidR="001C1644" w:rsidRDefault="001C1644" w:rsidP="00EB747D">
            <w:pPr>
              <w:pStyle w:val="TableText"/>
            </w:pPr>
            <w:r>
              <w:t>Generation time is estimated as 1 year (</w:t>
            </w:r>
            <w:proofErr w:type="spellStart"/>
            <w:r>
              <w:t>Woinarski</w:t>
            </w:r>
            <w:proofErr w:type="spellEnd"/>
            <w:r>
              <w:t xml:space="preserve"> et al. 2014).</w:t>
            </w:r>
            <w:r w:rsidRPr="002011BE">
              <w:rPr>
                <w:lang w:eastAsia="ja-JP"/>
              </w:rPr>
              <w:t xml:space="preserve"> Males usually survive for only one breeding season, while females may survive to breed a second year (Gates 2001a,</w:t>
            </w:r>
            <w:r>
              <w:rPr>
                <w:lang w:eastAsia="ja-JP"/>
              </w:rPr>
              <w:t xml:space="preserve"> </w:t>
            </w:r>
            <w:r w:rsidRPr="002011BE">
              <w:rPr>
                <w:lang w:eastAsia="ja-JP"/>
              </w:rPr>
              <w:t>b).</w:t>
            </w:r>
          </w:p>
        </w:tc>
      </w:tr>
      <w:tr w:rsidR="001C1644" w14:paraId="27DDE801" w14:textId="77777777" w:rsidTr="00EB747D">
        <w:trPr>
          <w:cantSplit/>
        </w:trPr>
        <w:tc>
          <w:tcPr>
            <w:tcW w:w="1741" w:type="dxa"/>
          </w:tcPr>
          <w:p w14:paraId="611DE1CF" w14:textId="77777777" w:rsidR="001C1644" w:rsidRPr="00F83D60" w:rsidRDefault="001C1644" w:rsidP="00EB747D">
            <w:pPr>
              <w:pStyle w:val="TableHeading"/>
              <w:keepNext w:val="0"/>
              <w:rPr>
                <w:rStyle w:val="Strong"/>
                <w:b/>
                <w:sz w:val="22"/>
              </w:rPr>
            </w:pPr>
            <w:r w:rsidRPr="00D20C80">
              <w:rPr>
                <w:rStyle w:val="Strong"/>
                <w:b/>
                <w:bCs w:val="0"/>
              </w:rPr>
              <w:t>Extent of occurrence</w:t>
            </w:r>
          </w:p>
        </w:tc>
        <w:tc>
          <w:tcPr>
            <w:tcW w:w="1422" w:type="dxa"/>
            <w:shd w:val="clear" w:color="auto" w:fill="auto"/>
          </w:tcPr>
          <w:p w14:paraId="526C9D63" w14:textId="77777777" w:rsidR="001C1644" w:rsidRPr="0045561C" w:rsidRDefault="001C1644" w:rsidP="00EB747D">
            <w:pPr>
              <w:pStyle w:val="TableText"/>
            </w:pPr>
            <w:r>
              <w:t>1119 km</w:t>
            </w:r>
            <w:r>
              <w:rPr>
                <w:vertAlign w:val="superscript"/>
              </w:rPr>
              <w:t>2</w:t>
            </w:r>
          </w:p>
        </w:tc>
        <w:tc>
          <w:tcPr>
            <w:tcW w:w="1409" w:type="dxa"/>
            <w:shd w:val="clear" w:color="auto" w:fill="auto"/>
          </w:tcPr>
          <w:p w14:paraId="2BDEBAFA" w14:textId="77777777" w:rsidR="001C1644" w:rsidRDefault="001C1644" w:rsidP="00EB747D">
            <w:pPr>
              <w:pStyle w:val="TableText"/>
            </w:pPr>
            <w:r>
              <w:t>1032 km</w:t>
            </w:r>
            <w:r>
              <w:rPr>
                <w:vertAlign w:val="superscript"/>
              </w:rPr>
              <w:t>2</w:t>
            </w:r>
          </w:p>
        </w:tc>
        <w:tc>
          <w:tcPr>
            <w:tcW w:w="1414" w:type="dxa"/>
            <w:shd w:val="clear" w:color="auto" w:fill="auto"/>
          </w:tcPr>
          <w:p w14:paraId="1AB7E4C3" w14:textId="77777777" w:rsidR="001C1644" w:rsidRDefault="001C1644" w:rsidP="00EB747D">
            <w:pPr>
              <w:pStyle w:val="TableText"/>
            </w:pPr>
            <w:r>
              <w:t>&lt;2000 km</w:t>
            </w:r>
            <w:r>
              <w:rPr>
                <w:vertAlign w:val="superscript"/>
              </w:rPr>
              <w:t>2</w:t>
            </w:r>
          </w:p>
        </w:tc>
        <w:tc>
          <w:tcPr>
            <w:tcW w:w="3074" w:type="dxa"/>
            <w:shd w:val="clear" w:color="auto" w:fill="auto"/>
          </w:tcPr>
          <w:p w14:paraId="1BCFBB73" w14:textId="77777777" w:rsidR="001C1644" w:rsidRDefault="001C1644" w:rsidP="00EB747D">
            <w:pPr>
              <w:pStyle w:val="TableText"/>
            </w:pPr>
            <w:r>
              <w:t xml:space="preserve">The most plausible value is based on the mapping of point records from a 21-year period (2000–2021) obtained from conservation groups (KI </w:t>
            </w:r>
            <w:proofErr w:type="spellStart"/>
            <w:r>
              <w:t>LfW</w:t>
            </w:r>
            <w:proofErr w:type="spellEnd"/>
            <w:r>
              <w:t xml:space="preserve">) state governments, </w:t>
            </w:r>
            <w:proofErr w:type="gramStart"/>
            <w:r>
              <w:t>museums</w:t>
            </w:r>
            <w:proofErr w:type="gramEnd"/>
            <w:r>
              <w:t xml:space="preserve"> and CSIRO. The EOO was calculated using a minimum convex hull, based on the IUCN Red List Guidelines (IUCN 2022).</w:t>
            </w:r>
          </w:p>
          <w:p w14:paraId="0B56DD82" w14:textId="77777777" w:rsidR="001C1644" w:rsidRPr="00657884" w:rsidRDefault="001C1644" w:rsidP="00EB747D">
            <w:pPr>
              <w:pStyle w:val="TableText"/>
            </w:pPr>
            <w:r>
              <w:t xml:space="preserve">The minimum plausible value is based on the mapping of point records from only 2021, as this is the EOO from sites that are known to be extant after the 2019–20 bushfires. </w:t>
            </w:r>
          </w:p>
          <w:p w14:paraId="1E7C7695" w14:textId="77777777" w:rsidR="001C1644" w:rsidRPr="0085561B" w:rsidRDefault="001C1644" w:rsidP="00EB747D">
            <w:pPr>
              <w:pStyle w:val="TableText"/>
            </w:pPr>
            <w:r>
              <w:t xml:space="preserve">The maximum plausible value is from the Action plan for Australian Mammals 2012 </w:t>
            </w:r>
            <w:r>
              <w:fldChar w:fldCharType="begin" w:fldLock="1"/>
            </w:r>
            <w:r>
              <w:instrText>ADDIN CSL_CITATION {"citationItems":[{"id":"ITEM-1","itemData":{"DOI":"10.1071/9780643108745","ISBN":"9780643108738","abstract":"The Action Plan for Australian Mammals 2012 is the first review to assess the conservation status of all Australian mammals. It complements The Action Plan for Australian Birds 2010 (Garnett et al. 2011, CSIRO Publishing), and although the number of Australian mammal taxa is marginally fewer than for birds, the proportion of endemic, extinct and threatened mammal taxa is far greater. These authoritative reviews represent an important foundation for understanding the current status, fate and future of the nature of Australia. This book considers all species and subspecies of Australian mammals, including those of external territories and territorial seas. For all the mammal taxa (about 300 species and subspecies) considered Extinct, Threatened, Near Threatened or Data Deficient, the size and trend of their population is presented along with information on geographic range and trend, and relevant biological and ecological data. The book also presents the current conservation status of each taxon under Australian legislation, what additional information is needed for managers, and the required management actions. Recovery plans, where they exist, are evaluated. The voluntary participation of more than 200 mammal experts has ensured that the conservation status and information are as accurate as possible, and allowed considerable unpublished data to be included. All accounts include maps based on the latest data from Australian state and territory agencies, from published scientific literature and other sources. The Action Plan concludes that 29 Australian mammal species have become extinct and 63 species are threatened and require urgent conservation action. However, it also shows that, where guided by sound knowledge, management capability and resourcing, and longer-term commitment, there have been some notable conservation success stories, and the conservation status of some species has greatly improved over the past few decades. The Action Plan for Australian Mammals 2012 makes a major contribution to the conservation of a wonderful legacy that is a significant part of Australia’s heritage. For such a legacy to endure, our society must be more aware of and empathetic with our distinctively Australian environment, and particularly its marvellous mammal fauna; relevant information must be readily accessible; environmental policy and law must be based on sound evidence; those with responsibility for environmental management must be aware of what priority a…","author":[{"dropping-particle":"","family":"Woinarski","given":"John","non-dropping-particle":"","parse-names":false,"suffix":""},{"dropping-particle":"","family":"Burbidge","given":"Andrew","non-dropping-particle":"","parse-names":false,"suffix":""},{"dropping-particle":"","family":"Harrison","given":"Peter","non-dropping-particle":"","parse-names":false,"suffix":""}],"container-title":"Action Plan for Australian Mammals 2012","id":"ITEM-1","issued":{"date-parts":[["2014"]]},"number-of-pages":"1053","publisher":"CSIRO Publishing","title":"Action Plan for Australian Mammals 2012","type":"book"},"uris":["http://www.mendeley.com/documents/?uuid=713fefe4-08c4-4a29-a146-7303297e4008"]}],"mendeley":{"formattedCitation":"(Woinarski et al. 2014)","plainTextFormattedCitation":"(Woinarski et al. 2014)","previouslyFormattedCitation":"(Woinarski et al. 2014)"},"properties":{"noteIndex":0},"schema":"https://github.com/citation-style-language/schema/raw/master/csl-citation.json"}</w:instrText>
            </w:r>
            <w:r>
              <w:fldChar w:fldCharType="separate"/>
            </w:r>
            <w:r w:rsidRPr="35DF5B82">
              <w:rPr>
                <w:noProof/>
              </w:rPr>
              <w:t>(Woinarski et al. 2014)</w:t>
            </w:r>
            <w:r>
              <w:fldChar w:fldCharType="end"/>
            </w:r>
            <w:r>
              <w:t>, which states that the EOO is likely to be &lt;2000 km</w:t>
            </w:r>
            <w:r>
              <w:rPr>
                <w:vertAlign w:val="superscript"/>
              </w:rPr>
              <w:t>2</w:t>
            </w:r>
            <w:r>
              <w:t>.</w:t>
            </w:r>
          </w:p>
        </w:tc>
      </w:tr>
      <w:tr w:rsidR="001C1644" w14:paraId="50D90B0C" w14:textId="77777777" w:rsidTr="00EB747D">
        <w:trPr>
          <w:cantSplit/>
        </w:trPr>
        <w:tc>
          <w:tcPr>
            <w:tcW w:w="1741" w:type="dxa"/>
          </w:tcPr>
          <w:p w14:paraId="071A38D9" w14:textId="77777777" w:rsidR="001C1644" w:rsidRPr="00D20C80" w:rsidRDefault="001C1644" w:rsidP="00EB747D">
            <w:pPr>
              <w:pStyle w:val="TableHeading"/>
              <w:keepNext w:val="0"/>
              <w:rPr>
                <w:rStyle w:val="Strong"/>
                <w:b/>
                <w:sz w:val="22"/>
              </w:rPr>
            </w:pPr>
            <w:r w:rsidRPr="00D20C80">
              <w:rPr>
                <w:rStyle w:val="Strong"/>
                <w:b/>
                <w:bCs w:val="0"/>
              </w:rPr>
              <w:t>Trend</w:t>
            </w:r>
          </w:p>
        </w:tc>
        <w:tc>
          <w:tcPr>
            <w:tcW w:w="4245" w:type="dxa"/>
            <w:gridSpan w:val="3"/>
            <w:shd w:val="clear" w:color="auto" w:fill="auto"/>
          </w:tcPr>
          <w:p w14:paraId="14037F14" w14:textId="77777777" w:rsidR="001C1644" w:rsidRDefault="001C1644" w:rsidP="00EB747D">
            <w:r>
              <w:t>decreasing</w:t>
            </w:r>
            <w:r w:rsidDel="00F8768C">
              <w:t xml:space="preserve"> </w:t>
            </w:r>
          </w:p>
        </w:tc>
        <w:tc>
          <w:tcPr>
            <w:tcW w:w="3074" w:type="dxa"/>
            <w:shd w:val="clear" w:color="auto" w:fill="auto"/>
          </w:tcPr>
          <w:p w14:paraId="652ED61D" w14:textId="77777777" w:rsidR="001C1644" w:rsidRDefault="001C1644" w:rsidP="00EB747D">
            <w:pPr>
              <w:pStyle w:val="TableText"/>
            </w:pPr>
            <w:r>
              <w:t>The EOO is likely decreasing due to small-scale land clearing occurring in western KI (Table 1).</w:t>
            </w:r>
          </w:p>
        </w:tc>
      </w:tr>
      <w:tr w:rsidR="001C1644" w14:paraId="3ED376B0" w14:textId="77777777" w:rsidTr="00EB747D">
        <w:trPr>
          <w:cantSplit/>
        </w:trPr>
        <w:tc>
          <w:tcPr>
            <w:tcW w:w="1741" w:type="dxa"/>
          </w:tcPr>
          <w:p w14:paraId="3189B682" w14:textId="77777777" w:rsidR="001C1644" w:rsidRPr="00F83D60" w:rsidRDefault="001C1644" w:rsidP="00EB747D">
            <w:pPr>
              <w:pStyle w:val="TableHeading"/>
              <w:keepNext w:val="0"/>
              <w:rPr>
                <w:rStyle w:val="Strong"/>
                <w:b/>
                <w:sz w:val="22"/>
              </w:rPr>
            </w:pPr>
            <w:r w:rsidRPr="00D20C80">
              <w:rPr>
                <w:rStyle w:val="Strong"/>
                <w:b/>
                <w:bCs w:val="0"/>
              </w:rPr>
              <w:lastRenderedPageBreak/>
              <w:t>Area of Occupancy</w:t>
            </w:r>
          </w:p>
        </w:tc>
        <w:tc>
          <w:tcPr>
            <w:tcW w:w="1422" w:type="dxa"/>
            <w:shd w:val="clear" w:color="auto" w:fill="auto"/>
          </w:tcPr>
          <w:p w14:paraId="0B2B6954" w14:textId="77777777" w:rsidR="001C1644" w:rsidRPr="002011BE" w:rsidRDefault="001C1644" w:rsidP="00EB747D">
            <w:pPr>
              <w:pStyle w:val="TableText"/>
            </w:pPr>
            <w:r>
              <w:t>260 km</w:t>
            </w:r>
            <w:r>
              <w:rPr>
                <w:vertAlign w:val="superscript"/>
              </w:rPr>
              <w:t>2</w:t>
            </w:r>
          </w:p>
        </w:tc>
        <w:tc>
          <w:tcPr>
            <w:tcW w:w="1409" w:type="dxa"/>
            <w:shd w:val="clear" w:color="auto" w:fill="auto"/>
          </w:tcPr>
          <w:p w14:paraId="1B7475AA" w14:textId="77777777" w:rsidR="001C1644" w:rsidRPr="002011BE" w:rsidRDefault="001C1644" w:rsidP="00EB747D">
            <w:pPr>
              <w:pStyle w:val="TableText"/>
            </w:pPr>
            <w:r>
              <w:t>144 km</w:t>
            </w:r>
            <w:r>
              <w:rPr>
                <w:vertAlign w:val="superscript"/>
              </w:rPr>
              <w:t>2</w:t>
            </w:r>
          </w:p>
        </w:tc>
        <w:tc>
          <w:tcPr>
            <w:tcW w:w="1414" w:type="dxa"/>
            <w:shd w:val="clear" w:color="auto" w:fill="auto"/>
          </w:tcPr>
          <w:p w14:paraId="5DD2AC6F" w14:textId="77777777" w:rsidR="001C1644" w:rsidRPr="002011BE" w:rsidRDefault="001C1644" w:rsidP="00EB747D">
            <w:pPr>
              <w:pStyle w:val="TableText"/>
              <w:rPr>
                <w:vertAlign w:val="superscript"/>
              </w:rPr>
            </w:pPr>
            <w:r>
              <w:t>260 km</w:t>
            </w:r>
            <w:r>
              <w:rPr>
                <w:vertAlign w:val="superscript"/>
              </w:rPr>
              <w:t>2</w:t>
            </w:r>
          </w:p>
        </w:tc>
        <w:tc>
          <w:tcPr>
            <w:tcW w:w="3074" w:type="dxa"/>
            <w:shd w:val="clear" w:color="auto" w:fill="auto"/>
          </w:tcPr>
          <w:p w14:paraId="762E0892" w14:textId="77777777" w:rsidR="001C1644" w:rsidRPr="00707E56" w:rsidRDefault="001C1644" w:rsidP="00EB747D">
            <w:pPr>
              <w:pStyle w:val="TableText"/>
            </w:pPr>
            <w:r w:rsidRPr="00707E56">
              <w:t xml:space="preserve">The </w:t>
            </w:r>
            <w:r>
              <w:t>maximum</w:t>
            </w:r>
            <w:r w:rsidRPr="00707E56">
              <w:t xml:space="preserve"> plausible value has been calculated based on the </w:t>
            </w:r>
            <w:bookmarkStart w:id="19" w:name="_Hlk79576483"/>
            <w:r w:rsidRPr="00707E56">
              <w:t>mapping of point records from a 20-year period (2000–202</w:t>
            </w:r>
            <w:bookmarkEnd w:id="19"/>
            <w:r>
              <w:t>1)</w:t>
            </w:r>
            <w:r w:rsidRPr="00707E56">
              <w:t xml:space="preserve"> obtained from </w:t>
            </w:r>
            <w:r>
              <w:t xml:space="preserve">conservation groups (KI </w:t>
            </w:r>
            <w:proofErr w:type="spellStart"/>
            <w:r>
              <w:t>LfW</w:t>
            </w:r>
            <w:proofErr w:type="spellEnd"/>
            <w:r>
              <w:t xml:space="preserve">), </w:t>
            </w:r>
            <w:r w:rsidRPr="00707E56">
              <w:t xml:space="preserve">state governments, </w:t>
            </w:r>
            <w:proofErr w:type="gramStart"/>
            <w:r w:rsidRPr="00707E56">
              <w:t>museums</w:t>
            </w:r>
            <w:proofErr w:type="gramEnd"/>
            <w:r w:rsidRPr="00707E56">
              <w:t xml:space="preserve"> and CSIRO. The AOO</w:t>
            </w:r>
            <w:r>
              <w:t xml:space="preserve"> has been</w:t>
            </w:r>
            <w:r w:rsidRPr="00707E56">
              <w:t xml:space="preserve"> calculated using a 2x2 km grid cell method, based on the IUCN Red List Guidelines (IUCN 20</w:t>
            </w:r>
            <w:r>
              <w:t>22</w:t>
            </w:r>
            <w:r w:rsidRPr="00707E56">
              <w:t xml:space="preserve">).  </w:t>
            </w:r>
            <w:r>
              <w:t xml:space="preserve"> </w:t>
            </w:r>
          </w:p>
          <w:p w14:paraId="5F0BB89B" w14:textId="77777777" w:rsidR="001C1644" w:rsidRDefault="001C1644" w:rsidP="00EB747D">
            <w:pPr>
              <w:pStyle w:val="TableText"/>
            </w:pPr>
            <w:r w:rsidRPr="00707E56">
              <w:t xml:space="preserve">The </w:t>
            </w:r>
            <w:r>
              <w:t>minimum plausible value</w:t>
            </w:r>
            <w:r w:rsidRPr="00707E56">
              <w:t xml:space="preserve"> </w:t>
            </w:r>
            <w:bookmarkStart w:id="20" w:name="_Hlk79576534"/>
            <w:r w:rsidRPr="00707E56">
              <w:t xml:space="preserve">has been calculated based on the mapping of point records from </w:t>
            </w:r>
            <w:r>
              <w:t>2021 onl</w:t>
            </w:r>
            <w:bookmarkEnd w:id="20"/>
            <w:r>
              <w:t>y, as this is the AOO from sites that are known to be extant after the 2019–20 bushfires.</w:t>
            </w:r>
          </w:p>
          <w:p w14:paraId="5FB5FDFB" w14:textId="77777777" w:rsidR="001C1644" w:rsidRDefault="001C1644" w:rsidP="00EB747D">
            <w:pPr>
              <w:pStyle w:val="TableText"/>
            </w:pPr>
            <w:r>
              <w:t>The maximum plausible value was chosen as the estimate to be used in the assessment due to continued identification of KI dunnarts in burnt habitat, suggesting that the subspecies has likely persisted at many previously identified sites that were burnt by the fires.</w:t>
            </w:r>
          </w:p>
          <w:p w14:paraId="63DD60B2" w14:textId="77777777" w:rsidR="001C1644" w:rsidRDefault="001C1644" w:rsidP="00EB747D">
            <w:pPr>
              <w:pStyle w:val="TableText"/>
            </w:pPr>
            <w:r>
              <w:rPr>
                <w:color w:val="203864"/>
              </w:rPr>
              <w:t>Notably, these figures are based on points records and are therefore likely to be a significant underestimate, given the survey effort and low detectability for this subspecies</w:t>
            </w:r>
            <w:r>
              <w:t xml:space="preserve">  </w:t>
            </w:r>
          </w:p>
        </w:tc>
      </w:tr>
      <w:tr w:rsidR="001C1644" w14:paraId="397E9CB8" w14:textId="77777777" w:rsidTr="00EB747D">
        <w:trPr>
          <w:cantSplit/>
        </w:trPr>
        <w:tc>
          <w:tcPr>
            <w:tcW w:w="1741" w:type="dxa"/>
          </w:tcPr>
          <w:p w14:paraId="517D189A" w14:textId="77777777" w:rsidR="001C1644" w:rsidRPr="00D20C80" w:rsidRDefault="001C1644" w:rsidP="00EB747D">
            <w:pPr>
              <w:pStyle w:val="TableHeading"/>
              <w:keepNext w:val="0"/>
              <w:rPr>
                <w:rStyle w:val="Strong"/>
                <w:b/>
                <w:sz w:val="22"/>
              </w:rPr>
            </w:pPr>
            <w:r w:rsidRPr="00D20C80">
              <w:rPr>
                <w:rStyle w:val="Strong"/>
                <w:b/>
                <w:bCs w:val="0"/>
              </w:rPr>
              <w:t>Trend</w:t>
            </w:r>
          </w:p>
        </w:tc>
        <w:tc>
          <w:tcPr>
            <w:tcW w:w="4245" w:type="dxa"/>
            <w:gridSpan w:val="3"/>
            <w:shd w:val="clear" w:color="auto" w:fill="auto"/>
          </w:tcPr>
          <w:p w14:paraId="47259D8B" w14:textId="77777777" w:rsidR="001C1644" w:rsidRDefault="001C1644" w:rsidP="00EB747D">
            <w:r>
              <w:t>decreasing</w:t>
            </w:r>
          </w:p>
        </w:tc>
        <w:tc>
          <w:tcPr>
            <w:tcW w:w="3074" w:type="dxa"/>
            <w:shd w:val="clear" w:color="auto" w:fill="auto"/>
          </w:tcPr>
          <w:p w14:paraId="0919AFEC" w14:textId="77777777" w:rsidR="001C1644" w:rsidRDefault="001C1644" w:rsidP="00EB747D">
            <w:pPr>
              <w:pStyle w:val="TableText"/>
            </w:pPr>
            <w:r>
              <w:t>The AOO is likely decreasing due to small scale land clearing occurring in western KI (Table 1).</w:t>
            </w:r>
          </w:p>
        </w:tc>
      </w:tr>
      <w:tr w:rsidR="001C1644" w14:paraId="03272D6B" w14:textId="77777777" w:rsidTr="00EB747D">
        <w:trPr>
          <w:cantSplit/>
        </w:trPr>
        <w:tc>
          <w:tcPr>
            <w:tcW w:w="1741" w:type="dxa"/>
          </w:tcPr>
          <w:p w14:paraId="494F0A39" w14:textId="77777777" w:rsidR="001C1644" w:rsidRPr="00F83D60" w:rsidRDefault="001C1644" w:rsidP="00EB747D">
            <w:pPr>
              <w:pStyle w:val="TableHeading"/>
              <w:keepNext w:val="0"/>
              <w:rPr>
                <w:rStyle w:val="Strong"/>
                <w:b/>
                <w:sz w:val="22"/>
              </w:rPr>
            </w:pPr>
            <w:r w:rsidRPr="00D20C80">
              <w:rPr>
                <w:rStyle w:val="Strong"/>
                <w:b/>
                <w:bCs w:val="0"/>
              </w:rPr>
              <w:lastRenderedPageBreak/>
              <w:t>Number of subpopulations</w:t>
            </w:r>
          </w:p>
        </w:tc>
        <w:tc>
          <w:tcPr>
            <w:tcW w:w="1422" w:type="dxa"/>
            <w:shd w:val="clear" w:color="auto" w:fill="auto"/>
          </w:tcPr>
          <w:p w14:paraId="7847FC34" w14:textId="77777777" w:rsidR="001C1644" w:rsidRDefault="001C1644" w:rsidP="00EB747D">
            <w:pPr>
              <w:pStyle w:val="TableText"/>
            </w:pPr>
            <w:r>
              <w:t>≤5</w:t>
            </w:r>
          </w:p>
        </w:tc>
        <w:tc>
          <w:tcPr>
            <w:tcW w:w="1409" w:type="dxa"/>
            <w:shd w:val="clear" w:color="auto" w:fill="auto"/>
          </w:tcPr>
          <w:p w14:paraId="7CA34C60" w14:textId="77777777" w:rsidR="001C1644" w:rsidRDefault="001C1644" w:rsidP="00EB747D">
            <w:pPr>
              <w:pStyle w:val="TableText"/>
            </w:pPr>
            <w:r>
              <w:t>1</w:t>
            </w:r>
          </w:p>
        </w:tc>
        <w:tc>
          <w:tcPr>
            <w:tcW w:w="1414" w:type="dxa"/>
            <w:shd w:val="clear" w:color="auto" w:fill="auto"/>
          </w:tcPr>
          <w:p w14:paraId="1FB5F7E3" w14:textId="77777777" w:rsidR="001C1644" w:rsidRDefault="001C1644" w:rsidP="00EB747D">
            <w:pPr>
              <w:pStyle w:val="TableText"/>
            </w:pPr>
            <w:r>
              <w:t>5</w:t>
            </w:r>
          </w:p>
        </w:tc>
        <w:tc>
          <w:tcPr>
            <w:tcW w:w="3074" w:type="dxa"/>
            <w:shd w:val="clear" w:color="auto" w:fill="auto"/>
          </w:tcPr>
          <w:p w14:paraId="22F3806E" w14:textId="77777777" w:rsidR="001C1644" w:rsidRDefault="001C1644" w:rsidP="00EB747D">
            <w:pPr>
              <w:pStyle w:val="TableText"/>
            </w:pPr>
            <w:r>
              <w:t xml:space="preserve">The number of subpopulations is not known with certainty but is estimated to be &lt;5 based on the subspecies’ restricted distribution on the western side of KI. </w:t>
            </w:r>
          </w:p>
          <w:p w14:paraId="7292C1F1" w14:textId="77777777" w:rsidR="001C1644" w:rsidRDefault="001C1644" w:rsidP="00EB747D">
            <w:pPr>
              <w:pStyle w:val="TableText"/>
            </w:pPr>
            <w:r>
              <w:t xml:space="preserve">The number of subpopulations was estimated as one in the Action Plan for Australian Mammals 2012 </w:t>
            </w:r>
            <w:r>
              <w:fldChar w:fldCharType="begin" w:fldLock="1"/>
            </w:r>
            <w:r>
              <w:instrText>ADDIN CSL_CITATION {"citationItems":[{"id":"ITEM-1","itemData":{"DOI":"10.1071/9780643108745","ISBN":"9780643108738","abstract":"The Action Plan for Australian Mammals 2012 is the first review to assess the conservation status of all Australian mammals. It complements The Action Plan for Australian Birds 2010 (Garnett et al. 2011, CSIRO Publishing), and although the number of Australian mammal taxa is marginally fewer than for birds, the proportion of endemic, extinct and threatened mammal taxa is far greater. These authoritative reviews represent an important foundation for understanding the current status, fate and future of the nature of Australia. This book considers all species and subspecies of Australian mammals, including those of external territories and territorial seas. For all the mammal taxa (about 300 species and subspecies) considered Extinct, Threatened, Near Threatened or Data Deficient, the size and trend of their population is presented along with information on geographic range and trend, and relevant biological and ecological data. The book also presents the current conservation status of each taxon under Australian legislation, what additional information is needed for managers, and the required management actions. Recovery plans, where they exist, are evaluated. The voluntary participation of more than 200 mammal experts has ensured that the conservation status and information are as accurate as possible, and allowed considerable unpublished data to be included. All accounts include maps based on the latest data from Australian state and territory agencies, from published scientific literature and other sources. The Action Plan concludes that 29 Australian mammal species have become extinct and 63 species are threatened and require urgent conservation action. However, it also shows that, where guided by sound knowledge, management capability and resourcing, and longer-term commitment, there have been some notable conservation success stories, and the conservation status of some species has greatly improved over the past few decades. The Action Plan for Australian Mammals 2012 makes a major contribution to the conservation of a wonderful legacy that is a significant part of Australia’s heritage. For such a legacy to endure, our society must be more aware of and empathetic with our distinctively Australian environment, and particularly its marvellous mammal fauna; relevant information must be readily accessible; environmental policy and law must be based on sound evidence; those with responsibility for environmental management must be aware of what priority a…","author":[{"dropping-particle":"","family":"Woinarski","given":"John","non-dropping-particle":"","parse-names":false,"suffix":""},{"dropping-particle":"","family":"Burbidge","given":"Andrew","non-dropping-particle":"","parse-names":false,"suffix":""},{"dropping-particle":"","family":"Harrison","given":"Peter","non-dropping-particle":"","parse-names":false,"suffix":""}],"container-title":"Action Plan for Australian Mammals 2012","id":"ITEM-1","issued":{"date-parts":[["2014"]]},"number-of-pages":"1053","publisher":"CSIRO Publishing","title":"Action Plan for Australian Mammals 2012","type":"book"},"uris":["http://www.mendeley.com/documents/?uuid=713fefe4-08c4-4a29-a146-7303297e4008"]}],"mendeley":{"formattedCitation":"(Woinarski et al. 2014)","plainTextFormattedCitation":"(Woinarski et al. 2014)","previouslyFormattedCitation":"(Woinarski et al. 2014)"},"properties":{"noteIndex":0},"schema":"https://github.com/citation-style-language/schema/raw/master/csl-citation.json"}</w:instrText>
            </w:r>
            <w:r>
              <w:fldChar w:fldCharType="separate"/>
            </w:r>
            <w:r w:rsidRPr="00144C4C">
              <w:rPr>
                <w:noProof/>
              </w:rPr>
              <w:t>(Woinarski et al. 2014)</w:t>
            </w:r>
            <w:r>
              <w:fldChar w:fldCharType="end"/>
            </w:r>
            <w:r>
              <w:t xml:space="preserve"> and the 2008 IUCN assessment (van </w:t>
            </w:r>
            <w:proofErr w:type="spellStart"/>
            <w:r>
              <w:t>Weenen</w:t>
            </w:r>
            <w:proofErr w:type="spellEnd"/>
            <w:r>
              <w:t xml:space="preserve"> 2008). However, since these assessments, there have been detections of the subspecies in new areas of vegetation across western KI.  It is possible that the number of subpopulations is still one if there are no barriers to movement between known detections. However, some detection sites on the north coast appear to be somewhat separated from the rest of the island by clearing (Map 1 &amp; 2), suggesting it is unlikely that all known sites are part of the same subpopulation. However, DEW (2021) suggests that it is feasible that 95-100 percent of the population is present in one subpopulation, as the habitat is contiguous throughout the distribution.</w:t>
            </w:r>
          </w:p>
        </w:tc>
      </w:tr>
      <w:tr w:rsidR="001C1644" w14:paraId="3787F615" w14:textId="77777777" w:rsidTr="00EB747D">
        <w:trPr>
          <w:cantSplit/>
        </w:trPr>
        <w:tc>
          <w:tcPr>
            <w:tcW w:w="1741" w:type="dxa"/>
          </w:tcPr>
          <w:p w14:paraId="110626E2" w14:textId="77777777" w:rsidR="001C1644" w:rsidRPr="00D20C80" w:rsidRDefault="001C1644" w:rsidP="00EB747D">
            <w:pPr>
              <w:pStyle w:val="TableHeading"/>
              <w:keepNext w:val="0"/>
              <w:rPr>
                <w:rStyle w:val="Strong"/>
                <w:b/>
                <w:sz w:val="22"/>
              </w:rPr>
            </w:pPr>
            <w:r w:rsidRPr="00D20C80">
              <w:rPr>
                <w:rStyle w:val="Strong"/>
                <w:b/>
                <w:bCs w:val="0"/>
              </w:rPr>
              <w:t>Trend</w:t>
            </w:r>
          </w:p>
        </w:tc>
        <w:tc>
          <w:tcPr>
            <w:tcW w:w="4245" w:type="dxa"/>
            <w:gridSpan w:val="3"/>
            <w:shd w:val="clear" w:color="auto" w:fill="auto"/>
          </w:tcPr>
          <w:p w14:paraId="340E6ABF" w14:textId="77777777" w:rsidR="001C1644" w:rsidRDefault="001C1644" w:rsidP="00EB747D">
            <w:pPr>
              <w:pStyle w:val="TableText"/>
            </w:pPr>
            <w:r>
              <w:t>de</w:t>
            </w:r>
            <w:r w:rsidRPr="0085561B">
              <w:t>creasing</w:t>
            </w:r>
          </w:p>
        </w:tc>
        <w:tc>
          <w:tcPr>
            <w:tcW w:w="3074" w:type="dxa"/>
            <w:shd w:val="clear" w:color="auto" w:fill="auto"/>
          </w:tcPr>
          <w:p w14:paraId="2821E62C" w14:textId="77777777" w:rsidR="001C1644" w:rsidRPr="001B7D1F" w:rsidRDefault="001C1644" w:rsidP="00EB747D">
            <w:pPr>
              <w:pStyle w:val="TableText"/>
            </w:pPr>
            <w:r>
              <w:t>Though the number of known subpopulations has increased recently due to unprecedented survey effort after the 2019–20 bushfires</w:t>
            </w:r>
            <w:proofErr w:type="gramStart"/>
            <w:r>
              <w:t>, in reality, the</w:t>
            </w:r>
            <w:proofErr w:type="gramEnd"/>
            <w:r>
              <w:t xml:space="preserve"> number of subpopulations is likely decreasing due to mortality via known threats (Table 1)</w:t>
            </w:r>
          </w:p>
        </w:tc>
      </w:tr>
      <w:tr w:rsidR="001C1644" w14:paraId="3DDA5870" w14:textId="77777777" w:rsidTr="00EB747D">
        <w:trPr>
          <w:cantSplit/>
        </w:trPr>
        <w:tc>
          <w:tcPr>
            <w:tcW w:w="1741" w:type="dxa"/>
          </w:tcPr>
          <w:p w14:paraId="75F86422" w14:textId="77777777" w:rsidR="001C1644" w:rsidRPr="00F83D60" w:rsidRDefault="001C1644" w:rsidP="00EB747D">
            <w:pPr>
              <w:pStyle w:val="TableHeading"/>
              <w:keepNext w:val="0"/>
              <w:rPr>
                <w:rStyle w:val="Strong"/>
                <w:b/>
                <w:sz w:val="22"/>
              </w:rPr>
            </w:pPr>
            <w:r w:rsidRPr="00D20C80">
              <w:rPr>
                <w:rStyle w:val="Strong"/>
                <w:b/>
                <w:bCs w:val="0"/>
              </w:rPr>
              <w:t>Basis of assessment of subpopulation number</w:t>
            </w:r>
          </w:p>
        </w:tc>
        <w:tc>
          <w:tcPr>
            <w:tcW w:w="7319" w:type="dxa"/>
            <w:gridSpan w:val="4"/>
            <w:shd w:val="clear" w:color="auto" w:fill="auto"/>
          </w:tcPr>
          <w:p w14:paraId="55266AC1" w14:textId="77777777" w:rsidR="001C1644" w:rsidRDefault="001C1644" w:rsidP="00EB747D">
            <w:r>
              <w:t>See above.</w:t>
            </w:r>
            <w:r w:rsidRPr="00D92045" w:rsidDel="003F019F">
              <w:t xml:space="preserve"> </w:t>
            </w:r>
          </w:p>
        </w:tc>
      </w:tr>
      <w:tr w:rsidR="001C1644" w14:paraId="2B7FC155" w14:textId="77777777" w:rsidTr="00EB747D">
        <w:trPr>
          <w:cantSplit/>
        </w:trPr>
        <w:tc>
          <w:tcPr>
            <w:tcW w:w="1741" w:type="dxa"/>
          </w:tcPr>
          <w:p w14:paraId="7C7F90DB" w14:textId="77777777" w:rsidR="001C1644" w:rsidRPr="00F83D60" w:rsidRDefault="001C1644" w:rsidP="00EB747D">
            <w:pPr>
              <w:pStyle w:val="TableHeading"/>
              <w:keepNext w:val="0"/>
              <w:rPr>
                <w:rStyle w:val="Strong"/>
                <w:b/>
                <w:sz w:val="22"/>
              </w:rPr>
            </w:pPr>
            <w:r w:rsidRPr="00D20C80">
              <w:rPr>
                <w:rStyle w:val="Strong"/>
                <w:b/>
                <w:bCs w:val="0"/>
              </w:rPr>
              <w:lastRenderedPageBreak/>
              <w:t>No. locations</w:t>
            </w:r>
          </w:p>
        </w:tc>
        <w:tc>
          <w:tcPr>
            <w:tcW w:w="1422" w:type="dxa"/>
            <w:shd w:val="clear" w:color="auto" w:fill="auto"/>
          </w:tcPr>
          <w:p w14:paraId="44E52F66" w14:textId="77777777" w:rsidR="001C1644" w:rsidRDefault="001C1644" w:rsidP="00EB747D">
            <w:pPr>
              <w:pStyle w:val="TableText"/>
            </w:pPr>
            <w:r>
              <w:t>≤5</w:t>
            </w:r>
          </w:p>
        </w:tc>
        <w:tc>
          <w:tcPr>
            <w:tcW w:w="1409" w:type="dxa"/>
            <w:shd w:val="clear" w:color="auto" w:fill="auto"/>
          </w:tcPr>
          <w:p w14:paraId="2758300D" w14:textId="77777777" w:rsidR="001C1644" w:rsidRDefault="001C1644" w:rsidP="00EB747D">
            <w:pPr>
              <w:pStyle w:val="TableText"/>
            </w:pPr>
            <w:r>
              <w:t>1</w:t>
            </w:r>
          </w:p>
        </w:tc>
        <w:tc>
          <w:tcPr>
            <w:tcW w:w="1414" w:type="dxa"/>
            <w:shd w:val="clear" w:color="auto" w:fill="auto"/>
          </w:tcPr>
          <w:p w14:paraId="7D382DF2" w14:textId="77777777" w:rsidR="001C1644" w:rsidRDefault="001C1644" w:rsidP="00EB747D">
            <w:pPr>
              <w:pStyle w:val="TableText"/>
            </w:pPr>
            <w:r>
              <w:t>5</w:t>
            </w:r>
          </w:p>
        </w:tc>
        <w:tc>
          <w:tcPr>
            <w:tcW w:w="3074" w:type="dxa"/>
            <w:shd w:val="clear" w:color="auto" w:fill="auto"/>
          </w:tcPr>
          <w:p w14:paraId="6F47AB33" w14:textId="77777777" w:rsidR="001C1644" w:rsidRPr="003F019F" w:rsidRDefault="001C1644" w:rsidP="00EB747D">
            <w:pPr>
              <w:pStyle w:val="TableText"/>
            </w:pPr>
            <w:r>
              <w:t>Almost the entire known distribution (95–</w:t>
            </w:r>
            <w:proofErr w:type="gramStart"/>
            <w:r>
              <w:t>96  percent</w:t>
            </w:r>
            <w:proofErr w:type="gramEnd"/>
            <w:r>
              <w:t xml:space="preserve">) was affected by the 2019–20 bushfires, and it is plausible that similar fire events could occur on western KI in future. Thus, it is plausible that all subpopulations will be impacted by a single catastrophic event that would rapidly affect the entire distribution (see Criterion 2). However, post-fire surveys have revealed </w:t>
            </w:r>
            <w:proofErr w:type="gramStart"/>
            <w:r>
              <w:t>that  the</w:t>
            </w:r>
            <w:proofErr w:type="gramEnd"/>
            <w:r>
              <w:t xml:space="preserve"> KI dunnart can persist in unburnt fragments, and the 2019–20 fire did not impact all mature individuals due to these fragments. As such, more than one fire event is required to impact all mature individuals. It is unclear how many fire events would be required to impact all mature individuals, but given that one fire burnt 95-96 </w:t>
            </w:r>
            <w:proofErr w:type="gramStart"/>
            <w:r>
              <w:t>percent  of</w:t>
            </w:r>
            <w:proofErr w:type="gramEnd"/>
            <w:r>
              <w:t xml:space="preserve"> the range, and taking a precautionary approach, the number of locations is likely lower than 5. </w:t>
            </w:r>
          </w:p>
        </w:tc>
      </w:tr>
      <w:tr w:rsidR="001C1644" w14:paraId="1774BBC3" w14:textId="77777777" w:rsidTr="00EB747D">
        <w:trPr>
          <w:cantSplit/>
        </w:trPr>
        <w:tc>
          <w:tcPr>
            <w:tcW w:w="1741" w:type="dxa"/>
          </w:tcPr>
          <w:p w14:paraId="5F28B2D1" w14:textId="77777777" w:rsidR="001C1644" w:rsidRPr="00D20C80" w:rsidRDefault="001C1644" w:rsidP="00EB747D">
            <w:pPr>
              <w:pStyle w:val="TableHeading"/>
              <w:keepNext w:val="0"/>
              <w:rPr>
                <w:rStyle w:val="Strong"/>
                <w:b/>
                <w:sz w:val="22"/>
              </w:rPr>
            </w:pPr>
            <w:r w:rsidRPr="00D20C80">
              <w:rPr>
                <w:rStyle w:val="Strong"/>
                <w:b/>
                <w:bCs w:val="0"/>
              </w:rPr>
              <w:t>Trend</w:t>
            </w:r>
          </w:p>
        </w:tc>
        <w:tc>
          <w:tcPr>
            <w:tcW w:w="4245" w:type="dxa"/>
            <w:gridSpan w:val="3"/>
            <w:shd w:val="clear" w:color="auto" w:fill="auto"/>
          </w:tcPr>
          <w:p w14:paraId="3760ED11" w14:textId="77777777" w:rsidR="001C1644" w:rsidRDefault="001C1644" w:rsidP="00EB747D">
            <w:r w:rsidRPr="0085561B">
              <w:t>s</w:t>
            </w:r>
            <w:r w:rsidRPr="003D54D3">
              <w:t>table</w:t>
            </w:r>
          </w:p>
        </w:tc>
        <w:tc>
          <w:tcPr>
            <w:tcW w:w="3074" w:type="dxa"/>
            <w:shd w:val="clear" w:color="auto" w:fill="auto"/>
          </w:tcPr>
          <w:p w14:paraId="1C7389A8" w14:textId="77777777" w:rsidR="001C1644" w:rsidRDefault="001C1644" w:rsidP="00EB747D">
            <w:pPr>
              <w:pStyle w:val="TableText"/>
            </w:pPr>
            <w:r>
              <w:t xml:space="preserve">The number of locations has been estimated at one since at least 2008 (van </w:t>
            </w:r>
            <w:proofErr w:type="spellStart"/>
            <w:r>
              <w:t>Weenen</w:t>
            </w:r>
            <w:proofErr w:type="spellEnd"/>
            <w:r>
              <w:t xml:space="preserve"> 2008; </w:t>
            </w:r>
            <w:proofErr w:type="spellStart"/>
            <w:r>
              <w:t>Woinarski</w:t>
            </w:r>
            <w:proofErr w:type="spellEnd"/>
            <w:r>
              <w:t xml:space="preserve"> et al. 2014).</w:t>
            </w:r>
          </w:p>
        </w:tc>
      </w:tr>
      <w:tr w:rsidR="001C1644" w14:paraId="42711383" w14:textId="77777777" w:rsidTr="00EB747D">
        <w:trPr>
          <w:cantSplit/>
        </w:trPr>
        <w:tc>
          <w:tcPr>
            <w:tcW w:w="1741" w:type="dxa"/>
          </w:tcPr>
          <w:p w14:paraId="7453F77C" w14:textId="77777777" w:rsidR="001C1644" w:rsidRPr="00D20C80" w:rsidRDefault="001C1644" w:rsidP="00EB747D">
            <w:pPr>
              <w:pStyle w:val="TableHeading"/>
              <w:keepNext w:val="0"/>
              <w:rPr>
                <w:rStyle w:val="Strong"/>
                <w:b/>
                <w:sz w:val="22"/>
              </w:rPr>
            </w:pPr>
            <w:bookmarkStart w:id="21" w:name="_Hlk51878889"/>
            <w:r w:rsidRPr="00D20C80">
              <w:rPr>
                <w:rStyle w:val="Strong"/>
                <w:b/>
                <w:bCs w:val="0"/>
              </w:rPr>
              <w:t>Basis of assessment of location number</w:t>
            </w:r>
            <w:bookmarkEnd w:id="21"/>
          </w:p>
        </w:tc>
        <w:tc>
          <w:tcPr>
            <w:tcW w:w="7319" w:type="dxa"/>
            <w:gridSpan w:val="4"/>
            <w:shd w:val="clear" w:color="auto" w:fill="auto"/>
          </w:tcPr>
          <w:p w14:paraId="544A5378" w14:textId="77777777" w:rsidR="001C1644" w:rsidRPr="003F019F" w:rsidRDefault="001C1644" w:rsidP="00EB747D">
            <w:pPr>
              <w:pStyle w:val="TableText"/>
            </w:pPr>
            <w:r>
              <w:t xml:space="preserve">Almost the entire known distribution (95–96 percent) was affected by the 2019–20 bushfires, and it is plausible that a similar fire event could occur on western KI. Thus, it is plausible that all subpopulations could be impacted by a single catastrophic event. </w:t>
            </w:r>
          </w:p>
        </w:tc>
      </w:tr>
      <w:tr w:rsidR="001C1644" w14:paraId="22E66039" w14:textId="77777777" w:rsidTr="00EB747D">
        <w:trPr>
          <w:cantSplit/>
        </w:trPr>
        <w:tc>
          <w:tcPr>
            <w:tcW w:w="1741" w:type="dxa"/>
          </w:tcPr>
          <w:p w14:paraId="0706582B" w14:textId="77777777" w:rsidR="001C1644" w:rsidRPr="00D20C80" w:rsidRDefault="001C1644" w:rsidP="00EB747D">
            <w:pPr>
              <w:pStyle w:val="TableHeading"/>
              <w:keepNext w:val="0"/>
              <w:rPr>
                <w:rStyle w:val="Strong"/>
                <w:b/>
                <w:bCs w:val="0"/>
              </w:rPr>
            </w:pPr>
            <w:r w:rsidRPr="00D20C80">
              <w:rPr>
                <w:rStyle w:val="Strong"/>
                <w:b/>
                <w:bCs w:val="0"/>
              </w:rPr>
              <w:t>Fragmentation</w:t>
            </w:r>
          </w:p>
        </w:tc>
        <w:tc>
          <w:tcPr>
            <w:tcW w:w="7319" w:type="dxa"/>
            <w:gridSpan w:val="4"/>
            <w:shd w:val="clear" w:color="auto" w:fill="auto"/>
          </w:tcPr>
          <w:p w14:paraId="1971195A" w14:textId="77777777" w:rsidR="001C1644" w:rsidRDefault="001C1644" w:rsidP="00EB747D">
            <w:pPr>
              <w:pStyle w:val="TableText"/>
            </w:pPr>
            <w:r w:rsidRPr="002011BE">
              <w:t>Not severely fragmented –</w:t>
            </w:r>
            <w:r>
              <w:t xml:space="preserve"> the subspecies is found in </w:t>
            </w:r>
            <w:r w:rsidRPr="003F019F">
              <w:t>areas of native vegetation</w:t>
            </w:r>
            <w:r>
              <w:t xml:space="preserve"> that are large enough to support viable subpopulations and maintain connectivity.</w:t>
            </w:r>
          </w:p>
        </w:tc>
      </w:tr>
      <w:tr w:rsidR="001C1644" w14:paraId="24980ECF" w14:textId="77777777" w:rsidTr="00EB747D">
        <w:trPr>
          <w:cantSplit/>
        </w:trPr>
        <w:tc>
          <w:tcPr>
            <w:tcW w:w="1741" w:type="dxa"/>
          </w:tcPr>
          <w:p w14:paraId="7B062BF7" w14:textId="77777777" w:rsidR="001C1644" w:rsidRPr="00F83D60" w:rsidRDefault="001C1644" w:rsidP="00EB747D">
            <w:pPr>
              <w:pStyle w:val="TableHeading"/>
              <w:keepNext w:val="0"/>
              <w:rPr>
                <w:rStyle w:val="Strong"/>
                <w:b/>
                <w:sz w:val="22"/>
              </w:rPr>
            </w:pPr>
            <w:r w:rsidRPr="00D20C80">
              <w:rPr>
                <w:rStyle w:val="Strong"/>
                <w:b/>
                <w:bCs w:val="0"/>
              </w:rPr>
              <w:t>Fluctuations</w:t>
            </w:r>
          </w:p>
        </w:tc>
        <w:tc>
          <w:tcPr>
            <w:tcW w:w="7319" w:type="dxa"/>
            <w:gridSpan w:val="4"/>
            <w:shd w:val="clear" w:color="auto" w:fill="auto"/>
          </w:tcPr>
          <w:p w14:paraId="36D1AAF3" w14:textId="77777777" w:rsidR="001C1644" w:rsidRDefault="001C1644" w:rsidP="00EB747D">
            <w:pPr>
              <w:pStyle w:val="TableText"/>
            </w:pPr>
            <w:r w:rsidRPr="002011BE">
              <w:t xml:space="preserve">Not subject to extreme fluctuations in EOO, AOO, number of subpopulations, </w:t>
            </w:r>
            <w:proofErr w:type="gramStart"/>
            <w:r w:rsidRPr="002011BE">
              <w:t>locations</w:t>
            </w:r>
            <w:proofErr w:type="gramEnd"/>
            <w:r w:rsidRPr="002011BE">
              <w:t xml:space="preserve"> or mature individuals </w:t>
            </w:r>
            <w:bookmarkStart w:id="22" w:name="_Hlk52438645"/>
            <w:r w:rsidRPr="002011BE">
              <w:t>– no parameter was changed by an order of magnitude by the 2019</w:t>
            </w:r>
            <w:r>
              <w:t>–</w:t>
            </w:r>
            <w:r w:rsidRPr="002011BE">
              <w:t>20 fire</w:t>
            </w:r>
            <w:bookmarkEnd w:id="22"/>
            <w:r w:rsidRPr="00484B5A">
              <w:t>.</w:t>
            </w:r>
          </w:p>
        </w:tc>
      </w:tr>
      <w:bookmarkEnd w:id="18"/>
    </w:tbl>
    <w:p w14:paraId="787CEF91" w14:textId="77777777" w:rsidR="001C1644" w:rsidRDefault="001C1644" w:rsidP="001C1644">
      <w:pPr>
        <w:pStyle w:val="Caption"/>
        <w:rPr>
          <w:lang w:eastAsia="ja-JP"/>
        </w:rPr>
      </w:pPr>
    </w:p>
    <w:p w14:paraId="6BFF7BBE" w14:textId="77777777" w:rsidR="001C1644" w:rsidRDefault="001C1644" w:rsidP="001C1644">
      <w:pPr>
        <w:pStyle w:val="Caption"/>
        <w:rPr>
          <w:lang w:eastAsia="ja-JP"/>
        </w:rPr>
      </w:pPr>
      <w:r>
        <w:rPr>
          <w:lang w:eastAsia="ja-JP"/>
        </w:rPr>
        <w:t>Criterion 1 Population size reduction</w:t>
      </w:r>
    </w:p>
    <w:tbl>
      <w:tblPr>
        <w:tblStyle w:val="TableGrid"/>
        <w:tblW w:w="9975" w:type="dxa"/>
        <w:tblInd w:w="-86" w:type="dxa"/>
        <w:tblLook w:val="04A0" w:firstRow="1" w:lastRow="0" w:firstColumn="1" w:lastColumn="0" w:noHBand="0" w:noVBand="1"/>
      </w:tblPr>
      <w:tblGrid>
        <w:gridCol w:w="3565"/>
        <w:gridCol w:w="2099"/>
        <w:gridCol w:w="513"/>
        <w:gridCol w:w="1134"/>
        <w:gridCol w:w="333"/>
        <w:gridCol w:w="2331"/>
      </w:tblGrid>
      <w:tr w:rsidR="001C1644" w:rsidRPr="00556843" w14:paraId="4E8BD5F0" w14:textId="77777777" w:rsidTr="00EB747D">
        <w:trPr>
          <w:cantSplit/>
          <w:trHeight w:val="606"/>
        </w:trPr>
        <w:tc>
          <w:tcPr>
            <w:tcW w:w="9975" w:type="dxa"/>
            <w:gridSpan w:val="6"/>
            <w:shd w:val="clear" w:color="auto" w:fill="595959" w:themeFill="text1" w:themeFillTint="A6"/>
            <w:vAlign w:val="center"/>
          </w:tcPr>
          <w:p w14:paraId="433B21C8" w14:textId="77777777" w:rsidR="001C1644" w:rsidRPr="008B78CE" w:rsidRDefault="001C1644" w:rsidP="00EB747D">
            <w:pPr>
              <w:pStyle w:val="TableHeading"/>
              <w:rPr>
                <w:b w:val="0"/>
                <w:bCs/>
                <w:color w:val="FFFFFF" w:themeColor="background1"/>
              </w:rPr>
            </w:pPr>
            <w:r>
              <w:rPr>
                <w:b w:val="0"/>
                <w:bCs/>
                <w:color w:val="FFFFFF" w:themeColor="background1"/>
              </w:rPr>
              <w:t>R</w:t>
            </w:r>
            <w:r w:rsidRPr="008B78CE">
              <w:rPr>
                <w:b w:val="0"/>
                <w:bCs/>
                <w:color w:val="FFFFFF" w:themeColor="background1"/>
              </w:rPr>
              <w:t>eduction in total numbers (measured over the longer of 10 years or 3 generations) based on any of A1 to A4</w:t>
            </w:r>
          </w:p>
        </w:tc>
      </w:tr>
      <w:tr w:rsidR="001C1644" w:rsidRPr="00556843" w14:paraId="7E679DE8" w14:textId="77777777" w:rsidTr="00EB747D">
        <w:tblPrEx>
          <w:tblCellMar>
            <w:top w:w="57" w:type="dxa"/>
            <w:left w:w="57" w:type="dxa"/>
            <w:bottom w:w="57" w:type="dxa"/>
            <w:right w:w="85" w:type="dxa"/>
          </w:tblCellMar>
        </w:tblPrEx>
        <w:trPr>
          <w:cantSplit/>
        </w:trPr>
        <w:tc>
          <w:tcPr>
            <w:tcW w:w="3565" w:type="dxa"/>
            <w:tcBorders>
              <w:top w:val="single" w:sz="4" w:space="0" w:color="FFFFFF" w:themeColor="background1"/>
              <w:left w:val="single" w:sz="4" w:space="0" w:color="auto"/>
              <w:bottom w:val="single" w:sz="4" w:space="0" w:color="FFFFFF" w:themeColor="background1"/>
              <w:right w:val="single" w:sz="4" w:space="0" w:color="FFFFFF" w:themeColor="background1"/>
            </w:tcBorders>
          </w:tcPr>
          <w:p w14:paraId="659B41AF" w14:textId="77777777" w:rsidR="001C1644" w:rsidRPr="00556843" w:rsidRDefault="001C1644" w:rsidP="00EB747D">
            <w:pPr>
              <w:keepNext/>
              <w:rPr>
                <w:rFonts w:ascii="Arial" w:hAnsi="Arial" w:cs="Arial"/>
                <w:szCs w:val="18"/>
              </w:rPr>
            </w:pPr>
            <w:r w:rsidRPr="0050535B">
              <w:rPr>
                <w:rFonts w:ascii="Arial" w:hAnsi="Arial" w:cs="Arial"/>
                <w:color w:val="FFFFFF" w:themeColor="background1"/>
                <w:szCs w:val="18"/>
              </w:rPr>
              <w:t>–</w:t>
            </w:r>
          </w:p>
        </w:tc>
        <w:tc>
          <w:tcPr>
            <w:tcW w:w="209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0000"/>
          </w:tcPr>
          <w:p w14:paraId="1033CD30" w14:textId="77777777" w:rsidR="001C1644" w:rsidRPr="00936152" w:rsidRDefault="001C1644" w:rsidP="00EB747D">
            <w:pPr>
              <w:pStyle w:val="TableText"/>
              <w:keepNext/>
              <w:rPr>
                <w:rStyle w:val="Strong"/>
              </w:rPr>
            </w:pPr>
            <w:r w:rsidRPr="00936152">
              <w:rPr>
                <w:rStyle w:val="Strong"/>
              </w:rPr>
              <w:t>Critically Endangered</w:t>
            </w:r>
          </w:p>
          <w:p w14:paraId="2E537285" w14:textId="77777777" w:rsidR="001C1644" w:rsidRPr="00936152" w:rsidRDefault="001C1644" w:rsidP="00EB747D">
            <w:pPr>
              <w:pStyle w:val="TableText"/>
              <w:keepNext/>
              <w:rPr>
                <w:rStyle w:val="Strong"/>
              </w:rPr>
            </w:pPr>
            <w:r w:rsidRPr="00936152">
              <w:rPr>
                <w:rStyle w:val="Strong"/>
              </w:rPr>
              <w:t>Very severe reduction</w:t>
            </w:r>
          </w:p>
        </w:tc>
        <w:tc>
          <w:tcPr>
            <w:tcW w:w="1980" w:type="dxa"/>
            <w:gridSpan w:val="3"/>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6600"/>
          </w:tcPr>
          <w:p w14:paraId="525D281D" w14:textId="77777777" w:rsidR="001C1644" w:rsidRPr="00936152" w:rsidRDefault="001C1644" w:rsidP="00EB747D">
            <w:pPr>
              <w:pStyle w:val="TableText"/>
              <w:keepNext/>
              <w:rPr>
                <w:rStyle w:val="Strong"/>
              </w:rPr>
            </w:pPr>
            <w:r w:rsidRPr="00936152">
              <w:rPr>
                <w:rStyle w:val="Strong"/>
              </w:rPr>
              <w:t>Endangered</w:t>
            </w:r>
          </w:p>
          <w:p w14:paraId="5AD8CB88" w14:textId="77777777" w:rsidR="001C1644" w:rsidRPr="00936152" w:rsidRDefault="001C1644" w:rsidP="00EB747D">
            <w:pPr>
              <w:pStyle w:val="TableText"/>
              <w:keepNext/>
              <w:rPr>
                <w:rStyle w:val="Strong"/>
              </w:rPr>
            </w:pPr>
            <w:r w:rsidRPr="00936152">
              <w:rPr>
                <w:rStyle w:val="Strong"/>
              </w:rPr>
              <w:t>Severe reduction</w:t>
            </w:r>
          </w:p>
        </w:tc>
        <w:tc>
          <w:tcPr>
            <w:tcW w:w="2331" w:type="dxa"/>
            <w:tcBorders>
              <w:top w:val="single" w:sz="4" w:space="0" w:color="FFFFFF" w:themeColor="background1"/>
              <w:left w:val="single" w:sz="4" w:space="0" w:color="FFFFFF" w:themeColor="background1"/>
              <w:bottom w:val="single" w:sz="4" w:space="0" w:color="FFFFFF" w:themeColor="background1"/>
              <w:right w:val="single" w:sz="4" w:space="0" w:color="auto"/>
            </w:tcBorders>
            <w:shd w:val="clear" w:color="auto" w:fill="FFFF00"/>
          </w:tcPr>
          <w:p w14:paraId="4A0508EE" w14:textId="77777777" w:rsidR="001C1644" w:rsidRPr="00936152" w:rsidRDefault="001C1644" w:rsidP="00EB747D">
            <w:pPr>
              <w:pStyle w:val="TableText"/>
              <w:keepNext/>
              <w:rPr>
                <w:rStyle w:val="Strong"/>
              </w:rPr>
            </w:pPr>
            <w:r w:rsidRPr="00936152">
              <w:rPr>
                <w:rStyle w:val="Strong"/>
              </w:rPr>
              <w:t>Vulnerable</w:t>
            </w:r>
          </w:p>
          <w:p w14:paraId="3E347B36" w14:textId="77777777" w:rsidR="001C1644" w:rsidRPr="00936152" w:rsidRDefault="001C1644" w:rsidP="00EB747D">
            <w:pPr>
              <w:pStyle w:val="TableText"/>
              <w:keepNext/>
              <w:rPr>
                <w:rStyle w:val="Strong"/>
              </w:rPr>
            </w:pPr>
            <w:r w:rsidRPr="00936152">
              <w:rPr>
                <w:rStyle w:val="Strong"/>
              </w:rPr>
              <w:t>Substantial reduction</w:t>
            </w:r>
          </w:p>
        </w:tc>
      </w:tr>
      <w:tr w:rsidR="001C1644" w:rsidRPr="00556843" w14:paraId="24184A3F" w14:textId="77777777" w:rsidTr="00EB747D">
        <w:tblPrEx>
          <w:tblCellMar>
            <w:top w:w="57" w:type="dxa"/>
            <w:left w:w="57" w:type="dxa"/>
            <w:bottom w:w="57" w:type="dxa"/>
            <w:right w:w="85" w:type="dxa"/>
          </w:tblCellMar>
        </w:tblPrEx>
        <w:trPr>
          <w:cantSplit/>
        </w:trPr>
        <w:tc>
          <w:tcPr>
            <w:tcW w:w="3565" w:type="dxa"/>
            <w:tcBorders>
              <w:top w:val="single" w:sz="4" w:space="0" w:color="FFFFFF" w:themeColor="background1"/>
              <w:left w:val="single" w:sz="4" w:space="0" w:color="auto"/>
              <w:bottom w:val="single" w:sz="4" w:space="0" w:color="FFFFFF" w:themeColor="background1"/>
              <w:right w:val="single" w:sz="4" w:space="0" w:color="FFFFFF" w:themeColor="background1"/>
            </w:tcBorders>
            <w:shd w:val="clear" w:color="auto" w:fill="BFBFBF" w:themeFill="background1" w:themeFillShade="BF"/>
          </w:tcPr>
          <w:p w14:paraId="6821BE92" w14:textId="77777777" w:rsidR="001C1644" w:rsidRPr="00936152" w:rsidRDefault="001C1644" w:rsidP="00EB747D">
            <w:pPr>
              <w:pStyle w:val="TableText"/>
              <w:keepNext/>
              <w:rPr>
                <w:rStyle w:val="Strong"/>
              </w:rPr>
            </w:pPr>
            <w:r w:rsidRPr="00936152">
              <w:rPr>
                <w:rStyle w:val="Strong"/>
              </w:rPr>
              <w:t>A1</w:t>
            </w:r>
          </w:p>
        </w:tc>
        <w:tc>
          <w:tcPr>
            <w:tcW w:w="2099"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7C80"/>
          </w:tcPr>
          <w:p w14:paraId="7198D974" w14:textId="77777777" w:rsidR="001C1644" w:rsidRPr="00556843" w:rsidRDefault="001C1644" w:rsidP="00EB747D">
            <w:pPr>
              <w:pStyle w:val="TableText"/>
              <w:keepNext/>
            </w:pPr>
            <w:r w:rsidRPr="00556843">
              <w:t>≥ 90%</w:t>
            </w:r>
          </w:p>
        </w:tc>
        <w:tc>
          <w:tcPr>
            <w:tcW w:w="1980" w:type="dxa"/>
            <w:gridSpan w:val="3"/>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9933"/>
          </w:tcPr>
          <w:p w14:paraId="0FDB1EFF" w14:textId="77777777" w:rsidR="001C1644" w:rsidRPr="00556843" w:rsidRDefault="001C1644" w:rsidP="00EB747D">
            <w:pPr>
              <w:pStyle w:val="TableText"/>
              <w:keepNext/>
            </w:pPr>
            <w:r w:rsidRPr="00556843">
              <w:t>≥ 70%</w:t>
            </w:r>
          </w:p>
        </w:tc>
        <w:tc>
          <w:tcPr>
            <w:tcW w:w="2331" w:type="dxa"/>
            <w:tcBorders>
              <w:top w:val="single" w:sz="4" w:space="0" w:color="FFFFFF" w:themeColor="background1"/>
              <w:left w:val="single" w:sz="4" w:space="0" w:color="FFFFFF" w:themeColor="background1"/>
              <w:bottom w:val="single" w:sz="4" w:space="0" w:color="FFFFFF" w:themeColor="background1"/>
              <w:right w:val="single" w:sz="4" w:space="0" w:color="auto"/>
            </w:tcBorders>
            <w:shd w:val="clear" w:color="auto" w:fill="FFFF66"/>
          </w:tcPr>
          <w:p w14:paraId="6440C6D2" w14:textId="77777777" w:rsidR="001C1644" w:rsidRPr="00556843" w:rsidRDefault="001C1644" w:rsidP="00EB747D">
            <w:pPr>
              <w:pStyle w:val="TableText"/>
              <w:keepNext/>
            </w:pPr>
            <w:r w:rsidRPr="00556843">
              <w:t>≥ 50%</w:t>
            </w:r>
          </w:p>
        </w:tc>
      </w:tr>
      <w:tr w:rsidR="001C1644" w:rsidRPr="00556843" w14:paraId="3C42D7ED" w14:textId="77777777" w:rsidTr="00EB747D">
        <w:tblPrEx>
          <w:tblCellMar>
            <w:top w:w="57" w:type="dxa"/>
            <w:left w:w="57" w:type="dxa"/>
            <w:bottom w:w="57" w:type="dxa"/>
            <w:right w:w="85" w:type="dxa"/>
          </w:tblCellMar>
        </w:tblPrEx>
        <w:trPr>
          <w:cantSplit/>
        </w:trPr>
        <w:tc>
          <w:tcPr>
            <w:tcW w:w="3565" w:type="dxa"/>
            <w:tcBorders>
              <w:top w:val="single" w:sz="4" w:space="0" w:color="FFFFFF" w:themeColor="background1"/>
              <w:left w:val="single" w:sz="4" w:space="0" w:color="auto"/>
              <w:bottom w:val="nil"/>
              <w:right w:val="single" w:sz="4" w:space="0" w:color="FFFFFF" w:themeColor="background1"/>
            </w:tcBorders>
            <w:shd w:val="clear" w:color="auto" w:fill="BFBFBF" w:themeFill="background1" w:themeFillShade="BF"/>
          </w:tcPr>
          <w:p w14:paraId="52E51233" w14:textId="77777777" w:rsidR="001C1644" w:rsidRPr="00936152" w:rsidRDefault="001C1644" w:rsidP="00EB747D">
            <w:pPr>
              <w:pStyle w:val="TableText"/>
              <w:keepNext/>
              <w:rPr>
                <w:rStyle w:val="Strong"/>
              </w:rPr>
            </w:pPr>
            <w:r w:rsidRPr="00936152">
              <w:rPr>
                <w:rStyle w:val="Strong"/>
              </w:rPr>
              <w:t>A2, A3, A4</w:t>
            </w:r>
          </w:p>
        </w:tc>
        <w:tc>
          <w:tcPr>
            <w:tcW w:w="2099" w:type="dxa"/>
            <w:tcBorders>
              <w:top w:val="single" w:sz="4" w:space="0" w:color="FFFFFF" w:themeColor="background1"/>
              <w:left w:val="single" w:sz="4" w:space="0" w:color="FFFFFF" w:themeColor="background1"/>
              <w:bottom w:val="nil"/>
              <w:right w:val="single" w:sz="4" w:space="0" w:color="FFFFFF" w:themeColor="background1"/>
            </w:tcBorders>
            <w:shd w:val="clear" w:color="auto" w:fill="FF7C80"/>
          </w:tcPr>
          <w:p w14:paraId="38F81B06" w14:textId="77777777" w:rsidR="001C1644" w:rsidRPr="00556843" w:rsidRDefault="001C1644" w:rsidP="00EB747D">
            <w:pPr>
              <w:pStyle w:val="TableText"/>
              <w:keepNext/>
            </w:pPr>
            <w:r w:rsidRPr="00556843">
              <w:t>≥ 80%</w:t>
            </w:r>
          </w:p>
        </w:tc>
        <w:tc>
          <w:tcPr>
            <w:tcW w:w="1980" w:type="dxa"/>
            <w:gridSpan w:val="3"/>
            <w:tcBorders>
              <w:top w:val="single" w:sz="4" w:space="0" w:color="FFFFFF" w:themeColor="background1"/>
              <w:left w:val="single" w:sz="4" w:space="0" w:color="FFFFFF" w:themeColor="background1"/>
              <w:bottom w:val="nil"/>
              <w:right w:val="single" w:sz="4" w:space="0" w:color="FFFFFF" w:themeColor="background1"/>
            </w:tcBorders>
            <w:shd w:val="clear" w:color="auto" w:fill="FF9933"/>
          </w:tcPr>
          <w:p w14:paraId="21318F9F" w14:textId="77777777" w:rsidR="001C1644" w:rsidRPr="00556843" w:rsidRDefault="001C1644" w:rsidP="00EB747D">
            <w:pPr>
              <w:pStyle w:val="TableText"/>
              <w:keepNext/>
            </w:pPr>
            <w:r w:rsidRPr="00556843">
              <w:t>≥ 50%</w:t>
            </w:r>
          </w:p>
        </w:tc>
        <w:tc>
          <w:tcPr>
            <w:tcW w:w="2331" w:type="dxa"/>
            <w:tcBorders>
              <w:top w:val="single" w:sz="4" w:space="0" w:color="FFFFFF" w:themeColor="background1"/>
              <w:left w:val="single" w:sz="4" w:space="0" w:color="FFFFFF" w:themeColor="background1"/>
              <w:bottom w:val="nil"/>
              <w:right w:val="single" w:sz="4" w:space="0" w:color="auto"/>
            </w:tcBorders>
            <w:shd w:val="clear" w:color="auto" w:fill="FFFF66"/>
          </w:tcPr>
          <w:p w14:paraId="055F8375" w14:textId="77777777" w:rsidR="001C1644" w:rsidRPr="00556843" w:rsidRDefault="001C1644" w:rsidP="00EB747D">
            <w:pPr>
              <w:pStyle w:val="TableText"/>
              <w:keepNext/>
            </w:pPr>
            <w:r w:rsidRPr="00556843">
              <w:t>≥ 30%</w:t>
            </w:r>
          </w:p>
        </w:tc>
      </w:tr>
      <w:tr w:rsidR="001C1644" w:rsidRPr="00556843" w14:paraId="182B7326" w14:textId="77777777" w:rsidTr="00EB747D">
        <w:tblPrEx>
          <w:tblCellMar>
            <w:top w:w="57" w:type="dxa"/>
            <w:left w:w="57" w:type="dxa"/>
            <w:bottom w:w="57" w:type="dxa"/>
            <w:right w:w="85" w:type="dxa"/>
          </w:tblCellMar>
        </w:tblPrEx>
        <w:trPr>
          <w:cantSplit/>
          <w:trHeight w:val="3706"/>
        </w:trPr>
        <w:tc>
          <w:tcPr>
            <w:tcW w:w="6177" w:type="dxa"/>
            <w:gridSpan w:val="3"/>
            <w:tcBorders>
              <w:top w:val="nil"/>
              <w:right w:val="nil"/>
            </w:tcBorders>
          </w:tcPr>
          <w:p w14:paraId="6B627051" w14:textId="77777777" w:rsidR="001C1644" w:rsidRPr="00556843" w:rsidRDefault="001C1644" w:rsidP="00EB747D">
            <w:pPr>
              <w:pStyle w:val="TableText"/>
              <w:keepNext/>
              <w:spacing w:after="200" w:line="276" w:lineRule="auto"/>
              <w:ind w:left="493" w:hanging="493"/>
            </w:pPr>
            <w:r w:rsidRPr="00936152">
              <w:rPr>
                <w:rStyle w:val="Strong"/>
              </w:rPr>
              <w:t>A1</w:t>
            </w:r>
            <w:r w:rsidRPr="00556843">
              <w:tab/>
              <w:t xml:space="preserve">Population reduction observed, estimated, </w:t>
            </w:r>
            <w:proofErr w:type="gramStart"/>
            <w:r w:rsidRPr="00556843">
              <w:t>inferred</w:t>
            </w:r>
            <w:proofErr w:type="gramEnd"/>
            <w:r w:rsidRPr="00556843">
              <w:t xml:space="preserve"> or suspected in the past and the causes of the reduction are clearly reversible AND understood AND ceased.</w:t>
            </w:r>
          </w:p>
          <w:p w14:paraId="3A7BCFBC" w14:textId="77777777" w:rsidR="001C1644" w:rsidRPr="00556843" w:rsidRDefault="001C1644" w:rsidP="00EB747D">
            <w:pPr>
              <w:pStyle w:val="TableText"/>
              <w:keepNext/>
              <w:spacing w:after="200" w:line="276" w:lineRule="auto"/>
              <w:ind w:left="493" w:hanging="493"/>
            </w:pPr>
            <w:r w:rsidRPr="00936152">
              <w:rPr>
                <w:rStyle w:val="Strong"/>
              </w:rPr>
              <w:t>A2</w:t>
            </w:r>
            <w:r w:rsidRPr="00556843">
              <w:tab/>
              <w:t xml:space="preserve">Population reduction observed, estimated, </w:t>
            </w:r>
            <w:proofErr w:type="gramStart"/>
            <w:r w:rsidRPr="00556843">
              <w:t>inferred</w:t>
            </w:r>
            <w:proofErr w:type="gramEnd"/>
            <w:r w:rsidRPr="00556843">
              <w:t xml:space="preserve"> or suspected in the past where the causes of the reduction may not have ceased OR may not be understood OR may not be reversible.</w:t>
            </w:r>
          </w:p>
          <w:p w14:paraId="3ADD1FF6" w14:textId="77777777" w:rsidR="001C1644" w:rsidRPr="00556843" w:rsidRDefault="001C1644" w:rsidP="00EB747D">
            <w:pPr>
              <w:pStyle w:val="TableText"/>
              <w:keepNext/>
              <w:spacing w:after="200" w:line="276" w:lineRule="auto"/>
              <w:ind w:left="493" w:hanging="493"/>
            </w:pPr>
            <w:r w:rsidRPr="00936152">
              <w:rPr>
                <w:rStyle w:val="Strong"/>
              </w:rPr>
              <w:t>A3</w:t>
            </w:r>
            <w:r w:rsidRPr="00556843">
              <w:tab/>
              <w:t>Population reduction, projected or suspected to be met in the future (up to a maximum of 100 years) [(</w:t>
            </w:r>
            <w:r w:rsidRPr="00556843">
              <w:rPr>
                <w:i/>
              </w:rPr>
              <w:t>a) cannot be used for A3</w:t>
            </w:r>
            <w:r w:rsidRPr="00556843">
              <w:t>]</w:t>
            </w:r>
          </w:p>
          <w:p w14:paraId="501FF0D7" w14:textId="77777777" w:rsidR="001C1644" w:rsidRPr="00556843" w:rsidRDefault="001C1644" w:rsidP="00EB747D">
            <w:pPr>
              <w:pStyle w:val="TableText"/>
              <w:keepNext/>
              <w:spacing w:after="200" w:line="276" w:lineRule="auto"/>
              <w:ind w:left="493" w:hanging="493"/>
            </w:pPr>
            <w:r w:rsidRPr="00936152">
              <w:rPr>
                <w:rStyle w:val="Strong"/>
              </w:rPr>
              <w:t>A4</w:t>
            </w:r>
            <w:r w:rsidRPr="00556843">
              <w:tab/>
              <w:t xml:space="preserve">An observed, estimated, inferred, </w:t>
            </w:r>
            <w:proofErr w:type="gramStart"/>
            <w:r w:rsidRPr="00556843">
              <w:t>projected</w:t>
            </w:r>
            <w:proofErr w:type="gramEnd"/>
            <w:r w:rsidRPr="00556843">
              <w:t xml:space="preserve"> or suspected population reduction where the time period must include both the past and the future (up to a max. of 100 years in future), and where the causes of reduction may not have ceased OR may not be understood OR may not be reversible.</w:t>
            </w:r>
          </w:p>
        </w:tc>
        <w:tc>
          <w:tcPr>
            <w:tcW w:w="1134" w:type="dxa"/>
            <w:tcBorders>
              <w:top w:val="nil"/>
              <w:left w:val="nil"/>
              <w:right w:val="nil"/>
            </w:tcBorders>
            <w:vAlign w:val="center"/>
          </w:tcPr>
          <w:p w14:paraId="74674517" w14:textId="77777777" w:rsidR="001C1644" w:rsidRPr="00556843" w:rsidRDefault="001C1644" w:rsidP="00EB747D">
            <w:pPr>
              <w:pStyle w:val="TableText"/>
              <w:spacing w:before="1800"/>
              <w:ind w:left="165"/>
            </w:pPr>
            <w:r w:rsidRPr="00556843">
              <w:rPr>
                <w:rFonts w:ascii="Arial" w:hAnsi="Arial" w:cs="Arial"/>
                <w:noProof/>
                <w:szCs w:val="18"/>
              </w:rPr>
              <mc:AlternateContent>
                <mc:Choice Requires="wps">
                  <w:drawing>
                    <wp:anchor distT="0" distB="0" distL="114300" distR="114300" simplePos="0" relativeHeight="251659264" behindDoc="0" locked="0" layoutInCell="1" allowOverlap="1" wp14:anchorId="008F9A86" wp14:editId="2027C10D">
                      <wp:simplePos x="0" y="0"/>
                      <wp:positionH relativeFrom="column">
                        <wp:posOffset>-207010</wp:posOffset>
                      </wp:positionH>
                      <wp:positionV relativeFrom="paragraph">
                        <wp:posOffset>19050</wp:posOffset>
                      </wp:positionV>
                      <wp:extent cx="295275" cy="2447925"/>
                      <wp:effectExtent l="0" t="0" r="28575" b="28575"/>
                      <wp:wrapNone/>
                      <wp:docPr id="2" name="AutoShape 3"/>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295275" cy="2447925"/>
                              </a:xfrm>
                              <a:prstGeom prst="rightBrace">
                                <a:avLst>
                                  <a:gd name="adj1" fmla="val 33333"/>
                                  <a:gd name="adj2" fmla="val 50000"/>
                                </a:avLst>
                              </a:prstGeom>
                              <a:noFill/>
                              <a:ln w="9525">
                                <a:solidFill>
                                  <a:srgbClr val="000000"/>
                                </a:solidFill>
                                <a:round/>
                                <a:headEnd/>
                                <a:tailEnd/>
                              </a:ln>
                              <a:extLst>
                                <a:ext uri="{909E8E84-426E-40DD-AFC4-6F175D3DCCD1}">
                                  <a14:hiddenFill xmlns:a14="http://schemas.microsoft.com/office/drawing/2010/main">
                                    <a:solidFill>
                                      <a:srgbClr val="FFFFFF"/>
                                    </a:solidFill>
                                  </a14:hiddenFill>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72B43F78" id="_x0000_t88" coordsize="21600,21600" o:spt="88" adj="1800,10800" path="m,qx10800@0l10800@2qy21600@11,10800@3l10800@1qy,21600e" filled="f">
                      <v:formulas>
                        <v:f eqn="val #0"/>
                        <v:f eqn="sum 21600 0 #0"/>
                        <v:f eqn="sum #1 0 #0"/>
                        <v:f eqn="sum #1 #0 0"/>
                        <v:f eqn="prod #0 9598 32768"/>
                        <v:f eqn="sum 21600 0 @4"/>
                        <v:f eqn="sum 21600 0 #1"/>
                        <v:f eqn="min #1 @6"/>
                        <v:f eqn="prod @7 1 2"/>
                        <v:f eqn="prod #0 2 1"/>
                        <v:f eqn="sum 21600 0 @9"/>
                        <v:f eqn="val #1"/>
                      </v:formulas>
                      <v:path arrowok="t" o:connecttype="custom" o:connectlocs="0,0;21600,@11;0,21600" textboxrect="0,@4,7637,@5"/>
                      <v:handles>
                        <v:h position="center,#0" yrange="0,@8"/>
                        <v:h position="bottomRight,#1" yrange="@9,@10"/>
                      </v:handles>
                    </v:shapetype>
                    <v:shape id="AutoShape 3" o:spid="_x0000_s1026" type="#_x0000_t88" style="position:absolute;margin-left:-16.3pt;margin-top:1.5pt;width:23.25pt;height:192.75pt;z-index:251659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MiafFAIAACAEAAAOAAAAZHJzL2Uyb0RvYy54bWysU82OEzEMviPxDlHudNqhpXTU6Qp2WYS0&#10;/EgLD5AmmU4gEwcn7bQ8PU5mWgrcEDlEdux8tj/b65tjZ9lBYzDgaj6bTDnTToIyblfzL5/vn73k&#10;LEThlLDgdM1POvCbzdMn695XuoQWrNLICMSFqvc1b2P0VVEE2epOhAl47cjYAHYikoq7QqHoCb2z&#10;RTmdvih6QOURpA6BXu8GI99k/KbRMn5smqAjszWn3GK+Md/bdBebtah2KHxr5JiG+IcsOmEcBb1A&#10;3Yko2B7NX1CdkQgBmjiR0BXQNEbqXANVM5v+Uc1jK7zOtRA5wV9oCv8PVn44PPpPmFIP/gHkt0CM&#10;FL0P1cWSlEA+bNu/B0U9FPsIudhjg136SWWwY+b0dOFUHyOT9FiuFuVywZkkUzmfL1flIpFeiOr8&#10;22OIbzV0LAk1R7Nr42sUMlUuKnF4CDEzq5gTXQqvvs44azpLjToIy56nMzbyyqe89llM6YxxR0TK&#10;4Bw5wTu4N9bmcbCO9TWnvBc5gwDWqGRMbgF321uLjAJTqfmMsL+5IeydymCtFurNKEdh7CBTcOtG&#10;ohO3aV5DtQV1Ip4RhjGltSKhBfzBWU8jWvPwfS9Qc2bfOZqB1Ww+TzOdlfliWZKC15bttUU4SVA1&#10;j5wN4m0c9mDvM+W0vblcB6+ov42J50EYshqTpTHMzRtXJs35tZ69fi325icAAAD//wMAUEsDBBQA&#10;BgAIAAAAIQA7+rZY3gAAAAgBAAAPAAAAZHJzL2Rvd25yZXYueG1sTI/BTsMwEETvSPyDtUhcUOvQ&#10;NFUa4lQIBCcQou2hRyde4oh4HcVuG/6e7QmOoxm9mSk3k+vFCcfQeVJwP09AIDXedNQq2O9eZjmI&#10;EDUZ3XtCBT8YYFNdX5W6MP5Mn3jaxlYwhEKhFdgYh0LK0Fh0Osz9gMTelx+djizHVppRnxnuerlI&#10;kpV0uiNusHrAJ4vN9/boFASG2jo71B/Z8vD++rYbnu+WmVK3N9PjA4iIU/wLw2U+T4eKN9X+SCaI&#10;XsEsXaw4qiDlSxc/XYOoWeZ5BrIq5f8D1S8AAAD//wMAUEsBAi0AFAAGAAgAAAAhALaDOJL+AAAA&#10;4QEAABMAAAAAAAAAAAAAAAAAAAAAAFtDb250ZW50X1R5cGVzXS54bWxQSwECLQAUAAYACAAAACEA&#10;OP0h/9YAAACUAQAACwAAAAAAAAAAAAAAAAAvAQAAX3JlbHMvLnJlbHNQSwECLQAUAAYACAAAACEA&#10;xTImnxQCAAAgBAAADgAAAAAAAAAAAAAAAAAuAgAAZHJzL2Uyb0RvYy54bWxQSwECLQAUAAYACAAA&#10;ACEAO/q2WN4AAAAIAQAADwAAAAAAAAAAAAAAAABuBAAAZHJzL2Rvd25yZXYueG1sUEsFBgAAAAAE&#10;AAQA8wAAAHkFAAAAAA==&#10;" adj="868"/>
                  </w:pict>
                </mc:Fallback>
              </mc:AlternateContent>
            </w:r>
            <w:r>
              <w:t>B</w:t>
            </w:r>
            <w:r w:rsidRPr="00CE7C59">
              <w:t>ased on any of the following</w:t>
            </w:r>
          </w:p>
        </w:tc>
        <w:tc>
          <w:tcPr>
            <w:tcW w:w="2664" w:type="dxa"/>
            <w:gridSpan w:val="2"/>
            <w:tcBorders>
              <w:top w:val="nil"/>
              <w:left w:val="nil"/>
            </w:tcBorders>
          </w:tcPr>
          <w:p w14:paraId="38D26D28" w14:textId="77777777" w:rsidR="001C1644" w:rsidRPr="00556843" w:rsidRDefault="001C1644" w:rsidP="00EB747D">
            <w:pPr>
              <w:pStyle w:val="TableText"/>
              <w:ind w:left="312" w:hanging="312"/>
            </w:pPr>
            <w:r w:rsidRPr="00556843">
              <w:t>(a)</w:t>
            </w:r>
            <w:r w:rsidRPr="00556843">
              <w:tab/>
              <w:t>direct observation [</w:t>
            </w:r>
            <w:r w:rsidRPr="00266DC5">
              <w:t>except A3</w:t>
            </w:r>
            <w:r w:rsidRPr="00556843">
              <w:t>]</w:t>
            </w:r>
          </w:p>
          <w:p w14:paraId="7BB25D49" w14:textId="77777777" w:rsidR="001C1644" w:rsidRDefault="001C1644" w:rsidP="00EB747D">
            <w:pPr>
              <w:pStyle w:val="TableText"/>
              <w:ind w:left="312" w:hanging="312"/>
            </w:pPr>
            <w:r w:rsidRPr="00556843">
              <w:t>(b)</w:t>
            </w:r>
            <w:r w:rsidRPr="00556843">
              <w:tab/>
              <w:t>an index of abundance appropriate to the taxon</w:t>
            </w:r>
          </w:p>
          <w:p w14:paraId="04B1BDD9" w14:textId="77777777" w:rsidR="001C1644" w:rsidRPr="00556843" w:rsidRDefault="001C1644" w:rsidP="00EB747D">
            <w:pPr>
              <w:pStyle w:val="TableText"/>
              <w:ind w:left="312" w:hanging="312"/>
            </w:pPr>
            <w:r w:rsidRPr="00556843">
              <w:t>(c)</w:t>
            </w:r>
            <w:r w:rsidRPr="00556843">
              <w:tab/>
              <w:t>a decline in area of occupancy, extent of occurrence and/or quality of habitat</w:t>
            </w:r>
          </w:p>
          <w:p w14:paraId="31CCD8EB" w14:textId="77777777" w:rsidR="001C1644" w:rsidRPr="00556843" w:rsidRDefault="001C1644" w:rsidP="00EB747D">
            <w:pPr>
              <w:pStyle w:val="TableText"/>
              <w:ind w:left="312" w:hanging="312"/>
            </w:pPr>
            <w:r w:rsidRPr="00556843">
              <w:t>(d)</w:t>
            </w:r>
            <w:r w:rsidRPr="00556843">
              <w:tab/>
              <w:t>actual or potential levels of exploitation</w:t>
            </w:r>
          </w:p>
          <w:p w14:paraId="1AAA73DC" w14:textId="77777777" w:rsidR="001C1644" w:rsidRPr="00556843" w:rsidRDefault="001C1644" w:rsidP="00EB747D">
            <w:pPr>
              <w:pStyle w:val="TableText"/>
              <w:ind w:left="312" w:hanging="312"/>
            </w:pPr>
            <w:r w:rsidRPr="00556843">
              <w:t>(e)</w:t>
            </w:r>
            <w:r w:rsidRPr="00556843">
              <w:tab/>
              <w:t xml:space="preserve">the effects of introduced taxa, hybridization, pathogens, pollutants, </w:t>
            </w:r>
            <w:proofErr w:type="gramStart"/>
            <w:r w:rsidRPr="00556843">
              <w:t>competitors</w:t>
            </w:r>
            <w:proofErr w:type="gramEnd"/>
            <w:r w:rsidRPr="00556843">
              <w:t xml:space="preserve"> or parasites</w:t>
            </w:r>
          </w:p>
        </w:tc>
      </w:tr>
    </w:tbl>
    <w:p w14:paraId="55ED436F" w14:textId="77777777" w:rsidR="001C1644" w:rsidRDefault="001C1644" w:rsidP="001C1644">
      <w:pPr>
        <w:pStyle w:val="Heading3"/>
        <w:rPr>
          <w:lang w:eastAsia="ja-JP"/>
        </w:rPr>
      </w:pPr>
      <w:r>
        <w:rPr>
          <w:lang w:eastAsia="ja-JP"/>
        </w:rPr>
        <w:t>Criterion 1 evidence</w:t>
      </w:r>
    </w:p>
    <w:p w14:paraId="0A40CFDF" w14:textId="77777777" w:rsidR="001C1644" w:rsidRDefault="001C1644" w:rsidP="001C1644">
      <w:pPr>
        <w:rPr>
          <w:lang w:eastAsia="ja-JP"/>
        </w:rPr>
      </w:pPr>
      <w:r w:rsidRPr="006157FE">
        <w:rPr>
          <w:rStyle w:val="Strong"/>
        </w:rPr>
        <w:t>Eligible</w:t>
      </w:r>
      <w:r w:rsidRPr="00155BA9">
        <w:rPr>
          <w:rStyle w:val="Strong"/>
        </w:rPr>
        <w:t xml:space="preserve"> under Criterion 1</w:t>
      </w:r>
      <w:r w:rsidRPr="00D729A2">
        <w:rPr>
          <w:b/>
          <w:bCs/>
          <w:lang w:eastAsia="ja-JP"/>
        </w:rPr>
        <w:t xml:space="preserve"> A</w:t>
      </w:r>
      <w:r w:rsidRPr="000335B5">
        <w:rPr>
          <w:b/>
          <w:bCs/>
        </w:rPr>
        <w:t>4ce</w:t>
      </w:r>
      <w:r w:rsidRPr="00143B95">
        <w:t xml:space="preserve"> </w:t>
      </w:r>
      <w:r w:rsidRPr="00143B95">
        <w:rPr>
          <w:b/>
          <w:bCs/>
        </w:rPr>
        <w:t>for listing as</w:t>
      </w:r>
      <w:r w:rsidRPr="002011BE">
        <w:rPr>
          <w:b/>
          <w:bCs/>
        </w:rPr>
        <w:t xml:space="preserve"> </w:t>
      </w:r>
      <w:sdt>
        <w:sdtPr>
          <w:rPr>
            <w:b/>
            <w:bCs/>
          </w:rPr>
          <w:id w:val="-796447343"/>
          <w:placeholder>
            <w:docPart w:val="7EBD126BC6A44100BE619740B3801606"/>
          </w:placeholder>
          <w:dropDownList>
            <w:listItem w:displayText="Critically Endangered" w:value="Critically Endangered"/>
            <w:listItem w:displayText="Endangered" w:value="Endangered"/>
            <w:listItem w:displayText="Vulnerable" w:value="Vulnerable"/>
            <w:listItem w:displayText="Insufficient data" w:value="Insufficient data"/>
            <w:listItem w:displayText="Extinct in the Wild" w:value="Extinct in the Wild"/>
            <w:listItem w:displayText="Extinct" w:value="Extinct"/>
          </w:dropDownList>
        </w:sdtPr>
        <w:sdtEndPr/>
        <w:sdtContent>
          <w:r>
            <w:rPr>
              <w:b/>
              <w:bCs/>
            </w:rPr>
            <w:t>Vulnerable</w:t>
          </w:r>
        </w:sdtContent>
      </w:sdt>
    </w:p>
    <w:p w14:paraId="7373499E" w14:textId="77777777" w:rsidR="001C1644" w:rsidRPr="007376F6" w:rsidRDefault="001C1644" w:rsidP="001C1644">
      <w:pPr>
        <w:rPr>
          <w:i/>
          <w:iCs/>
          <w:lang w:eastAsia="ja-JP"/>
        </w:rPr>
      </w:pPr>
      <w:r w:rsidRPr="007376F6">
        <w:rPr>
          <w:i/>
          <w:iCs/>
          <w:lang w:eastAsia="ja-JP"/>
        </w:rPr>
        <w:t>Generation length</w:t>
      </w:r>
    </w:p>
    <w:p w14:paraId="28DC27AA" w14:textId="77777777" w:rsidR="001C1644" w:rsidRDefault="001C1644" w:rsidP="001C1644">
      <w:pPr>
        <w:rPr>
          <w:lang w:eastAsia="ja-JP"/>
        </w:rPr>
      </w:pPr>
      <w:r w:rsidRPr="002011BE">
        <w:rPr>
          <w:lang w:eastAsia="ja-JP"/>
        </w:rPr>
        <w:t xml:space="preserve">There is limited understanding of the reproductive biology and lifespan of the </w:t>
      </w:r>
      <w:r>
        <w:rPr>
          <w:lang w:eastAsia="ja-JP"/>
        </w:rPr>
        <w:t>KI dunnart</w:t>
      </w:r>
      <w:r w:rsidRPr="002011BE">
        <w:rPr>
          <w:lang w:eastAsia="ja-JP"/>
        </w:rPr>
        <w:t xml:space="preserve">. The subspecies is likely to have very similar reproductive biology to the </w:t>
      </w:r>
      <w:r>
        <w:rPr>
          <w:lang w:eastAsia="ja-JP"/>
        </w:rPr>
        <w:t>c</w:t>
      </w:r>
      <w:r w:rsidRPr="009053DC">
        <w:rPr>
          <w:lang w:eastAsia="ja-JP"/>
        </w:rPr>
        <w:t xml:space="preserve">ommon </w:t>
      </w:r>
      <w:r>
        <w:rPr>
          <w:lang w:eastAsia="ja-JP"/>
        </w:rPr>
        <w:t>d</w:t>
      </w:r>
      <w:r w:rsidRPr="002011BE">
        <w:rPr>
          <w:lang w:eastAsia="ja-JP"/>
        </w:rPr>
        <w:t xml:space="preserve">unnart, which has a gestation period of approximately 12 days, and young leave their mother’s pouch at approximately 65 days (Fox &amp; </w:t>
      </w:r>
      <w:proofErr w:type="spellStart"/>
      <w:r w:rsidRPr="002011BE">
        <w:rPr>
          <w:lang w:eastAsia="ja-JP"/>
        </w:rPr>
        <w:t>Whitford</w:t>
      </w:r>
      <w:proofErr w:type="spellEnd"/>
      <w:r w:rsidRPr="002011BE">
        <w:rPr>
          <w:lang w:eastAsia="ja-JP"/>
        </w:rPr>
        <w:t xml:space="preserve"> 1982). Most dunnart species are polyoestrous (capable of breeding several times per year), with rapid maturation of young that require minimal parental care (Lee &amp; Cockburn 1985). During surveys undertaken from January to May from 1999 to 2001, over half of live captured </w:t>
      </w:r>
      <w:r>
        <w:rPr>
          <w:lang w:eastAsia="ja-JP"/>
        </w:rPr>
        <w:t>KI dunnart</w:t>
      </w:r>
      <w:r w:rsidRPr="002011BE">
        <w:rPr>
          <w:lang w:eastAsia="ja-JP"/>
        </w:rPr>
        <w:t xml:space="preserve">s were juveniles or subadults (Gates 2001), and observations suggest female </w:t>
      </w:r>
      <w:r>
        <w:rPr>
          <w:lang w:eastAsia="ja-JP"/>
        </w:rPr>
        <w:t>KI dunnart</w:t>
      </w:r>
      <w:r w:rsidRPr="002011BE">
        <w:rPr>
          <w:lang w:eastAsia="ja-JP"/>
        </w:rPr>
        <w:t>s are indeed likely to be polyoestrous. Males usually survive for only one breeding season, while females may survive to breed a second year (Gates 2001a,</w:t>
      </w:r>
      <w:r>
        <w:rPr>
          <w:lang w:eastAsia="ja-JP"/>
        </w:rPr>
        <w:t xml:space="preserve"> </w:t>
      </w:r>
      <w:r w:rsidRPr="002011BE">
        <w:rPr>
          <w:lang w:eastAsia="ja-JP"/>
        </w:rPr>
        <w:t>b).</w:t>
      </w:r>
    </w:p>
    <w:p w14:paraId="20EA6293" w14:textId="77777777" w:rsidR="001C1644" w:rsidRPr="002011BE" w:rsidRDefault="001C1644" w:rsidP="001C1644">
      <w:pPr>
        <w:rPr>
          <w:lang w:eastAsia="ja-JP"/>
        </w:rPr>
      </w:pPr>
      <w:r w:rsidRPr="002011BE">
        <w:rPr>
          <w:lang w:eastAsia="ja-JP"/>
        </w:rPr>
        <w:t xml:space="preserve">Based on the above evidence, the generation length is estimated to be one year, in accordance with </w:t>
      </w:r>
      <w:proofErr w:type="spellStart"/>
      <w:r w:rsidRPr="002011BE">
        <w:rPr>
          <w:lang w:eastAsia="ja-JP"/>
        </w:rPr>
        <w:t>Woinarski</w:t>
      </w:r>
      <w:proofErr w:type="spellEnd"/>
      <w:r w:rsidRPr="002011BE">
        <w:rPr>
          <w:lang w:eastAsia="ja-JP"/>
        </w:rPr>
        <w:t xml:space="preserve"> et al. (2014)</w:t>
      </w:r>
      <w:r>
        <w:rPr>
          <w:lang w:eastAsia="ja-JP"/>
        </w:rPr>
        <w:t xml:space="preserve">. As the three-generation period for the subspecies is shorter than 10 years, this gives a period of 10 years under this criterion. </w:t>
      </w:r>
    </w:p>
    <w:p w14:paraId="5AD4759F" w14:textId="77777777" w:rsidR="001C1644" w:rsidRPr="00D729A2" w:rsidRDefault="001C1644" w:rsidP="001C1644">
      <w:pPr>
        <w:rPr>
          <w:i/>
          <w:iCs/>
          <w:lang w:eastAsia="ja-JP"/>
        </w:rPr>
      </w:pPr>
      <w:r w:rsidRPr="00D729A2">
        <w:rPr>
          <w:i/>
          <w:iCs/>
          <w:lang w:eastAsia="ja-JP"/>
        </w:rPr>
        <w:t xml:space="preserve">Population </w:t>
      </w:r>
      <w:proofErr w:type="gramStart"/>
      <w:r w:rsidRPr="00D729A2">
        <w:rPr>
          <w:i/>
          <w:iCs/>
          <w:lang w:eastAsia="ja-JP"/>
        </w:rPr>
        <w:t>decline</w:t>
      </w:r>
      <w:proofErr w:type="gramEnd"/>
      <w:r w:rsidRPr="00D729A2">
        <w:rPr>
          <w:i/>
          <w:iCs/>
          <w:lang w:eastAsia="ja-JP"/>
        </w:rPr>
        <w:t xml:space="preserve"> prior to the 2019–20 bushfires</w:t>
      </w:r>
    </w:p>
    <w:p w14:paraId="23B134E6" w14:textId="77777777" w:rsidR="001C1644" w:rsidRDefault="001C1644" w:rsidP="001C1644">
      <w:r>
        <w:lastRenderedPageBreak/>
        <w:t xml:space="preserve">The population size of the KI dunnart has not been quantified, and there are insufficient data to estimate population decline over a 10-year period prior to the 2019–20 bushfires. The population has likely declined historically due to habitat loss via land clearing (Gates 2011), as the KI dunnart was historically distributed across most of KI but is now restricted to only intact remnant vegetation on the western half of the island (Gates 2011; </w:t>
      </w:r>
      <w:proofErr w:type="spellStart"/>
      <w:r>
        <w:t>Hohnen</w:t>
      </w:r>
      <w:proofErr w:type="spellEnd"/>
      <w:r>
        <w:t xml:space="preserve"> et al. 2019). However, that decline likely occurred prior to the 10-year period relevant to this assessment. </w:t>
      </w:r>
    </w:p>
    <w:p w14:paraId="604710C1" w14:textId="77777777" w:rsidR="001C1644" w:rsidRDefault="001C1644" w:rsidP="001C1644">
      <w:r>
        <w:t>Small-scale clearing likely continues to contribute to further loss of habitat (Gates 2011) and potentially exacerbates the impacts of other threats (</w:t>
      </w:r>
      <w:proofErr w:type="gramStart"/>
      <w:r>
        <w:t>e.g.</w:t>
      </w:r>
      <w:proofErr w:type="gramEnd"/>
      <w:r>
        <w:t xml:space="preserve"> increased likelihood of feral cat predation and spread of </w:t>
      </w:r>
      <w:r w:rsidRPr="00BF378B">
        <w:rPr>
          <w:i/>
          <w:iCs/>
        </w:rPr>
        <w:t xml:space="preserve">Phytophthora </w:t>
      </w:r>
      <w:proofErr w:type="spellStart"/>
      <w:r w:rsidRPr="00BF378B">
        <w:rPr>
          <w:i/>
          <w:iCs/>
        </w:rPr>
        <w:t>cinnamomi</w:t>
      </w:r>
      <w:proofErr w:type="spellEnd"/>
      <w:r>
        <w:t xml:space="preserve">). These threats are likely to have caused decline over the past 10 years, though the level of this decline is unknown. Previous mark-recapture attempts aimed to gauge population size and trajectory but did not yield any recaptures </w:t>
      </w:r>
      <w:r w:rsidRPr="008D1D2D">
        <w:rPr>
          <w:noProof/>
        </w:rPr>
        <w:t>(Gates 2011)</w:t>
      </w:r>
      <w:r>
        <w:t>, and the scarcity of records, difficulties associated with locating new subpopulations, and lack of data on abundance at (or movement between) known sites make it difficult to estimate changes in population size.</w:t>
      </w:r>
    </w:p>
    <w:p w14:paraId="215A949B" w14:textId="77777777" w:rsidR="001C1644" w:rsidRDefault="001C1644" w:rsidP="001C1644">
      <w:r>
        <w:rPr>
          <w:i/>
          <w:iCs/>
        </w:rPr>
        <w:t xml:space="preserve">Population </w:t>
      </w:r>
      <w:proofErr w:type="gramStart"/>
      <w:r>
        <w:rPr>
          <w:i/>
          <w:iCs/>
        </w:rPr>
        <w:t>decline</w:t>
      </w:r>
      <w:proofErr w:type="gramEnd"/>
      <w:r>
        <w:rPr>
          <w:i/>
          <w:iCs/>
        </w:rPr>
        <w:t xml:space="preserve"> due to the 2019–20 bushfires</w:t>
      </w:r>
      <w:r>
        <w:t xml:space="preserve"> </w:t>
      </w:r>
    </w:p>
    <w:p w14:paraId="2B03C5A4" w14:textId="77777777" w:rsidR="001C1644" w:rsidRDefault="001C1644" w:rsidP="001C1644">
      <w:r w:rsidRPr="00135230">
        <w:t>In 2019</w:t>
      </w:r>
      <w:r w:rsidRPr="005336A3">
        <w:rPr>
          <w:noProof/>
          <w:lang w:val="en-GB"/>
        </w:rPr>
        <w:t>–</w:t>
      </w:r>
      <w:r w:rsidRPr="00135230">
        <w:t>20, following years of drought</w:t>
      </w:r>
      <w:r>
        <w:t xml:space="preserve"> </w:t>
      </w:r>
      <w:r>
        <w:rPr>
          <w:noProof/>
        </w:rPr>
        <w:t>(Bureau of Meterology 2020)</w:t>
      </w:r>
      <w:r>
        <w:t xml:space="preserve">, </w:t>
      </w:r>
      <w:r w:rsidRPr="00135230">
        <w:t xml:space="preserve">catastrophic </w:t>
      </w:r>
      <w:r>
        <w:t>bushfire</w:t>
      </w:r>
      <w:r w:rsidRPr="00135230">
        <w:t xml:space="preserve"> conditions resulted in </w:t>
      </w:r>
      <w:r>
        <w:t xml:space="preserve">unprecedented, </w:t>
      </w:r>
      <w:r w:rsidRPr="00135230">
        <w:t xml:space="preserve">extensive </w:t>
      </w:r>
      <w:r>
        <w:t>bushfire</w:t>
      </w:r>
      <w:r w:rsidRPr="00135230">
        <w:t xml:space="preserve">s </w:t>
      </w:r>
      <w:r>
        <w:t xml:space="preserve">across Australia. The western extent of KI was affected by major, uncontrolled bushfires. </w:t>
      </w:r>
      <w:r>
        <w:rPr>
          <w:lang w:eastAsia="ja-JP"/>
        </w:rPr>
        <w:t xml:space="preserve">Around 95–96 percent of the distribution of the KI dunnart was burnt, with 90–97 percent of this occurring at high severity (DAWE 2020; </w:t>
      </w:r>
      <w:proofErr w:type="spellStart"/>
      <w:r>
        <w:rPr>
          <w:lang w:eastAsia="ja-JP"/>
        </w:rPr>
        <w:t>Legge</w:t>
      </w:r>
      <w:proofErr w:type="spellEnd"/>
      <w:r>
        <w:rPr>
          <w:lang w:eastAsia="ja-JP"/>
        </w:rPr>
        <w:t xml:space="preserve"> et al. 2022).</w:t>
      </w:r>
    </w:p>
    <w:p w14:paraId="4AC1FB6B" w14:textId="77777777" w:rsidR="001C1644" w:rsidRDefault="001C1644" w:rsidP="001C1644">
      <w:r>
        <w:t xml:space="preserve">KI is predicted to continue to </w:t>
      </w:r>
      <w:r w:rsidRPr="00582A22">
        <w:t>experience</w:t>
      </w:r>
      <w:r>
        <w:t xml:space="preserve"> </w:t>
      </w:r>
      <w:r w:rsidRPr="00582A22">
        <w:t>decreased rainfall, increased frequency of droughts</w:t>
      </w:r>
      <w:r>
        <w:t>,</w:t>
      </w:r>
      <w:r w:rsidRPr="00582A22">
        <w:t xml:space="preserve"> and </w:t>
      </w:r>
      <w:r>
        <w:t xml:space="preserve">increased </w:t>
      </w:r>
      <w:r w:rsidRPr="00582A22">
        <w:t xml:space="preserve">average temperatures, leading to </w:t>
      </w:r>
      <w:r>
        <w:t>bushfire</w:t>
      </w:r>
      <w:r w:rsidRPr="00582A22">
        <w:t xml:space="preserve">s of increased frequency, </w:t>
      </w:r>
      <w:proofErr w:type="gramStart"/>
      <w:r>
        <w:t>severity</w:t>
      </w:r>
      <w:proofErr w:type="gramEnd"/>
      <w:r w:rsidRPr="00582A22">
        <w:t xml:space="preserve"> and scale</w:t>
      </w:r>
      <w:r>
        <w:t xml:space="preserve"> </w:t>
      </w:r>
      <w:r w:rsidRPr="001815D5">
        <w:rPr>
          <w:noProof/>
        </w:rPr>
        <w:t>(Hope et al. 2015; Resilient Hills and Coasts 2016)</w:t>
      </w:r>
      <w:r w:rsidRPr="001815D5">
        <w:t>. Accordingly, catastrophic bushfires are increasingly likely to occur</w:t>
      </w:r>
      <w:r>
        <w:t xml:space="preserve"> over the next 10 years (2021–2031).</w:t>
      </w:r>
    </w:p>
    <w:p w14:paraId="0ED725B8" w14:textId="77777777" w:rsidR="001C1644" w:rsidRDefault="001C1644" w:rsidP="001C1644">
      <w:pPr>
        <w:rPr>
          <w:u w:val="single"/>
          <w:lang w:eastAsia="ja-JP"/>
        </w:rPr>
      </w:pPr>
      <w:r>
        <w:rPr>
          <w:u w:val="single"/>
          <w:lang w:eastAsia="ja-JP"/>
        </w:rPr>
        <w:t>On-ground surveys</w:t>
      </w:r>
    </w:p>
    <w:p w14:paraId="6ECEC242" w14:textId="77777777" w:rsidR="001C1644" w:rsidRDefault="001C1644" w:rsidP="001C1644">
      <w:pPr>
        <w:rPr>
          <w:lang w:eastAsia="ja-JP"/>
        </w:rPr>
      </w:pPr>
      <w:r>
        <w:rPr>
          <w:lang w:eastAsia="ja-JP"/>
        </w:rPr>
        <w:t xml:space="preserve">Post-fire survey programs utilising motion detecting camera traps and drift lines are being undertaken by Kangaroo Island Land for Wildlife (KI </w:t>
      </w:r>
      <w:proofErr w:type="spellStart"/>
      <w:r>
        <w:rPr>
          <w:lang w:eastAsia="ja-JP"/>
        </w:rPr>
        <w:t>LfW</w:t>
      </w:r>
      <w:proofErr w:type="spellEnd"/>
      <w:r>
        <w:rPr>
          <w:lang w:eastAsia="ja-JP"/>
        </w:rPr>
        <w:t xml:space="preserve">) in conjunction with the Australian Wildlife Conservancy. A total of 129 sites (covering more than 4800 hectares) have been monitored on KI </w:t>
      </w:r>
      <w:proofErr w:type="spellStart"/>
      <w:r>
        <w:rPr>
          <w:lang w:eastAsia="ja-JP"/>
        </w:rPr>
        <w:t>LfW</w:t>
      </w:r>
      <w:proofErr w:type="spellEnd"/>
      <w:r>
        <w:rPr>
          <w:lang w:eastAsia="ja-JP"/>
        </w:rPr>
        <w:t xml:space="preserve"> properties, 50 of which have recorded dunnart presence (762 detections from January 2020–July 2021;</w:t>
      </w:r>
      <w:r w:rsidRPr="0008115F">
        <w:rPr>
          <w:lang w:eastAsia="ja-JP"/>
        </w:rPr>
        <w:t xml:space="preserve"> </w:t>
      </w:r>
      <w:r>
        <w:rPr>
          <w:lang w:eastAsia="ja-JP"/>
        </w:rPr>
        <w:t xml:space="preserve">it is unknown how many individuals this represents, as many detections would be of the same individual). Of the 12 shelter tunnels in the fenced Western River Refuge Management Zone (379 ha), 10 have detected KI dunnarts. Detection rates in this zone appear to vary with time, likely due to the concentration of KI dunnarts in unburnt critical refuge habitat in initial months post-fire. Decreases in detection from August 2020 onwards are considered a result of reduced reliance on these unburnt patches as burnt habitat regenerates and </w:t>
      </w:r>
      <w:r w:rsidRPr="00420B1C">
        <w:t>KI</w:t>
      </w:r>
      <w:r w:rsidRPr="00420B1C">
        <w:rPr>
          <w:lang w:eastAsia="ja-JP"/>
        </w:rPr>
        <w:t xml:space="preserve"> dunnarts </w:t>
      </w:r>
      <w:r>
        <w:rPr>
          <w:lang w:eastAsia="ja-JP"/>
        </w:rPr>
        <w:t xml:space="preserve">disperse, suggesting that unburnt fragments may be used heavily during the initial post-fire period whilst regeneration occurs. This information was gathered from KI </w:t>
      </w:r>
      <w:proofErr w:type="spellStart"/>
      <w:r>
        <w:rPr>
          <w:lang w:eastAsia="ja-JP"/>
        </w:rPr>
        <w:t>LfW</w:t>
      </w:r>
      <w:proofErr w:type="spellEnd"/>
      <w:r>
        <w:rPr>
          <w:lang w:eastAsia="ja-JP"/>
        </w:rPr>
        <w:t xml:space="preserve"> (2021). </w:t>
      </w:r>
    </w:p>
    <w:p w14:paraId="0CFF4395" w14:textId="77777777" w:rsidR="001C1644" w:rsidRDefault="001C1644" w:rsidP="001C1644">
      <w:pPr>
        <w:rPr>
          <w:lang w:eastAsia="ja-JP"/>
        </w:rPr>
      </w:pPr>
      <w:r>
        <w:rPr>
          <w:lang w:eastAsia="ja-JP"/>
        </w:rPr>
        <w:t xml:space="preserve">Further surveys are being completed by Kangaroo Island Landscape Board in conjunction with the SA Department for Environment and Water. KI dunnarts have been detected at 65 of 217 survey sites. As of September 2021, there were a total of 403 detections, but the number of individuals this represents is unknown. Since the beginning of 2021, survey effort has extended </w:t>
      </w:r>
      <w:r>
        <w:rPr>
          <w:lang w:eastAsia="ja-JP"/>
        </w:rPr>
        <w:lastRenderedPageBreak/>
        <w:t>east across the island in areas of suitable burnt and unburnt habitat. The most eastern detection site is on a private property on Coopers Road, in the mid-west of KI.</w:t>
      </w:r>
      <w:r w:rsidRPr="006E232D">
        <w:t xml:space="preserve"> </w:t>
      </w:r>
      <w:r w:rsidRPr="006E232D">
        <w:rPr>
          <w:lang w:eastAsia="ja-JP"/>
        </w:rPr>
        <w:t xml:space="preserve">Dunnart activity has been consistent </w:t>
      </w:r>
      <w:r>
        <w:rPr>
          <w:lang w:eastAsia="ja-JP"/>
        </w:rPr>
        <w:t>at some sites</w:t>
      </w:r>
      <w:r w:rsidRPr="006E232D">
        <w:rPr>
          <w:lang w:eastAsia="ja-JP"/>
        </w:rPr>
        <w:t xml:space="preserve">, </w:t>
      </w:r>
      <w:r>
        <w:rPr>
          <w:lang w:eastAsia="ja-JP"/>
        </w:rPr>
        <w:t>suggesting</w:t>
      </w:r>
      <w:r w:rsidRPr="006E232D">
        <w:rPr>
          <w:lang w:eastAsia="ja-JP"/>
        </w:rPr>
        <w:t xml:space="preserve"> that the </w:t>
      </w:r>
      <w:r>
        <w:rPr>
          <w:lang w:eastAsia="ja-JP"/>
        </w:rPr>
        <w:t>sub</w:t>
      </w:r>
      <w:r w:rsidRPr="006E232D">
        <w:rPr>
          <w:lang w:eastAsia="ja-JP"/>
        </w:rPr>
        <w:t>species is persisting in the landscape. Monitoring will continue through to June 2023 to provide further indication of persistence across a broad number of sites and spatial scales.</w:t>
      </w:r>
      <w:r>
        <w:rPr>
          <w:lang w:eastAsia="ja-JP"/>
        </w:rPr>
        <w:t xml:space="preserve"> It would be particularly useful to understand patterns of site use (and non-use) to better understand the habitat preferences of the KI dunnart in a post-fire environment.  This information was gathered from KILB &amp; DEW (2021).</w:t>
      </w:r>
    </w:p>
    <w:p w14:paraId="37D06A4B" w14:textId="77777777" w:rsidR="001C1644" w:rsidRDefault="001C1644" w:rsidP="001C1644">
      <w:pPr>
        <w:rPr>
          <w:lang w:eastAsia="ja-JP"/>
        </w:rPr>
      </w:pPr>
      <w:r>
        <w:t xml:space="preserve">The number of detection sites from these programs far exceeds any records obtained from previous survey efforts (e.g., Gates 2001). </w:t>
      </w:r>
      <w:bookmarkStart w:id="23" w:name="_Hlk95322784"/>
      <w:r>
        <w:t>Though t</w:t>
      </w:r>
      <w:r w:rsidRPr="6CFD9F1E">
        <w:rPr>
          <w:lang w:eastAsia="ja-JP"/>
        </w:rPr>
        <w:t xml:space="preserve">hese surveys provide insight into the presence of KI dunnarts and suggest that the subspecies is persisting in the post-fire landscape, they are difficult to interpret as an indication of population trend. The large increase in the number of detections is likely due to the recent increase in survey effort and use of new survey methods. Therefore, it is not possible to compare these records to previous surveys and interpret the trajectory of the population due to the lack of historical survey data using similar methods. </w:t>
      </w:r>
      <w:bookmarkEnd w:id="23"/>
      <w:r w:rsidRPr="6CFD9F1E">
        <w:rPr>
          <w:lang w:eastAsia="ja-JP"/>
        </w:rPr>
        <w:t xml:space="preserve">Furthermore, given that intensive feral cat control is occurring at known sites, it is possible that persistence at any unknown sites is lower due to predation. Further research is required to improve understanding of the KI dunnart’s response to fire, most notably data comparing sites with varying levels of feral predator control.  </w:t>
      </w:r>
    </w:p>
    <w:p w14:paraId="518A9DCE" w14:textId="77777777" w:rsidR="001C1644" w:rsidRPr="002011BE" w:rsidRDefault="001C1644" w:rsidP="001C1644">
      <w:pPr>
        <w:rPr>
          <w:u w:val="single"/>
          <w:lang w:eastAsia="ja-JP"/>
        </w:rPr>
      </w:pPr>
      <w:r>
        <w:rPr>
          <w:u w:val="single"/>
          <w:lang w:eastAsia="ja-JP"/>
        </w:rPr>
        <w:t>Expert elicitation</w:t>
      </w:r>
    </w:p>
    <w:p w14:paraId="4DD4CA84" w14:textId="77777777" w:rsidR="001C1644" w:rsidRDefault="001C1644" w:rsidP="001C1644">
      <w:pPr>
        <w:rPr>
          <w:lang w:eastAsia="en-AU"/>
        </w:rPr>
      </w:pPr>
      <w:r>
        <w:rPr>
          <w:lang w:eastAsia="ja-JP"/>
        </w:rPr>
        <w:t>In</w:t>
      </w:r>
      <w:r w:rsidRPr="29B5A88C">
        <w:rPr>
          <w:lang w:eastAsia="ja-JP"/>
        </w:rPr>
        <w:t xml:space="preserve"> response to the</w:t>
      </w:r>
      <w:r>
        <w:rPr>
          <w:lang w:eastAsia="ja-JP"/>
        </w:rPr>
        <w:t xml:space="preserve"> 2019–20</w:t>
      </w:r>
      <w:r w:rsidRPr="29B5A88C">
        <w:rPr>
          <w:lang w:eastAsia="ja-JP"/>
        </w:rPr>
        <w:t xml:space="preserve"> bushfires</w:t>
      </w:r>
      <w:r>
        <w:rPr>
          <w:lang w:eastAsia="ja-JP"/>
        </w:rPr>
        <w:t>,</w:t>
      </w:r>
      <w:r w:rsidRPr="29B5A88C">
        <w:rPr>
          <w:lang w:eastAsia="ja-JP"/>
        </w:rPr>
        <w:t xml:space="preserve"> </w:t>
      </w:r>
      <w:r>
        <w:rPr>
          <w:lang w:eastAsia="ja-JP"/>
        </w:rPr>
        <w:t xml:space="preserve">the </w:t>
      </w:r>
      <w:r w:rsidRPr="29B5A88C">
        <w:rPr>
          <w:lang w:eastAsia="ja-JP"/>
        </w:rPr>
        <w:t>Threatened Species Recovery Hub undertook an assessment of fire-affected vertebrate species</w:t>
      </w:r>
      <w:r>
        <w:rPr>
          <w:lang w:eastAsia="ja-JP"/>
        </w:rPr>
        <w:t xml:space="preserve"> (</w:t>
      </w:r>
      <w:proofErr w:type="spellStart"/>
      <w:r>
        <w:rPr>
          <w:lang w:eastAsia="ja-JP"/>
        </w:rPr>
        <w:t>Legge</w:t>
      </w:r>
      <w:proofErr w:type="spellEnd"/>
      <w:r>
        <w:rPr>
          <w:lang w:eastAsia="ja-JP"/>
        </w:rPr>
        <w:t xml:space="preserve"> et al. 2022)</w:t>
      </w:r>
      <w:r w:rsidRPr="29B5A88C">
        <w:rPr>
          <w:lang w:eastAsia="ja-JP"/>
        </w:rPr>
        <w:t xml:space="preserve"> to estimate population declines for conservation status review</w:t>
      </w:r>
      <w:r>
        <w:rPr>
          <w:lang w:eastAsia="ja-JP"/>
        </w:rPr>
        <w:t xml:space="preserve">. </w:t>
      </w:r>
      <w:r w:rsidRPr="29B5A88C">
        <w:rPr>
          <w:lang w:eastAsia="ja-JP"/>
        </w:rPr>
        <w:t>Expert elicitation was used to estimate the extent of population declines after fires of varying severity and predict population trajectories out to three generations</w:t>
      </w:r>
      <w:r>
        <w:rPr>
          <w:lang w:eastAsia="ja-JP"/>
        </w:rPr>
        <w:t xml:space="preserve"> (or 10 years if that was longer)</w:t>
      </w:r>
      <w:r w:rsidRPr="29B5A88C">
        <w:rPr>
          <w:lang w:eastAsia="ja-JP"/>
        </w:rPr>
        <w:t xml:space="preserve"> after the fire event. These estimates include population declines associated with other ongoing threats under </w:t>
      </w:r>
      <w:r>
        <w:rPr>
          <w:lang w:eastAsia="ja-JP"/>
        </w:rPr>
        <w:t>pre-fire</w:t>
      </w:r>
      <w:r w:rsidRPr="29B5A88C">
        <w:rPr>
          <w:lang w:eastAsia="ja-JP"/>
        </w:rPr>
        <w:t xml:space="preserve"> management scenarios, </w:t>
      </w:r>
      <w:r>
        <w:rPr>
          <w:lang w:eastAsia="ja-JP"/>
        </w:rPr>
        <w:t>and</w:t>
      </w:r>
      <w:r w:rsidRPr="29B5A88C">
        <w:rPr>
          <w:lang w:eastAsia="ja-JP"/>
        </w:rPr>
        <w:t xml:space="preserve"> with an assumption of no further large-scale fires.</w:t>
      </w:r>
      <w:r w:rsidRPr="00F4694C">
        <w:rPr>
          <w:lang w:eastAsia="ja-JP"/>
        </w:rPr>
        <w:t xml:space="preserve"> </w:t>
      </w:r>
      <w:r>
        <w:rPr>
          <w:lang w:eastAsia="ja-JP"/>
        </w:rPr>
        <w:t>One set of estimates assumed that the management after fires resembled that before the 2019</w:t>
      </w:r>
      <w:r w:rsidRPr="005336A3">
        <w:rPr>
          <w:noProof/>
          <w:lang w:val="en-GB"/>
        </w:rPr>
        <w:t>–</w:t>
      </w:r>
      <w:r>
        <w:rPr>
          <w:lang w:eastAsia="ja-JP"/>
        </w:rPr>
        <w:t>20 fires; a second set of estimates assumed the post-fire management was ‘ideal’ (including that intensive cat management was put in place). The estimates from the ideal management scenario are used here, given the intensive management that has been implemented on KI since the fires.</w:t>
      </w:r>
      <w:r w:rsidRPr="29B5A88C">
        <w:rPr>
          <w:lang w:eastAsia="ja-JP"/>
        </w:rPr>
        <w:t xml:space="preserve"> </w:t>
      </w:r>
      <w:r w:rsidRPr="35DF5B82">
        <w:rPr>
          <w:lang w:eastAsia="en-AU"/>
        </w:rPr>
        <w:t xml:space="preserve">The elicited information on population response to fires of varying severity was combined with spatial estimates of the overlap between the </w:t>
      </w:r>
      <w:r>
        <w:rPr>
          <w:lang w:eastAsia="en-AU"/>
        </w:rPr>
        <w:t>sub</w:t>
      </w:r>
      <w:r w:rsidRPr="35DF5B82">
        <w:rPr>
          <w:lang w:eastAsia="en-AU"/>
        </w:rPr>
        <w:t>species</w:t>
      </w:r>
      <w:r>
        <w:rPr>
          <w:lang w:eastAsia="en-AU"/>
        </w:rPr>
        <w:t>’</w:t>
      </w:r>
      <w:r w:rsidRPr="35DF5B82">
        <w:rPr>
          <w:lang w:eastAsia="en-AU"/>
        </w:rPr>
        <w:t xml:space="preserve"> distribution and fire severity mapping. </w:t>
      </w:r>
      <w:bookmarkStart w:id="24" w:name="_Hlk79576078"/>
    </w:p>
    <w:p w14:paraId="776A0C42" w14:textId="77777777" w:rsidR="001C1644" w:rsidRDefault="001C1644" w:rsidP="001C1644">
      <w:pPr>
        <w:rPr>
          <w:lang w:eastAsia="ja-JP"/>
        </w:rPr>
      </w:pPr>
      <w:r w:rsidRPr="6CFD9F1E">
        <w:rPr>
          <w:lang w:eastAsia="en-AU"/>
        </w:rPr>
        <w:t>The analysis suggests that</w:t>
      </w:r>
      <w:r>
        <w:rPr>
          <w:lang w:eastAsia="en-AU"/>
        </w:rPr>
        <w:t xml:space="preserve"> with ideal post-fire management,</w:t>
      </w:r>
      <w:r w:rsidRPr="6CFD9F1E">
        <w:rPr>
          <w:lang w:eastAsia="en-AU"/>
        </w:rPr>
        <w:t xml:space="preserve"> the </w:t>
      </w:r>
      <w:r w:rsidRPr="6CFD9F1E">
        <w:rPr>
          <w:i/>
          <w:iCs/>
          <w:lang w:eastAsia="en-AU"/>
        </w:rPr>
        <w:t xml:space="preserve">overall </w:t>
      </w:r>
      <w:r w:rsidRPr="6CFD9F1E">
        <w:rPr>
          <w:lang w:eastAsia="en-AU"/>
        </w:rPr>
        <w:t>population of the KI dunnart declined by 6</w:t>
      </w:r>
      <w:r>
        <w:rPr>
          <w:lang w:eastAsia="en-AU"/>
        </w:rPr>
        <w:t>0</w:t>
      </w:r>
      <w:r w:rsidRPr="6CFD9F1E">
        <w:rPr>
          <w:lang w:eastAsia="en-AU"/>
        </w:rPr>
        <w:t xml:space="preserve"> percent </w:t>
      </w:r>
      <w:bookmarkEnd w:id="24"/>
      <w:r w:rsidRPr="6CFD9F1E">
        <w:rPr>
          <w:lang w:eastAsia="en-AU"/>
        </w:rPr>
        <w:t>one year after the fire but may have declined by as little as 4</w:t>
      </w:r>
      <w:r>
        <w:rPr>
          <w:lang w:eastAsia="en-AU"/>
        </w:rPr>
        <w:t>1 percent</w:t>
      </w:r>
      <w:r w:rsidRPr="6CFD9F1E">
        <w:rPr>
          <w:lang w:eastAsia="en-AU"/>
        </w:rPr>
        <w:t xml:space="preserve"> or </w:t>
      </w:r>
      <w:r>
        <w:rPr>
          <w:lang w:eastAsia="en-AU"/>
        </w:rPr>
        <w:t xml:space="preserve">as </w:t>
      </w:r>
      <w:r w:rsidRPr="6CFD9F1E">
        <w:rPr>
          <w:lang w:eastAsia="en-AU"/>
        </w:rPr>
        <w:t>much as</w:t>
      </w:r>
      <w:r>
        <w:rPr>
          <w:lang w:eastAsia="en-AU"/>
        </w:rPr>
        <w:t xml:space="preserve"> 76</w:t>
      </w:r>
      <w:r w:rsidRPr="6CFD9F1E">
        <w:rPr>
          <w:lang w:eastAsia="en-AU"/>
        </w:rPr>
        <w:t xml:space="preserve"> percent (the </w:t>
      </w:r>
      <w:proofErr w:type="gramStart"/>
      <w:r w:rsidRPr="6CFD9F1E">
        <w:rPr>
          <w:lang w:eastAsia="en-AU"/>
        </w:rPr>
        <w:t>upper and lower 80 percent</w:t>
      </w:r>
      <w:proofErr w:type="gramEnd"/>
      <w:r w:rsidRPr="6CFD9F1E">
        <w:rPr>
          <w:lang w:eastAsia="en-AU"/>
        </w:rPr>
        <w:t xml:space="preserve"> confidence bound</w:t>
      </w:r>
      <w:bookmarkStart w:id="25" w:name="_Hlk79576007"/>
      <w:r w:rsidRPr="6CFD9F1E">
        <w:rPr>
          <w:lang w:eastAsia="en-AU"/>
        </w:rPr>
        <w:t xml:space="preserve">s). After 10 years, the overall population is predicted to decline by </w:t>
      </w:r>
      <w:r>
        <w:rPr>
          <w:lang w:eastAsia="en-AU"/>
        </w:rPr>
        <w:t xml:space="preserve">29 </w:t>
      </w:r>
      <w:r w:rsidRPr="6CFD9F1E">
        <w:rPr>
          <w:lang w:eastAsia="en-AU"/>
        </w:rPr>
        <w:t xml:space="preserve">percent of its pre-2019 level, but possibly as little as </w:t>
      </w:r>
      <w:r>
        <w:rPr>
          <w:lang w:eastAsia="en-AU"/>
        </w:rPr>
        <w:t>8</w:t>
      </w:r>
      <w:r w:rsidRPr="6CFD9F1E">
        <w:rPr>
          <w:lang w:eastAsia="en-AU"/>
        </w:rPr>
        <w:t xml:space="preserve"> percent or as much as </w:t>
      </w:r>
      <w:r>
        <w:rPr>
          <w:lang w:eastAsia="en-AU"/>
        </w:rPr>
        <w:t>64</w:t>
      </w:r>
      <w:r w:rsidRPr="6CFD9F1E">
        <w:rPr>
          <w:lang w:eastAsia="en-AU"/>
        </w:rPr>
        <w:t xml:space="preserve"> percent (the </w:t>
      </w:r>
      <w:proofErr w:type="gramStart"/>
      <w:r w:rsidRPr="6CFD9F1E">
        <w:rPr>
          <w:lang w:eastAsia="en-AU"/>
        </w:rPr>
        <w:t>upper and lower 80 percent</w:t>
      </w:r>
      <w:proofErr w:type="gramEnd"/>
      <w:r w:rsidRPr="6CFD9F1E">
        <w:rPr>
          <w:lang w:eastAsia="en-AU"/>
        </w:rPr>
        <w:t xml:space="preserve"> confidence bounds).</w:t>
      </w:r>
      <w:bookmarkEnd w:id="25"/>
      <w:r>
        <w:t xml:space="preserve"> </w:t>
      </w:r>
      <w:r w:rsidRPr="6CFD9F1E">
        <w:rPr>
          <w:lang w:eastAsia="ja-JP"/>
        </w:rPr>
        <w:t>These estimates are conservative, as they do not include the potential for future large-scale fire events within the three-generation period, which would cause additional declines (</w:t>
      </w:r>
      <w:proofErr w:type="spellStart"/>
      <w:r>
        <w:rPr>
          <w:lang w:eastAsia="ja-JP"/>
        </w:rPr>
        <w:t>Legge</w:t>
      </w:r>
      <w:proofErr w:type="spellEnd"/>
      <w:r>
        <w:rPr>
          <w:lang w:eastAsia="ja-JP"/>
        </w:rPr>
        <w:t xml:space="preserve"> et al. 2022</w:t>
      </w:r>
      <w:r w:rsidRPr="6CFD9F1E">
        <w:rPr>
          <w:lang w:eastAsia="ja-JP"/>
        </w:rPr>
        <w:t xml:space="preserve">). </w:t>
      </w:r>
    </w:p>
    <w:p w14:paraId="3A6525CE" w14:textId="77777777" w:rsidR="001C1644" w:rsidRDefault="001C1644" w:rsidP="001C1644">
      <w:pPr>
        <w:rPr>
          <w:lang w:eastAsia="ja-JP"/>
        </w:rPr>
      </w:pPr>
      <w:r w:rsidRPr="6CFD9F1E">
        <w:rPr>
          <w:lang w:eastAsia="ja-JP"/>
        </w:rPr>
        <w:t>While this elicitation project indicates that the KI dunnart is likely to have experienced a population size reduction due to the 2019</w:t>
      </w:r>
      <w:r w:rsidRPr="005336A3">
        <w:rPr>
          <w:noProof/>
          <w:lang w:val="en-GB"/>
        </w:rPr>
        <w:t>–</w:t>
      </w:r>
      <w:r w:rsidRPr="6CFD9F1E">
        <w:rPr>
          <w:lang w:eastAsia="ja-JP"/>
        </w:rPr>
        <w:t xml:space="preserve">20 bushfires, post-fire surveys have found substantial evidence for the subspecies’ persisting in the post-fire landscape. Across both survey programs, </w:t>
      </w:r>
      <w:r w:rsidRPr="6CFD9F1E">
        <w:rPr>
          <w:lang w:eastAsia="ja-JP"/>
        </w:rPr>
        <w:lastRenderedPageBreak/>
        <w:t>KI dunnarts have been detected at 1</w:t>
      </w:r>
      <w:r>
        <w:rPr>
          <w:lang w:eastAsia="ja-JP"/>
        </w:rPr>
        <w:t>37</w:t>
      </w:r>
      <w:r w:rsidRPr="6CFD9F1E">
        <w:rPr>
          <w:lang w:eastAsia="ja-JP"/>
        </w:rPr>
        <w:t xml:space="preserve"> of </w:t>
      </w:r>
      <w:proofErr w:type="gramStart"/>
      <w:r>
        <w:rPr>
          <w:lang w:eastAsia="ja-JP"/>
        </w:rPr>
        <w:t xml:space="preserve">401 </w:t>
      </w:r>
      <w:r w:rsidRPr="6CFD9F1E">
        <w:rPr>
          <w:lang w:eastAsia="ja-JP"/>
        </w:rPr>
        <w:t xml:space="preserve"> motion</w:t>
      </w:r>
      <w:proofErr w:type="gramEnd"/>
      <w:r w:rsidRPr="6CFD9F1E">
        <w:rPr>
          <w:lang w:eastAsia="ja-JP"/>
        </w:rPr>
        <w:t xml:space="preserve"> detection camera survey sites (KILFW 2021; KILB &amp; DEW 2021). KI dunnart survival in the post-fire landscape may be lower in burn</w:t>
      </w:r>
      <w:r>
        <w:rPr>
          <w:lang w:eastAsia="ja-JP"/>
        </w:rPr>
        <w:t>t</w:t>
      </w:r>
      <w:r w:rsidRPr="6CFD9F1E">
        <w:rPr>
          <w:lang w:eastAsia="ja-JP"/>
        </w:rPr>
        <w:t xml:space="preserve"> areas without intensive feral cat control. Nevertheless, these post-fire detections indicate that the subspecies may be able to survive catastrophic fires and persist in areas where the habitat has been severely modified by fire, perhaps to a greater extent than was expected. </w:t>
      </w:r>
    </w:p>
    <w:p w14:paraId="556823FB" w14:textId="77777777" w:rsidR="001C1644" w:rsidRDefault="001C1644" w:rsidP="001C1644">
      <w:pPr>
        <w:rPr>
          <w:lang w:eastAsia="en-AU"/>
        </w:rPr>
      </w:pPr>
      <w:r w:rsidRPr="6CFD9F1E">
        <w:rPr>
          <w:lang w:eastAsia="ja-JP"/>
        </w:rPr>
        <w:t>The subspecies will continue to und</w:t>
      </w:r>
      <w:r>
        <w:rPr>
          <w:lang w:eastAsia="ja-JP"/>
        </w:rPr>
        <w:t xml:space="preserve">ergo some mortality </w:t>
      </w:r>
      <w:r w:rsidRPr="6CFD9F1E">
        <w:rPr>
          <w:lang w:eastAsia="ja-JP"/>
        </w:rPr>
        <w:t>due to the fires and other ongoing threats, though</w:t>
      </w:r>
      <w:r>
        <w:rPr>
          <w:lang w:eastAsia="ja-JP"/>
        </w:rPr>
        <w:t xml:space="preserve"> there is expected to be substantial recovery relative to 1-year post-fire population levels. T</w:t>
      </w:r>
      <w:r w:rsidRPr="6CFD9F1E">
        <w:rPr>
          <w:lang w:eastAsia="ja-JP"/>
        </w:rPr>
        <w:t xml:space="preserve">he </w:t>
      </w:r>
      <w:r>
        <w:rPr>
          <w:lang w:eastAsia="ja-JP"/>
        </w:rPr>
        <w:t>best</w:t>
      </w:r>
      <w:r w:rsidRPr="6CFD9F1E">
        <w:rPr>
          <w:lang w:eastAsia="ja-JP"/>
        </w:rPr>
        <w:t xml:space="preserve"> estimate of 2</w:t>
      </w:r>
      <w:r>
        <w:rPr>
          <w:lang w:eastAsia="ja-JP"/>
        </w:rPr>
        <w:t>9</w:t>
      </w:r>
      <w:r w:rsidRPr="6CFD9F1E">
        <w:rPr>
          <w:lang w:eastAsia="ja-JP"/>
        </w:rPr>
        <w:t xml:space="preserve"> percent over ten years from 2020 (2020–2030)</w:t>
      </w:r>
      <w:r>
        <w:rPr>
          <w:lang w:eastAsia="ja-JP"/>
        </w:rPr>
        <w:t xml:space="preserve"> under ideal management</w:t>
      </w:r>
      <w:r w:rsidRPr="6CFD9F1E">
        <w:rPr>
          <w:lang w:eastAsia="ja-JP"/>
        </w:rPr>
        <w:t xml:space="preserve"> does not qualify the subspecies for listing under </w:t>
      </w:r>
      <w:proofErr w:type="spellStart"/>
      <w:r w:rsidRPr="6CFD9F1E">
        <w:rPr>
          <w:lang w:eastAsia="ja-JP"/>
        </w:rPr>
        <w:t>subcriterion</w:t>
      </w:r>
      <w:proofErr w:type="spellEnd"/>
      <w:r w:rsidRPr="6CFD9F1E">
        <w:rPr>
          <w:lang w:eastAsia="ja-JP"/>
        </w:rPr>
        <w:t xml:space="preserve"> A4. However, expert elicitation estimates did not include the potential for future large-scale fire events within the three-generation (minimum 10 year) period, which would cause additional declines (</w:t>
      </w:r>
      <w:proofErr w:type="spellStart"/>
      <w:r>
        <w:rPr>
          <w:lang w:eastAsia="ja-JP"/>
        </w:rPr>
        <w:t>Legge</w:t>
      </w:r>
      <w:proofErr w:type="spellEnd"/>
      <w:r>
        <w:rPr>
          <w:lang w:eastAsia="ja-JP"/>
        </w:rPr>
        <w:t xml:space="preserve"> et al. 2022</w:t>
      </w:r>
      <w:r w:rsidRPr="6CFD9F1E">
        <w:rPr>
          <w:lang w:eastAsia="ja-JP"/>
        </w:rPr>
        <w:t>). C</w:t>
      </w:r>
      <w:r w:rsidRPr="6CFD9F1E">
        <w:rPr>
          <w:lang w:eastAsia="en-AU"/>
        </w:rPr>
        <w:t xml:space="preserve">atastrophic bushfires are increasingly likely to occur due to climate change (CSIRO &amp; Bureau of Meteorology 2015), and this may reduce the ability of the subspecies to recover from bushfire events, as declines in abundance and survival of medium-sized marsupials are associated with frequent fire (Chia et al. 2015; </w:t>
      </w:r>
      <w:proofErr w:type="spellStart"/>
      <w:r w:rsidRPr="6CFD9F1E">
        <w:rPr>
          <w:lang w:eastAsia="en-AU"/>
        </w:rPr>
        <w:t>Hradsky</w:t>
      </w:r>
      <w:proofErr w:type="spellEnd"/>
      <w:r w:rsidRPr="6CFD9F1E">
        <w:rPr>
          <w:lang w:eastAsia="en-AU"/>
        </w:rPr>
        <w:t xml:space="preserve"> 2020). Future fires will also exacerbate predation by introduced feral cats, leading to further continuing decline (McGregor et al. 2014, 2016; Leahy et al. 2015; </w:t>
      </w:r>
      <w:proofErr w:type="spellStart"/>
      <w:r w:rsidRPr="6CFD9F1E">
        <w:rPr>
          <w:lang w:eastAsia="en-AU"/>
        </w:rPr>
        <w:t>Hradsky</w:t>
      </w:r>
      <w:proofErr w:type="spellEnd"/>
      <w:r w:rsidRPr="6CFD9F1E">
        <w:rPr>
          <w:lang w:eastAsia="en-AU"/>
        </w:rPr>
        <w:t xml:space="preserve"> et al. 2017). Due to these </w:t>
      </w:r>
      <w:proofErr w:type="gramStart"/>
      <w:r w:rsidRPr="6CFD9F1E">
        <w:rPr>
          <w:lang w:eastAsia="en-AU"/>
        </w:rPr>
        <w:t>factors</w:t>
      </w:r>
      <w:r>
        <w:rPr>
          <w:lang w:eastAsia="en-AU"/>
        </w:rPr>
        <w:t>,</w:t>
      </w:r>
      <w:r w:rsidRPr="6CFD9F1E">
        <w:rPr>
          <w:lang w:eastAsia="en-AU"/>
        </w:rPr>
        <w:t xml:space="preserve"> and</w:t>
      </w:r>
      <w:proofErr w:type="gramEnd"/>
      <w:r w:rsidRPr="6CFD9F1E">
        <w:rPr>
          <w:lang w:eastAsia="en-AU"/>
        </w:rPr>
        <w:t xml:space="preserve"> given how close the estimated reduction is to the </w:t>
      </w:r>
      <w:r>
        <w:rPr>
          <w:lang w:eastAsia="en-AU"/>
        </w:rPr>
        <w:t>V</w:t>
      </w:r>
      <w:r w:rsidRPr="6CFD9F1E">
        <w:rPr>
          <w:lang w:eastAsia="en-AU"/>
        </w:rPr>
        <w:t xml:space="preserve">ulnerable threshold, using a precautionary approach is reasonable. Therefore, the subspecies qualifies for listing as Vulnerable under </w:t>
      </w:r>
      <w:proofErr w:type="spellStart"/>
      <w:r w:rsidRPr="6CFD9F1E">
        <w:rPr>
          <w:lang w:eastAsia="en-AU"/>
        </w:rPr>
        <w:t>subcriterion</w:t>
      </w:r>
      <w:proofErr w:type="spellEnd"/>
      <w:r w:rsidRPr="6CFD9F1E">
        <w:rPr>
          <w:lang w:eastAsia="en-AU"/>
        </w:rPr>
        <w:t xml:space="preserve"> A4. </w:t>
      </w:r>
    </w:p>
    <w:p w14:paraId="17392D5A" w14:textId="77777777" w:rsidR="001C1644" w:rsidRPr="004433BC" w:rsidRDefault="001C1644" w:rsidP="001C1644">
      <w:pPr>
        <w:rPr>
          <w:lang w:eastAsia="ja-JP"/>
        </w:rPr>
      </w:pPr>
      <w:r>
        <w:rPr>
          <w:i/>
          <w:iCs/>
          <w:lang w:eastAsia="ja-JP"/>
        </w:rPr>
        <w:t>Conclusion</w:t>
      </w:r>
    </w:p>
    <w:p w14:paraId="078D8F05" w14:textId="77777777" w:rsidR="001C1644" w:rsidRDefault="001C1644" w:rsidP="001C1644">
      <w:pPr>
        <w:rPr>
          <w:lang w:eastAsia="ja-JP"/>
        </w:rPr>
      </w:pPr>
      <w:r w:rsidRPr="00852920">
        <w:rPr>
          <w:lang w:eastAsia="ja-JP"/>
        </w:rPr>
        <w:t xml:space="preserve">The KI dunnart has undergone population reduction due to the 2019–20 bushfires. Under ideal management, an estimated population decline of 60 percent one year after fire qualifies the subspecies for listing as Endangered under </w:t>
      </w:r>
      <w:proofErr w:type="spellStart"/>
      <w:r w:rsidRPr="00852920">
        <w:rPr>
          <w:lang w:eastAsia="ja-JP"/>
        </w:rPr>
        <w:t>subcriterion</w:t>
      </w:r>
      <w:proofErr w:type="spellEnd"/>
      <w:r w:rsidRPr="00852920">
        <w:rPr>
          <w:lang w:eastAsia="ja-JP"/>
        </w:rPr>
        <w:t xml:space="preserve"> A2. However, given that the expert elicitation was for a period of 10-years post fire, it is reasonable to calculate reduction over that timescale. According to the IUCN guidelines, in cases where decline is not linear (e.g.  60 percent decline after 1 year reduced to 30 percent after 10 years), the reduction can be calculated as the ratio of population size at the end of the 10-year period to the start of the 10-year period when there is evidence for a change in trend (IUCN 2022). Therefore, the data suggest that the subspecies is eligible for listing as Vulnerable under this criterion, as population decline </w:t>
      </w:r>
      <w:r>
        <w:rPr>
          <w:lang w:eastAsia="ja-JP"/>
        </w:rPr>
        <w:t xml:space="preserve">approaches </w:t>
      </w:r>
      <w:r w:rsidRPr="00852920">
        <w:rPr>
          <w:lang w:eastAsia="ja-JP"/>
        </w:rPr>
        <w:t>30 percent in the past 10 years and in a 10-year</w:t>
      </w:r>
      <w:r>
        <w:rPr>
          <w:lang w:eastAsia="ja-JP"/>
        </w:rPr>
        <w:t xml:space="preserve"> period including the past and future</w:t>
      </w:r>
      <w:r w:rsidRPr="29B5A88C">
        <w:rPr>
          <w:lang w:eastAsia="ja-JP"/>
        </w:rPr>
        <w:t xml:space="preserve"> </w:t>
      </w:r>
      <w:r>
        <w:rPr>
          <w:lang w:eastAsia="ja-JP"/>
        </w:rPr>
        <w:t>(2020–2030).</w:t>
      </w:r>
      <w:r w:rsidRPr="29B5A88C">
        <w:rPr>
          <w:lang w:eastAsia="ja-JP"/>
        </w:rPr>
        <w:t xml:space="preserve"> However, the purpose of this consultation document is to elicit additional information to better understand the </w:t>
      </w:r>
      <w:r>
        <w:rPr>
          <w:lang w:eastAsia="ja-JP"/>
        </w:rPr>
        <w:t>sub</w:t>
      </w:r>
      <w:r w:rsidRPr="29B5A88C">
        <w:rPr>
          <w:lang w:eastAsia="ja-JP"/>
        </w:rPr>
        <w:t xml:space="preserve">species’ status. This conclusion should therefore be considered tentative at this stage, as it may be changed </w:t>
      </w:r>
      <w:proofErr w:type="gramStart"/>
      <w:r w:rsidRPr="29B5A88C">
        <w:rPr>
          <w:lang w:eastAsia="ja-JP"/>
        </w:rPr>
        <w:t>as a result of</w:t>
      </w:r>
      <w:proofErr w:type="gramEnd"/>
      <w:r w:rsidRPr="29B5A88C">
        <w:rPr>
          <w:lang w:eastAsia="ja-JP"/>
        </w:rPr>
        <w:t xml:space="preserve"> responses to this consultation process.</w:t>
      </w:r>
    </w:p>
    <w:p w14:paraId="5CB46491" w14:textId="77777777" w:rsidR="001C1644" w:rsidRDefault="001C1644" w:rsidP="001C1644">
      <w:pPr>
        <w:rPr>
          <w:rFonts w:asciiTheme="minorHAnsi" w:hAnsiTheme="minorHAnsi" w:cstheme="minorHAnsi"/>
          <w:b/>
          <w:sz w:val="24"/>
          <w:szCs w:val="24"/>
          <w:lang w:eastAsia="ja-JP"/>
        </w:rPr>
      </w:pPr>
    </w:p>
    <w:p w14:paraId="0F82FFE5" w14:textId="77777777" w:rsidR="001C1644" w:rsidRDefault="001C1644" w:rsidP="001C1644">
      <w:pPr>
        <w:rPr>
          <w:rFonts w:asciiTheme="minorHAnsi" w:hAnsiTheme="minorHAnsi" w:cstheme="minorHAnsi"/>
          <w:b/>
          <w:sz w:val="24"/>
          <w:szCs w:val="24"/>
          <w:lang w:eastAsia="ja-JP"/>
        </w:rPr>
      </w:pPr>
    </w:p>
    <w:p w14:paraId="2F9FB947" w14:textId="77777777" w:rsidR="001C1644" w:rsidRDefault="001C1644" w:rsidP="001C1644">
      <w:pPr>
        <w:rPr>
          <w:rFonts w:asciiTheme="minorHAnsi" w:hAnsiTheme="minorHAnsi" w:cstheme="minorHAnsi"/>
          <w:b/>
          <w:sz w:val="24"/>
          <w:szCs w:val="24"/>
          <w:lang w:eastAsia="ja-JP"/>
        </w:rPr>
      </w:pPr>
    </w:p>
    <w:p w14:paraId="1D939E67" w14:textId="77777777" w:rsidR="001C1644" w:rsidRDefault="001C1644" w:rsidP="001C1644">
      <w:pPr>
        <w:rPr>
          <w:rFonts w:asciiTheme="minorHAnsi" w:hAnsiTheme="minorHAnsi" w:cstheme="minorHAnsi"/>
          <w:b/>
          <w:sz w:val="24"/>
          <w:szCs w:val="24"/>
          <w:lang w:eastAsia="ja-JP"/>
        </w:rPr>
      </w:pPr>
    </w:p>
    <w:p w14:paraId="4330A571" w14:textId="77777777" w:rsidR="001C1644" w:rsidRDefault="001C1644" w:rsidP="001C1644">
      <w:pPr>
        <w:rPr>
          <w:rFonts w:asciiTheme="minorHAnsi" w:hAnsiTheme="minorHAnsi" w:cstheme="minorHAnsi"/>
          <w:b/>
          <w:sz w:val="24"/>
          <w:szCs w:val="24"/>
          <w:lang w:eastAsia="ja-JP"/>
        </w:rPr>
      </w:pPr>
    </w:p>
    <w:p w14:paraId="3C47B997" w14:textId="77777777" w:rsidR="001C1644" w:rsidRDefault="001C1644" w:rsidP="001C1644">
      <w:pPr>
        <w:rPr>
          <w:rFonts w:asciiTheme="minorHAnsi" w:hAnsiTheme="minorHAnsi" w:cstheme="minorHAnsi"/>
          <w:b/>
          <w:sz w:val="24"/>
          <w:szCs w:val="24"/>
          <w:lang w:eastAsia="ja-JP"/>
        </w:rPr>
      </w:pPr>
    </w:p>
    <w:p w14:paraId="26A7B205" w14:textId="77777777" w:rsidR="001C1644" w:rsidRPr="002011BE" w:rsidRDefault="001C1644" w:rsidP="001C1644">
      <w:pPr>
        <w:rPr>
          <w:rFonts w:asciiTheme="minorHAnsi" w:hAnsiTheme="minorHAnsi" w:cstheme="minorHAnsi"/>
          <w:szCs w:val="24"/>
          <w:lang w:eastAsia="ja-JP"/>
        </w:rPr>
      </w:pPr>
      <w:r w:rsidRPr="002011BE">
        <w:rPr>
          <w:rFonts w:asciiTheme="minorHAnsi" w:hAnsiTheme="minorHAnsi" w:cstheme="minorHAnsi"/>
          <w:b/>
          <w:sz w:val="24"/>
          <w:szCs w:val="24"/>
          <w:lang w:eastAsia="ja-JP"/>
        </w:rPr>
        <w:lastRenderedPageBreak/>
        <w:t>Criterion 2 Geographic distribution as indicators for either extent of occurrence AND/OR area of occupancy</w:t>
      </w:r>
    </w:p>
    <w:tbl>
      <w:tblPr>
        <w:tblStyle w:val="TableGrid"/>
        <w:tblW w:w="0" w:type="auto"/>
        <w:tblInd w:w="-34" w:type="dxa"/>
        <w:tblCellMar>
          <w:top w:w="57" w:type="dxa"/>
          <w:bottom w:w="57" w:type="dxa"/>
        </w:tblCellMar>
        <w:tblLook w:val="04A0" w:firstRow="1" w:lastRow="0" w:firstColumn="1" w:lastColumn="0" w:noHBand="0" w:noVBand="1"/>
      </w:tblPr>
      <w:tblGrid>
        <w:gridCol w:w="3375"/>
        <w:gridCol w:w="1956"/>
        <w:gridCol w:w="1857"/>
        <w:gridCol w:w="1906"/>
      </w:tblGrid>
      <w:tr w:rsidR="001C1644" w:rsidRPr="00556843" w14:paraId="6688BC3D" w14:textId="77777777" w:rsidTr="00EB747D">
        <w:trPr>
          <w:trHeight w:val="350"/>
        </w:trPr>
        <w:tc>
          <w:tcPr>
            <w:tcW w:w="10738" w:type="dxa"/>
            <w:gridSpan w:val="4"/>
            <w:tcBorders>
              <w:bottom w:val="nil"/>
            </w:tcBorders>
            <w:shd w:val="clear" w:color="auto" w:fill="595959" w:themeFill="text1" w:themeFillTint="A6"/>
            <w:vAlign w:val="center"/>
          </w:tcPr>
          <w:p w14:paraId="0A652D55" w14:textId="77777777" w:rsidR="001C1644" w:rsidRPr="00556843" w:rsidRDefault="001C1644" w:rsidP="00EB747D">
            <w:pPr>
              <w:keepNext/>
              <w:tabs>
                <w:tab w:val="left" w:pos="284"/>
              </w:tabs>
              <w:ind w:left="1452" w:hanging="1452"/>
              <w:rPr>
                <w:rFonts w:ascii="Arial" w:hAnsi="Arial" w:cs="Arial"/>
                <w:b/>
                <w:color w:val="FFFFFF" w:themeColor="background1"/>
              </w:rPr>
            </w:pPr>
          </w:p>
        </w:tc>
      </w:tr>
      <w:tr w:rsidR="001C1644" w:rsidRPr="00556843" w14:paraId="38B8EF68" w14:textId="77777777" w:rsidTr="00EB747D">
        <w:tc>
          <w:tcPr>
            <w:tcW w:w="4111" w:type="dxa"/>
            <w:tcBorders>
              <w:top w:val="nil"/>
              <w:bottom w:val="nil"/>
              <w:right w:val="nil"/>
            </w:tcBorders>
          </w:tcPr>
          <w:p w14:paraId="26AA705D" w14:textId="77777777" w:rsidR="001C1644" w:rsidRPr="00556843" w:rsidRDefault="001C1644" w:rsidP="00EB747D">
            <w:pPr>
              <w:pStyle w:val="TableText"/>
              <w:keepNext/>
            </w:pPr>
            <w:r w:rsidRPr="00AE31DA">
              <w:rPr>
                <w:color w:val="FFFFFF" w:themeColor="background1"/>
              </w:rPr>
              <w:t>–</w:t>
            </w:r>
          </w:p>
        </w:tc>
        <w:tc>
          <w:tcPr>
            <w:tcW w:w="2268" w:type="dxa"/>
            <w:tcBorders>
              <w:top w:val="single" w:sz="4" w:space="0" w:color="FFFFFF" w:themeColor="background1"/>
              <w:left w:val="nil"/>
              <w:bottom w:val="nil"/>
              <w:right w:val="single" w:sz="4" w:space="0" w:color="FFFFFF" w:themeColor="background1"/>
            </w:tcBorders>
            <w:shd w:val="clear" w:color="auto" w:fill="FF0000"/>
          </w:tcPr>
          <w:p w14:paraId="73A57174" w14:textId="77777777" w:rsidR="001C1644" w:rsidRPr="00795F43" w:rsidRDefault="001C1644" w:rsidP="00EB747D">
            <w:pPr>
              <w:pStyle w:val="TableText"/>
              <w:keepNext/>
              <w:rPr>
                <w:rStyle w:val="Strong"/>
              </w:rPr>
            </w:pPr>
            <w:r w:rsidRPr="00795F43">
              <w:rPr>
                <w:rStyle w:val="Strong"/>
              </w:rPr>
              <w:t>Critically Endangered</w:t>
            </w:r>
          </w:p>
          <w:p w14:paraId="2CFE6EE5" w14:textId="77777777" w:rsidR="001C1644" w:rsidRPr="00556843" w:rsidRDefault="001C1644" w:rsidP="00EB747D">
            <w:pPr>
              <w:pStyle w:val="TableText"/>
              <w:keepNext/>
              <w:rPr>
                <w:b/>
              </w:rPr>
            </w:pPr>
            <w:r w:rsidRPr="00795F43">
              <w:rPr>
                <w:rStyle w:val="Strong"/>
              </w:rPr>
              <w:t>Very restricted</w:t>
            </w:r>
          </w:p>
        </w:tc>
        <w:tc>
          <w:tcPr>
            <w:tcW w:w="2127" w:type="dxa"/>
            <w:tcBorders>
              <w:top w:val="single" w:sz="4" w:space="0" w:color="FFFFFF" w:themeColor="background1"/>
              <w:left w:val="single" w:sz="4" w:space="0" w:color="FFFFFF" w:themeColor="background1"/>
              <w:bottom w:val="nil"/>
              <w:right w:val="single" w:sz="4" w:space="0" w:color="FFFFFF" w:themeColor="background1"/>
            </w:tcBorders>
            <w:shd w:val="clear" w:color="auto" w:fill="FF6600"/>
          </w:tcPr>
          <w:p w14:paraId="37F1157E" w14:textId="77777777" w:rsidR="001C1644" w:rsidRPr="00556843" w:rsidRDefault="001C1644" w:rsidP="00EB747D">
            <w:pPr>
              <w:pStyle w:val="TableText"/>
              <w:keepNext/>
              <w:rPr>
                <w:b/>
              </w:rPr>
            </w:pPr>
            <w:r w:rsidRPr="00556843">
              <w:rPr>
                <w:b/>
              </w:rPr>
              <w:t>Endangered</w:t>
            </w:r>
          </w:p>
          <w:p w14:paraId="36D2557F" w14:textId="77777777" w:rsidR="001C1644" w:rsidRPr="00556843" w:rsidRDefault="001C1644" w:rsidP="00EB747D">
            <w:pPr>
              <w:pStyle w:val="TableText"/>
              <w:keepNext/>
              <w:rPr>
                <w:b/>
              </w:rPr>
            </w:pPr>
            <w:r w:rsidRPr="00556843">
              <w:rPr>
                <w:b/>
              </w:rPr>
              <w:t>Restricted</w:t>
            </w:r>
          </w:p>
        </w:tc>
        <w:tc>
          <w:tcPr>
            <w:tcW w:w="2232" w:type="dxa"/>
            <w:tcBorders>
              <w:top w:val="single" w:sz="4" w:space="0" w:color="FFFFFF" w:themeColor="background1"/>
              <w:left w:val="single" w:sz="4" w:space="0" w:color="FFFFFF" w:themeColor="background1"/>
              <w:bottom w:val="nil"/>
            </w:tcBorders>
            <w:shd w:val="clear" w:color="auto" w:fill="FFFF00"/>
          </w:tcPr>
          <w:p w14:paraId="3E26B0FE" w14:textId="77777777" w:rsidR="001C1644" w:rsidRPr="00556843" w:rsidRDefault="001C1644" w:rsidP="00EB747D">
            <w:pPr>
              <w:pStyle w:val="TableText"/>
              <w:keepNext/>
              <w:rPr>
                <w:b/>
              </w:rPr>
            </w:pPr>
            <w:r w:rsidRPr="00556843">
              <w:rPr>
                <w:b/>
              </w:rPr>
              <w:t>Vulnerable</w:t>
            </w:r>
          </w:p>
          <w:p w14:paraId="6D60E187" w14:textId="77777777" w:rsidR="001C1644" w:rsidRPr="00556843" w:rsidRDefault="001C1644" w:rsidP="00EB747D">
            <w:pPr>
              <w:pStyle w:val="TableText"/>
              <w:keepNext/>
              <w:rPr>
                <w:b/>
              </w:rPr>
            </w:pPr>
            <w:r w:rsidRPr="00556843">
              <w:rPr>
                <w:b/>
              </w:rPr>
              <w:t>Limited</w:t>
            </w:r>
          </w:p>
        </w:tc>
      </w:tr>
      <w:tr w:rsidR="001C1644" w:rsidRPr="00556843" w14:paraId="18380BE4" w14:textId="77777777" w:rsidTr="00EB747D">
        <w:tc>
          <w:tcPr>
            <w:tcW w:w="4111" w:type="dxa"/>
            <w:tcBorders>
              <w:top w:val="nil"/>
              <w:left w:val="single" w:sz="4" w:space="0" w:color="auto"/>
              <w:bottom w:val="single" w:sz="4" w:space="0" w:color="FFFFFF" w:themeColor="background1"/>
              <w:right w:val="nil"/>
            </w:tcBorders>
            <w:shd w:val="clear" w:color="auto" w:fill="BFBFBF" w:themeFill="background1" w:themeFillShade="BF"/>
          </w:tcPr>
          <w:p w14:paraId="29C529E5" w14:textId="77777777" w:rsidR="001C1644" w:rsidRPr="00556843" w:rsidRDefault="001C1644" w:rsidP="00EB747D">
            <w:pPr>
              <w:pStyle w:val="TableText"/>
              <w:keepNext/>
              <w:ind w:left="492" w:hanging="492"/>
            </w:pPr>
            <w:r w:rsidRPr="00936152">
              <w:rPr>
                <w:rStyle w:val="Strong"/>
              </w:rPr>
              <w:t>B1.</w:t>
            </w:r>
            <w:r w:rsidRPr="00556843">
              <w:tab/>
              <w:t>Extent of occurrence (EOO)</w:t>
            </w:r>
          </w:p>
        </w:tc>
        <w:tc>
          <w:tcPr>
            <w:tcW w:w="2268" w:type="dxa"/>
            <w:tcBorders>
              <w:top w:val="nil"/>
              <w:left w:val="nil"/>
              <w:bottom w:val="single" w:sz="4" w:space="0" w:color="FFFFFF" w:themeColor="background1"/>
              <w:right w:val="single" w:sz="4" w:space="0" w:color="FFFFFF" w:themeColor="background1"/>
            </w:tcBorders>
            <w:shd w:val="clear" w:color="auto" w:fill="FF7C80"/>
          </w:tcPr>
          <w:p w14:paraId="0BE50A1D" w14:textId="77777777" w:rsidR="001C1644" w:rsidRPr="00556843" w:rsidRDefault="001C1644" w:rsidP="00EB747D">
            <w:pPr>
              <w:pStyle w:val="TableText"/>
              <w:keepNext/>
              <w:rPr>
                <w:b/>
              </w:rPr>
            </w:pPr>
            <w:r w:rsidRPr="00556843">
              <w:rPr>
                <w:b/>
              </w:rPr>
              <w:t>&lt; 100 km</w:t>
            </w:r>
            <w:r w:rsidRPr="00556843">
              <w:rPr>
                <w:b/>
                <w:vertAlign w:val="superscript"/>
              </w:rPr>
              <w:t>2</w:t>
            </w:r>
          </w:p>
        </w:tc>
        <w:tc>
          <w:tcPr>
            <w:tcW w:w="2127" w:type="dxa"/>
            <w:tcBorders>
              <w:top w:val="nil"/>
              <w:left w:val="single" w:sz="4" w:space="0" w:color="FFFFFF" w:themeColor="background1"/>
              <w:bottom w:val="single" w:sz="4" w:space="0" w:color="FFFFFF" w:themeColor="background1"/>
              <w:right w:val="single" w:sz="4" w:space="0" w:color="FFFFFF" w:themeColor="background1"/>
            </w:tcBorders>
            <w:shd w:val="clear" w:color="auto" w:fill="FF9933"/>
          </w:tcPr>
          <w:p w14:paraId="6CC1BECB" w14:textId="77777777" w:rsidR="001C1644" w:rsidRPr="00556843" w:rsidRDefault="001C1644" w:rsidP="00EB747D">
            <w:pPr>
              <w:pStyle w:val="TableText"/>
              <w:keepNext/>
            </w:pPr>
            <w:r w:rsidRPr="00556843">
              <w:rPr>
                <w:b/>
              </w:rPr>
              <w:t>&lt; 5,000 km</w:t>
            </w:r>
            <w:r w:rsidRPr="00556843">
              <w:rPr>
                <w:b/>
                <w:vertAlign w:val="superscript"/>
              </w:rPr>
              <w:t>2</w:t>
            </w:r>
          </w:p>
        </w:tc>
        <w:tc>
          <w:tcPr>
            <w:tcW w:w="2232" w:type="dxa"/>
            <w:tcBorders>
              <w:top w:val="nil"/>
              <w:left w:val="single" w:sz="4" w:space="0" w:color="FFFFFF" w:themeColor="background1"/>
              <w:bottom w:val="single" w:sz="4" w:space="0" w:color="FFFFFF" w:themeColor="background1"/>
            </w:tcBorders>
            <w:shd w:val="clear" w:color="auto" w:fill="FFFF66"/>
          </w:tcPr>
          <w:p w14:paraId="5FC15DCB" w14:textId="77777777" w:rsidR="001C1644" w:rsidRPr="00556843" w:rsidRDefault="001C1644" w:rsidP="00EB747D">
            <w:pPr>
              <w:pStyle w:val="TableText"/>
              <w:keepNext/>
            </w:pPr>
            <w:r w:rsidRPr="00556843">
              <w:rPr>
                <w:b/>
              </w:rPr>
              <w:t>&lt; 20,000 km</w:t>
            </w:r>
            <w:r w:rsidRPr="00556843">
              <w:rPr>
                <w:b/>
                <w:vertAlign w:val="superscript"/>
              </w:rPr>
              <w:t>2</w:t>
            </w:r>
          </w:p>
        </w:tc>
      </w:tr>
      <w:tr w:rsidR="001C1644" w:rsidRPr="00556843" w14:paraId="458A353D" w14:textId="77777777" w:rsidTr="00EB747D">
        <w:tc>
          <w:tcPr>
            <w:tcW w:w="4111" w:type="dxa"/>
            <w:tcBorders>
              <w:top w:val="single" w:sz="4" w:space="0" w:color="FFFFFF" w:themeColor="background1"/>
              <w:left w:val="single" w:sz="4" w:space="0" w:color="auto"/>
              <w:bottom w:val="nil"/>
              <w:right w:val="nil"/>
            </w:tcBorders>
            <w:shd w:val="clear" w:color="auto" w:fill="BFBFBF" w:themeFill="background1" w:themeFillShade="BF"/>
          </w:tcPr>
          <w:p w14:paraId="392CE6D2" w14:textId="77777777" w:rsidR="001C1644" w:rsidRPr="00556843" w:rsidRDefault="001C1644" w:rsidP="00EB747D">
            <w:pPr>
              <w:pStyle w:val="TableText"/>
              <w:keepNext/>
              <w:ind w:left="492" w:hanging="492"/>
            </w:pPr>
            <w:r w:rsidRPr="00936152">
              <w:rPr>
                <w:rStyle w:val="Strong"/>
              </w:rPr>
              <w:t>B2.</w:t>
            </w:r>
            <w:r w:rsidRPr="00556843">
              <w:tab/>
              <w:t>Area of occupancy (AOO)</w:t>
            </w:r>
          </w:p>
        </w:tc>
        <w:tc>
          <w:tcPr>
            <w:tcW w:w="2268" w:type="dxa"/>
            <w:tcBorders>
              <w:top w:val="single" w:sz="4" w:space="0" w:color="FFFFFF" w:themeColor="background1"/>
              <w:left w:val="nil"/>
              <w:bottom w:val="nil"/>
              <w:right w:val="single" w:sz="4" w:space="0" w:color="FFFFFF" w:themeColor="background1"/>
            </w:tcBorders>
            <w:shd w:val="clear" w:color="auto" w:fill="FF7C80"/>
          </w:tcPr>
          <w:p w14:paraId="0A9FDA96" w14:textId="77777777" w:rsidR="001C1644" w:rsidRPr="00556843" w:rsidRDefault="001C1644" w:rsidP="00EB747D">
            <w:pPr>
              <w:pStyle w:val="TableText"/>
              <w:keepNext/>
              <w:rPr>
                <w:b/>
              </w:rPr>
            </w:pPr>
            <w:r w:rsidRPr="00556843">
              <w:rPr>
                <w:b/>
              </w:rPr>
              <w:t>&lt; 10 km</w:t>
            </w:r>
            <w:r w:rsidRPr="00556843">
              <w:rPr>
                <w:b/>
                <w:vertAlign w:val="superscript"/>
              </w:rPr>
              <w:t>2</w:t>
            </w:r>
          </w:p>
        </w:tc>
        <w:tc>
          <w:tcPr>
            <w:tcW w:w="2127" w:type="dxa"/>
            <w:tcBorders>
              <w:top w:val="single" w:sz="4" w:space="0" w:color="FFFFFF" w:themeColor="background1"/>
              <w:left w:val="single" w:sz="4" w:space="0" w:color="FFFFFF" w:themeColor="background1"/>
              <w:bottom w:val="nil"/>
              <w:right w:val="single" w:sz="4" w:space="0" w:color="FFFFFF" w:themeColor="background1"/>
            </w:tcBorders>
            <w:shd w:val="clear" w:color="auto" w:fill="FF9933"/>
          </w:tcPr>
          <w:p w14:paraId="31916D3B" w14:textId="77777777" w:rsidR="001C1644" w:rsidRPr="00556843" w:rsidRDefault="001C1644" w:rsidP="00EB747D">
            <w:pPr>
              <w:pStyle w:val="TableText"/>
              <w:keepNext/>
            </w:pPr>
            <w:r w:rsidRPr="00556843">
              <w:rPr>
                <w:b/>
              </w:rPr>
              <w:t>&lt; 500 km</w:t>
            </w:r>
            <w:r w:rsidRPr="00556843">
              <w:rPr>
                <w:b/>
                <w:vertAlign w:val="superscript"/>
              </w:rPr>
              <w:t>2</w:t>
            </w:r>
          </w:p>
        </w:tc>
        <w:tc>
          <w:tcPr>
            <w:tcW w:w="2232" w:type="dxa"/>
            <w:tcBorders>
              <w:top w:val="single" w:sz="4" w:space="0" w:color="FFFFFF" w:themeColor="background1"/>
              <w:left w:val="single" w:sz="4" w:space="0" w:color="FFFFFF" w:themeColor="background1"/>
              <w:bottom w:val="nil"/>
            </w:tcBorders>
            <w:shd w:val="clear" w:color="auto" w:fill="FFFF66"/>
          </w:tcPr>
          <w:p w14:paraId="331847E0" w14:textId="77777777" w:rsidR="001C1644" w:rsidRPr="00556843" w:rsidRDefault="001C1644" w:rsidP="00EB747D">
            <w:pPr>
              <w:pStyle w:val="TableText"/>
              <w:keepNext/>
            </w:pPr>
            <w:r w:rsidRPr="00556843">
              <w:rPr>
                <w:b/>
              </w:rPr>
              <w:t>&lt; 2,000 km</w:t>
            </w:r>
            <w:r w:rsidRPr="00556843">
              <w:rPr>
                <w:b/>
                <w:vertAlign w:val="superscript"/>
              </w:rPr>
              <w:t>2</w:t>
            </w:r>
          </w:p>
        </w:tc>
      </w:tr>
      <w:tr w:rsidR="001C1644" w:rsidRPr="00556843" w14:paraId="65D5587A" w14:textId="77777777" w:rsidTr="00EB747D">
        <w:tc>
          <w:tcPr>
            <w:tcW w:w="10738" w:type="dxa"/>
            <w:gridSpan w:val="4"/>
            <w:tcBorders>
              <w:top w:val="nil"/>
              <w:bottom w:val="nil"/>
            </w:tcBorders>
          </w:tcPr>
          <w:p w14:paraId="62294F55" w14:textId="77777777" w:rsidR="001C1644" w:rsidRPr="00936152" w:rsidRDefault="001C1644" w:rsidP="00EB747D">
            <w:pPr>
              <w:pStyle w:val="TableText"/>
              <w:keepNext/>
              <w:rPr>
                <w:rStyle w:val="Strong"/>
              </w:rPr>
            </w:pPr>
            <w:r w:rsidRPr="00936152">
              <w:rPr>
                <w:rStyle w:val="Strong"/>
              </w:rPr>
              <w:t>AND at least 2 of the following 3 conditions:</w:t>
            </w:r>
          </w:p>
        </w:tc>
      </w:tr>
      <w:tr w:rsidR="001C1644" w:rsidRPr="00556843" w14:paraId="4FB5D0EB" w14:textId="77777777" w:rsidTr="00EB747D">
        <w:tc>
          <w:tcPr>
            <w:tcW w:w="4111" w:type="dxa"/>
            <w:tcBorders>
              <w:top w:val="nil"/>
              <w:bottom w:val="single" w:sz="4" w:space="0" w:color="FFFFFF" w:themeColor="background1"/>
              <w:right w:val="single" w:sz="4" w:space="0" w:color="FFFFFF" w:themeColor="background1"/>
            </w:tcBorders>
            <w:shd w:val="clear" w:color="auto" w:fill="BFBFBF" w:themeFill="background1" w:themeFillShade="BF"/>
          </w:tcPr>
          <w:p w14:paraId="44B0300A" w14:textId="77777777" w:rsidR="001C1644" w:rsidRPr="00556843" w:rsidRDefault="001C1644" w:rsidP="00EB747D">
            <w:pPr>
              <w:pStyle w:val="TableText"/>
              <w:keepNext/>
              <w:ind w:left="492" w:hanging="492"/>
            </w:pPr>
            <w:r w:rsidRPr="00556843">
              <w:t>(a)</w:t>
            </w:r>
            <w:r w:rsidRPr="00556843">
              <w:tab/>
              <w:t>Severely fragmented OR Number of locations</w:t>
            </w:r>
          </w:p>
        </w:tc>
        <w:tc>
          <w:tcPr>
            <w:tcW w:w="2268" w:type="dxa"/>
            <w:tcBorders>
              <w:top w:val="nil"/>
              <w:left w:val="single" w:sz="4" w:space="0" w:color="FFFFFF" w:themeColor="background1"/>
              <w:bottom w:val="single" w:sz="4" w:space="0" w:color="FFFFFF" w:themeColor="background1"/>
              <w:right w:val="single" w:sz="4" w:space="0" w:color="FFFFFF" w:themeColor="background1"/>
            </w:tcBorders>
            <w:shd w:val="clear" w:color="auto" w:fill="FF7C80"/>
            <w:vAlign w:val="center"/>
          </w:tcPr>
          <w:p w14:paraId="362FC2CE" w14:textId="77777777" w:rsidR="001C1644" w:rsidRPr="00556843" w:rsidRDefault="001C1644" w:rsidP="00EB747D">
            <w:pPr>
              <w:pStyle w:val="TableText"/>
              <w:keepNext/>
              <w:rPr>
                <w:b/>
              </w:rPr>
            </w:pPr>
            <w:r w:rsidRPr="00556843">
              <w:rPr>
                <w:b/>
              </w:rPr>
              <w:t>= 1</w:t>
            </w:r>
          </w:p>
        </w:tc>
        <w:tc>
          <w:tcPr>
            <w:tcW w:w="2127" w:type="dxa"/>
            <w:tcBorders>
              <w:top w:val="nil"/>
              <w:left w:val="single" w:sz="4" w:space="0" w:color="FFFFFF" w:themeColor="background1"/>
              <w:bottom w:val="single" w:sz="4" w:space="0" w:color="FFFFFF" w:themeColor="background1"/>
              <w:right w:val="single" w:sz="4" w:space="0" w:color="FFFFFF" w:themeColor="background1"/>
            </w:tcBorders>
            <w:shd w:val="clear" w:color="auto" w:fill="FF9933"/>
            <w:vAlign w:val="center"/>
          </w:tcPr>
          <w:p w14:paraId="61512423" w14:textId="77777777" w:rsidR="001C1644" w:rsidRPr="00556843" w:rsidRDefault="001C1644" w:rsidP="00EB747D">
            <w:pPr>
              <w:pStyle w:val="TableText"/>
              <w:keepNext/>
              <w:rPr>
                <w:b/>
              </w:rPr>
            </w:pPr>
            <w:r w:rsidRPr="00556843">
              <w:rPr>
                <w:b/>
              </w:rPr>
              <w:t>≤ 5</w:t>
            </w:r>
          </w:p>
        </w:tc>
        <w:tc>
          <w:tcPr>
            <w:tcW w:w="2232" w:type="dxa"/>
            <w:tcBorders>
              <w:top w:val="nil"/>
              <w:left w:val="single" w:sz="4" w:space="0" w:color="FFFFFF" w:themeColor="background1"/>
              <w:bottom w:val="single" w:sz="4" w:space="0" w:color="FFFFFF" w:themeColor="background1"/>
            </w:tcBorders>
            <w:shd w:val="clear" w:color="auto" w:fill="FFFF66"/>
            <w:vAlign w:val="center"/>
          </w:tcPr>
          <w:p w14:paraId="00E4419D" w14:textId="77777777" w:rsidR="001C1644" w:rsidRPr="00556843" w:rsidRDefault="001C1644" w:rsidP="00EB747D">
            <w:pPr>
              <w:pStyle w:val="TableText"/>
              <w:keepNext/>
              <w:rPr>
                <w:b/>
              </w:rPr>
            </w:pPr>
            <w:r w:rsidRPr="00556843">
              <w:rPr>
                <w:b/>
              </w:rPr>
              <w:t>≤ 10</w:t>
            </w:r>
          </w:p>
        </w:tc>
      </w:tr>
      <w:tr w:rsidR="001C1644" w:rsidRPr="00556843" w14:paraId="1D3F1ED1" w14:textId="77777777" w:rsidTr="00EB747D">
        <w:tc>
          <w:tcPr>
            <w:tcW w:w="10738" w:type="dxa"/>
            <w:gridSpan w:val="4"/>
            <w:tcBorders>
              <w:top w:val="single" w:sz="4" w:space="0" w:color="FFFFFF" w:themeColor="background1"/>
              <w:bottom w:val="single" w:sz="4" w:space="0" w:color="FFFFFF" w:themeColor="background1"/>
            </w:tcBorders>
            <w:shd w:val="clear" w:color="auto" w:fill="BFBFBF" w:themeFill="background1" w:themeFillShade="BF"/>
          </w:tcPr>
          <w:p w14:paraId="0D1C99A6" w14:textId="77777777" w:rsidR="001C1644" w:rsidRPr="00556843" w:rsidRDefault="001C1644" w:rsidP="00EB747D">
            <w:pPr>
              <w:pStyle w:val="TableText"/>
              <w:keepNext/>
              <w:ind w:left="492" w:hanging="492"/>
            </w:pPr>
            <w:r w:rsidRPr="00556843">
              <w:t>(b)</w:t>
            </w:r>
            <w:r w:rsidRPr="00556843">
              <w:tab/>
              <w:t xml:space="preserve">Continuing decline observed, estimated, </w:t>
            </w:r>
            <w:proofErr w:type="gramStart"/>
            <w:r w:rsidRPr="00556843">
              <w:t>inferred</w:t>
            </w:r>
            <w:proofErr w:type="gramEnd"/>
            <w:r w:rsidRPr="00556843">
              <w:t xml:space="preserve"> or projected in any of: (</w:t>
            </w:r>
            <w:proofErr w:type="spellStart"/>
            <w:r w:rsidRPr="00556843">
              <w:t>i</w:t>
            </w:r>
            <w:proofErr w:type="spellEnd"/>
            <w:r w:rsidRPr="00556843">
              <w:t>) extent of occurrence; (ii) area of occupancy; (iii) area, extent and/or quality of habitat; (iv) number of locations or subpopulations; (v) number of mature individuals</w:t>
            </w:r>
          </w:p>
        </w:tc>
      </w:tr>
      <w:tr w:rsidR="001C1644" w:rsidRPr="00556843" w14:paraId="782A3672" w14:textId="77777777" w:rsidTr="00EB747D">
        <w:tc>
          <w:tcPr>
            <w:tcW w:w="10738" w:type="dxa"/>
            <w:gridSpan w:val="4"/>
            <w:tcBorders>
              <w:top w:val="single" w:sz="4" w:space="0" w:color="FFFFFF" w:themeColor="background1"/>
            </w:tcBorders>
            <w:shd w:val="clear" w:color="auto" w:fill="BFBFBF" w:themeFill="background1" w:themeFillShade="BF"/>
          </w:tcPr>
          <w:p w14:paraId="198E0388" w14:textId="77777777" w:rsidR="001C1644" w:rsidRPr="00556843" w:rsidRDefault="001C1644" w:rsidP="00EB747D">
            <w:pPr>
              <w:pStyle w:val="TableText"/>
              <w:ind w:left="492" w:hanging="492"/>
            </w:pPr>
            <w:r w:rsidRPr="00556843">
              <w:t>(c)</w:t>
            </w:r>
            <w:r w:rsidRPr="00556843">
              <w:tab/>
              <w:t>Extreme fluctuations in any of: (</w:t>
            </w:r>
            <w:proofErr w:type="spellStart"/>
            <w:r w:rsidRPr="00556843">
              <w:t>i</w:t>
            </w:r>
            <w:proofErr w:type="spellEnd"/>
            <w:r w:rsidRPr="00556843">
              <w:t>) extent of occurrence; (ii) area of occupancy; (iii) number of locations or subpopulations; (iv) number of mature individuals</w:t>
            </w:r>
          </w:p>
        </w:tc>
      </w:tr>
    </w:tbl>
    <w:p w14:paraId="06779C8B" w14:textId="77777777" w:rsidR="001C1644" w:rsidRPr="00B6264B" w:rsidRDefault="001C1644" w:rsidP="001C1644">
      <w:pPr>
        <w:pStyle w:val="Heading3"/>
        <w:spacing w:before="240"/>
        <w:ind w:left="964" w:hanging="964"/>
        <w:rPr>
          <w:lang w:eastAsia="ja-JP"/>
        </w:rPr>
      </w:pPr>
      <w:r>
        <w:rPr>
          <w:lang w:eastAsia="ja-JP"/>
        </w:rPr>
        <w:t>Criterion 2 e</w:t>
      </w:r>
      <w:r w:rsidRPr="00B6264B">
        <w:rPr>
          <w:lang w:eastAsia="ja-JP"/>
        </w:rPr>
        <w:t>vidence</w:t>
      </w:r>
    </w:p>
    <w:p w14:paraId="35BD2DFB" w14:textId="77777777" w:rsidR="001C1644" w:rsidRDefault="001C1644" w:rsidP="001C1644">
      <w:pPr>
        <w:rPr>
          <w:b/>
          <w:bCs/>
          <w:lang w:eastAsia="ja-JP"/>
        </w:rPr>
      </w:pPr>
      <w:r w:rsidRPr="00D92045">
        <w:rPr>
          <w:rStyle w:val="Strong"/>
        </w:rPr>
        <w:t>Eligible under Criterion 2</w:t>
      </w:r>
      <w:r w:rsidRPr="00D92045">
        <w:rPr>
          <w:bCs/>
          <w:lang w:eastAsia="ja-JP"/>
        </w:rPr>
        <w:t xml:space="preserve"> </w:t>
      </w:r>
      <w:r w:rsidRPr="00143B95">
        <w:rPr>
          <w:b/>
          <w:lang w:eastAsia="ja-JP"/>
        </w:rPr>
        <w:t>B1ab(</w:t>
      </w:r>
      <w:proofErr w:type="spellStart"/>
      <w:proofErr w:type="gramStart"/>
      <w:r w:rsidRPr="00143B95">
        <w:rPr>
          <w:b/>
          <w:lang w:eastAsia="ja-JP"/>
        </w:rPr>
        <w:t>i,ii</w:t>
      </w:r>
      <w:proofErr w:type="gramEnd"/>
      <w:r w:rsidRPr="00143B95">
        <w:rPr>
          <w:b/>
          <w:lang w:eastAsia="ja-JP"/>
        </w:rPr>
        <w:t>,iii,v</w:t>
      </w:r>
      <w:proofErr w:type="spellEnd"/>
      <w:r w:rsidRPr="00143B95">
        <w:rPr>
          <w:b/>
          <w:lang w:eastAsia="ja-JP"/>
        </w:rPr>
        <w:t xml:space="preserve">)+ </w:t>
      </w:r>
      <w:r>
        <w:rPr>
          <w:b/>
          <w:lang w:eastAsia="ja-JP"/>
        </w:rPr>
        <w:t>B</w:t>
      </w:r>
      <w:r w:rsidRPr="00143B95">
        <w:rPr>
          <w:b/>
          <w:lang w:eastAsia="ja-JP"/>
        </w:rPr>
        <w:t>2ab(</w:t>
      </w:r>
      <w:proofErr w:type="spellStart"/>
      <w:r w:rsidRPr="00143B95">
        <w:rPr>
          <w:b/>
          <w:lang w:eastAsia="ja-JP"/>
        </w:rPr>
        <w:t>i,ii,iii,v</w:t>
      </w:r>
      <w:proofErr w:type="spellEnd"/>
      <w:r w:rsidRPr="00143B95">
        <w:rPr>
          <w:b/>
          <w:lang w:eastAsia="ja-JP"/>
        </w:rPr>
        <w:t>) f</w:t>
      </w:r>
      <w:r w:rsidRPr="00143B95">
        <w:rPr>
          <w:rStyle w:val="Strong"/>
        </w:rPr>
        <w:t>or listing as</w:t>
      </w:r>
      <w:r w:rsidRPr="00143B95">
        <w:rPr>
          <w:b/>
          <w:bCs/>
          <w:lang w:eastAsia="ja-JP"/>
        </w:rPr>
        <w:t xml:space="preserve"> </w:t>
      </w:r>
      <w:sdt>
        <w:sdtPr>
          <w:rPr>
            <w:b/>
            <w:bCs/>
          </w:rPr>
          <w:id w:val="1779288282"/>
          <w:placeholder>
            <w:docPart w:val="3C09CC34844548CC85D7ECEDD4CA77DB"/>
          </w:placeholder>
          <w:dropDownList>
            <w:listItem w:displayText="Critically Endangered" w:value="Critically Endangered"/>
            <w:listItem w:displayText="Endangered" w:value="Endangered"/>
            <w:listItem w:displayText="Vulnerable" w:value="Vulnerable"/>
            <w:listItem w:displayText="Insufficient data" w:value="Insufficient data"/>
            <w:listItem w:displayText="Extinct" w:value="Extinct"/>
            <w:listItem w:displayText="Extinct in the Wild" w:value="Extinct in the Wild"/>
          </w:dropDownList>
        </w:sdtPr>
        <w:sdtEndPr/>
        <w:sdtContent>
          <w:r>
            <w:rPr>
              <w:b/>
              <w:bCs/>
            </w:rPr>
            <w:t>Endangered</w:t>
          </w:r>
        </w:sdtContent>
      </w:sdt>
    </w:p>
    <w:p w14:paraId="3599B37A" w14:textId="77777777" w:rsidR="001C1644" w:rsidRPr="002011BE" w:rsidRDefault="001C1644" w:rsidP="001C1644">
      <w:r w:rsidRPr="002011BE">
        <w:t xml:space="preserve">The Extent of Occurrence (EOO) is estimated at </w:t>
      </w:r>
      <w:r>
        <w:t>1</w:t>
      </w:r>
      <w:r w:rsidRPr="00D92045">
        <w:t>119</w:t>
      </w:r>
      <w:r w:rsidRPr="002011BE">
        <w:t xml:space="preserve"> km</w:t>
      </w:r>
      <w:r w:rsidRPr="00D92045">
        <w:rPr>
          <w:vertAlign w:val="superscript"/>
        </w:rPr>
        <w:t>2</w:t>
      </w:r>
      <w:r w:rsidRPr="002011BE">
        <w:t xml:space="preserve">. </w:t>
      </w:r>
      <w:bookmarkStart w:id="26" w:name="_Hlk64645101"/>
      <w:r w:rsidRPr="002011BE">
        <w:t xml:space="preserve">This was based on the mapping of point records from 2001 to 2021, obtained from </w:t>
      </w:r>
      <w:r>
        <w:t xml:space="preserve">conservation groups (KI </w:t>
      </w:r>
      <w:proofErr w:type="spellStart"/>
      <w:r>
        <w:t>LfW</w:t>
      </w:r>
      <w:proofErr w:type="spellEnd"/>
      <w:r>
        <w:t xml:space="preserve">), </w:t>
      </w:r>
      <w:r w:rsidRPr="002011BE">
        <w:t xml:space="preserve">state governments, </w:t>
      </w:r>
      <w:proofErr w:type="gramStart"/>
      <w:r w:rsidRPr="002011BE">
        <w:t>museums</w:t>
      </w:r>
      <w:proofErr w:type="gramEnd"/>
      <w:r w:rsidRPr="002011BE">
        <w:t xml:space="preserve"> and CSIRO. The EOO was calculated using a minimum convex hull as outlined in the Guidelines for Using the IUCN Red List Categories and Criteria (IUCN 20</w:t>
      </w:r>
      <w:r>
        <w:t>22</w:t>
      </w:r>
      <w:r w:rsidRPr="002011BE">
        <w:t>).</w:t>
      </w:r>
      <w:bookmarkEnd w:id="26"/>
      <w:r w:rsidRPr="002011BE">
        <w:t xml:space="preserve"> Th</w:t>
      </w:r>
      <w:r>
        <w:t>is</w:t>
      </w:r>
      <w:r w:rsidRPr="002011BE">
        <w:t xml:space="preserve"> meets the criteria for listing as Endangered under criterion 2.</w:t>
      </w:r>
    </w:p>
    <w:p w14:paraId="6487191F" w14:textId="77777777" w:rsidR="001C1644" w:rsidRPr="002011BE" w:rsidRDefault="001C1644" w:rsidP="001C1644">
      <w:r w:rsidRPr="00D92045">
        <w:t>The Area of Occupancy (AOO) is estimated at 260 k</w:t>
      </w:r>
      <w:r>
        <w:t>m</w:t>
      </w:r>
      <w:r>
        <w:rPr>
          <w:vertAlign w:val="superscript"/>
        </w:rPr>
        <w:t>2</w:t>
      </w:r>
      <w:r w:rsidRPr="002011BE">
        <w:t xml:space="preserve">. This is based on the mapping of point records from 2001 to 2021, obtained from conservation groups (KI </w:t>
      </w:r>
      <w:proofErr w:type="spellStart"/>
      <w:r w:rsidRPr="002011BE">
        <w:t>LfW</w:t>
      </w:r>
      <w:proofErr w:type="spellEnd"/>
      <w:r w:rsidRPr="002011BE">
        <w:t>), state governments, museums and CSIRO and calculated using a 2x2 km grid cell method, as outlined in the Guidelines for Using the IUCN Red List Categories and Criteria (IUCN 20</w:t>
      </w:r>
      <w:r>
        <w:t>22</w:t>
      </w:r>
      <w:r w:rsidRPr="002011BE">
        <w:t xml:space="preserve">). </w:t>
      </w:r>
      <w:r w:rsidRPr="00D92045">
        <w:t>Th</w:t>
      </w:r>
      <w:r>
        <w:t>is</w:t>
      </w:r>
      <w:r w:rsidRPr="00D92045">
        <w:t xml:space="preserve"> meets the criteria for listing as Endangered under criterion 2.</w:t>
      </w:r>
      <w:r w:rsidRPr="00CC4702">
        <w:rPr>
          <w:color w:val="203864"/>
        </w:rPr>
        <w:t xml:space="preserve"> </w:t>
      </w:r>
      <w:r>
        <w:rPr>
          <w:color w:val="203864"/>
        </w:rPr>
        <w:t xml:space="preserve">Notably, these figures are </w:t>
      </w:r>
      <w:r>
        <w:rPr>
          <w:rFonts w:eastAsia="Times New Roman"/>
          <w:color w:val="203864"/>
        </w:rPr>
        <w:t xml:space="preserve">based on point records </w:t>
      </w:r>
      <w:r>
        <w:rPr>
          <w:color w:val="203864"/>
        </w:rPr>
        <w:t>and are therefore</w:t>
      </w:r>
      <w:r>
        <w:rPr>
          <w:rFonts w:eastAsia="Times New Roman"/>
          <w:color w:val="203864"/>
        </w:rPr>
        <w:t xml:space="preserve"> likely to be a significant underestimate, given the survey effort and low detectability for this subspecies. </w:t>
      </w:r>
      <w:r>
        <w:t xml:space="preserve">  </w:t>
      </w:r>
    </w:p>
    <w:p w14:paraId="2DDBB73E" w14:textId="77777777" w:rsidR="001C1644" w:rsidRPr="00D92045" w:rsidRDefault="001C1644" w:rsidP="001C1644">
      <w:pPr>
        <w:rPr>
          <w:lang w:eastAsia="ja-JP"/>
        </w:rPr>
      </w:pPr>
      <w:r w:rsidRPr="00D92045">
        <w:rPr>
          <w:i/>
          <w:iCs/>
          <w:lang w:eastAsia="ja-JP"/>
        </w:rPr>
        <w:t>Severely fragmented and number of locations</w:t>
      </w:r>
      <w:r w:rsidRPr="00D92045">
        <w:rPr>
          <w:lang w:eastAsia="ja-JP"/>
        </w:rPr>
        <w:t xml:space="preserve"> </w:t>
      </w:r>
    </w:p>
    <w:p w14:paraId="61119E76" w14:textId="77777777" w:rsidR="001C1644" w:rsidRDefault="001C1644" w:rsidP="001C1644">
      <w:pPr>
        <w:rPr>
          <w:lang w:eastAsia="ja-JP"/>
        </w:rPr>
      </w:pPr>
      <w:r w:rsidRPr="00D92045">
        <w:rPr>
          <w:lang w:eastAsia="ja-JP"/>
        </w:rPr>
        <w:t xml:space="preserve">While some fragmentation of the KI dunnart’s habitat has occurred due to historical and ongoing land clearing, the subspecies’ geographic distribution is unlikely to be severely fragmented. Under the IUCN Guidelines “a taxon can be considered severely fragmented if most (&gt;50 </w:t>
      </w:r>
      <w:r w:rsidRPr="00D92045">
        <w:t>percent</w:t>
      </w:r>
      <w:r w:rsidRPr="00D92045">
        <w:rPr>
          <w:lang w:eastAsia="ja-JP"/>
        </w:rPr>
        <w:t>) of its total area of occupancy is in habitat patches that are (1) smaller than would be required to support a viable population, and (2) separated from other habitat patches by a large distance” (IUCN 20</w:t>
      </w:r>
      <w:r>
        <w:rPr>
          <w:lang w:eastAsia="ja-JP"/>
        </w:rPr>
        <w:t>22</w:t>
      </w:r>
      <w:r w:rsidRPr="00D92045">
        <w:rPr>
          <w:lang w:eastAsia="ja-JP"/>
        </w:rPr>
        <w:t>). There is no evidence that this applies to the KI dunnart</w:t>
      </w:r>
      <w:r>
        <w:rPr>
          <w:lang w:eastAsia="ja-JP"/>
        </w:rPr>
        <w:t xml:space="preserve">, based on the large areas of native vegetation in which the subspecies has been detected. These patches are </w:t>
      </w:r>
      <w:r>
        <w:rPr>
          <w:lang w:eastAsia="ja-JP"/>
        </w:rPr>
        <w:lastRenderedPageBreak/>
        <w:t>likely of a suitable size to support a viable population, as the subspecies has not been detected in smaller patches despite considerable survey effort.</w:t>
      </w:r>
    </w:p>
    <w:p w14:paraId="7BF90601" w14:textId="77777777" w:rsidR="001C1644" w:rsidRPr="003E5939" w:rsidRDefault="001C1644" w:rsidP="001C1644">
      <w:pPr>
        <w:rPr>
          <w:lang w:eastAsia="ja-JP"/>
        </w:rPr>
      </w:pPr>
      <w:r>
        <w:t xml:space="preserve">The most plausible value for the number of locations is less than five, based on the most recent impacts of the 2019–20 bushfires, which intersected with 95–96 percent of the subspecies’ distribution (DAWE 2020; </w:t>
      </w:r>
      <w:proofErr w:type="spellStart"/>
      <w:r>
        <w:t>Legge</w:t>
      </w:r>
      <w:proofErr w:type="spellEnd"/>
      <w:r>
        <w:t xml:space="preserve"> et al. 2022). The KI dunnart has been detected in burnt areas post-fire, and it is not considered likely that all individuals have been impacted by the fire event and post-fire threats such as feral cat predation.  Post-fire surveys have revealed that the KI dunnart can persist in unburnt fragments, and the 2019–20 fire did not impact all mature individuals due to these fragments. As such, it is thought that more than one fire event is required to impact all mature individuals. It is unclear how many fire events would be required to impact all mature individuals, but given that one fire burnt 95-96 percent of the range, and taking a precautionary approach, the number of locations is likely less than 5</w:t>
      </w:r>
      <w:proofErr w:type="gramStart"/>
      <w:r>
        <w:t>. .</w:t>
      </w:r>
      <w:proofErr w:type="gramEnd"/>
      <w:r>
        <w:t xml:space="preserve"> </w:t>
      </w:r>
    </w:p>
    <w:p w14:paraId="1B685F35" w14:textId="77777777" w:rsidR="001C1644" w:rsidRPr="00C468A0" w:rsidRDefault="001C1644" w:rsidP="001C1644">
      <w:pPr>
        <w:rPr>
          <w:i/>
          <w:iCs/>
          <w:lang w:eastAsia="ja-JP"/>
        </w:rPr>
      </w:pPr>
      <w:r w:rsidRPr="00C468A0">
        <w:rPr>
          <w:i/>
          <w:iCs/>
          <w:lang w:eastAsia="ja-JP"/>
        </w:rPr>
        <w:t>Continuing decline</w:t>
      </w:r>
    </w:p>
    <w:p w14:paraId="0E193E10" w14:textId="77777777" w:rsidR="001C1644" w:rsidRDefault="001C1644" w:rsidP="001C1644">
      <w:pPr>
        <w:rPr>
          <w:lang w:eastAsia="ja-JP"/>
        </w:rPr>
      </w:pPr>
      <w:r>
        <w:rPr>
          <w:lang w:eastAsia="ja-JP"/>
        </w:rPr>
        <w:t xml:space="preserve">Ongoing decline in the number of mature individuals will likely occur due to </w:t>
      </w:r>
      <w:proofErr w:type="gramStart"/>
      <w:r>
        <w:rPr>
          <w:lang w:eastAsia="ja-JP"/>
        </w:rPr>
        <w:t>a number of</w:t>
      </w:r>
      <w:proofErr w:type="gramEnd"/>
      <w:r>
        <w:rPr>
          <w:lang w:eastAsia="ja-JP"/>
        </w:rPr>
        <w:t xml:space="preserve"> threats, most notably f</w:t>
      </w:r>
      <w:r w:rsidRPr="004E4766">
        <w:rPr>
          <w:lang w:eastAsia="ja-JP"/>
        </w:rPr>
        <w:t>eral cat predation</w:t>
      </w:r>
      <w:r>
        <w:rPr>
          <w:lang w:eastAsia="ja-JP"/>
        </w:rPr>
        <w:t>,</w:t>
      </w:r>
      <w:r w:rsidRPr="004E4766">
        <w:rPr>
          <w:lang w:eastAsia="ja-JP"/>
        </w:rPr>
        <w:t xml:space="preserve"> vegetation dieback caused by </w:t>
      </w:r>
      <w:r w:rsidRPr="002011BE">
        <w:rPr>
          <w:i/>
          <w:iCs/>
          <w:lang w:eastAsia="ja-JP"/>
        </w:rPr>
        <w:t xml:space="preserve">Phytophthora </w:t>
      </w:r>
      <w:proofErr w:type="spellStart"/>
      <w:r w:rsidRPr="002011BE">
        <w:rPr>
          <w:i/>
          <w:iCs/>
          <w:lang w:eastAsia="ja-JP"/>
        </w:rPr>
        <w:t>cinnamomi</w:t>
      </w:r>
      <w:proofErr w:type="spellEnd"/>
      <w:r>
        <w:rPr>
          <w:lang w:eastAsia="ja-JP"/>
        </w:rPr>
        <w:t>,</w:t>
      </w:r>
      <w:r w:rsidRPr="004E4766">
        <w:rPr>
          <w:lang w:eastAsia="ja-JP"/>
        </w:rPr>
        <w:t xml:space="preserve"> and the effects of climate change on fire regimes and habitat quality. </w:t>
      </w:r>
      <w:r w:rsidRPr="00D14EBD">
        <w:t xml:space="preserve"> </w:t>
      </w:r>
    </w:p>
    <w:p w14:paraId="796E9C10" w14:textId="77777777" w:rsidR="001C1644" w:rsidRDefault="001C1644" w:rsidP="001C1644">
      <w:pPr>
        <w:rPr>
          <w:lang w:eastAsia="ja-JP"/>
        </w:rPr>
      </w:pPr>
      <w:r w:rsidRPr="356C3365">
        <w:rPr>
          <w:lang w:eastAsia="ja-JP"/>
        </w:rPr>
        <w:t xml:space="preserve">Continuing decline is also inferred in the </w:t>
      </w:r>
      <w:r>
        <w:rPr>
          <w:lang w:eastAsia="ja-JP"/>
        </w:rPr>
        <w:t>sub</w:t>
      </w:r>
      <w:r w:rsidRPr="356C3365">
        <w:rPr>
          <w:lang w:eastAsia="ja-JP"/>
        </w:rPr>
        <w:t xml:space="preserve">species’ </w:t>
      </w:r>
      <w:r>
        <w:t>EOO (</w:t>
      </w:r>
      <w:proofErr w:type="spellStart"/>
      <w:r>
        <w:t>i</w:t>
      </w:r>
      <w:proofErr w:type="spellEnd"/>
      <w:r>
        <w:t>) and AOO (ii).</w:t>
      </w:r>
      <w:r w:rsidRPr="00844CC0">
        <w:t xml:space="preserve"> Large-scale clearing has ceased, but small-scale clearing contributes to further loss of habitat</w:t>
      </w:r>
      <w:r>
        <w:t xml:space="preserve"> that may further shrink the subspecies’ distribution</w:t>
      </w:r>
      <w:r w:rsidRPr="00844CC0">
        <w:t xml:space="preserve"> (Gates 2011)</w:t>
      </w:r>
      <w:r>
        <w:t xml:space="preserve">. </w:t>
      </w:r>
      <w:r w:rsidRPr="356C3365">
        <w:rPr>
          <w:lang w:eastAsia="ja-JP"/>
        </w:rPr>
        <w:t>Further, due to the number of range-wide threats to the habitat of the</w:t>
      </w:r>
      <w:r>
        <w:rPr>
          <w:lang w:eastAsia="ja-JP"/>
        </w:rPr>
        <w:t xml:space="preserve"> subspecies (</w:t>
      </w:r>
      <w:r w:rsidRPr="356C3365">
        <w:rPr>
          <w:lang w:eastAsia="ja-JP"/>
        </w:rPr>
        <w:t>Table 1),</w:t>
      </w:r>
      <w:r w:rsidRPr="00565574">
        <w:rPr>
          <w:lang w:eastAsia="ja-JP"/>
        </w:rPr>
        <w:t xml:space="preserve"> </w:t>
      </w:r>
      <w:r>
        <w:rPr>
          <w:lang w:eastAsia="ja-JP"/>
        </w:rPr>
        <w:t xml:space="preserve">most notably </w:t>
      </w:r>
      <w:r w:rsidRPr="004E4766">
        <w:rPr>
          <w:lang w:eastAsia="ja-JP"/>
        </w:rPr>
        <w:t xml:space="preserve">vegetation dieback caused by </w:t>
      </w:r>
      <w:r w:rsidRPr="00BD6C65">
        <w:rPr>
          <w:i/>
          <w:iCs/>
          <w:lang w:eastAsia="ja-JP"/>
        </w:rPr>
        <w:t>P</w:t>
      </w:r>
      <w:r>
        <w:rPr>
          <w:i/>
          <w:iCs/>
          <w:lang w:eastAsia="ja-JP"/>
        </w:rPr>
        <w:t>.</w:t>
      </w:r>
      <w:r w:rsidRPr="00BD6C65">
        <w:rPr>
          <w:i/>
          <w:iCs/>
          <w:lang w:eastAsia="ja-JP"/>
        </w:rPr>
        <w:t xml:space="preserve"> </w:t>
      </w:r>
      <w:proofErr w:type="spellStart"/>
      <w:r w:rsidRPr="00BD6C65">
        <w:rPr>
          <w:i/>
          <w:iCs/>
          <w:lang w:eastAsia="ja-JP"/>
        </w:rPr>
        <w:t>cinnamomi</w:t>
      </w:r>
      <w:proofErr w:type="spellEnd"/>
      <w:r>
        <w:rPr>
          <w:i/>
          <w:iCs/>
          <w:lang w:eastAsia="ja-JP"/>
        </w:rPr>
        <w:t>,</w:t>
      </w:r>
      <w:r w:rsidRPr="356C3365">
        <w:rPr>
          <w:lang w:eastAsia="ja-JP"/>
        </w:rPr>
        <w:t xml:space="preserve"> a continuing decline in the area, extent and/or quality of habitat (iii) for the </w:t>
      </w:r>
      <w:r>
        <w:rPr>
          <w:lang w:eastAsia="ja-JP"/>
        </w:rPr>
        <w:t>sub</w:t>
      </w:r>
      <w:r w:rsidRPr="356C3365">
        <w:rPr>
          <w:lang w:eastAsia="ja-JP"/>
        </w:rPr>
        <w:t xml:space="preserve">species is inferred. </w:t>
      </w:r>
    </w:p>
    <w:p w14:paraId="2366111E" w14:textId="77777777" w:rsidR="001C1644" w:rsidRPr="008F490F" w:rsidRDefault="001C1644" w:rsidP="001C1644">
      <w:pPr>
        <w:rPr>
          <w:i/>
          <w:iCs/>
          <w:lang w:eastAsia="ja-JP"/>
        </w:rPr>
      </w:pPr>
      <w:r w:rsidRPr="008F490F">
        <w:rPr>
          <w:i/>
          <w:iCs/>
          <w:lang w:eastAsia="ja-JP"/>
        </w:rPr>
        <w:t>Extreme fluctuations</w:t>
      </w:r>
    </w:p>
    <w:p w14:paraId="1DAB76C1" w14:textId="77777777" w:rsidR="001C1644" w:rsidRDefault="001C1644" w:rsidP="001C1644">
      <w:pPr>
        <w:spacing w:after="240"/>
      </w:pPr>
      <w:r w:rsidRPr="007708B5">
        <w:t xml:space="preserve">Extreme fluctuations in population size, </w:t>
      </w:r>
      <w:r>
        <w:t>AOO</w:t>
      </w:r>
      <w:r w:rsidRPr="007708B5">
        <w:t xml:space="preserve">, </w:t>
      </w:r>
      <w:r>
        <w:t>EOO</w:t>
      </w:r>
      <w:r w:rsidRPr="007708B5">
        <w:t xml:space="preserve"> and number of locations or subpopulations are not known to occur. </w:t>
      </w:r>
    </w:p>
    <w:p w14:paraId="55F78F32" w14:textId="77777777" w:rsidR="001C1644" w:rsidRPr="00483085" w:rsidRDefault="001C1644" w:rsidP="001C1644">
      <w:pPr>
        <w:spacing w:after="240"/>
        <w:rPr>
          <w:i/>
          <w:iCs/>
        </w:rPr>
      </w:pPr>
      <w:r w:rsidRPr="00483085">
        <w:rPr>
          <w:i/>
          <w:iCs/>
        </w:rPr>
        <w:t>Conclusion</w:t>
      </w:r>
    </w:p>
    <w:p w14:paraId="153D5D23" w14:textId="77777777" w:rsidR="001C1644" w:rsidRPr="00B6264B" w:rsidRDefault="001C1644" w:rsidP="001C1644">
      <w:pPr>
        <w:rPr>
          <w:lang w:eastAsia="ja-JP"/>
        </w:rPr>
      </w:pPr>
      <w:r w:rsidRPr="29B5A88C">
        <w:rPr>
          <w:lang w:eastAsia="ja-JP"/>
        </w:rPr>
        <w:t xml:space="preserve">The Committee considers that the </w:t>
      </w:r>
      <w:r>
        <w:rPr>
          <w:lang w:eastAsia="ja-JP"/>
        </w:rPr>
        <w:t>KI dunnart’s</w:t>
      </w:r>
      <w:r w:rsidRPr="29B5A88C">
        <w:rPr>
          <w:lang w:eastAsia="ja-JP"/>
        </w:rPr>
        <w:t xml:space="preserve"> AOO </w:t>
      </w:r>
      <w:r>
        <w:rPr>
          <w:lang w:eastAsia="ja-JP"/>
        </w:rPr>
        <w:t>and EOO are</w:t>
      </w:r>
      <w:r w:rsidRPr="29B5A88C">
        <w:rPr>
          <w:lang w:eastAsia="ja-JP"/>
        </w:rPr>
        <w:t xml:space="preserve"> </w:t>
      </w:r>
      <w:r>
        <w:rPr>
          <w:lang w:eastAsia="ja-JP"/>
        </w:rPr>
        <w:t>restricted</w:t>
      </w:r>
      <w:r w:rsidRPr="29B5A88C">
        <w:rPr>
          <w:lang w:eastAsia="ja-JP"/>
        </w:rPr>
        <w:t>, its number of locations is</w:t>
      </w:r>
      <w:r>
        <w:rPr>
          <w:lang w:eastAsia="ja-JP"/>
        </w:rPr>
        <w:t xml:space="preserve"> very restricted</w:t>
      </w:r>
      <w:r w:rsidRPr="29B5A88C">
        <w:rPr>
          <w:lang w:eastAsia="ja-JP"/>
        </w:rPr>
        <w:t xml:space="preserve">, and continuing decline is projected in the number of mature individuals. Furthermore, continuing decline is inferred in the </w:t>
      </w:r>
      <w:r>
        <w:rPr>
          <w:lang w:eastAsia="ja-JP"/>
        </w:rPr>
        <w:t>sub</w:t>
      </w:r>
      <w:r w:rsidRPr="29B5A88C">
        <w:rPr>
          <w:lang w:eastAsia="ja-JP"/>
        </w:rPr>
        <w:t xml:space="preserve">species’ area of occupancy, extent of occurrence and area, extent and/or quality habitat. Therefore, the </w:t>
      </w:r>
      <w:r>
        <w:rPr>
          <w:lang w:eastAsia="ja-JP"/>
        </w:rPr>
        <w:t>sub</w:t>
      </w:r>
      <w:r w:rsidRPr="29B5A88C">
        <w:rPr>
          <w:lang w:eastAsia="ja-JP"/>
        </w:rPr>
        <w:t xml:space="preserve">species has met the relevant elements of </w:t>
      </w:r>
      <w:r>
        <w:rPr>
          <w:lang w:eastAsia="ja-JP"/>
        </w:rPr>
        <w:t>c</w:t>
      </w:r>
      <w:r w:rsidRPr="29B5A88C">
        <w:rPr>
          <w:lang w:eastAsia="ja-JP"/>
        </w:rPr>
        <w:t xml:space="preserve">riterion 2 to make it eligible for listing </w:t>
      </w:r>
      <w:r>
        <w:rPr>
          <w:lang w:eastAsia="ja-JP"/>
        </w:rPr>
        <w:t xml:space="preserve">in the </w:t>
      </w:r>
      <w:sdt>
        <w:sdtPr>
          <w:id w:val="1150176132"/>
          <w:placeholder>
            <w:docPart w:val="8A39AA8CC3EF41F1B7E9EF0EC4BC43F0"/>
          </w:placeholder>
          <w:dropDownList>
            <w:listItem w:displayText="Critically Endangered" w:value="Critically Endangered"/>
            <w:listItem w:displayText="Endangered" w:value="Endangered"/>
            <w:listItem w:displayText="Vulnerable" w:value="Vulnerable"/>
            <w:listItem w:displayText="Insufficient data" w:value="Insufficient data"/>
          </w:dropDownList>
        </w:sdtPr>
        <w:sdtEndPr/>
        <w:sdtContent>
          <w:r>
            <w:t>Endangered</w:t>
          </w:r>
        </w:sdtContent>
      </w:sdt>
      <w:r>
        <w:t xml:space="preserve"> </w:t>
      </w:r>
      <w:r w:rsidRPr="29B5A88C">
        <w:rPr>
          <w:lang w:eastAsia="ja-JP"/>
        </w:rPr>
        <w:t>category.</w:t>
      </w:r>
      <w:r>
        <w:rPr>
          <w:lang w:eastAsia="ja-JP"/>
        </w:rPr>
        <w:t xml:space="preserve"> </w:t>
      </w:r>
      <w:r w:rsidRPr="00154C93">
        <w:rPr>
          <w:lang w:eastAsia="ja-JP"/>
        </w:rPr>
        <w:t xml:space="preserve">However, the purpose of this consultation document is to elicit additional information to better understand the </w:t>
      </w:r>
      <w:r>
        <w:rPr>
          <w:lang w:eastAsia="ja-JP"/>
        </w:rPr>
        <w:t>sub</w:t>
      </w:r>
      <w:r w:rsidRPr="00154C93">
        <w:rPr>
          <w:lang w:eastAsia="ja-JP"/>
        </w:rPr>
        <w:t xml:space="preserve">species’ status. This conclusion should therefore </w:t>
      </w:r>
      <w:proofErr w:type="gramStart"/>
      <w:r w:rsidRPr="00154C93">
        <w:rPr>
          <w:lang w:eastAsia="ja-JP"/>
        </w:rPr>
        <w:t>be considered to be</w:t>
      </w:r>
      <w:proofErr w:type="gramEnd"/>
      <w:r w:rsidRPr="00154C93">
        <w:rPr>
          <w:lang w:eastAsia="ja-JP"/>
        </w:rPr>
        <w:t xml:space="preserve"> tentative at this stage, as it may be changed as a result of responses to this consultation process.</w:t>
      </w:r>
    </w:p>
    <w:p w14:paraId="6E2AD7BC" w14:textId="77777777" w:rsidR="001C1644" w:rsidRPr="008C531D" w:rsidRDefault="001C1644" w:rsidP="001C1644">
      <w:pPr>
        <w:pStyle w:val="Caption"/>
        <w:rPr>
          <w:lang w:eastAsia="ja-JP"/>
        </w:rPr>
      </w:pPr>
      <w:r w:rsidRPr="002B69E4">
        <w:rPr>
          <w:lang w:eastAsia="ja-JP"/>
        </w:rPr>
        <w:lastRenderedPageBreak/>
        <w:t>Criterion 3</w:t>
      </w:r>
      <w:r>
        <w:rPr>
          <w:lang w:eastAsia="ja-JP"/>
        </w:rPr>
        <w:t xml:space="preserve"> </w:t>
      </w:r>
      <w:r w:rsidRPr="002B69E4">
        <w:rPr>
          <w:lang w:eastAsia="ja-JP"/>
        </w:rPr>
        <w:t>Population size and decline</w:t>
      </w:r>
    </w:p>
    <w:tbl>
      <w:tblPr>
        <w:tblStyle w:val="TableGrid"/>
        <w:tblW w:w="0" w:type="auto"/>
        <w:tblCellMar>
          <w:top w:w="57" w:type="dxa"/>
          <w:left w:w="85" w:type="dxa"/>
          <w:bottom w:w="57" w:type="dxa"/>
        </w:tblCellMar>
        <w:tblLook w:val="04A0" w:firstRow="1" w:lastRow="0" w:firstColumn="1" w:lastColumn="0" w:noHBand="0" w:noVBand="1"/>
      </w:tblPr>
      <w:tblGrid>
        <w:gridCol w:w="419"/>
        <w:gridCol w:w="2976"/>
        <w:gridCol w:w="1930"/>
        <w:gridCol w:w="1833"/>
        <w:gridCol w:w="1902"/>
      </w:tblGrid>
      <w:tr w:rsidR="001C1644" w:rsidRPr="00556843" w14:paraId="1EEF4BC4" w14:textId="77777777" w:rsidTr="00EB747D">
        <w:trPr>
          <w:trHeight w:val="350"/>
        </w:trPr>
        <w:tc>
          <w:tcPr>
            <w:tcW w:w="9060" w:type="dxa"/>
            <w:gridSpan w:val="5"/>
            <w:tcBorders>
              <w:left w:val="single" w:sz="4" w:space="0" w:color="auto"/>
              <w:bottom w:val="nil"/>
              <w:right w:val="single" w:sz="4" w:space="0" w:color="auto"/>
            </w:tcBorders>
            <w:shd w:val="clear" w:color="auto" w:fill="595959" w:themeFill="text1" w:themeFillTint="A6"/>
            <w:vAlign w:val="center"/>
          </w:tcPr>
          <w:p w14:paraId="7CA34732" w14:textId="77777777" w:rsidR="001C1644" w:rsidRPr="00556843" w:rsidRDefault="001C1644" w:rsidP="00EB747D">
            <w:pPr>
              <w:keepNext/>
              <w:tabs>
                <w:tab w:val="left" w:pos="284"/>
              </w:tabs>
              <w:rPr>
                <w:rFonts w:ascii="Arial" w:hAnsi="Arial" w:cs="Arial"/>
                <w:b/>
                <w:color w:val="FFFFFF" w:themeColor="background1"/>
              </w:rPr>
            </w:pPr>
          </w:p>
        </w:tc>
      </w:tr>
      <w:tr w:rsidR="001C1644" w:rsidRPr="00556843" w14:paraId="02C99F00" w14:textId="77777777" w:rsidTr="00EB747D">
        <w:tc>
          <w:tcPr>
            <w:tcW w:w="3395" w:type="dxa"/>
            <w:gridSpan w:val="2"/>
            <w:tcBorders>
              <w:top w:val="nil"/>
              <w:left w:val="single" w:sz="4" w:space="0" w:color="auto"/>
              <w:bottom w:val="nil"/>
              <w:right w:val="nil"/>
            </w:tcBorders>
          </w:tcPr>
          <w:p w14:paraId="5D3A68C1" w14:textId="77777777" w:rsidR="001C1644" w:rsidRPr="00AE31DA" w:rsidRDefault="001C1644" w:rsidP="00EB747D">
            <w:pPr>
              <w:pStyle w:val="TableText"/>
              <w:keepNext/>
            </w:pPr>
            <w:r w:rsidRPr="00AE31DA">
              <w:rPr>
                <w:color w:val="FFFFFF" w:themeColor="background1"/>
              </w:rPr>
              <w:t>–</w:t>
            </w:r>
          </w:p>
        </w:tc>
        <w:tc>
          <w:tcPr>
            <w:tcW w:w="1930" w:type="dxa"/>
            <w:tcBorders>
              <w:top w:val="single" w:sz="4" w:space="0" w:color="FFFFFF" w:themeColor="background1"/>
              <w:left w:val="nil"/>
              <w:bottom w:val="nil"/>
              <w:right w:val="single" w:sz="4" w:space="0" w:color="FFFFFF" w:themeColor="background1"/>
            </w:tcBorders>
            <w:shd w:val="clear" w:color="auto" w:fill="FF0000"/>
          </w:tcPr>
          <w:p w14:paraId="24D1AA0D" w14:textId="77777777" w:rsidR="001C1644" w:rsidRPr="00556843" w:rsidRDefault="001C1644" w:rsidP="00EB747D">
            <w:pPr>
              <w:pStyle w:val="TableText"/>
              <w:keepNext/>
              <w:rPr>
                <w:b/>
              </w:rPr>
            </w:pPr>
            <w:r w:rsidRPr="00556843">
              <w:rPr>
                <w:b/>
              </w:rPr>
              <w:t>Critically Endangered</w:t>
            </w:r>
          </w:p>
          <w:p w14:paraId="1A758AD1" w14:textId="77777777" w:rsidR="001C1644" w:rsidRPr="00556843" w:rsidRDefault="001C1644" w:rsidP="00EB747D">
            <w:pPr>
              <w:pStyle w:val="TableText"/>
              <w:keepNext/>
              <w:rPr>
                <w:b/>
              </w:rPr>
            </w:pPr>
            <w:r w:rsidRPr="00556843">
              <w:rPr>
                <w:b/>
              </w:rPr>
              <w:t>Very low</w:t>
            </w:r>
          </w:p>
        </w:tc>
        <w:tc>
          <w:tcPr>
            <w:tcW w:w="1833" w:type="dxa"/>
            <w:tcBorders>
              <w:top w:val="single" w:sz="4" w:space="0" w:color="FFFFFF" w:themeColor="background1"/>
              <w:left w:val="single" w:sz="4" w:space="0" w:color="FFFFFF" w:themeColor="background1"/>
              <w:bottom w:val="nil"/>
              <w:right w:val="single" w:sz="4" w:space="0" w:color="FFFFFF" w:themeColor="background1"/>
            </w:tcBorders>
            <w:shd w:val="clear" w:color="auto" w:fill="FF6600"/>
          </w:tcPr>
          <w:p w14:paraId="2A5B4274" w14:textId="77777777" w:rsidR="001C1644" w:rsidRPr="00556843" w:rsidRDefault="001C1644" w:rsidP="00EB747D">
            <w:pPr>
              <w:pStyle w:val="TableText"/>
              <w:keepNext/>
              <w:rPr>
                <w:b/>
              </w:rPr>
            </w:pPr>
            <w:r w:rsidRPr="00556843">
              <w:rPr>
                <w:b/>
              </w:rPr>
              <w:t>Endangered</w:t>
            </w:r>
          </w:p>
          <w:p w14:paraId="0A111D68" w14:textId="77777777" w:rsidR="001C1644" w:rsidRPr="00556843" w:rsidRDefault="001C1644" w:rsidP="00EB747D">
            <w:pPr>
              <w:pStyle w:val="TableText"/>
              <w:keepNext/>
              <w:rPr>
                <w:b/>
              </w:rPr>
            </w:pPr>
            <w:r w:rsidRPr="00556843">
              <w:rPr>
                <w:b/>
              </w:rPr>
              <w:t>Low</w:t>
            </w:r>
          </w:p>
        </w:tc>
        <w:tc>
          <w:tcPr>
            <w:tcW w:w="1902" w:type="dxa"/>
            <w:tcBorders>
              <w:top w:val="single" w:sz="4" w:space="0" w:color="FFFFFF" w:themeColor="background1"/>
              <w:left w:val="single" w:sz="4" w:space="0" w:color="FFFFFF" w:themeColor="background1"/>
              <w:bottom w:val="nil"/>
              <w:right w:val="single" w:sz="4" w:space="0" w:color="auto"/>
            </w:tcBorders>
            <w:shd w:val="clear" w:color="auto" w:fill="FFFF00"/>
          </w:tcPr>
          <w:p w14:paraId="4DA1DA46" w14:textId="77777777" w:rsidR="001C1644" w:rsidRPr="00556843" w:rsidRDefault="001C1644" w:rsidP="00EB747D">
            <w:pPr>
              <w:pStyle w:val="TableText"/>
              <w:keepNext/>
              <w:rPr>
                <w:b/>
              </w:rPr>
            </w:pPr>
            <w:r w:rsidRPr="00556843">
              <w:rPr>
                <w:b/>
              </w:rPr>
              <w:t>Vulnerable</w:t>
            </w:r>
          </w:p>
          <w:p w14:paraId="553F91CF" w14:textId="77777777" w:rsidR="001C1644" w:rsidRPr="00556843" w:rsidRDefault="001C1644" w:rsidP="00EB747D">
            <w:pPr>
              <w:pStyle w:val="TableText"/>
              <w:keepNext/>
              <w:rPr>
                <w:b/>
              </w:rPr>
            </w:pPr>
            <w:r w:rsidRPr="00556843">
              <w:rPr>
                <w:b/>
              </w:rPr>
              <w:t>Limited</w:t>
            </w:r>
          </w:p>
        </w:tc>
      </w:tr>
      <w:tr w:rsidR="001C1644" w:rsidRPr="00556843" w14:paraId="6B52EC94" w14:textId="77777777" w:rsidTr="00EB747D">
        <w:tc>
          <w:tcPr>
            <w:tcW w:w="3395" w:type="dxa"/>
            <w:gridSpan w:val="2"/>
            <w:tcBorders>
              <w:top w:val="nil"/>
              <w:left w:val="single" w:sz="4" w:space="0" w:color="auto"/>
              <w:bottom w:val="single" w:sz="4" w:space="0" w:color="FFFFFF" w:themeColor="background1"/>
              <w:right w:val="nil"/>
            </w:tcBorders>
            <w:shd w:val="clear" w:color="auto" w:fill="BFBFBF" w:themeFill="background1" w:themeFillShade="BF"/>
          </w:tcPr>
          <w:p w14:paraId="0BE56C97" w14:textId="77777777" w:rsidR="001C1644" w:rsidRPr="00556843" w:rsidRDefault="001C1644" w:rsidP="00EB747D">
            <w:pPr>
              <w:pStyle w:val="TableText"/>
              <w:keepNext/>
            </w:pPr>
            <w:r w:rsidRPr="00556843">
              <w:t>Estimated number of mature individuals</w:t>
            </w:r>
          </w:p>
        </w:tc>
        <w:tc>
          <w:tcPr>
            <w:tcW w:w="1930" w:type="dxa"/>
            <w:tcBorders>
              <w:top w:val="nil"/>
              <w:left w:val="nil"/>
              <w:bottom w:val="single" w:sz="4" w:space="0" w:color="FFFFFF" w:themeColor="background1"/>
              <w:right w:val="single" w:sz="4" w:space="0" w:color="FFFFFF" w:themeColor="background1"/>
            </w:tcBorders>
            <w:shd w:val="clear" w:color="auto" w:fill="FF7C80"/>
          </w:tcPr>
          <w:p w14:paraId="7B838910" w14:textId="77777777" w:rsidR="001C1644" w:rsidRPr="00556843" w:rsidRDefault="001C1644" w:rsidP="00EB747D">
            <w:pPr>
              <w:pStyle w:val="TableText"/>
              <w:keepNext/>
              <w:rPr>
                <w:b/>
              </w:rPr>
            </w:pPr>
            <w:r w:rsidRPr="00556843">
              <w:rPr>
                <w:b/>
              </w:rPr>
              <w:t>&lt; 250</w:t>
            </w:r>
          </w:p>
        </w:tc>
        <w:tc>
          <w:tcPr>
            <w:tcW w:w="1833" w:type="dxa"/>
            <w:tcBorders>
              <w:top w:val="nil"/>
              <w:left w:val="single" w:sz="4" w:space="0" w:color="FFFFFF" w:themeColor="background1"/>
              <w:bottom w:val="single" w:sz="4" w:space="0" w:color="FFFFFF" w:themeColor="background1"/>
              <w:right w:val="single" w:sz="4" w:space="0" w:color="FFFFFF" w:themeColor="background1"/>
            </w:tcBorders>
            <w:shd w:val="clear" w:color="auto" w:fill="FF9933"/>
          </w:tcPr>
          <w:p w14:paraId="002E2218" w14:textId="77777777" w:rsidR="001C1644" w:rsidRPr="00556843" w:rsidRDefault="001C1644" w:rsidP="00EB747D">
            <w:pPr>
              <w:pStyle w:val="TableText"/>
              <w:keepNext/>
            </w:pPr>
            <w:r w:rsidRPr="00556843">
              <w:rPr>
                <w:b/>
              </w:rPr>
              <w:t xml:space="preserve">&lt; 2,500 </w:t>
            </w:r>
          </w:p>
        </w:tc>
        <w:tc>
          <w:tcPr>
            <w:tcW w:w="1902" w:type="dxa"/>
            <w:tcBorders>
              <w:top w:val="nil"/>
              <w:left w:val="single" w:sz="4" w:space="0" w:color="FFFFFF" w:themeColor="background1"/>
              <w:bottom w:val="single" w:sz="4" w:space="0" w:color="FFFFFF" w:themeColor="background1"/>
              <w:right w:val="single" w:sz="4" w:space="0" w:color="auto"/>
            </w:tcBorders>
            <w:shd w:val="clear" w:color="auto" w:fill="FFFF66"/>
          </w:tcPr>
          <w:p w14:paraId="04DE9DA8" w14:textId="77777777" w:rsidR="001C1644" w:rsidRPr="00556843" w:rsidRDefault="001C1644" w:rsidP="00EB747D">
            <w:pPr>
              <w:pStyle w:val="TableText"/>
              <w:keepNext/>
            </w:pPr>
            <w:r w:rsidRPr="00556843">
              <w:rPr>
                <w:b/>
              </w:rPr>
              <w:t xml:space="preserve">&lt; 10,000 </w:t>
            </w:r>
          </w:p>
        </w:tc>
      </w:tr>
      <w:tr w:rsidR="001C1644" w:rsidRPr="00556843" w14:paraId="2E2B1313" w14:textId="77777777" w:rsidTr="00EB747D">
        <w:tc>
          <w:tcPr>
            <w:tcW w:w="3395" w:type="dxa"/>
            <w:gridSpan w:val="2"/>
            <w:tcBorders>
              <w:top w:val="nil"/>
              <w:left w:val="single" w:sz="4" w:space="0" w:color="auto"/>
              <w:bottom w:val="single" w:sz="4" w:space="0" w:color="FFFFFF" w:themeColor="background1"/>
              <w:right w:val="nil"/>
            </w:tcBorders>
            <w:shd w:val="clear" w:color="auto" w:fill="auto"/>
          </w:tcPr>
          <w:p w14:paraId="674ADAF7" w14:textId="77777777" w:rsidR="001C1644" w:rsidRPr="00556843" w:rsidRDefault="001C1644" w:rsidP="00EB747D">
            <w:pPr>
              <w:pStyle w:val="TableText"/>
              <w:keepNext/>
            </w:pPr>
            <w:r w:rsidRPr="00556843">
              <w:t>AND either (C1) or (C2) is true</w:t>
            </w:r>
          </w:p>
        </w:tc>
        <w:tc>
          <w:tcPr>
            <w:tcW w:w="1930" w:type="dxa"/>
            <w:tcBorders>
              <w:top w:val="nil"/>
              <w:left w:val="nil"/>
              <w:bottom w:val="single" w:sz="4" w:space="0" w:color="FFFFFF" w:themeColor="background1"/>
              <w:right w:val="single" w:sz="4" w:space="0" w:color="FFFFFF" w:themeColor="background1"/>
            </w:tcBorders>
            <w:shd w:val="clear" w:color="auto" w:fill="auto"/>
          </w:tcPr>
          <w:p w14:paraId="3DBF30B0" w14:textId="77777777" w:rsidR="001C1644" w:rsidRPr="00556843" w:rsidRDefault="001C1644" w:rsidP="00EB747D">
            <w:pPr>
              <w:pStyle w:val="TableText"/>
              <w:keepNext/>
              <w:rPr>
                <w:b/>
              </w:rPr>
            </w:pPr>
          </w:p>
        </w:tc>
        <w:tc>
          <w:tcPr>
            <w:tcW w:w="1833" w:type="dxa"/>
            <w:tcBorders>
              <w:top w:val="nil"/>
              <w:left w:val="single" w:sz="4" w:space="0" w:color="FFFFFF" w:themeColor="background1"/>
              <w:bottom w:val="single" w:sz="4" w:space="0" w:color="FFFFFF" w:themeColor="background1"/>
              <w:right w:val="single" w:sz="4" w:space="0" w:color="FFFFFF" w:themeColor="background1"/>
            </w:tcBorders>
            <w:shd w:val="clear" w:color="auto" w:fill="auto"/>
          </w:tcPr>
          <w:p w14:paraId="6ABBAC8C" w14:textId="77777777" w:rsidR="001C1644" w:rsidRPr="00556843" w:rsidRDefault="001C1644" w:rsidP="00EB747D">
            <w:pPr>
              <w:pStyle w:val="TableText"/>
              <w:keepNext/>
              <w:rPr>
                <w:b/>
              </w:rPr>
            </w:pPr>
          </w:p>
        </w:tc>
        <w:tc>
          <w:tcPr>
            <w:tcW w:w="1902" w:type="dxa"/>
            <w:tcBorders>
              <w:top w:val="nil"/>
              <w:left w:val="single" w:sz="4" w:space="0" w:color="FFFFFF" w:themeColor="background1"/>
              <w:bottom w:val="single" w:sz="4" w:space="0" w:color="FFFFFF" w:themeColor="background1"/>
              <w:right w:val="single" w:sz="4" w:space="0" w:color="auto"/>
            </w:tcBorders>
            <w:shd w:val="clear" w:color="auto" w:fill="auto"/>
          </w:tcPr>
          <w:p w14:paraId="3CD7642E" w14:textId="77777777" w:rsidR="001C1644" w:rsidRPr="00556843" w:rsidRDefault="001C1644" w:rsidP="00EB747D">
            <w:pPr>
              <w:pStyle w:val="TableText"/>
              <w:keepNext/>
              <w:rPr>
                <w:b/>
              </w:rPr>
            </w:pPr>
          </w:p>
        </w:tc>
      </w:tr>
      <w:tr w:rsidR="001C1644" w:rsidRPr="00556843" w14:paraId="1614CEE0" w14:textId="77777777" w:rsidTr="00EB747D">
        <w:tc>
          <w:tcPr>
            <w:tcW w:w="3395" w:type="dxa"/>
            <w:gridSpan w:val="2"/>
            <w:tcBorders>
              <w:top w:val="single" w:sz="4" w:space="0" w:color="FFFFFF" w:themeColor="background1"/>
              <w:left w:val="single" w:sz="4" w:space="0" w:color="auto"/>
              <w:bottom w:val="nil"/>
              <w:right w:val="nil"/>
            </w:tcBorders>
            <w:shd w:val="clear" w:color="auto" w:fill="BFBFBF" w:themeFill="background1" w:themeFillShade="BF"/>
          </w:tcPr>
          <w:p w14:paraId="45879BFD" w14:textId="77777777" w:rsidR="001C1644" w:rsidRPr="00556843" w:rsidRDefault="001C1644" w:rsidP="00EB747D">
            <w:pPr>
              <w:pStyle w:val="TableText"/>
              <w:keepNext/>
              <w:ind w:left="334" w:hanging="334"/>
            </w:pPr>
            <w:r w:rsidRPr="00855316">
              <w:rPr>
                <w:rStyle w:val="Strong"/>
              </w:rPr>
              <w:t>C1</w:t>
            </w:r>
            <w:r>
              <w:rPr>
                <w:rStyle w:val="Strong"/>
              </w:rPr>
              <w:t>.</w:t>
            </w:r>
            <w:r w:rsidRPr="00556843">
              <w:tab/>
              <w:t>An observed, estimated or projected continuing decline of at least (up to a max. of 100 years in future)</w:t>
            </w:r>
          </w:p>
        </w:tc>
        <w:tc>
          <w:tcPr>
            <w:tcW w:w="1930" w:type="dxa"/>
            <w:tcBorders>
              <w:top w:val="single" w:sz="4" w:space="0" w:color="FFFFFF" w:themeColor="background1"/>
              <w:left w:val="nil"/>
              <w:bottom w:val="nil"/>
              <w:right w:val="single" w:sz="4" w:space="0" w:color="FFFFFF" w:themeColor="background1"/>
            </w:tcBorders>
            <w:shd w:val="clear" w:color="auto" w:fill="FF7C80"/>
          </w:tcPr>
          <w:p w14:paraId="7E781BD0" w14:textId="77777777" w:rsidR="001C1644" w:rsidRPr="00556843" w:rsidRDefault="001C1644" w:rsidP="00EB747D">
            <w:pPr>
              <w:pStyle w:val="TableText"/>
              <w:keepNext/>
              <w:rPr>
                <w:b/>
              </w:rPr>
            </w:pPr>
            <w:r w:rsidRPr="00556843">
              <w:rPr>
                <w:b/>
              </w:rPr>
              <w:t>Very high rate</w:t>
            </w:r>
          </w:p>
          <w:p w14:paraId="60CFF1C6" w14:textId="77777777" w:rsidR="001C1644" w:rsidRPr="00556843" w:rsidRDefault="001C1644" w:rsidP="00EB747D">
            <w:pPr>
              <w:pStyle w:val="TableText"/>
              <w:keepNext/>
              <w:rPr>
                <w:b/>
              </w:rPr>
            </w:pPr>
            <w:r w:rsidRPr="00556843">
              <w:rPr>
                <w:b/>
              </w:rPr>
              <w:t>25% in 3 years or 1 generation</w:t>
            </w:r>
          </w:p>
          <w:p w14:paraId="247B1279" w14:textId="77777777" w:rsidR="001C1644" w:rsidRPr="00556843" w:rsidRDefault="001C1644" w:rsidP="00EB747D">
            <w:pPr>
              <w:pStyle w:val="TableText"/>
              <w:keepNext/>
              <w:rPr>
                <w:b/>
              </w:rPr>
            </w:pPr>
            <w:r w:rsidRPr="00556843">
              <w:rPr>
                <w:b/>
              </w:rPr>
              <w:t>(</w:t>
            </w:r>
            <w:proofErr w:type="gramStart"/>
            <w:r w:rsidRPr="00556843">
              <w:rPr>
                <w:b/>
              </w:rPr>
              <w:t>whichever</w:t>
            </w:r>
            <w:proofErr w:type="gramEnd"/>
            <w:r w:rsidRPr="00556843">
              <w:rPr>
                <w:b/>
              </w:rPr>
              <w:t xml:space="preserve"> is longer)</w:t>
            </w:r>
          </w:p>
        </w:tc>
        <w:tc>
          <w:tcPr>
            <w:tcW w:w="1833" w:type="dxa"/>
            <w:tcBorders>
              <w:top w:val="single" w:sz="4" w:space="0" w:color="FFFFFF" w:themeColor="background1"/>
              <w:left w:val="single" w:sz="4" w:space="0" w:color="FFFFFF" w:themeColor="background1"/>
              <w:bottom w:val="nil"/>
              <w:right w:val="single" w:sz="4" w:space="0" w:color="FFFFFF" w:themeColor="background1"/>
            </w:tcBorders>
            <w:shd w:val="clear" w:color="auto" w:fill="FF9933"/>
          </w:tcPr>
          <w:p w14:paraId="208061C2" w14:textId="77777777" w:rsidR="001C1644" w:rsidRPr="00556843" w:rsidRDefault="001C1644" w:rsidP="00EB747D">
            <w:pPr>
              <w:pStyle w:val="TableText"/>
              <w:keepNext/>
              <w:rPr>
                <w:b/>
              </w:rPr>
            </w:pPr>
            <w:r w:rsidRPr="00556843">
              <w:rPr>
                <w:b/>
              </w:rPr>
              <w:t>High rate</w:t>
            </w:r>
          </w:p>
          <w:p w14:paraId="783312FC" w14:textId="77777777" w:rsidR="001C1644" w:rsidRPr="00556843" w:rsidRDefault="001C1644" w:rsidP="00EB747D">
            <w:pPr>
              <w:pStyle w:val="TableText"/>
              <w:keepNext/>
              <w:rPr>
                <w:b/>
              </w:rPr>
            </w:pPr>
            <w:r w:rsidRPr="00556843">
              <w:rPr>
                <w:b/>
              </w:rPr>
              <w:t>20% in 5 years or 2 generation</w:t>
            </w:r>
          </w:p>
          <w:p w14:paraId="5A6C40A3" w14:textId="77777777" w:rsidR="001C1644" w:rsidRPr="00556843" w:rsidRDefault="001C1644" w:rsidP="00EB747D">
            <w:pPr>
              <w:pStyle w:val="TableText"/>
              <w:keepNext/>
              <w:rPr>
                <w:b/>
              </w:rPr>
            </w:pPr>
            <w:r w:rsidRPr="00556843">
              <w:rPr>
                <w:b/>
              </w:rPr>
              <w:t>(</w:t>
            </w:r>
            <w:proofErr w:type="gramStart"/>
            <w:r w:rsidRPr="00556843">
              <w:rPr>
                <w:b/>
              </w:rPr>
              <w:t>whichever</w:t>
            </w:r>
            <w:proofErr w:type="gramEnd"/>
            <w:r w:rsidRPr="00556843">
              <w:rPr>
                <w:b/>
              </w:rPr>
              <w:t xml:space="preserve"> is longer)</w:t>
            </w:r>
          </w:p>
        </w:tc>
        <w:tc>
          <w:tcPr>
            <w:tcW w:w="1902" w:type="dxa"/>
            <w:tcBorders>
              <w:top w:val="single" w:sz="4" w:space="0" w:color="FFFFFF" w:themeColor="background1"/>
              <w:left w:val="single" w:sz="4" w:space="0" w:color="FFFFFF" w:themeColor="background1"/>
              <w:bottom w:val="nil"/>
              <w:right w:val="single" w:sz="4" w:space="0" w:color="auto"/>
            </w:tcBorders>
            <w:shd w:val="clear" w:color="auto" w:fill="FFFF66"/>
          </w:tcPr>
          <w:p w14:paraId="05F8870F" w14:textId="77777777" w:rsidR="001C1644" w:rsidRPr="00556843" w:rsidRDefault="001C1644" w:rsidP="00EB747D">
            <w:pPr>
              <w:pStyle w:val="TableText"/>
              <w:keepNext/>
              <w:rPr>
                <w:b/>
              </w:rPr>
            </w:pPr>
            <w:r w:rsidRPr="00556843">
              <w:rPr>
                <w:b/>
              </w:rPr>
              <w:t>Substantial rate</w:t>
            </w:r>
          </w:p>
          <w:p w14:paraId="2A61F5C2" w14:textId="77777777" w:rsidR="001C1644" w:rsidRPr="00556843" w:rsidRDefault="001C1644" w:rsidP="00EB747D">
            <w:pPr>
              <w:pStyle w:val="TableText"/>
              <w:keepNext/>
              <w:rPr>
                <w:b/>
              </w:rPr>
            </w:pPr>
            <w:r w:rsidRPr="00556843">
              <w:rPr>
                <w:b/>
              </w:rPr>
              <w:t>10% in 10 years or 3 generations</w:t>
            </w:r>
          </w:p>
          <w:p w14:paraId="0B1DECDF" w14:textId="77777777" w:rsidR="001C1644" w:rsidRPr="00556843" w:rsidRDefault="001C1644" w:rsidP="00EB747D">
            <w:pPr>
              <w:pStyle w:val="TableText"/>
              <w:keepNext/>
              <w:rPr>
                <w:b/>
              </w:rPr>
            </w:pPr>
            <w:r w:rsidRPr="00556843">
              <w:rPr>
                <w:b/>
              </w:rPr>
              <w:t>(</w:t>
            </w:r>
            <w:proofErr w:type="gramStart"/>
            <w:r w:rsidRPr="00556843">
              <w:rPr>
                <w:b/>
              </w:rPr>
              <w:t>whichever</w:t>
            </w:r>
            <w:proofErr w:type="gramEnd"/>
            <w:r w:rsidRPr="00556843">
              <w:rPr>
                <w:b/>
              </w:rPr>
              <w:t xml:space="preserve"> is longer)</w:t>
            </w:r>
          </w:p>
        </w:tc>
      </w:tr>
      <w:tr w:rsidR="001C1644" w:rsidRPr="00556843" w14:paraId="0729843C" w14:textId="77777777" w:rsidTr="00EB747D">
        <w:tc>
          <w:tcPr>
            <w:tcW w:w="3395" w:type="dxa"/>
            <w:gridSpan w:val="2"/>
            <w:tcBorders>
              <w:top w:val="nil"/>
              <w:left w:val="single" w:sz="4" w:space="0" w:color="auto"/>
              <w:bottom w:val="nil"/>
              <w:right w:val="nil"/>
            </w:tcBorders>
            <w:shd w:val="clear" w:color="auto" w:fill="BFBFBF" w:themeFill="background1" w:themeFillShade="BF"/>
          </w:tcPr>
          <w:p w14:paraId="37513321" w14:textId="77777777" w:rsidR="001C1644" w:rsidRPr="00556843" w:rsidRDefault="001C1644" w:rsidP="00EB747D">
            <w:pPr>
              <w:pStyle w:val="TableText"/>
              <w:keepNext/>
              <w:ind w:left="336" w:hanging="336"/>
            </w:pPr>
            <w:r w:rsidRPr="00855316">
              <w:rPr>
                <w:rStyle w:val="Strong"/>
              </w:rPr>
              <w:t>C2</w:t>
            </w:r>
            <w:r>
              <w:rPr>
                <w:rStyle w:val="Strong"/>
              </w:rPr>
              <w:t>.</w:t>
            </w:r>
            <w:r w:rsidRPr="00556843">
              <w:tab/>
              <w:t xml:space="preserve">An observed, estimated, </w:t>
            </w:r>
            <w:proofErr w:type="gramStart"/>
            <w:r w:rsidRPr="00556843">
              <w:t>projected</w:t>
            </w:r>
            <w:proofErr w:type="gramEnd"/>
            <w:r w:rsidRPr="00556843">
              <w:t xml:space="preserve"> or inferred continuing decline AND its geographic distribution is precarious for its survival based on at least 1 of the following 3 conditions:</w:t>
            </w:r>
          </w:p>
        </w:tc>
        <w:tc>
          <w:tcPr>
            <w:tcW w:w="1930" w:type="dxa"/>
            <w:tcBorders>
              <w:top w:val="nil"/>
              <w:left w:val="nil"/>
              <w:bottom w:val="nil"/>
              <w:right w:val="nil"/>
            </w:tcBorders>
          </w:tcPr>
          <w:p w14:paraId="412344F7" w14:textId="77777777" w:rsidR="001C1644" w:rsidRPr="00556843" w:rsidRDefault="001C1644" w:rsidP="00EB747D">
            <w:pPr>
              <w:pStyle w:val="TableText"/>
              <w:keepNext/>
            </w:pPr>
          </w:p>
        </w:tc>
        <w:tc>
          <w:tcPr>
            <w:tcW w:w="1833" w:type="dxa"/>
            <w:tcBorders>
              <w:top w:val="nil"/>
              <w:left w:val="nil"/>
              <w:bottom w:val="nil"/>
              <w:right w:val="nil"/>
            </w:tcBorders>
          </w:tcPr>
          <w:p w14:paraId="0119989E" w14:textId="77777777" w:rsidR="001C1644" w:rsidRPr="00556843" w:rsidRDefault="001C1644" w:rsidP="00EB747D">
            <w:pPr>
              <w:pStyle w:val="TableText"/>
              <w:keepNext/>
            </w:pPr>
          </w:p>
        </w:tc>
        <w:tc>
          <w:tcPr>
            <w:tcW w:w="1902" w:type="dxa"/>
            <w:tcBorders>
              <w:top w:val="nil"/>
              <w:left w:val="nil"/>
              <w:bottom w:val="nil"/>
              <w:right w:val="single" w:sz="4" w:space="0" w:color="auto"/>
            </w:tcBorders>
          </w:tcPr>
          <w:p w14:paraId="4E00938E" w14:textId="77777777" w:rsidR="001C1644" w:rsidRPr="00556843" w:rsidRDefault="001C1644" w:rsidP="00EB747D">
            <w:pPr>
              <w:pStyle w:val="TableText"/>
              <w:keepNext/>
            </w:pPr>
          </w:p>
        </w:tc>
      </w:tr>
      <w:tr w:rsidR="001C1644" w:rsidRPr="00556843" w14:paraId="213548D2" w14:textId="77777777" w:rsidTr="00EB747D">
        <w:tc>
          <w:tcPr>
            <w:tcW w:w="419" w:type="dxa"/>
            <w:vMerge w:val="restart"/>
            <w:tcBorders>
              <w:top w:val="nil"/>
              <w:left w:val="single" w:sz="4" w:space="0" w:color="auto"/>
              <w:right w:val="nil"/>
            </w:tcBorders>
            <w:shd w:val="clear" w:color="auto" w:fill="D9D9D9" w:themeFill="background1" w:themeFillShade="D9"/>
            <w:vAlign w:val="center"/>
          </w:tcPr>
          <w:p w14:paraId="5EC2A1F9" w14:textId="77777777" w:rsidR="001C1644" w:rsidRPr="00556843" w:rsidRDefault="001C1644" w:rsidP="00EB747D">
            <w:pPr>
              <w:pStyle w:val="TableText"/>
              <w:keepNext/>
            </w:pPr>
            <w:r w:rsidRPr="00556843">
              <w:t>(a)</w:t>
            </w:r>
          </w:p>
        </w:tc>
        <w:tc>
          <w:tcPr>
            <w:tcW w:w="2976" w:type="dxa"/>
            <w:tcBorders>
              <w:top w:val="single" w:sz="4" w:space="0" w:color="FFFFFF" w:themeColor="background1"/>
              <w:left w:val="nil"/>
              <w:bottom w:val="single" w:sz="4" w:space="0" w:color="FFFFFF" w:themeColor="background1"/>
              <w:right w:val="single" w:sz="4" w:space="0" w:color="FFFFFF" w:themeColor="background1"/>
            </w:tcBorders>
            <w:shd w:val="clear" w:color="auto" w:fill="D9D9D9" w:themeFill="background1" w:themeFillShade="D9"/>
          </w:tcPr>
          <w:p w14:paraId="6BCCC5CA" w14:textId="77777777" w:rsidR="001C1644" w:rsidRPr="00556843" w:rsidRDefault="001C1644" w:rsidP="00EB747D">
            <w:pPr>
              <w:pStyle w:val="TableText"/>
              <w:keepNext/>
              <w:ind w:left="340" w:hanging="340"/>
            </w:pPr>
            <w:r w:rsidRPr="00556843">
              <w:t>(</w:t>
            </w:r>
            <w:proofErr w:type="spellStart"/>
            <w:r w:rsidRPr="00556843">
              <w:t>i</w:t>
            </w:r>
            <w:proofErr w:type="spellEnd"/>
            <w:r w:rsidRPr="00556843">
              <w:t>)</w:t>
            </w:r>
            <w:r w:rsidRPr="00556843">
              <w:tab/>
              <w:t xml:space="preserve">Number of mature individuals in each subpopulation </w:t>
            </w:r>
          </w:p>
        </w:tc>
        <w:tc>
          <w:tcPr>
            <w:tcW w:w="1930" w:type="dxa"/>
            <w:tcBorders>
              <w:top w:val="nil"/>
              <w:left w:val="single" w:sz="4" w:space="0" w:color="FFFFFF" w:themeColor="background1"/>
              <w:bottom w:val="single" w:sz="4" w:space="0" w:color="FFFFFF" w:themeColor="background1"/>
              <w:right w:val="single" w:sz="4" w:space="0" w:color="FFFFFF" w:themeColor="background1"/>
            </w:tcBorders>
            <w:shd w:val="clear" w:color="auto" w:fill="FF7C80"/>
            <w:vAlign w:val="center"/>
          </w:tcPr>
          <w:p w14:paraId="29CCCBA6" w14:textId="77777777" w:rsidR="001C1644" w:rsidRPr="00556843" w:rsidRDefault="001C1644" w:rsidP="00EB747D">
            <w:pPr>
              <w:pStyle w:val="TableText"/>
              <w:keepNext/>
              <w:rPr>
                <w:b/>
              </w:rPr>
            </w:pPr>
            <w:r w:rsidRPr="00556843">
              <w:rPr>
                <w:b/>
              </w:rPr>
              <w:t>≤ 50</w:t>
            </w:r>
          </w:p>
        </w:tc>
        <w:tc>
          <w:tcPr>
            <w:tcW w:w="1833" w:type="dxa"/>
            <w:tcBorders>
              <w:top w:val="nil"/>
              <w:left w:val="single" w:sz="4" w:space="0" w:color="FFFFFF" w:themeColor="background1"/>
              <w:bottom w:val="single" w:sz="4" w:space="0" w:color="FFFFFF" w:themeColor="background1"/>
              <w:right w:val="single" w:sz="4" w:space="0" w:color="FFFFFF" w:themeColor="background1"/>
            </w:tcBorders>
            <w:shd w:val="clear" w:color="auto" w:fill="FF9933"/>
            <w:vAlign w:val="center"/>
          </w:tcPr>
          <w:p w14:paraId="30AD5D1F" w14:textId="77777777" w:rsidR="001C1644" w:rsidRPr="00556843" w:rsidRDefault="001C1644" w:rsidP="00EB747D">
            <w:pPr>
              <w:pStyle w:val="TableText"/>
              <w:keepNext/>
              <w:rPr>
                <w:b/>
              </w:rPr>
            </w:pPr>
            <w:r w:rsidRPr="00556843">
              <w:rPr>
                <w:b/>
              </w:rPr>
              <w:t>≤ 250</w:t>
            </w:r>
          </w:p>
        </w:tc>
        <w:tc>
          <w:tcPr>
            <w:tcW w:w="1902" w:type="dxa"/>
            <w:tcBorders>
              <w:top w:val="nil"/>
              <w:left w:val="single" w:sz="4" w:space="0" w:color="FFFFFF" w:themeColor="background1"/>
              <w:bottom w:val="single" w:sz="4" w:space="0" w:color="FFFFFF" w:themeColor="background1"/>
              <w:right w:val="single" w:sz="4" w:space="0" w:color="auto"/>
            </w:tcBorders>
            <w:shd w:val="clear" w:color="auto" w:fill="FFFF66"/>
            <w:vAlign w:val="center"/>
          </w:tcPr>
          <w:p w14:paraId="05DA427C" w14:textId="77777777" w:rsidR="001C1644" w:rsidRPr="00556843" w:rsidRDefault="001C1644" w:rsidP="00EB747D">
            <w:pPr>
              <w:pStyle w:val="TableText"/>
              <w:keepNext/>
              <w:rPr>
                <w:b/>
              </w:rPr>
            </w:pPr>
            <w:r w:rsidRPr="00556843">
              <w:rPr>
                <w:b/>
              </w:rPr>
              <w:t>≤ 1,000</w:t>
            </w:r>
          </w:p>
        </w:tc>
      </w:tr>
      <w:tr w:rsidR="001C1644" w:rsidRPr="00556843" w14:paraId="6A807474" w14:textId="77777777" w:rsidTr="00EB747D">
        <w:tc>
          <w:tcPr>
            <w:tcW w:w="419" w:type="dxa"/>
            <w:vMerge/>
            <w:tcBorders>
              <w:left w:val="single" w:sz="4" w:space="0" w:color="auto"/>
              <w:bottom w:val="single" w:sz="4" w:space="0" w:color="FFFFFF" w:themeColor="background1"/>
              <w:right w:val="single" w:sz="4" w:space="0" w:color="FFFFFF" w:themeColor="background1"/>
            </w:tcBorders>
            <w:shd w:val="clear" w:color="auto" w:fill="D9D9D9" w:themeFill="background1" w:themeFillShade="D9"/>
          </w:tcPr>
          <w:p w14:paraId="1437557E" w14:textId="77777777" w:rsidR="001C1644" w:rsidRPr="00556843" w:rsidRDefault="001C1644" w:rsidP="00EB747D">
            <w:pPr>
              <w:pStyle w:val="TableText"/>
              <w:keepNext/>
            </w:pPr>
          </w:p>
        </w:tc>
        <w:tc>
          <w:tcPr>
            <w:tcW w:w="2976"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D9D9D9" w:themeFill="background1" w:themeFillShade="D9"/>
          </w:tcPr>
          <w:p w14:paraId="29D774E7" w14:textId="77777777" w:rsidR="001C1644" w:rsidRPr="00556843" w:rsidRDefault="001C1644" w:rsidP="00EB747D">
            <w:pPr>
              <w:pStyle w:val="TableText"/>
              <w:keepNext/>
              <w:ind w:left="340" w:hanging="340"/>
            </w:pPr>
            <w:r w:rsidRPr="00556843">
              <w:t xml:space="preserve">(ii) </w:t>
            </w:r>
            <w:r w:rsidRPr="00556843">
              <w:tab/>
              <w:t>% of mature individuals in one subpopulation =</w:t>
            </w:r>
          </w:p>
        </w:tc>
        <w:tc>
          <w:tcPr>
            <w:tcW w:w="1930"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7C80"/>
            <w:vAlign w:val="center"/>
          </w:tcPr>
          <w:p w14:paraId="49AC8940" w14:textId="77777777" w:rsidR="001C1644" w:rsidRPr="00556843" w:rsidRDefault="001C1644" w:rsidP="00EB747D">
            <w:pPr>
              <w:pStyle w:val="TableText"/>
              <w:keepNext/>
              <w:rPr>
                <w:b/>
              </w:rPr>
            </w:pPr>
            <w:r w:rsidRPr="00556843">
              <w:rPr>
                <w:b/>
              </w:rPr>
              <w:t>90 – 100%</w:t>
            </w:r>
          </w:p>
        </w:tc>
        <w:tc>
          <w:tcPr>
            <w:tcW w:w="1833"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9933"/>
            <w:vAlign w:val="center"/>
          </w:tcPr>
          <w:p w14:paraId="7B1A3317" w14:textId="77777777" w:rsidR="001C1644" w:rsidRPr="00556843" w:rsidRDefault="001C1644" w:rsidP="00EB747D">
            <w:pPr>
              <w:pStyle w:val="TableText"/>
              <w:keepNext/>
              <w:rPr>
                <w:b/>
              </w:rPr>
            </w:pPr>
            <w:r w:rsidRPr="00556843">
              <w:rPr>
                <w:b/>
              </w:rPr>
              <w:t>95 – 100%</w:t>
            </w:r>
          </w:p>
        </w:tc>
        <w:tc>
          <w:tcPr>
            <w:tcW w:w="1902" w:type="dxa"/>
            <w:tcBorders>
              <w:top w:val="single" w:sz="4" w:space="0" w:color="FFFFFF" w:themeColor="background1"/>
              <w:left w:val="single" w:sz="4" w:space="0" w:color="FFFFFF" w:themeColor="background1"/>
              <w:bottom w:val="single" w:sz="4" w:space="0" w:color="FFFFFF" w:themeColor="background1"/>
              <w:right w:val="single" w:sz="4" w:space="0" w:color="auto"/>
            </w:tcBorders>
            <w:shd w:val="clear" w:color="auto" w:fill="FFFF66"/>
            <w:vAlign w:val="center"/>
          </w:tcPr>
          <w:p w14:paraId="3726E734" w14:textId="77777777" w:rsidR="001C1644" w:rsidRPr="00556843" w:rsidRDefault="001C1644" w:rsidP="00EB747D">
            <w:pPr>
              <w:pStyle w:val="TableText"/>
              <w:keepNext/>
              <w:rPr>
                <w:b/>
              </w:rPr>
            </w:pPr>
            <w:r w:rsidRPr="00556843">
              <w:rPr>
                <w:b/>
              </w:rPr>
              <w:t>100%</w:t>
            </w:r>
          </w:p>
        </w:tc>
      </w:tr>
      <w:tr w:rsidR="001C1644" w:rsidRPr="00556843" w14:paraId="1AA1372F" w14:textId="77777777" w:rsidTr="00EB747D">
        <w:tc>
          <w:tcPr>
            <w:tcW w:w="3395" w:type="dxa"/>
            <w:gridSpan w:val="2"/>
            <w:tcBorders>
              <w:top w:val="single" w:sz="4" w:space="0" w:color="FFFFFF" w:themeColor="background1"/>
              <w:left w:val="single" w:sz="4" w:space="0" w:color="auto"/>
              <w:right w:val="single" w:sz="4" w:space="0" w:color="FFFFFF" w:themeColor="background1"/>
            </w:tcBorders>
            <w:shd w:val="clear" w:color="auto" w:fill="D9D9D9" w:themeFill="background1" w:themeFillShade="D9"/>
          </w:tcPr>
          <w:p w14:paraId="5D0079AE" w14:textId="77777777" w:rsidR="001C1644" w:rsidRPr="00556843" w:rsidRDefault="001C1644" w:rsidP="00EB747D">
            <w:pPr>
              <w:pStyle w:val="TableText"/>
              <w:keepNext/>
              <w:ind w:left="334" w:hanging="334"/>
            </w:pPr>
            <w:r w:rsidRPr="00556843">
              <w:t>(b)</w:t>
            </w:r>
            <w:r w:rsidRPr="00556843">
              <w:tab/>
              <w:t>Extreme fluctuations in the number of mature individuals</w:t>
            </w:r>
          </w:p>
        </w:tc>
        <w:tc>
          <w:tcPr>
            <w:tcW w:w="1930" w:type="dxa"/>
            <w:tcBorders>
              <w:top w:val="single" w:sz="4" w:space="0" w:color="FFFFFF" w:themeColor="background1"/>
              <w:left w:val="single" w:sz="4" w:space="0" w:color="FFFFFF" w:themeColor="background1"/>
              <w:right w:val="nil"/>
            </w:tcBorders>
            <w:shd w:val="clear" w:color="auto" w:fill="auto"/>
          </w:tcPr>
          <w:p w14:paraId="7648E57E" w14:textId="77777777" w:rsidR="001C1644" w:rsidRPr="00556843" w:rsidRDefault="001C1644" w:rsidP="00EB747D">
            <w:pPr>
              <w:pStyle w:val="TableText"/>
              <w:keepNext/>
            </w:pPr>
          </w:p>
        </w:tc>
        <w:tc>
          <w:tcPr>
            <w:tcW w:w="1833" w:type="dxa"/>
            <w:tcBorders>
              <w:top w:val="single" w:sz="4" w:space="0" w:color="FFFFFF" w:themeColor="background1"/>
              <w:left w:val="nil"/>
              <w:right w:val="nil"/>
            </w:tcBorders>
            <w:shd w:val="clear" w:color="auto" w:fill="auto"/>
          </w:tcPr>
          <w:p w14:paraId="65991872" w14:textId="77777777" w:rsidR="001C1644" w:rsidRPr="00556843" w:rsidRDefault="001C1644" w:rsidP="00EB747D">
            <w:pPr>
              <w:pStyle w:val="TableText"/>
              <w:keepNext/>
            </w:pPr>
          </w:p>
        </w:tc>
        <w:tc>
          <w:tcPr>
            <w:tcW w:w="1902" w:type="dxa"/>
            <w:tcBorders>
              <w:top w:val="single" w:sz="4" w:space="0" w:color="FFFFFF" w:themeColor="background1"/>
              <w:left w:val="nil"/>
              <w:right w:val="single" w:sz="4" w:space="0" w:color="auto"/>
            </w:tcBorders>
            <w:shd w:val="clear" w:color="auto" w:fill="auto"/>
          </w:tcPr>
          <w:p w14:paraId="3D4BA90D" w14:textId="77777777" w:rsidR="001C1644" w:rsidRPr="00556843" w:rsidRDefault="001C1644" w:rsidP="00EB747D">
            <w:pPr>
              <w:pStyle w:val="TableText"/>
              <w:keepNext/>
            </w:pPr>
          </w:p>
        </w:tc>
      </w:tr>
    </w:tbl>
    <w:p w14:paraId="35CEC949" w14:textId="77777777" w:rsidR="001C1644" w:rsidRPr="002B69E4" w:rsidRDefault="001C1644" w:rsidP="001C1644">
      <w:pPr>
        <w:pStyle w:val="Heading3"/>
        <w:spacing w:before="240"/>
        <w:ind w:left="964" w:hanging="964"/>
      </w:pPr>
      <w:r>
        <w:t>Criterion 3 e</w:t>
      </w:r>
      <w:r w:rsidRPr="002B69E4">
        <w:t>vidence</w:t>
      </w:r>
    </w:p>
    <w:p w14:paraId="590CCCBC" w14:textId="77777777" w:rsidR="001C1644" w:rsidRDefault="001C1644" w:rsidP="001C1644">
      <w:pPr>
        <w:rPr>
          <w:b/>
          <w:bCs/>
          <w:lang w:eastAsia="ja-JP"/>
        </w:rPr>
      </w:pPr>
      <w:r w:rsidRPr="00D92045">
        <w:rPr>
          <w:rStyle w:val="Strong"/>
        </w:rPr>
        <w:t>Eligible under Criterion 2</w:t>
      </w:r>
      <w:r w:rsidRPr="00D92045">
        <w:rPr>
          <w:bCs/>
          <w:lang w:eastAsia="ja-JP"/>
        </w:rPr>
        <w:t xml:space="preserve"> </w:t>
      </w:r>
      <w:r>
        <w:rPr>
          <w:b/>
          <w:lang w:eastAsia="ja-JP"/>
        </w:rPr>
        <w:t>C2a(ii)</w:t>
      </w:r>
      <w:r w:rsidRPr="00143B95">
        <w:rPr>
          <w:b/>
          <w:lang w:eastAsia="ja-JP"/>
        </w:rPr>
        <w:t xml:space="preserve"> f</w:t>
      </w:r>
      <w:r w:rsidRPr="00143B95">
        <w:rPr>
          <w:rStyle w:val="Strong"/>
        </w:rPr>
        <w:t>or listing as</w:t>
      </w:r>
      <w:r w:rsidRPr="00143B95">
        <w:rPr>
          <w:b/>
          <w:bCs/>
          <w:lang w:eastAsia="ja-JP"/>
        </w:rPr>
        <w:t xml:space="preserve"> </w:t>
      </w:r>
      <w:sdt>
        <w:sdtPr>
          <w:rPr>
            <w:b/>
            <w:bCs/>
          </w:rPr>
          <w:id w:val="267210624"/>
          <w:placeholder>
            <w:docPart w:val="17BEE1F8643A4252BDA3B723E29D941D"/>
          </w:placeholder>
          <w:dropDownList>
            <w:listItem w:displayText="Critically Endangered" w:value="Critically Endangered"/>
            <w:listItem w:displayText="Endangered" w:value="Endangered"/>
            <w:listItem w:displayText="Vulnerable" w:value="Vulnerable"/>
            <w:listItem w:displayText="Insufficient data" w:value="Insufficient data"/>
            <w:listItem w:displayText="Extinct" w:value="Extinct"/>
            <w:listItem w:displayText="Extinct in the Wild" w:value="Extinct in the Wild"/>
          </w:dropDownList>
        </w:sdtPr>
        <w:sdtEndPr/>
        <w:sdtContent>
          <w:r>
            <w:rPr>
              <w:b/>
              <w:bCs/>
            </w:rPr>
            <w:t>Endangered</w:t>
          </w:r>
        </w:sdtContent>
      </w:sdt>
    </w:p>
    <w:p w14:paraId="5B17329E" w14:textId="77777777" w:rsidR="001C1644" w:rsidRDefault="001C1644" w:rsidP="001C1644">
      <w:r w:rsidRPr="00D93DD1">
        <w:t xml:space="preserve">The cryptic nature of the </w:t>
      </w:r>
      <w:r>
        <w:t>sub</w:t>
      </w:r>
      <w:r w:rsidRPr="00D93DD1">
        <w:t>species, scarcity of records, difficulties associated with locating new subpopulations, and lack of data on abundance at (or movement between) known sites make it difficult to estimate population size.</w:t>
      </w:r>
      <w:r w:rsidRPr="002011BE">
        <w:t xml:space="preserve"> </w:t>
      </w:r>
      <w:r w:rsidRPr="00D93DD1">
        <w:t xml:space="preserve">In 2011, it was estimated that the total population of the subspecies consisted of fewer than 500 mature individuals </w:t>
      </w:r>
      <w:r w:rsidRPr="002011BE">
        <w:t xml:space="preserve">(Gates 2011) based on existing knowledge. However, surveys since </w:t>
      </w:r>
      <w:r>
        <w:t xml:space="preserve">the </w:t>
      </w:r>
      <w:r w:rsidRPr="002011BE">
        <w:t>20</w:t>
      </w:r>
      <w:r>
        <w:t>19–20</w:t>
      </w:r>
      <w:r w:rsidRPr="002011BE">
        <w:t xml:space="preserve"> bushfires have increased the total number of </w:t>
      </w:r>
      <w:r>
        <w:t>sites from six</w:t>
      </w:r>
      <w:r w:rsidRPr="002011BE">
        <w:t xml:space="preserve"> to</w:t>
      </w:r>
      <w:r>
        <w:t xml:space="preserve"> 137</w:t>
      </w:r>
      <w:r w:rsidRPr="002011BE">
        <w:t xml:space="preserve"> (</w:t>
      </w:r>
      <w:r w:rsidRPr="00D04CCD">
        <w:t>H. </w:t>
      </w:r>
      <w:proofErr w:type="spellStart"/>
      <w:r w:rsidRPr="00D04CCD">
        <w:t>Groffen</w:t>
      </w:r>
      <w:proofErr w:type="spellEnd"/>
      <w:r w:rsidRPr="00D04CCD">
        <w:t xml:space="preserve"> 2019</w:t>
      </w:r>
      <w:r>
        <w:t>.</w:t>
      </w:r>
      <w:r w:rsidRPr="00D04CCD">
        <w:t xml:space="preserve"> pers comm at </w:t>
      </w:r>
      <w:r>
        <w:t>2019 KI dunnart</w:t>
      </w:r>
      <w:r w:rsidRPr="0040758B">
        <w:t xml:space="preserve"> workshop;</w:t>
      </w:r>
      <w:r w:rsidRPr="002011BE">
        <w:t xml:space="preserve"> KI LFW 2021; KILB &amp; DEW 2021)</w:t>
      </w:r>
      <w:r w:rsidRPr="00D04CCD">
        <w:t xml:space="preserve">. This suggests that the number of mature individuals in 2011 may have been larger than was estimated </w:t>
      </w:r>
      <w:r>
        <w:t>by</w:t>
      </w:r>
      <w:r w:rsidRPr="00D04CCD">
        <w:t xml:space="preserve"> Gates (2011), though it is notable that many subsequent detections have occurred </w:t>
      </w:r>
      <w:proofErr w:type="gramStart"/>
      <w:r w:rsidRPr="00D04CCD">
        <w:t>as a result of</w:t>
      </w:r>
      <w:proofErr w:type="gramEnd"/>
      <w:r w:rsidRPr="00D04CCD">
        <w:t xml:space="preserve"> unprecedented survey effort after the 2019–20 bushfires</w:t>
      </w:r>
      <w:r>
        <w:t xml:space="preserve"> using a different detection method (camera traps)</w:t>
      </w:r>
      <w:r w:rsidRPr="00D04CCD">
        <w:t xml:space="preserve">. </w:t>
      </w:r>
      <w:proofErr w:type="spellStart"/>
      <w:r w:rsidRPr="004F066D">
        <w:t>Woinarski</w:t>
      </w:r>
      <w:proofErr w:type="spellEnd"/>
      <w:r w:rsidRPr="004F066D">
        <w:t xml:space="preserve"> et al. (2014) infer that the population is below 2500 mature individuals, though again</w:t>
      </w:r>
      <w:r>
        <w:t>,</w:t>
      </w:r>
      <w:r w:rsidRPr="004F066D">
        <w:t xml:space="preserve"> this estimate was made before recent surveys o</w:t>
      </w:r>
      <w:r w:rsidRPr="00330BF9">
        <w:t>ccurred</w:t>
      </w:r>
      <w:r w:rsidRPr="00B465A3">
        <w:t xml:space="preserve">. </w:t>
      </w:r>
      <w:r>
        <w:t>Based on the above information, and using a precautionary approach, the number of mature individuals is estimated as &lt;</w:t>
      </w:r>
      <w:proofErr w:type="gramStart"/>
      <w:r>
        <w:t>2500  and</w:t>
      </w:r>
      <w:proofErr w:type="gramEnd"/>
      <w:r>
        <w:t xml:space="preserve"> therefore the subspecies is eligible for listing as Endangered under this criterion. . </w:t>
      </w:r>
      <w:r w:rsidRPr="00B465A3">
        <w:t xml:space="preserve">A long-term monitoring program </w:t>
      </w:r>
      <w:r>
        <w:t>has been</w:t>
      </w:r>
      <w:r w:rsidRPr="00B465A3">
        <w:t xml:space="preserve"> established after t</w:t>
      </w:r>
      <w:r w:rsidRPr="00C8017A">
        <w:t>he 2019–</w:t>
      </w:r>
      <w:r>
        <w:t>20</w:t>
      </w:r>
      <w:r w:rsidRPr="00C8017A">
        <w:t xml:space="preserve"> bushfires, which may help to address this critical knowledge gap and provide insight into the total population size.</w:t>
      </w:r>
    </w:p>
    <w:p w14:paraId="23FDCDF0" w14:textId="77777777" w:rsidR="001C1644" w:rsidRDefault="001C1644" w:rsidP="001C1644">
      <w:r>
        <w:rPr>
          <w:i/>
          <w:iCs/>
        </w:rPr>
        <w:lastRenderedPageBreak/>
        <w:t>Continuing decline</w:t>
      </w:r>
    </w:p>
    <w:p w14:paraId="5AD2314D" w14:textId="77777777" w:rsidR="001C1644" w:rsidRDefault="001C1644" w:rsidP="001C1644">
      <w:r>
        <w:t>There is likely to be continuing decline in the number of mature individuals of 29 percent over 10 years from 2020–2030 due to known threats (</w:t>
      </w:r>
      <w:proofErr w:type="spellStart"/>
      <w:r>
        <w:t>Legge</w:t>
      </w:r>
      <w:proofErr w:type="spellEnd"/>
      <w:r>
        <w:t xml:space="preserve"> et al. 2022), though this may lie between 8 – 64 percent. It is possible that there may be continuing decline of 20 percent in five years, though given the subspecies’ persistence after the 2019–20 bushfires, it appears less plausible than would have been initially expected prior to the fires. </w:t>
      </w:r>
    </w:p>
    <w:p w14:paraId="4CBA2AE4" w14:textId="77777777" w:rsidR="001C1644" w:rsidRDefault="001C1644" w:rsidP="001C1644">
      <w:r>
        <w:t xml:space="preserve">As continuing decline is inferred and projected, the subspecies is eligible for listing as Endangered under criterion C2 (given the estimated population size). </w:t>
      </w:r>
    </w:p>
    <w:p w14:paraId="1D0C5774" w14:textId="77777777" w:rsidR="001C1644" w:rsidRDefault="001C1644" w:rsidP="001C1644">
      <w:r>
        <w:rPr>
          <w:i/>
          <w:iCs/>
        </w:rPr>
        <w:t>Precarious geographic distribution</w:t>
      </w:r>
    </w:p>
    <w:p w14:paraId="7D83C2D2" w14:textId="77777777" w:rsidR="001C1644" w:rsidRPr="001A163E" w:rsidRDefault="001C1644" w:rsidP="001C1644">
      <w:r>
        <w:t>The number of mature individuals in each subpopulation is unknown, as is the percentage of mature individuals in each subpopulation. However, DEW (2021) suggests that it is feasible that 95-100 percent of the population is present in one subpopulation, as the habitat is contiguous throughout the distribution. Therefore, the subspecies is eligible for listing as Endangered under this criterion.</w:t>
      </w:r>
    </w:p>
    <w:p w14:paraId="42D5EFA5" w14:textId="77777777" w:rsidR="001C1644" w:rsidRDefault="001C1644" w:rsidP="001C1644">
      <w:pPr>
        <w:rPr>
          <w:lang w:eastAsia="ja-JP"/>
        </w:rPr>
      </w:pPr>
      <w:r w:rsidRPr="002011BE">
        <w:t>The Committee considers that</w:t>
      </w:r>
      <w:r>
        <w:t xml:space="preserve"> the KI dunnart is eligible for listing as Endangered under this </w:t>
      </w:r>
      <w:proofErr w:type="gramStart"/>
      <w:r>
        <w:t>criterion.</w:t>
      </w:r>
      <w:r w:rsidRPr="00330BF9">
        <w:t>.</w:t>
      </w:r>
      <w:proofErr w:type="gramEnd"/>
      <w:r w:rsidRPr="00D04CCD">
        <w:rPr>
          <w:lang w:eastAsia="ja-JP"/>
        </w:rPr>
        <w:t xml:space="preserve"> </w:t>
      </w:r>
      <w:r w:rsidRPr="00154C93">
        <w:rPr>
          <w:lang w:eastAsia="ja-JP"/>
        </w:rPr>
        <w:t xml:space="preserve">However, the purpose of this consultation document is to elicit additional information to better understand the </w:t>
      </w:r>
      <w:r>
        <w:rPr>
          <w:lang w:eastAsia="ja-JP"/>
        </w:rPr>
        <w:t>sub</w:t>
      </w:r>
      <w:r w:rsidRPr="00154C93">
        <w:rPr>
          <w:lang w:eastAsia="ja-JP"/>
        </w:rPr>
        <w:t xml:space="preserve">species’ status. This conclusion should therefore </w:t>
      </w:r>
      <w:proofErr w:type="gramStart"/>
      <w:r w:rsidRPr="00154C93">
        <w:rPr>
          <w:lang w:eastAsia="ja-JP"/>
        </w:rPr>
        <w:t>be considered to be</w:t>
      </w:r>
      <w:proofErr w:type="gramEnd"/>
      <w:r w:rsidRPr="00154C93">
        <w:rPr>
          <w:lang w:eastAsia="ja-JP"/>
        </w:rPr>
        <w:t xml:space="preserve"> tentative at this stage, as it may be changed as a result of responses to this consultation process.</w:t>
      </w:r>
    </w:p>
    <w:p w14:paraId="24576270" w14:textId="77777777" w:rsidR="001C1644" w:rsidRPr="00620048" w:rsidRDefault="001C1644" w:rsidP="001C1644">
      <w:pPr>
        <w:rPr>
          <w:rFonts w:ascii="Calibri" w:hAnsi="Calibri" w:cs="Calibri"/>
          <w:b/>
          <w:bCs/>
          <w:sz w:val="24"/>
          <w:szCs w:val="24"/>
        </w:rPr>
      </w:pPr>
      <w:r w:rsidRPr="00620048">
        <w:rPr>
          <w:rFonts w:ascii="Calibri" w:hAnsi="Calibri" w:cs="Calibri"/>
          <w:b/>
          <w:bCs/>
          <w:sz w:val="24"/>
          <w:szCs w:val="24"/>
        </w:rPr>
        <w:t>Criterion 4 Number of mature individuals</w:t>
      </w:r>
    </w:p>
    <w:tbl>
      <w:tblPr>
        <w:tblW w:w="9346" w:type="dxa"/>
        <w:tblCellMar>
          <w:left w:w="0" w:type="dxa"/>
          <w:right w:w="0" w:type="dxa"/>
        </w:tblCellMar>
        <w:tblLook w:val="04A0" w:firstRow="1" w:lastRow="0" w:firstColumn="1" w:lastColumn="0" w:noHBand="0" w:noVBand="1"/>
      </w:tblPr>
      <w:tblGrid>
        <w:gridCol w:w="3392"/>
        <w:gridCol w:w="2127"/>
        <w:gridCol w:w="1842"/>
        <w:gridCol w:w="1985"/>
      </w:tblGrid>
      <w:tr w:rsidR="001C1644" w:rsidRPr="00166185" w14:paraId="0099EA40" w14:textId="77777777" w:rsidTr="00EB747D">
        <w:trPr>
          <w:trHeight w:val="350"/>
        </w:trPr>
        <w:tc>
          <w:tcPr>
            <w:tcW w:w="9346" w:type="dxa"/>
            <w:gridSpan w:val="4"/>
            <w:tcBorders>
              <w:top w:val="single" w:sz="8" w:space="0" w:color="auto"/>
              <w:left w:val="single" w:sz="8" w:space="0" w:color="auto"/>
              <w:bottom w:val="nil"/>
              <w:right w:val="single" w:sz="4" w:space="0" w:color="auto"/>
            </w:tcBorders>
            <w:shd w:val="clear" w:color="auto" w:fill="595959"/>
            <w:tcMar>
              <w:top w:w="57" w:type="dxa"/>
              <w:left w:w="85" w:type="dxa"/>
              <w:bottom w:w="57" w:type="dxa"/>
              <w:right w:w="108" w:type="dxa"/>
            </w:tcMar>
            <w:vAlign w:val="center"/>
            <w:hideMark/>
          </w:tcPr>
          <w:p w14:paraId="47681FD4" w14:textId="77777777" w:rsidR="001C1644" w:rsidRPr="00166185" w:rsidRDefault="001C1644" w:rsidP="00EB747D">
            <w:pPr>
              <w:pStyle w:val="TableText"/>
              <w:keepNext/>
            </w:pPr>
          </w:p>
        </w:tc>
      </w:tr>
      <w:tr w:rsidR="001C1644" w:rsidRPr="00166185" w14:paraId="4817FA8A" w14:textId="77777777" w:rsidTr="00EB747D">
        <w:trPr>
          <w:trHeight w:val="524"/>
        </w:trPr>
        <w:tc>
          <w:tcPr>
            <w:tcW w:w="3392" w:type="dxa"/>
            <w:tcBorders>
              <w:top w:val="nil"/>
              <w:left w:val="single" w:sz="8" w:space="0" w:color="auto"/>
              <w:bottom w:val="nil"/>
              <w:right w:val="nil"/>
            </w:tcBorders>
            <w:tcMar>
              <w:top w:w="57" w:type="dxa"/>
              <w:left w:w="85" w:type="dxa"/>
              <w:bottom w:w="57" w:type="dxa"/>
              <w:right w:w="108" w:type="dxa"/>
            </w:tcMar>
          </w:tcPr>
          <w:p w14:paraId="2BBC51BF" w14:textId="77777777" w:rsidR="001C1644" w:rsidRPr="00166185" w:rsidRDefault="001C1644" w:rsidP="00EB747D">
            <w:pPr>
              <w:pStyle w:val="TableText"/>
              <w:keepNext/>
              <w:rPr>
                <w:szCs w:val="18"/>
              </w:rPr>
            </w:pPr>
            <w:r w:rsidRPr="0095692A">
              <w:rPr>
                <w:color w:val="FFFFFF" w:themeColor="background1"/>
                <w:szCs w:val="18"/>
              </w:rPr>
              <w:t>–</w:t>
            </w:r>
          </w:p>
        </w:tc>
        <w:tc>
          <w:tcPr>
            <w:tcW w:w="2127" w:type="dxa"/>
            <w:tcBorders>
              <w:top w:val="single" w:sz="8" w:space="0" w:color="FFFFFF"/>
              <w:left w:val="nil"/>
              <w:bottom w:val="single" w:sz="8" w:space="0" w:color="FFFFFF"/>
              <w:right w:val="single" w:sz="8" w:space="0" w:color="FFFFFF"/>
            </w:tcBorders>
            <w:shd w:val="clear" w:color="auto" w:fill="FF0000"/>
            <w:tcMar>
              <w:top w:w="57" w:type="dxa"/>
              <w:left w:w="85" w:type="dxa"/>
              <w:bottom w:w="57" w:type="dxa"/>
              <w:right w:w="108" w:type="dxa"/>
            </w:tcMar>
            <w:hideMark/>
          </w:tcPr>
          <w:p w14:paraId="7298E493" w14:textId="77777777" w:rsidR="001C1644" w:rsidRPr="009E3E71" w:rsidRDefault="001C1644" w:rsidP="00EB747D">
            <w:pPr>
              <w:pStyle w:val="TableText"/>
              <w:keepNext/>
              <w:rPr>
                <w:rStyle w:val="Strong"/>
              </w:rPr>
            </w:pPr>
            <w:r w:rsidRPr="009E3E71">
              <w:rPr>
                <w:rStyle w:val="Strong"/>
              </w:rPr>
              <w:t>Critically Endangered</w:t>
            </w:r>
          </w:p>
          <w:p w14:paraId="6E85DF16" w14:textId="77777777" w:rsidR="001C1644" w:rsidRPr="009E3E71" w:rsidRDefault="001C1644" w:rsidP="00EB747D">
            <w:pPr>
              <w:pStyle w:val="TableText"/>
              <w:keepNext/>
              <w:rPr>
                <w:rStyle w:val="Strong"/>
              </w:rPr>
            </w:pPr>
            <w:r w:rsidRPr="009E3E71">
              <w:rPr>
                <w:rStyle w:val="Strong"/>
              </w:rPr>
              <w:t>Extremely low</w:t>
            </w:r>
          </w:p>
        </w:tc>
        <w:tc>
          <w:tcPr>
            <w:tcW w:w="1842" w:type="dxa"/>
            <w:tcBorders>
              <w:top w:val="single" w:sz="8" w:space="0" w:color="FFFFFF"/>
              <w:left w:val="nil"/>
              <w:bottom w:val="single" w:sz="8" w:space="0" w:color="FFFFFF"/>
              <w:right w:val="single" w:sz="8" w:space="0" w:color="FFFFFF"/>
            </w:tcBorders>
            <w:shd w:val="clear" w:color="auto" w:fill="FF6600"/>
            <w:tcMar>
              <w:top w:w="57" w:type="dxa"/>
              <w:left w:w="85" w:type="dxa"/>
              <w:bottom w:w="57" w:type="dxa"/>
              <w:right w:w="108" w:type="dxa"/>
            </w:tcMar>
            <w:hideMark/>
          </w:tcPr>
          <w:p w14:paraId="20CC4502" w14:textId="77777777" w:rsidR="001C1644" w:rsidRPr="009E3E71" w:rsidRDefault="001C1644" w:rsidP="00EB747D">
            <w:pPr>
              <w:pStyle w:val="TableText"/>
              <w:keepNext/>
              <w:rPr>
                <w:rStyle w:val="Strong"/>
              </w:rPr>
            </w:pPr>
            <w:r w:rsidRPr="009E3E71">
              <w:rPr>
                <w:rStyle w:val="Strong"/>
              </w:rPr>
              <w:t>Endangered</w:t>
            </w:r>
          </w:p>
          <w:p w14:paraId="5780147F" w14:textId="77777777" w:rsidR="001C1644" w:rsidRPr="009E3E71" w:rsidRDefault="001C1644" w:rsidP="00EB747D">
            <w:pPr>
              <w:pStyle w:val="TableText"/>
              <w:keepNext/>
              <w:rPr>
                <w:rStyle w:val="Strong"/>
              </w:rPr>
            </w:pPr>
            <w:r w:rsidRPr="009E3E71">
              <w:rPr>
                <w:rStyle w:val="Strong"/>
              </w:rPr>
              <w:t>Very Low</w:t>
            </w:r>
          </w:p>
        </w:tc>
        <w:tc>
          <w:tcPr>
            <w:tcW w:w="1985" w:type="dxa"/>
            <w:tcBorders>
              <w:top w:val="single" w:sz="8" w:space="0" w:color="FFFFFF"/>
              <w:left w:val="nil"/>
              <w:bottom w:val="single" w:sz="8" w:space="0" w:color="FFFFFF"/>
              <w:right w:val="single" w:sz="4" w:space="0" w:color="auto"/>
            </w:tcBorders>
            <w:shd w:val="clear" w:color="auto" w:fill="FFFF00"/>
            <w:tcMar>
              <w:top w:w="57" w:type="dxa"/>
              <w:left w:w="85" w:type="dxa"/>
              <w:bottom w:w="57" w:type="dxa"/>
              <w:right w:w="108" w:type="dxa"/>
            </w:tcMar>
            <w:hideMark/>
          </w:tcPr>
          <w:p w14:paraId="679F43DF" w14:textId="77777777" w:rsidR="001C1644" w:rsidRPr="009E3E71" w:rsidRDefault="001C1644" w:rsidP="00EB747D">
            <w:pPr>
              <w:pStyle w:val="TableText"/>
              <w:keepNext/>
              <w:rPr>
                <w:rStyle w:val="Strong"/>
              </w:rPr>
            </w:pPr>
            <w:r w:rsidRPr="009E3E71">
              <w:rPr>
                <w:rStyle w:val="Strong"/>
              </w:rPr>
              <w:t>Vulnerable</w:t>
            </w:r>
          </w:p>
          <w:p w14:paraId="63FBA5E4" w14:textId="77777777" w:rsidR="001C1644" w:rsidRPr="009E3E71" w:rsidRDefault="001C1644" w:rsidP="00EB747D">
            <w:pPr>
              <w:pStyle w:val="TableText"/>
              <w:keepNext/>
              <w:rPr>
                <w:rStyle w:val="Strong"/>
              </w:rPr>
            </w:pPr>
            <w:r w:rsidRPr="009E3E71">
              <w:rPr>
                <w:rStyle w:val="Strong"/>
              </w:rPr>
              <w:t>Low</w:t>
            </w:r>
          </w:p>
        </w:tc>
      </w:tr>
      <w:tr w:rsidR="001C1644" w:rsidRPr="00166185" w14:paraId="7B24F53B" w14:textId="77777777" w:rsidTr="00EB747D">
        <w:trPr>
          <w:trHeight w:val="442"/>
        </w:trPr>
        <w:tc>
          <w:tcPr>
            <w:tcW w:w="3392" w:type="dxa"/>
            <w:tcBorders>
              <w:top w:val="nil"/>
              <w:left w:val="single" w:sz="8" w:space="0" w:color="auto"/>
              <w:bottom w:val="nil"/>
              <w:right w:val="single" w:sz="8" w:space="0" w:color="FFFFFF"/>
            </w:tcBorders>
            <w:shd w:val="clear" w:color="auto" w:fill="BFBFBF"/>
            <w:tcMar>
              <w:top w:w="57" w:type="dxa"/>
              <w:left w:w="85" w:type="dxa"/>
              <w:bottom w:w="57" w:type="dxa"/>
              <w:right w:w="108" w:type="dxa"/>
            </w:tcMar>
            <w:vAlign w:val="center"/>
            <w:hideMark/>
          </w:tcPr>
          <w:p w14:paraId="5AF34A63" w14:textId="77777777" w:rsidR="001C1644" w:rsidRPr="00166185" w:rsidRDefault="001C1644" w:rsidP="00EB747D">
            <w:pPr>
              <w:pStyle w:val="TableText"/>
              <w:keepNext/>
              <w:rPr>
                <w:szCs w:val="18"/>
              </w:rPr>
            </w:pPr>
            <w:r w:rsidRPr="004F5429">
              <w:rPr>
                <w:rStyle w:val="Strong"/>
              </w:rPr>
              <w:t>D</w:t>
            </w:r>
            <w:r>
              <w:rPr>
                <w:rStyle w:val="Strong"/>
              </w:rPr>
              <w:t>.</w:t>
            </w:r>
            <w:r w:rsidRPr="004F5429">
              <w:rPr>
                <w:rStyle w:val="Strong"/>
              </w:rPr>
              <w:t xml:space="preserve"> </w:t>
            </w:r>
            <w:r w:rsidRPr="00166185">
              <w:rPr>
                <w:szCs w:val="18"/>
              </w:rPr>
              <w:t>Number of mature individuals</w:t>
            </w:r>
          </w:p>
        </w:tc>
        <w:tc>
          <w:tcPr>
            <w:tcW w:w="2127" w:type="dxa"/>
            <w:tcBorders>
              <w:top w:val="nil"/>
              <w:left w:val="nil"/>
              <w:bottom w:val="single" w:sz="8" w:space="0" w:color="FFFFFF"/>
              <w:right w:val="single" w:sz="8" w:space="0" w:color="FFFFFF"/>
            </w:tcBorders>
            <w:shd w:val="clear" w:color="auto" w:fill="FF7C80"/>
            <w:tcMar>
              <w:top w:w="57" w:type="dxa"/>
              <w:left w:w="85" w:type="dxa"/>
              <w:bottom w:w="57" w:type="dxa"/>
              <w:right w:w="108" w:type="dxa"/>
            </w:tcMar>
            <w:vAlign w:val="center"/>
            <w:hideMark/>
          </w:tcPr>
          <w:p w14:paraId="42799207" w14:textId="77777777" w:rsidR="001C1644" w:rsidRPr="00166185" w:rsidRDefault="001C1644" w:rsidP="00EB747D">
            <w:pPr>
              <w:pStyle w:val="TableText"/>
              <w:keepNext/>
              <w:rPr>
                <w:szCs w:val="18"/>
              </w:rPr>
            </w:pPr>
            <w:r w:rsidRPr="00166185">
              <w:rPr>
                <w:szCs w:val="18"/>
              </w:rPr>
              <w:t>&lt; 50</w:t>
            </w:r>
          </w:p>
        </w:tc>
        <w:tc>
          <w:tcPr>
            <w:tcW w:w="1842" w:type="dxa"/>
            <w:tcBorders>
              <w:top w:val="nil"/>
              <w:left w:val="nil"/>
              <w:bottom w:val="single" w:sz="8" w:space="0" w:color="FFFFFF"/>
              <w:right w:val="single" w:sz="8" w:space="0" w:color="FFFFFF"/>
            </w:tcBorders>
            <w:shd w:val="clear" w:color="auto" w:fill="FF9933"/>
            <w:tcMar>
              <w:top w:w="57" w:type="dxa"/>
              <w:left w:w="85" w:type="dxa"/>
              <w:bottom w:w="57" w:type="dxa"/>
              <w:right w:w="108" w:type="dxa"/>
            </w:tcMar>
            <w:vAlign w:val="center"/>
            <w:hideMark/>
          </w:tcPr>
          <w:p w14:paraId="4CE3FD1F" w14:textId="77777777" w:rsidR="001C1644" w:rsidRPr="00166185" w:rsidRDefault="001C1644" w:rsidP="00EB747D">
            <w:pPr>
              <w:pStyle w:val="TableText"/>
              <w:keepNext/>
              <w:rPr>
                <w:rFonts w:ascii="Times New Roman" w:hAnsi="Times New Roman" w:cs="Times New Roman"/>
                <w:szCs w:val="18"/>
              </w:rPr>
            </w:pPr>
            <w:r w:rsidRPr="00166185">
              <w:rPr>
                <w:szCs w:val="18"/>
              </w:rPr>
              <w:t>&lt; 250</w:t>
            </w:r>
          </w:p>
        </w:tc>
        <w:tc>
          <w:tcPr>
            <w:tcW w:w="1985" w:type="dxa"/>
            <w:tcBorders>
              <w:top w:val="single" w:sz="8" w:space="0" w:color="FFFFFF"/>
              <w:left w:val="nil"/>
              <w:bottom w:val="single" w:sz="8" w:space="0" w:color="FFFFFF"/>
              <w:right w:val="single" w:sz="4" w:space="0" w:color="auto"/>
            </w:tcBorders>
            <w:shd w:val="clear" w:color="auto" w:fill="FFFF66"/>
            <w:tcMar>
              <w:top w:w="57" w:type="dxa"/>
              <w:left w:w="85" w:type="dxa"/>
              <w:bottom w:w="57" w:type="dxa"/>
              <w:right w:w="108" w:type="dxa"/>
            </w:tcMar>
            <w:vAlign w:val="center"/>
            <w:hideMark/>
          </w:tcPr>
          <w:p w14:paraId="61725B49" w14:textId="77777777" w:rsidR="001C1644" w:rsidRPr="00166185" w:rsidRDefault="001C1644" w:rsidP="00EB747D">
            <w:pPr>
              <w:pStyle w:val="TableText"/>
              <w:keepNext/>
              <w:rPr>
                <w:rFonts w:ascii="Times New Roman" w:hAnsi="Times New Roman" w:cs="Times New Roman"/>
                <w:szCs w:val="18"/>
              </w:rPr>
            </w:pPr>
            <w:r w:rsidRPr="00166185">
              <w:rPr>
                <w:szCs w:val="18"/>
              </w:rPr>
              <w:t>&lt; 1,000</w:t>
            </w:r>
          </w:p>
        </w:tc>
      </w:tr>
      <w:tr w:rsidR="001C1644" w:rsidRPr="00166185" w14:paraId="23C8BE5C" w14:textId="77777777" w:rsidTr="00EB747D">
        <w:trPr>
          <w:trHeight w:val="442"/>
        </w:trPr>
        <w:tc>
          <w:tcPr>
            <w:tcW w:w="3392" w:type="dxa"/>
            <w:tcBorders>
              <w:top w:val="nil"/>
              <w:left w:val="single" w:sz="8" w:space="0" w:color="auto"/>
              <w:bottom w:val="single" w:sz="8" w:space="0" w:color="auto"/>
              <w:right w:val="single" w:sz="8" w:space="0" w:color="FFFFFF"/>
            </w:tcBorders>
            <w:shd w:val="clear" w:color="auto" w:fill="BFBFBF"/>
            <w:tcMar>
              <w:top w:w="57" w:type="dxa"/>
              <w:left w:w="85" w:type="dxa"/>
              <w:bottom w:w="57" w:type="dxa"/>
              <w:right w:w="108" w:type="dxa"/>
            </w:tcMar>
            <w:vAlign w:val="center"/>
            <w:hideMark/>
          </w:tcPr>
          <w:p w14:paraId="53E0BFFC" w14:textId="77777777" w:rsidR="001C1644" w:rsidRPr="00166185" w:rsidRDefault="001C1644" w:rsidP="00EB747D">
            <w:pPr>
              <w:pStyle w:val="TableText"/>
              <w:keepNext/>
              <w:rPr>
                <w:szCs w:val="18"/>
              </w:rPr>
            </w:pPr>
            <w:r w:rsidRPr="004F5429">
              <w:rPr>
                <w:rStyle w:val="Strong"/>
              </w:rPr>
              <w:t>D2</w:t>
            </w:r>
            <w:r>
              <w:rPr>
                <w:rStyle w:val="Strong"/>
              </w:rPr>
              <w:t>.</w:t>
            </w:r>
            <w:r w:rsidRPr="00166185">
              <w:rPr>
                <w:szCs w:val="18"/>
                <w:vertAlign w:val="superscript"/>
              </w:rPr>
              <w:t>1</w:t>
            </w:r>
            <w:r w:rsidRPr="00166185">
              <w:rPr>
                <w:szCs w:val="18"/>
              </w:rPr>
              <w:t xml:space="preserve"> </w:t>
            </w:r>
            <w:r w:rsidRPr="00166185">
              <w:rPr>
                <w:i/>
                <w:szCs w:val="18"/>
              </w:rPr>
              <w:t>Only applies to the Vulnerable category</w:t>
            </w:r>
          </w:p>
          <w:p w14:paraId="70320195" w14:textId="77777777" w:rsidR="001C1644" w:rsidRPr="00166185" w:rsidRDefault="001C1644" w:rsidP="00EB747D">
            <w:pPr>
              <w:pStyle w:val="TableText"/>
              <w:keepNext/>
              <w:rPr>
                <w:szCs w:val="18"/>
              </w:rPr>
            </w:pPr>
            <w:r w:rsidRPr="00166185">
              <w:rPr>
                <w:szCs w:val="18"/>
              </w:rPr>
              <w:t>Restricted area of occupancy or number of locations with a plausible future threat that could drive the species to critically endangered or Extinct in a very short time</w:t>
            </w:r>
          </w:p>
        </w:tc>
        <w:tc>
          <w:tcPr>
            <w:tcW w:w="2127" w:type="dxa"/>
            <w:tcBorders>
              <w:top w:val="single" w:sz="8" w:space="0" w:color="FFFFFF"/>
              <w:left w:val="nil"/>
              <w:bottom w:val="single" w:sz="4" w:space="0" w:color="auto"/>
              <w:right w:val="single" w:sz="8" w:space="0" w:color="FFFFFF"/>
            </w:tcBorders>
            <w:shd w:val="clear" w:color="auto" w:fill="auto"/>
            <w:tcMar>
              <w:top w:w="57" w:type="dxa"/>
              <w:left w:w="85" w:type="dxa"/>
              <w:bottom w:w="57" w:type="dxa"/>
              <w:right w:w="108" w:type="dxa"/>
            </w:tcMar>
            <w:vAlign w:val="center"/>
            <w:hideMark/>
          </w:tcPr>
          <w:p w14:paraId="4973A591" w14:textId="77777777" w:rsidR="001C1644" w:rsidRPr="00A034C7" w:rsidRDefault="001C1644" w:rsidP="00EB747D">
            <w:pPr>
              <w:pStyle w:val="TableText"/>
              <w:keepNext/>
              <w:rPr>
                <w:color w:val="FFFFFF" w:themeColor="background1"/>
                <w:szCs w:val="18"/>
              </w:rPr>
            </w:pPr>
            <w:r w:rsidRPr="00A034C7">
              <w:rPr>
                <w:color w:val="FFFFFF" w:themeColor="background1"/>
                <w:szCs w:val="18"/>
              </w:rPr>
              <w:t>-</w:t>
            </w:r>
          </w:p>
        </w:tc>
        <w:tc>
          <w:tcPr>
            <w:tcW w:w="1842" w:type="dxa"/>
            <w:tcBorders>
              <w:top w:val="single" w:sz="8" w:space="0" w:color="FFFFFF"/>
              <w:left w:val="nil"/>
              <w:bottom w:val="single" w:sz="4" w:space="0" w:color="auto"/>
              <w:right w:val="single" w:sz="8" w:space="0" w:color="FFFFFF"/>
            </w:tcBorders>
            <w:shd w:val="clear" w:color="auto" w:fill="auto"/>
            <w:tcMar>
              <w:top w:w="57" w:type="dxa"/>
              <w:left w:w="85" w:type="dxa"/>
              <w:bottom w:w="57" w:type="dxa"/>
              <w:right w:w="108" w:type="dxa"/>
            </w:tcMar>
            <w:vAlign w:val="center"/>
            <w:hideMark/>
          </w:tcPr>
          <w:p w14:paraId="74A39000" w14:textId="77777777" w:rsidR="001C1644" w:rsidRPr="00A034C7" w:rsidRDefault="001C1644" w:rsidP="00EB747D">
            <w:pPr>
              <w:pStyle w:val="TableText"/>
              <w:keepNext/>
              <w:rPr>
                <w:color w:val="FFFFFF" w:themeColor="background1"/>
                <w:szCs w:val="18"/>
              </w:rPr>
            </w:pPr>
            <w:r w:rsidRPr="00A034C7">
              <w:rPr>
                <w:color w:val="FFFFFF" w:themeColor="background1"/>
                <w:szCs w:val="18"/>
              </w:rPr>
              <w:t>-</w:t>
            </w:r>
          </w:p>
        </w:tc>
        <w:tc>
          <w:tcPr>
            <w:tcW w:w="1985" w:type="dxa"/>
            <w:tcBorders>
              <w:top w:val="single" w:sz="8" w:space="0" w:color="FFFFFF"/>
              <w:left w:val="nil"/>
              <w:bottom w:val="single" w:sz="8" w:space="0" w:color="auto"/>
              <w:right w:val="single" w:sz="4" w:space="0" w:color="auto"/>
            </w:tcBorders>
            <w:shd w:val="clear" w:color="auto" w:fill="FFFF66"/>
            <w:tcMar>
              <w:top w:w="57" w:type="dxa"/>
              <w:left w:w="85" w:type="dxa"/>
              <w:bottom w:w="57" w:type="dxa"/>
              <w:right w:w="108" w:type="dxa"/>
            </w:tcMar>
            <w:vAlign w:val="center"/>
            <w:hideMark/>
          </w:tcPr>
          <w:p w14:paraId="41D85885" w14:textId="77777777" w:rsidR="001C1644" w:rsidRPr="00166185" w:rsidRDefault="001C1644" w:rsidP="00EB747D">
            <w:pPr>
              <w:pStyle w:val="TableText"/>
              <w:keepNext/>
              <w:rPr>
                <w:szCs w:val="18"/>
              </w:rPr>
            </w:pPr>
            <w:r w:rsidRPr="00166185">
              <w:rPr>
                <w:szCs w:val="18"/>
              </w:rPr>
              <w:t>D2. Typically: area of occupancy &lt; 20 km</w:t>
            </w:r>
            <w:r w:rsidRPr="00166185">
              <w:rPr>
                <w:szCs w:val="18"/>
                <w:vertAlign w:val="superscript"/>
              </w:rPr>
              <w:t>2</w:t>
            </w:r>
            <w:r w:rsidRPr="00166185">
              <w:rPr>
                <w:szCs w:val="18"/>
              </w:rPr>
              <w:t xml:space="preserve"> or number of locations ≤ 5</w:t>
            </w:r>
          </w:p>
        </w:tc>
      </w:tr>
    </w:tbl>
    <w:p w14:paraId="673B934E" w14:textId="77777777" w:rsidR="001C1644" w:rsidRPr="00166185" w:rsidRDefault="001C1644" w:rsidP="001C1644">
      <w:pPr>
        <w:pStyle w:val="FigureTableNoteSource"/>
      </w:pPr>
      <w:r w:rsidRPr="00166185">
        <w:rPr>
          <w:vertAlign w:val="superscript"/>
        </w:rPr>
        <w:t>1</w:t>
      </w:r>
      <w:r w:rsidRPr="00166185">
        <w:t xml:space="preserve"> The IUCN Red List Criterion D allows for species to be listed as Vulnerable under Criterion D2. The corresponding Criterion 4 in the EPBC Regulations does not currently include the provision for listing a species under D2. As such, a species cannot currently be listed under the EPBC Act under Criterion D2 only. However, assessments may include information relevant to D2. This information will not be considered by the Committee in making its recommendation of the species’ eligibility for listing under the EPBC Act, but may assist other jurisdictions to adopt the assessment outcome under the </w:t>
      </w:r>
      <w:hyperlink r:id="rId43" w:history="1">
        <w:r w:rsidRPr="00166185">
          <w:rPr>
            <w:rStyle w:val="Hyperlink"/>
            <w:bCs/>
            <w:i/>
            <w:iCs/>
          </w:rPr>
          <w:t>common assessment method</w:t>
        </w:r>
      </w:hyperlink>
      <w:r w:rsidRPr="00166185">
        <w:t>.</w:t>
      </w:r>
    </w:p>
    <w:p w14:paraId="738F06E7" w14:textId="77777777" w:rsidR="001C1644" w:rsidRPr="00C2736A" w:rsidRDefault="001C1644" w:rsidP="001C1644">
      <w:pPr>
        <w:pStyle w:val="Heading3"/>
        <w:ind w:left="964" w:hanging="964"/>
      </w:pPr>
      <w:r>
        <w:t>Criterion 4 e</w:t>
      </w:r>
      <w:r w:rsidRPr="00BE530B">
        <w:t>vidence</w:t>
      </w:r>
    </w:p>
    <w:p w14:paraId="5108B784" w14:textId="77777777" w:rsidR="001C1644" w:rsidRDefault="001C1644" w:rsidP="001C1644">
      <w:pPr>
        <w:rPr>
          <w:rStyle w:val="Strong"/>
        </w:rPr>
      </w:pPr>
      <w:r w:rsidRPr="002011BE">
        <w:rPr>
          <w:rStyle w:val="Strong"/>
        </w:rPr>
        <w:t>Insufficient data to determine eligibility</w:t>
      </w:r>
    </w:p>
    <w:p w14:paraId="5675167F" w14:textId="77777777" w:rsidR="001C1644" w:rsidRDefault="001C1644" w:rsidP="001C1644">
      <w:r w:rsidRPr="002011BE">
        <w:lastRenderedPageBreak/>
        <w:t xml:space="preserve">The number of mature individuals is not known (see criterion 3). </w:t>
      </w:r>
    </w:p>
    <w:p w14:paraId="64ECF448" w14:textId="77777777" w:rsidR="001C1644" w:rsidRPr="002011BE" w:rsidRDefault="001C1644" w:rsidP="001C1644">
      <w:r w:rsidRPr="002011BE">
        <w:t xml:space="preserve">As the subspecies is known from a single location, with many plausible threats, it is eligible for listing as </w:t>
      </w:r>
      <w:r>
        <w:t>V</w:t>
      </w:r>
      <w:r w:rsidRPr="002011BE">
        <w:t>ulnerable under criterion D</w:t>
      </w:r>
      <w:r>
        <w:t>2</w:t>
      </w:r>
      <w:r w:rsidRPr="002011BE">
        <w:t xml:space="preserve">. However, as noted above, taxa cannot be listed under this criterion under the EPBC </w:t>
      </w:r>
      <w:r>
        <w:t>A</w:t>
      </w:r>
      <w:r w:rsidRPr="002011BE">
        <w:t xml:space="preserve">ct. </w:t>
      </w:r>
    </w:p>
    <w:p w14:paraId="71644871" w14:textId="77777777" w:rsidR="001C1644" w:rsidRPr="00D93DD1" w:rsidRDefault="001C1644" w:rsidP="001C1644">
      <w:r w:rsidRPr="002011BE">
        <w:t>The Committee considers that there is insufficient information to determine the eligibility of the subspecies</w:t>
      </w:r>
      <w:r w:rsidRPr="00330BF9">
        <w:t xml:space="preserve"> for listing in any category under this criterion.</w:t>
      </w:r>
      <w:r w:rsidRPr="00D04CCD">
        <w:rPr>
          <w:lang w:eastAsia="ja-JP"/>
        </w:rPr>
        <w:t xml:space="preserve"> </w:t>
      </w:r>
      <w:r w:rsidRPr="29B5A88C">
        <w:rPr>
          <w:lang w:eastAsia="ja-JP"/>
        </w:rPr>
        <w:t xml:space="preserve">However, the purpose of this consultation document is to elicit additional information to better understand the </w:t>
      </w:r>
      <w:r>
        <w:rPr>
          <w:lang w:eastAsia="ja-JP"/>
        </w:rPr>
        <w:t>sub</w:t>
      </w:r>
      <w:r w:rsidRPr="29B5A88C">
        <w:rPr>
          <w:lang w:eastAsia="ja-JP"/>
        </w:rPr>
        <w:t xml:space="preserve">species’ status. This conclusion should therefore </w:t>
      </w:r>
      <w:proofErr w:type="gramStart"/>
      <w:r w:rsidRPr="29B5A88C">
        <w:rPr>
          <w:lang w:eastAsia="ja-JP"/>
        </w:rPr>
        <w:t>be considered to be</w:t>
      </w:r>
      <w:proofErr w:type="gramEnd"/>
      <w:r w:rsidRPr="29B5A88C">
        <w:rPr>
          <w:lang w:eastAsia="ja-JP"/>
        </w:rPr>
        <w:t xml:space="preserve"> tentative at this stage, as it may be changed as a result of responses to this consultation process.</w:t>
      </w:r>
    </w:p>
    <w:p w14:paraId="2F3C1289" w14:textId="77777777" w:rsidR="001C1644" w:rsidRDefault="001C1644" w:rsidP="001C1644">
      <w:pPr>
        <w:pStyle w:val="Caption"/>
      </w:pPr>
      <w:r w:rsidRPr="00AD2722">
        <w:t>Criterion 5</w:t>
      </w:r>
      <w:r>
        <w:t xml:space="preserve"> </w:t>
      </w:r>
      <w:r w:rsidRPr="00AD2722">
        <w:t xml:space="preserve">Quantitative </w:t>
      </w:r>
      <w:r>
        <w:t>a</w:t>
      </w:r>
      <w:r w:rsidRPr="00AD2722">
        <w:t>nalysis</w:t>
      </w:r>
    </w:p>
    <w:tbl>
      <w:tblPr>
        <w:tblStyle w:val="TableGrid"/>
        <w:tblW w:w="0" w:type="auto"/>
        <w:tblCellMar>
          <w:top w:w="57" w:type="dxa"/>
          <w:left w:w="85" w:type="dxa"/>
          <w:bottom w:w="57" w:type="dxa"/>
        </w:tblCellMar>
        <w:tblLook w:val="04A0" w:firstRow="1" w:lastRow="0" w:firstColumn="1" w:lastColumn="0" w:noHBand="0" w:noVBand="1"/>
      </w:tblPr>
      <w:tblGrid>
        <w:gridCol w:w="3282"/>
        <w:gridCol w:w="1976"/>
        <w:gridCol w:w="1873"/>
        <w:gridCol w:w="1929"/>
      </w:tblGrid>
      <w:tr w:rsidR="001C1644" w:rsidRPr="00556843" w14:paraId="4458BCCC" w14:textId="77777777" w:rsidTr="00EB747D">
        <w:trPr>
          <w:trHeight w:val="350"/>
        </w:trPr>
        <w:tc>
          <w:tcPr>
            <w:tcW w:w="10624" w:type="dxa"/>
            <w:gridSpan w:val="4"/>
            <w:tcBorders>
              <w:left w:val="single" w:sz="4" w:space="0" w:color="auto"/>
              <w:bottom w:val="nil"/>
              <w:right w:val="single" w:sz="4" w:space="0" w:color="auto"/>
            </w:tcBorders>
            <w:shd w:val="clear" w:color="auto" w:fill="595959" w:themeFill="text1" w:themeFillTint="A6"/>
            <w:vAlign w:val="center"/>
          </w:tcPr>
          <w:p w14:paraId="2E9FD26F" w14:textId="77777777" w:rsidR="001C1644" w:rsidRPr="00556843" w:rsidRDefault="001C1644" w:rsidP="00EB747D">
            <w:pPr>
              <w:keepNext/>
              <w:tabs>
                <w:tab w:val="left" w:pos="284"/>
              </w:tabs>
              <w:rPr>
                <w:rFonts w:ascii="Arial" w:hAnsi="Arial" w:cs="Arial"/>
                <w:b/>
                <w:color w:val="FFFFFF" w:themeColor="background1"/>
              </w:rPr>
            </w:pPr>
          </w:p>
        </w:tc>
      </w:tr>
      <w:tr w:rsidR="001C1644" w:rsidRPr="00556843" w14:paraId="6650A01C" w14:textId="77777777" w:rsidTr="00EB747D">
        <w:trPr>
          <w:trHeight w:val="439"/>
        </w:trPr>
        <w:tc>
          <w:tcPr>
            <w:tcW w:w="4042" w:type="dxa"/>
            <w:tcBorders>
              <w:top w:val="nil"/>
              <w:left w:val="single" w:sz="4" w:space="0" w:color="auto"/>
              <w:bottom w:val="nil"/>
              <w:right w:val="nil"/>
            </w:tcBorders>
          </w:tcPr>
          <w:p w14:paraId="1B4FBB19" w14:textId="77777777" w:rsidR="001C1644" w:rsidRPr="00556843" w:rsidRDefault="001C1644" w:rsidP="00EB747D">
            <w:pPr>
              <w:pStyle w:val="TableText"/>
              <w:keepNext/>
            </w:pPr>
            <w:r w:rsidRPr="00E73F60">
              <w:rPr>
                <w:color w:val="FFFFFF" w:themeColor="background1"/>
              </w:rPr>
              <w:t>–</w:t>
            </w:r>
          </w:p>
        </w:tc>
        <w:tc>
          <w:tcPr>
            <w:tcW w:w="2252" w:type="dxa"/>
            <w:tcBorders>
              <w:top w:val="single" w:sz="4" w:space="0" w:color="FFFFFF" w:themeColor="background1"/>
              <w:left w:val="nil"/>
              <w:bottom w:val="single" w:sz="4" w:space="0" w:color="FFFFFF" w:themeColor="background1"/>
              <w:right w:val="single" w:sz="4" w:space="0" w:color="FFFFFF" w:themeColor="background1"/>
            </w:tcBorders>
            <w:shd w:val="clear" w:color="auto" w:fill="FF0000"/>
          </w:tcPr>
          <w:p w14:paraId="5CC97184" w14:textId="77777777" w:rsidR="001C1644" w:rsidRPr="009E3E71" w:rsidRDefault="001C1644" w:rsidP="00EB747D">
            <w:pPr>
              <w:pStyle w:val="TableText"/>
              <w:keepNext/>
              <w:rPr>
                <w:rStyle w:val="Strong"/>
              </w:rPr>
            </w:pPr>
            <w:r w:rsidRPr="009E3E71">
              <w:rPr>
                <w:rStyle w:val="Strong"/>
              </w:rPr>
              <w:t>Critically Endangered</w:t>
            </w:r>
          </w:p>
          <w:p w14:paraId="3714C113" w14:textId="77777777" w:rsidR="001C1644" w:rsidRPr="00556843" w:rsidRDefault="001C1644" w:rsidP="00EB747D">
            <w:pPr>
              <w:pStyle w:val="TableText"/>
              <w:keepNext/>
              <w:rPr>
                <w:b/>
              </w:rPr>
            </w:pPr>
            <w:r w:rsidRPr="009E3E71">
              <w:rPr>
                <w:rStyle w:val="Strong"/>
              </w:rPr>
              <w:t>Immediate future</w:t>
            </w:r>
          </w:p>
        </w:tc>
        <w:tc>
          <w:tcPr>
            <w:tcW w:w="2113" w:type="dxa"/>
            <w:tcBorders>
              <w:top w:val="single" w:sz="4" w:space="0" w:color="FFFFFF" w:themeColor="background1"/>
              <w:left w:val="single" w:sz="4" w:space="0" w:color="FFFFFF" w:themeColor="background1"/>
              <w:bottom w:val="single" w:sz="4" w:space="0" w:color="FFFFFF" w:themeColor="background1"/>
              <w:right w:val="single" w:sz="4" w:space="0" w:color="FFFFFF" w:themeColor="background1"/>
            </w:tcBorders>
            <w:shd w:val="clear" w:color="auto" w:fill="FF6600"/>
          </w:tcPr>
          <w:p w14:paraId="323FD3DD" w14:textId="77777777" w:rsidR="001C1644" w:rsidRPr="009E3E71" w:rsidRDefault="001C1644" w:rsidP="00EB747D">
            <w:pPr>
              <w:pStyle w:val="TableText"/>
              <w:keepNext/>
              <w:rPr>
                <w:rStyle w:val="Strong"/>
              </w:rPr>
            </w:pPr>
            <w:r w:rsidRPr="009E3E71">
              <w:rPr>
                <w:rStyle w:val="Strong"/>
              </w:rPr>
              <w:t>Endangered</w:t>
            </w:r>
          </w:p>
          <w:p w14:paraId="55AF9695" w14:textId="77777777" w:rsidR="001C1644" w:rsidRPr="009E3E71" w:rsidRDefault="001C1644" w:rsidP="00EB747D">
            <w:pPr>
              <w:pStyle w:val="TableText"/>
              <w:keepNext/>
              <w:rPr>
                <w:rStyle w:val="Strong"/>
              </w:rPr>
            </w:pPr>
            <w:r w:rsidRPr="009E3E71">
              <w:rPr>
                <w:rStyle w:val="Strong"/>
              </w:rPr>
              <w:t>Near future</w:t>
            </w:r>
          </w:p>
        </w:tc>
        <w:tc>
          <w:tcPr>
            <w:tcW w:w="2217" w:type="dxa"/>
            <w:tcBorders>
              <w:top w:val="single" w:sz="4" w:space="0" w:color="FFFFFF" w:themeColor="background1"/>
              <w:left w:val="single" w:sz="4" w:space="0" w:color="FFFFFF" w:themeColor="background1"/>
              <w:bottom w:val="single" w:sz="4" w:space="0" w:color="FFFFFF" w:themeColor="background1"/>
              <w:right w:val="single" w:sz="4" w:space="0" w:color="auto"/>
            </w:tcBorders>
            <w:shd w:val="clear" w:color="auto" w:fill="FFFF00"/>
          </w:tcPr>
          <w:p w14:paraId="4C30AF0A" w14:textId="77777777" w:rsidR="001C1644" w:rsidRPr="009E3E71" w:rsidRDefault="001C1644" w:rsidP="00EB747D">
            <w:pPr>
              <w:pStyle w:val="TableText"/>
              <w:keepNext/>
              <w:rPr>
                <w:rStyle w:val="Strong"/>
              </w:rPr>
            </w:pPr>
            <w:r w:rsidRPr="009E3E71">
              <w:rPr>
                <w:rStyle w:val="Strong"/>
              </w:rPr>
              <w:t>Vulnerable</w:t>
            </w:r>
          </w:p>
          <w:p w14:paraId="02B7F578" w14:textId="77777777" w:rsidR="001C1644" w:rsidRPr="009E3E71" w:rsidRDefault="001C1644" w:rsidP="00EB747D">
            <w:pPr>
              <w:pStyle w:val="TableText"/>
              <w:keepNext/>
              <w:rPr>
                <w:rStyle w:val="Strong"/>
              </w:rPr>
            </w:pPr>
            <w:r w:rsidRPr="009E3E71">
              <w:rPr>
                <w:rStyle w:val="Strong"/>
              </w:rPr>
              <w:t>Medium-term future</w:t>
            </w:r>
          </w:p>
        </w:tc>
      </w:tr>
      <w:tr w:rsidR="001C1644" w:rsidRPr="004F5429" w14:paraId="4D06B0D8" w14:textId="77777777" w:rsidTr="00EB747D">
        <w:trPr>
          <w:trHeight w:val="442"/>
        </w:trPr>
        <w:tc>
          <w:tcPr>
            <w:tcW w:w="4042" w:type="dxa"/>
            <w:tcBorders>
              <w:top w:val="nil"/>
              <w:left w:val="single" w:sz="4" w:space="0" w:color="auto"/>
              <w:bottom w:val="single" w:sz="4" w:space="0" w:color="auto"/>
              <w:right w:val="nil"/>
            </w:tcBorders>
            <w:shd w:val="clear" w:color="auto" w:fill="BFBFBF" w:themeFill="background1" w:themeFillShade="BF"/>
            <w:vAlign w:val="center"/>
          </w:tcPr>
          <w:p w14:paraId="3E1B2FC3" w14:textId="77777777" w:rsidR="001C1644" w:rsidRPr="004F5429" w:rsidRDefault="001C1644" w:rsidP="00EB747D">
            <w:pPr>
              <w:pStyle w:val="TableText"/>
              <w:rPr>
                <w:rStyle w:val="Strong"/>
              </w:rPr>
            </w:pPr>
            <w:r w:rsidRPr="004F5429">
              <w:rPr>
                <w:rStyle w:val="Strong"/>
              </w:rPr>
              <w:t xml:space="preserve">Indicating the probability of extinction in the wild to be: </w:t>
            </w:r>
          </w:p>
        </w:tc>
        <w:tc>
          <w:tcPr>
            <w:tcW w:w="2252" w:type="dxa"/>
            <w:tcBorders>
              <w:top w:val="single" w:sz="4" w:space="0" w:color="FFFFFF" w:themeColor="background1"/>
              <w:left w:val="nil"/>
              <w:bottom w:val="single" w:sz="4" w:space="0" w:color="auto"/>
              <w:right w:val="single" w:sz="4" w:space="0" w:color="FFFFFF" w:themeColor="background1"/>
            </w:tcBorders>
            <w:shd w:val="clear" w:color="auto" w:fill="FF7C80"/>
            <w:vAlign w:val="center"/>
          </w:tcPr>
          <w:p w14:paraId="3404114D" w14:textId="77777777" w:rsidR="001C1644" w:rsidRPr="004F5429" w:rsidRDefault="001C1644" w:rsidP="00EB747D">
            <w:pPr>
              <w:pStyle w:val="TableText"/>
              <w:rPr>
                <w:rStyle w:val="Strong"/>
                <w:b w:val="0"/>
                <w:bCs w:val="0"/>
              </w:rPr>
            </w:pPr>
            <w:r w:rsidRPr="004F5429">
              <w:rPr>
                <w:rStyle w:val="Strong"/>
                <w:b w:val="0"/>
                <w:bCs w:val="0"/>
              </w:rPr>
              <w:t>≥ 50% in 10 years or 3 generations, whichever is longer (100 years max.)</w:t>
            </w:r>
          </w:p>
        </w:tc>
        <w:tc>
          <w:tcPr>
            <w:tcW w:w="2113" w:type="dxa"/>
            <w:tcBorders>
              <w:top w:val="single" w:sz="4" w:space="0" w:color="FFFFFF" w:themeColor="background1"/>
              <w:left w:val="single" w:sz="4" w:space="0" w:color="FFFFFF" w:themeColor="background1"/>
              <w:bottom w:val="single" w:sz="4" w:space="0" w:color="auto"/>
              <w:right w:val="single" w:sz="4" w:space="0" w:color="FFFFFF" w:themeColor="background1"/>
            </w:tcBorders>
            <w:shd w:val="clear" w:color="auto" w:fill="FF9933"/>
            <w:vAlign w:val="center"/>
          </w:tcPr>
          <w:p w14:paraId="1B187910" w14:textId="77777777" w:rsidR="001C1644" w:rsidRPr="004F5429" w:rsidRDefault="001C1644" w:rsidP="00EB747D">
            <w:pPr>
              <w:pStyle w:val="TableText"/>
              <w:rPr>
                <w:rStyle w:val="Strong"/>
                <w:b w:val="0"/>
                <w:bCs w:val="0"/>
              </w:rPr>
            </w:pPr>
            <w:r w:rsidRPr="004F5429">
              <w:rPr>
                <w:rStyle w:val="Strong"/>
                <w:b w:val="0"/>
                <w:bCs w:val="0"/>
              </w:rPr>
              <w:t>≥ 20% in 20 years or 5 generations, whichever is longer (100 years max.)</w:t>
            </w:r>
          </w:p>
        </w:tc>
        <w:tc>
          <w:tcPr>
            <w:tcW w:w="2217" w:type="dxa"/>
            <w:tcBorders>
              <w:top w:val="single" w:sz="4" w:space="0" w:color="FFFFFF" w:themeColor="background1"/>
              <w:left w:val="single" w:sz="4" w:space="0" w:color="FFFFFF" w:themeColor="background1"/>
              <w:bottom w:val="single" w:sz="4" w:space="0" w:color="auto"/>
              <w:right w:val="single" w:sz="4" w:space="0" w:color="auto"/>
            </w:tcBorders>
            <w:shd w:val="clear" w:color="auto" w:fill="FFFF66"/>
            <w:vAlign w:val="center"/>
          </w:tcPr>
          <w:p w14:paraId="14E9163C" w14:textId="77777777" w:rsidR="001C1644" w:rsidRPr="004F5429" w:rsidRDefault="001C1644" w:rsidP="00EB747D">
            <w:pPr>
              <w:pStyle w:val="TableText"/>
              <w:rPr>
                <w:rStyle w:val="Strong"/>
                <w:b w:val="0"/>
                <w:bCs w:val="0"/>
              </w:rPr>
            </w:pPr>
            <w:r w:rsidRPr="004F5429">
              <w:rPr>
                <w:rStyle w:val="Strong"/>
                <w:b w:val="0"/>
                <w:bCs w:val="0"/>
              </w:rPr>
              <w:t xml:space="preserve">≥ 10% in 100 years </w:t>
            </w:r>
          </w:p>
        </w:tc>
      </w:tr>
    </w:tbl>
    <w:p w14:paraId="14BB3F63" w14:textId="77777777" w:rsidR="001C1644" w:rsidRPr="00AD2722" w:rsidRDefault="001C1644" w:rsidP="001C1644">
      <w:pPr>
        <w:pStyle w:val="Heading3"/>
        <w:spacing w:before="240"/>
        <w:ind w:left="964" w:hanging="964"/>
      </w:pPr>
      <w:r>
        <w:t>Criterion 5 e</w:t>
      </w:r>
      <w:r w:rsidRPr="00AD2722">
        <w:t>vidence</w:t>
      </w:r>
    </w:p>
    <w:p w14:paraId="6E7B8889" w14:textId="77777777" w:rsidR="001C1644" w:rsidRDefault="001C1644" w:rsidP="001C1644">
      <w:pPr>
        <w:rPr>
          <w:rStyle w:val="Strong"/>
        </w:rPr>
      </w:pPr>
      <w:r w:rsidRPr="002011BE">
        <w:rPr>
          <w:rStyle w:val="Strong"/>
        </w:rPr>
        <w:t>Insufficient data to determine eligibility</w:t>
      </w:r>
    </w:p>
    <w:p w14:paraId="1431EC3A" w14:textId="77777777" w:rsidR="001C1644" w:rsidRDefault="001C1644" w:rsidP="001C1644">
      <w:pPr>
        <w:rPr>
          <w:lang w:eastAsia="ja-JP"/>
        </w:rPr>
      </w:pPr>
      <w:r w:rsidRPr="00AD2722">
        <w:rPr>
          <w:bCs/>
        </w:rPr>
        <w:t xml:space="preserve">Population viability analysis has not been undertaken. Therefore, there is insufficient information to determine the eligibility of </w:t>
      </w:r>
      <w:r w:rsidRPr="003C12A5">
        <w:rPr>
          <w:bCs/>
        </w:rPr>
        <w:t xml:space="preserve">the </w:t>
      </w:r>
      <w:r w:rsidRPr="002011BE">
        <w:rPr>
          <w:bCs/>
        </w:rPr>
        <w:t>subspecies</w:t>
      </w:r>
      <w:r w:rsidRPr="003C12A5">
        <w:rPr>
          <w:bCs/>
        </w:rPr>
        <w:t xml:space="preserve"> for listing in any category under this criterion.</w:t>
      </w:r>
      <w:r w:rsidRPr="00D04CCD">
        <w:rPr>
          <w:lang w:eastAsia="ja-JP"/>
        </w:rPr>
        <w:t xml:space="preserve"> </w:t>
      </w:r>
      <w:r w:rsidRPr="29B5A88C">
        <w:rPr>
          <w:lang w:eastAsia="ja-JP"/>
        </w:rPr>
        <w:t xml:space="preserve">However, the purpose of this consultation document is to elicit additional information to better understand the </w:t>
      </w:r>
      <w:r>
        <w:rPr>
          <w:lang w:eastAsia="ja-JP"/>
        </w:rPr>
        <w:t>sub</w:t>
      </w:r>
      <w:r w:rsidRPr="29B5A88C">
        <w:rPr>
          <w:lang w:eastAsia="ja-JP"/>
        </w:rPr>
        <w:t xml:space="preserve">species’ status. This conclusion should therefore </w:t>
      </w:r>
      <w:proofErr w:type="gramStart"/>
      <w:r w:rsidRPr="29B5A88C">
        <w:rPr>
          <w:lang w:eastAsia="ja-JP"/>
        </w:rPr>
        <w:t>be considered to be</w:t>
      </w:r>
      <w:proofErr w:type="gramEnd"/>
      <w:r w:rsidRPr="29B5A88C">
        <w:rPr>
          <w:lang w:eastAsia="ja-JP"/>
        </w:rPr>
        <w:t xml:space="preserve"> tentative at this stage, as it may be changed as a result of responses to this consultation process.</w:t>
      </w:r>
    </w:p>
    <w:p w14:paraId="5A403BAB" w14:textId="77777777" w:rsidR="001C1644" w:rsidRPr="00AD2722" w:rsidRDefault="001C1644" w:rsidP="001C1644">
      <w:pPr>
        <w:pStyle w:val="Heading3"/>
        <w:ind w:left="964" w:hanging="964"/>
      </w:pPr>
      <w:r w:rsidRPr="00AD2722">
        <w:t>Adequacy of survey</w:t>
      </w:r>
    </w:p>
    <w:p w14:paraId="6D3DFDB6" w14:textId="77777777" w:rsidR="001C1644" w:rsidRDefault="001C1644" w:rsidP="001C1644">
      <w:r w:rsidRPr="002011BE">
        <w:t>The survey effort has been considered adequate and there is sufficient scientific evidence to support the assessment.</w:t>
      </w:r>
    </w:p>
    <w:p w14:paraId="7E3B3336" w14:textId="77777777" w:rsidR="001C1644" w:rsidRPr="00AD2722" w:rsidRDefault="001C1644" w:rsidP="001C1644">
      <w:pPr>
        <w:pStyle w:val="Heading3"/>
      </w:pPr>
      <w:r w:rsidRPr="00AD2722">
        <w:t>Listing and Recovery Plan Recommendations</w:t>
      </w:r>
    </w:p>
    <w:p w14:paraId="4028A7D0" w14:textId="77777777" w:rsidR="001C1644" w:rsidRPr="00074648" w:rsidRDefault="001C1644" w:rsidP="001C1644">
      <w:pPr>
        <w:rPr>
          <w:lang w:eastAsia="ja-JP"/>
        </w:rPr>
      </w:pPr>
      <w:r w:rsidRPr="00330BF9">
        <w:rPr>
          <w:lang w:eastAsia="ja-JP"/>
        </w:rPr>
        <w:t xml:space="preserve">A decision about whether there should be a Recovery Plan for this </w:t>
      </w:r>
      <w:r>
        <w:rPr>
          <w:lang w:eastAsia="ja-JP"/>
        </w:rPr>
        <w:t>sub</w:t>
      </w:r>
      <w:r w:rsidRPr="00330BF9">
        <w:rPr>
          <w:lang w:eastAsia="ja-JP"/>
        </w:rPr>
        <w:t>species has not yet been made. The purpose of this consultation document is to elicit additional information to help inform the decision.</w:t>
      </w:r>
    </w:p>
    <w:p w14:paraId="72BAA084" w14:textId="77777777" w:rsidR="001C1644" w:rsidRDefault="001C1644" w:rsidP="001C1644">
      <w:pPr>
        <w:sectPr w:rsidR="001C1644" w:rsidSect="00AB6B4B">
          <w:footerReference w:type="default" r:id="rId44"/>
          <w:footerReference w:type="first" r:id="rId45"/>
          <w:pgSz w:w="11906" w:h="16838"/>
          <w:pgMar w:top="1418" w:right="1418" w:bottom="1418" w:left="1418" w:header="567" w:footer="284" w:gutter="0"/>
          <w:cols w:space="708"/>
          <w:titlePg/>
          <w:docGrid w:linePitch="360"/>
        </w:sectPr>
      </w:pPr>
    </w:p>
    <w:p w14:paraId="7CACCC81" w14:textId="77777777" w:rsidR="001C1644" w:rsidRPr="00C90119" w:rsidRDefault="001C1644" w:rsidP="001C1644">
      <w:pPr>
        <w:pStyle w:val="Normalsmall"/>
        <w:pageBreakBefore/>
      </w:pPr>
      <w:r>
        <w:lastRenderedPageBreak/>
        <w:t xml:space="preserve">© </w:t>
      </w:r>
      <w:r w:rsidRPr="00C90119">
        <w:t xml:space="preserve">Commonwealth of Australia </w:t>
      </w:r>
      <w:r w:rsidRPr="00424A2A">
        <w:t>2022</w:t>
      </w:r>
      <w:r w:rsidRPr="00C90119">
        <w:t xml:space="preserve"> </w:t>
      </w:r>
      <w:r w:rsidRPr="00C90119">
        <w:rPr>
          <w:noProof/>
        </w:rPr>
        <w:drawing>
          <wp:inline distT="0" distB="0" distL="0" distR="0" wp14:anchorId="3025D64F" wp14:editId="369B57B9">
            <wp:extent cx="600075" cy="209952"/>
            <wp:effectExtent l="0" t="0" r="0" b="0"/>
            <wp:docPr id="4" name="Picture 4"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A picture containing text, clipart&#10;&#10;Description automatically generated"/>
                    <pic:cNvPicPr/>
                  </pic:nvPicPr>
                  <pic:blipFill>
                    <a:blip r:embed="rId46"/>
                    <a:stretch>
                      <a:fillRect/>
                    </a:stretch>
                  </pic:blipFill>
                  <pic:spPr>
                    <a:xfrm>
                      <a:off x="0" y="0"/>
                      <a:ext cx="625166" cy="218731"/>
                    </a:xfrm>
                    <a:prstGeom prst="rect">
                      <a:avLst/>
                    </a:prstGeom>
                  </pic:spPr>
                </pic:pic>
              </a:graphicData>
            </a:graphic>
          </wp:inline>
        </w:drawing>
      </w:r>
    </w:p>
    <w:p w14:paraId="0C2E6814" w14:textId="77777777" w:rsidR="001C1644" w:rsidRPr="00C90119" w:rsidRDefault="001C1644" w:rsidP="001C1644">
      <w:pPr>
        <w:pStyle w:val="Normalsmall"/>
        <w:rPr>
          <w:rStyle w:val="Strong"/>
        </w:rPr>
      </w:pPr>
      <w:r w:rsidRPr="00C90119">
        <w:rPr>
          <w:rStyle w:val="Strong"/>
        </w:rPr>
        <w:t>Ownership of intellectual property rights</w:t>
      </w:r>
    </w:p>
    <w:p w14:paraId="6B5B7A70" w14:textId="77777777" w:rsidR="001C1644" w:rsidRPr="00C90119" w:rsidRDefault="001C1644" w:rsidP="001C1644">
      <w:pPr>
        <w:pStyle w:val="Normalsmall"/>
      </w:pPr>
      <w:r w:rsidRPr="00C90119">
        <w:t>Unless otherwise noted, copyright (and any other intellectual property rights) in this publication is owned by the Commonwealth of Australia (referred to as the Commonwealth).</w:t>
      </w:r>
    </w:p>
    <w:p w14:paraId="2F751D37" w14:textId="77777777" w:rsidR="001C1644" w:rsidRPr="00C90119" w:rsidRDefault="001C1644" w:rsidP="001C1644">
      <w:pPr>
        <w:pStyle w:val="Normalsmall"/>
        <w:rPr>
          <w:rStyle w:val="Strong"/>
        </w:rPr>
      </w:pPr>
      <w:r w:rsidRPr="00C90119">
        <w:rPr>
          <w:rStyle w:val="Strong"/>
        </w:rPr>
        <w:t>Creative Commons licence</w:t>
      </w:r>
    </w:p>
    <w:p w14:paraId="3AEE8AA4" w14:textId="77777777" w:rsidR="001C1644" w:rsidRPr="00C90119" w:rsidRDefault="001C1644" w:rsidP="001C1644">
      <w:pPr>
        <w:pStyle w:val="Normalsmall"/>
      </w:pPr>
      <w:r w:rsidRPr="00C90119">
        <w:t xml:space="preserve">All material in this publication is licensed under a </w:t>
      </w:r>
      <w:hyperlink r:id="rId47" w:history="1">
        <w:r w:rsidRPr="00C90119">
          <w:rPr>
            <w:rStyle w:val="Hyperlink"/>
          </w:rPr>
          <w:t>Creative Commons Attribution 4.0 International Licence</w:t>
        </w:r>
      </w:hyperlink>
      <w:r w:rsidRPr="00C90119">
        <w:t xml:space="preserve"> except content supplied by third parties, </w:t>
      </w:r>
      <w:proofErr w:type="gramStart"/>
      <w:r w:rsidRPr="00C90119">
        <w:t>logos</w:t>
      </w:r>
      <w:proofErr w:type="gramEnd"/>
      <w:r w:rsidRPr="00C90119">
        <w:t xml:space="preserve"> and the Commonwealth Coat of Arms.</w:t>
      </w:r>
    </w:p>
    <w:p w14:paraId="6C49903D" w14:textId="77777777" w:rsidR="001C1644" w:rsidRPr="00C90119" w:rsidRDefault="001C1644" w:rsidP="001C1644">
      <w:pPr>
        <w:pStyle w:val="Normalsmall"/>
      </w:pPr>
      <w:r w:rsidRPr="00C90119">
        <w:t xml:space="preserve">Inquiries about the licence and any use of this document should be emailed to </w:t>
      </w:r>
      <w:hyperlink r:id="rId48" w:history="1">
        <w:r w:rsidRPr="00C90119">
          <w:rPr>
            <w:rStyle w:val="Hyperlink"/>
          </w:rPr>
          <w:t>copyright@awe.gov.au</w:t>
        </w:r>
      </w:hyperlink>
      <w:r w:rsidRPr="00C90119">
        <w:t>.</w:t>
      </w:r>
    </w:p>
    <w:p w14:paraId="5D2F6C1E" w14:textId="77777777" w:rsidR="001C1644" w:rsidRPr="00C90119" w:rsidRDefault="001C1644" w:rsidP="001C1644">
      <w:pPr>
        <w:pStyle w:val="Normalsmall"/>
        <w:rPr>
          <w:rStyle w:val="Strong"/>
        </w:rPr>
      </w:pPr>
      <w:r w:rsidRPr="00C90119">
        <w:rPr>
          <w:rStyle w:val="Strong"/>
        </w:rPr>
        <w:t>Cataloguing data</w:t>
      </w:r>
    </w:p>
    <w:p w14:paraId="7F53B3C1" w14:textId="77777777" w:rsidR="001C1644" w:rsidRDefault="001C1644" w:rsidP="001C1644">
      <w:pPr>
        <w:pStyle w:val="Normalsmall"/>
      </w:pPr>
      <w:r w:rsidRPr="00C90119">
        <w:t xml:space="preserve">This publication (and any material sourced from it) should be attributed as: Department of Agriculture, Water and the Environment </w:t>
      </w:r>
      <w:r w:rsidRPr="00424A2A">
        <w:t xml:space="preserve">2022, </w:t>
      </w:r>
      <w:r w:rsidRPr="00C90119">
        <w:rPr>
          <w:i/>
        </w:rPr>
        <w:t>Conservation</w:t>
      </w:r>
      <w:r>
        <w:rPr>
          <w:i/>
        </w:rPr>
        <w:t xml:space="preserve"> Advice for </w:t>
      </w:r>
      <w:proofErr w:type="spellStart"/>
      <w:r>
        <w:t>Sminthopsis</w:t>
      </w:r>
      <w:proofErr w:type="spellEnd"/>
      <w:r>
        <w:t xml:space="preserve"> </w:t>
      </w:r>
      <w:proofErr w:type="spellStart"/>
      <w:r>
        <w:t>griseoventer</w:t>
      </w:r>
      <w:proofErr w:type="spellEnd"/>
      <w:r>
        <w:t xml:space="preserve"> </w:t>
      </w:r>
      <w:proofErr w:type="spellStart"/>
      <w:r>
        <w:t>aitkeni</w:t>
      </w:r>
      <w:proofErr w:type="spellEnd"/>
      <w:r>
        <w:rPr>
          <w:i/>
        </w:rPr>
        <w:t xml:space="preserve"> (Kangaroo Island dunnart)</w:t>
      </w:r>
      <w:r>
        <w:t xml:space="preserve">, Canberra. </w:t>
      </w:r>
      <w:r w:rsidRPr="00D431C8">
        <w:rPr>
          <w:noProof/>
        </w:rPr>
        <w:drawing>
          <wp:inline distT="0" distB="0" distL="0" distR="0" wp14:anchorId="00812D30" wp14:editId="76AF457A">
            <wp:extent cx="600075" cy="209952"/>
            <wp:effectExtent l="0" t="0" r="0" b="0"/>
            <wp:docPr id="5" name="Picture 5"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A picture containing text, clipart&#10;&#10;Description automatically generated"/>
                    <pic:cNvPicPr/>
                  </pic:nvPicPr>
                  <pic:blipFill>
                    <a:blip r:embed="rId46"/>
                    <a:stretch>
                      <a:fillRect/>
                    </a:stretch>
                  </pic:blipFill>
                  <pic:spPr>
                    <a:xfrm>
                      <a:off x="0" y="0"/>
                      <a:ext cx="625166" cy="218731"/>
                    </a:xfrm>
                    <a:prstGeom prst="rect">
                      <a:avLst/>
                    </a:prstGeom>
                  </pic:spPr>
                </pic:pic>
              </a:graphicData>
            </a:graphic>
          </wp:inline>
        </w:drawing>
      </w:r>
    </w:p>
    <w:p w14:paraId="4923F2CA" w14:textId="77777777" w:rsidR="001C1644" w:rsidRDefault="001C1644" w:rsidP="001C1644">
      <w:pPr>
        <w:pStyle w:val="Normalsmall"/>
      </w:pPr>
      <w:r>
        <w:t xml:space="preserve">This publication is </w:t>
      </w:r>
      <w:r w:rsidRPr="00E20810">
        <w:t>available at</w:t>
      </w:r>
      <w:r>
        <w:t xml:space="preserve"> the </w:t>
      </w:r>
      <w:hyperlink r:id="rId49" w:history="1">
        <w:r w:rsidRPr="00BA28D1">
          <w:rPr>
            <w:rStyle w:val="Hyperlink"/>
          </w:rPr>
          <w:t xml:space="preserve">SPRAT profile for </w:t>
        </w:r>
        <w:proofErr w:type="spellStart"/>
        <w:r w:rsidRPr="00715E8F">
          <w:rPr>
            <w:rStyle w:val="Hyperlink"/>
            <w:i/>
            <w:iCs/>
          </w:rPr>
          <w:t>Sminthopsis</w:t>
        </w:r>
        <w:proofErr w:type="spellEnd"/>
        <w:r w:rsidRPr="00715E8F">
          <w:rPr>
            <w:rStyle w:val="Hyperlink"/>
            <w:i/>
            <w:iCs/>
          </w:rPr>
          <w:t xml:space="preserve"> </w:t>
        </w:r>
        <w:proofErr w:type="spellStart"/>
        <w:r w:rsidRPr="00715E8F">
          <w:rPr>
            <w:rStyle w:val="Hyperlink"/>
            <w:i/>
            <w:iCs/>
          </w:rPr>
          <w:t>aitkeni</w:t>
        </w:r>
        <w:proofErr w:type="spellEnd"/>
        <w:r w:rsidRPr="00715E8F">
          <w:rPr>
            <w:rStyle w:val="Hyperlink"/>
            <w:iCs/>
          </w:rPr>
          <w:t xml:space="preserve"> (</w:t>
        </w:r>
        <w:r>
          <w:rPr>
            <w:rStyle w:val="Hyperlink"/>
            <w:iCs/>
          </w:rPr>
          <w:t>Kangaroo Island dunnart</w:t>
        </w:r>
        <w:r w:rsidRPr="00715E8F">
          <w:rPr>
            <w:rStyle w:val="Hyperlink"/>
            <w:iCs/>
          </w:rPr>
          <w:t>).</w:t>
        </w:r>
      </w:hyperlink>
    </w:p>
    <w:p w14:paraId="03261D02" w14:textId="77777777" w:rsidR="001C1644" w:rsidRDefault="001C1644" w:rsidP="001C1644">
      <w:pPr>
        <w:pStyle w:val="Normalsmall"/>
        <w:spacing w:after="0"/>
      </w:pPr>
      <w:r>
        <w:t xml:space="preserve">Department of Agriculture, </w:t>
      </w:r>
      <w:proofErr w:type="gramStart"/>
      <w:r>
        <w:t>Water</w:t>
      </w:r>
      <w:proofErr w:type="gramEnd"/>
      <w:r>
        <w:t xml:space="preserve"> and the Environment</w:t>
      </w:r>
    </w:p>
    <w:p w14:paraId="68337F3C" w14:textId="77777777" w:rsidR="001C1644" w:rsidRDefault="001C1644" w:rsidP="001C1644">
      <w:pPr>
        <w:pStyle w:val="Normalsmall"/>
        <w:spacing w:after="0"/>
      </w:pPr>
      <w:r>
        <w:t>GPO Box 858, Canberra ACT 2601</w:t>
      </w:r>
    </w:p>
    <w:p w14:paraId="1AA512C5" w14:textId="77777777" w:rsidR="001C1644" w:rsidRDefault="001C1644" w:rsidP="001C1644">
      <w:pPr>
        <w:pStyle w:val="Normalsmall"/>
        <w:spacing w:after="0"/>
      </w:pPr>
      <w:r>
        <w:t xml:space="preserve">Telephone </w:t>
      </w:r>
      <w:r w:rsidRPr="00773056">
        <w:t>1800 900 090</w:t>
      </w:r>
    </w:p>
    <w:p w14:paraId="49CDBE3F" w14:textId="77777777" w:rsidR="001C1644" w:rsidRDefault="001C1644" w:rsidP="001C1644">
      <w:pPr>
        <w:pStyle w:val="Normalsmall"/>
      </w:pPr>
      <w:r w:rsidRPr="00E20810">
        <w:t xml:space="preserve">Web </w:t>
      </w:r>
      <w:hyperlink r:id="rId50" w:history="1">
        <w:r w:rsidRPr="00E20810">
          <w:rPr>
            <w:rStyle w:val="Hyperlink"/>
          </w:rPr>
          <w:t>awe.gov.au</w:t>
        </w:r>
      </w:hyperlink>
    </w:p>
    <w:p w14:paraId="750856F1" w14:textId="77777777" w:rsidR="001C1644" w:rsidRDefault="001C1644" w:rsidP="001C1644">
      <w:pPr>
        <w:pStyle w:val="Normalsmall"/>
      </w:pPr>
      <w:r>
        <w:t xml:space="preserve">The Australian Government acting through the Department of Agriculture, Water and the Environment has exercised due care and skill in preparing and compiling the information and data in this publication. Notwithstanding, the Department of Agriculture, Water and the Environment, its employees and advisers disclaim all liability, including liability for negligence and for any loss, damage, injury, </w:t>
      </w:r>
      <w:proofErr w:type="gramStart"/>
      <w:r>
        <w:t>expense</w:t>
      </w:r>
      <w:proofErr w:type="gramEnd"/>
      <w:r>
        <w:t xml:space="preserve"> or cost incurred by any person as a result of accessing, using or relying on any of the information or data in this publication to the maximum extent permitted by law.</w:t>
      </w:r>
    </w:p>
    <w:p w14:paraId="5BFC5682" w14:textId="77777777" w:rsidR="001C1644" w:rsidRPr="00E63E3A" w:rsidRDefault="001C1644" w:rsidP="001C1644">
      <w:pPr>
        <w:pStyle w:val="Normalsmall"/>
        <w:rPr>
          <w:rStyle w:val="Strong"/>
        </w:rPr>
      </w:pPr>
      <w:r w:rsidRPr="00E63E3A">
        <w:rPr>
          <w:rStyle w:val="Strong"/>
        </w:rPr>
        <w:t>Acknowledgements</w:t>
      </w:r>
    </w:p>
    <w:p w14:paraId="7A8F95E9" w14:textId="77777777" w:rsidR="001C1644" w:rsidRDefault="001C1644" w:rsidP="001C1644">
      <w:pPr>
        <w:pStyle w:val="Normalsmall"/>
      </w:pPr>
      <w:r>
        <w:t>Input was provided by the South Australian Department for Environment and Water, Kangaroo Island Landscapes Board, and KI dunnart Recovery Team.</w:t>
      </w:r>
    </w:p>
    <w:p w14:paraId="7176FFEE" w14:textId="77777777" w:rsidR="001C1644" w:rsidRPr="00AF6941" w:rsidRDefault="001C1644" w:rsidP="001C1644">
      <w:pPr>
        <w:pStyle w:val="Caption"/>
      </w:pPr>
      <w:r>
        <w:t>Version history table</w:t>
      </w:r>
    </w:p>
    <w:tbl>
      <w:tblPr>
        <w:tblStyle w:val="TableGrid"/>
        <w:tblW w:w="0" w:type="auto"/>
        <w:tblBorders>
          <w:left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3020"/>
        <w:gridCol w:w="3020"/>
        <w:gridCol w:w="3020"/>
      </w:tblGrid>
      <w:tr w:rsidR="001C1644" w14:paraId="384CCFF3" w14:textId="77777777" w:rsidTr="00EB747D">
        <w:trPr>
          <w:cantSplit/>
          <w:tblHeader/>
        </w:trPr>
        <w:tc>
          <w:tcPr>
            <w:tcW w:w="3020" w:type="dxa"/>
            <w:tcBorders>
              <w:top w:val="single" w:sz="4" w:space="0" w:color="auto"/>
              <w:bottom w:val="single" w:sz="4" w:space="0" w:color="auto"/>
            </w:tcBorders>
          </w:tcPr>
          <w:p w14:paraId="7D454A10" w14:textId="77777777" w:rsidR="001C1644" w:rsidRDefault="001C1644" w:rsidP="00EB747D">
            <w:pPr>
              <w:pStyle w:val="TableHeading"/>
            </w:pPr>
            <w:r>
              <w:t>Document type</w:t>
            </w:r>
          </w:p>
        </w:tc>
        <w:tc>
          <w:tcPr>
            <w:tcW w:w="3020" w:type="dxa"/>
            <w:tcBorders>
              <w:top w:val="single" w:sz="4" w:space="0" w:color="auto"/>
              <w:bottom w:val="single" w:sz="4" w:space="0" w:color="auto"/>
            </w:tcBorders>
          </w:tcPr>
          <w:p w14:paraId="66374AB6" w14:textId="77777777" w:rsidR="001C1644" w:rsidRDefault="001C1644" w:rsidP="00EB747D">
            <w:pPr>
              <w:pStyle w:val="TableHeading"/>
            </w:pPr>
            <w:r>
              <w:t>Title</w:t>
            </w:r>
          </w:p>
        </w:tc>
        <w:tc>
          <w:tcPr>
            <w:tcW w:w="3020" w:type="dxa"/>
            <w:tcBorders>
              <w:top w:val="single" w:sz="4" w:space="0" w:color="auto"/>
              <w:bottom w:val="single" w:sz="4" w:space="0" w:color="auto"/>
            </w:tcBorders>
          </w:tcPr>
          <w:p w14:paraId="723A0E8B" w14:textId="77777777" w:rsidR="001C1644" w:rsidRDefault="001C1644" w:rsidP="00EB747D">
            <w:pPr>
              <w:pStyle w:val="TableHeading"/>
            </w:pPr>
            <w:r>
              <w:t xml:space="preserve">Date [dd mm </w:t>
            </w:r>
            <w:proofErr w:type="spellStart"/>
            <w:r>
              <w:t>yyyy</w:t>
            </w:r>
            <w:proofErr w:type="spellEnd"/>
            <w:r>
              <w:t>]</w:t>
            </w:r>
          </w:p>
        </w:tc>
      </w:tr>
      <w:tr w:rsidR="001C1644" w14:paraId="49BFF940" w14:textId="77777777" w:rsidTr="00EB747D">
        <w:tc>
          <w:tcPr>
            <w:tcW w:w="3020" w:type="dxa"/>
            <w:tcBorders>
              <w:top w:val="single" w:sz="4" w:space="0" w:color="auto"/>
            </w:tcBorders>
          </w:tcPr>
          <w:p w14:paraId="75D27504" w14:textId="77777777" w:rsidR="001C1644" w:rsidRDefault="001C1644" w:rsidP="00EB747D">
            <w:pPr>
              <w:pStyle w:val="TableText"/>
            </w:pPr>
            <w:r>
              <w:t>–</w:t>
            </w:r>
          </w:p>
        </w:tc>
        <w:tc>
          <w:tcPr>
            <w:tcW w:w="3020" w:type="dxa"/>
            <w:tcBorders>
              <w:top w:val="single" w:sz="4" w:space="0" w:color="auto"/>
            </w:tcBorders>
          </w:tcPr>
          <w:p w14:paraId="25E00F31" w14:textId="77777777" w:rsidR="001C1644" w:rsidRDefault="001C1644" w:rsidP="00EB747D">
            <w:pPr>
              <w:pStyle w:val="TableText"/>
            </w:pPr>
            <w:r>
              <w:t>–</w:t>
            </w:r>
          </w:p>
        </w:tc>
        <w:tc>
          <w:tcPr>
            <w:tcW w:w="3020" w:type="dxa"/>
            <w:tcBorders>
              <w:top w:val="single" w:sz="4" w:space="0" w:color="auto"/>
            </w:tcBorders>
          </w:tcPr>
          <w:p w14:paraId="1FB3A4A4" w14:textId="77777777" w:rsidR="001C1644" w:rsidRDefault="001C1644" w:rsidP="00EB747D">
            <w:pPr>
              <w:pStyle w:val="TableText"/>
            </w:pPr>
            <w:r>
              <w:t>–</w:t>
            </w:r>
          </w:p>
        </w:tc>
      </w:tr>
      <w:tr w:rsidR="001C1644" w14:paraId="2F0BD0D6" w14:textId="77777777" w:rsidTr="00EB747D">
        <w:tc>
          <w:tcPr>
            <w:tcW w:w="3020" w:type="dxa"/>
          </w:tcPr>
          <w:p w14:paraId="64C9E5A3" w14:textId="77777777" w:rsidR="001C1644" w:rsidRDefault="001C1644" w:rsidP="00EB747D">
            <w:pPr>
              <w:pStyle w:val="TableText"/>
            </w:pPr>
            <w:r>
              <w:t>–</w:t>
            </w:r>
          </w:p>
        </w:tc>
        <w:tc>
          <w:tcPr>
            <w:tcW w:w="3020" w:type="dxa"/>
          </w:tcPr>
          <w:p w14:paraId="307B92CE" w14:textId="77777777" w:rsidR="001C1644" w:rsidRDefault="001C1644" w:rsidP="00EB747D">
            <w:pPr>
              <w:pStyle w:val="TableText"/>
            </w:pPr>
            <w:r>
              <w:t>–</w:t>
            </w:r>
          </w:p>
        </w:tc>
        <w:tc>
          <w:tcPr>
            <w:tcW w:w="3020" w:type="dxa"/>
          </w:tcPr>
          <w:p w14:paraId="0FBBB497" w14:textId="77777777" w:rsidR="001C1644" w:rsidRDefault="001C1644" w:rsidP="00EB747D">
            <w:pPr>
              <w:pStyle w:val="TableText"/>
            </w:pPr>
            <w:r>
              <w:t>–</w:t>
            </w:r>
          </w:p>
        </w:tc>
      </w:tr>
    </w:tbl>
    <w:p w14:paraId="73575C42" w14:textId="77777777" w:rsidR="001C1644" w:rsidRPr="009E30E5" w:rsidRDefault="001C1644" w:rsidP="001C1644"/>
    <w:p w14:paraId="797B4ADB" w14:textId="77777777" w:rsidR="001C1644" w:rsidRDefault="001C1644" w:rsidP="001C1644"/>
    <w:p w14:paraId="09F3AF92" w14:textId="77777777" w:rsidR="001C1644" w:rsidRPr="00330BF9" w:rsidRDefault="001C1644" w:rsidP="001C1644"/>
    <w:p w14:paraId="64A318D4" w14:textId="77777777" w:rsidR="001C1644" w:rsidRPr="00AD0802" w:rsidRDefault="001C1644" w:rsidP="001C1644"/>
    <w:p w14:paraId="4928BA94" w14:textId="77777777" w:rsidR="00AA1055" w:rsidRPr="001C1644" w:rsidRDefault="00AA1055" w:rsidP="001C1644"/>
    <w:sectPr w:rsidR="00AA1055" w:rsidRPr="001C1644" w:rsidSect="00F4607D">
      <w:headerReference w:type="even" r:id="rId51"/>
      <w:headerReference w:type="default" r:id="rId52"/>
      <w:headerReference w:type="first" r:id="rId53"/>
      <w:footerReference w:type="first" r:id="rId54"/>
      <w:pgSz w:w="11906" w:h="16838"/>
      <w:pgMar w:top="1418" w:right="1418" w:bottom="1418" w:left="1418" w:header="567" w:footer="283"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12A882B" w14:textId="77777777" w:rsidR="005460A4" w:rsidRDefault="005460A4" w:rsidP="00260E06">
      <w:pPr>
        <w:spacing w:after="0" w:line="240" w:lineRule="auto"/>
      </w:pPr>
      <w:r>
        <w:separator/>
      </w:r>
    </w:p>
  </w:endnote>
  <w:endnote w:type="continuationSeparator" w:id="0">
    <w:p w14:paraId="7B4856E9" w14:textId="77777777" w:rsidR="005460A4" w:rsidRDefault="005460A4" w:rsidP="00260E06">
      <w:pPr>
        <w:spacing w:after="0" w:line="240" w:lineRule="auto"/>
      </w:pPr>
      <w:r>
        <w:continuationSeparator/>
      </w:r>
    </w:p>
  </w:endnote>
  <w:endnote w:type="continuationNotice" w:id="1">
    <w:p w14:paraId="734AB938" w14:textId="77777777" w:rsidR="005460A4" w:rsidRDefault="005460A4" w:rsidP="00260E0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Arial,Bold">
    <w:altName w:val="Arial"/>
    <w:panose1 w:val="00000000000000000000"/>
    <w:charset w:val="00"/>
    <w:family w:val="auto"/>
    <w:notTrueType/>
    <w:pitch w:val="default"/>
    <w:sig w:usb0="00000003" w:usb1="00000000" w:usb2="00000000" w:usb3="00000000" w:csb0="00000001" w:csb1="00000000"/>
  </w:font>
  <w:font w:name="Arial,Italic">
    <w:altName w:val="Arial"/>
    <w:panose1 w:val="00000000000000000000"/>
    <w:charset w:val="00"/>
    <w:family w:val="auto"/>
    <w:notTrueType/>
    <w:pitch w:val="default"/>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C853369" w14:textId="77777777" w:rsidR="001C1644" w:rsidRDefault="001C1644" w:rsidP="001E4D6B">
    <w:pPr>
      <w:pStyle w:val="Footer"/>
    </w:pPr>
  </w:p>
  <w:p w14:paraId="6D1205FA" w14:textId="77777777" w:rsidR="001C1644" w:rsidRDefault="001C1644" w:rsidP="001E4D6B">
    <w:pPr>
      <w:pStyle w:val="Footer"/>
    </w:pPr>
    <w:r>
      <w:t xml:space="preserve">Department of Agriculture, </w:t>
    </w:r>
    <w:proofErr w:type="gramStart"/>
    <w:r>
      <w:t>Water</w:t>
    </w:r>
    <w:proofErr w:type="gramEnd"/>
    <w:r>
      <w:t xml:space="preserve"> and the Environment</w:t>
    </w:r>
  </w:p>
  <w:p w14:paraId="677C48EB" w14:textId="77777777" w:rsidR="001C1644" w:rsidRDefault="001C1644" w:rsidP="00AB6B4B">
    <w:pPr>
      <w:pStyle w:val="Footer"/>
    </w:pPr>
  </w:p>
  <w:p w14:paraId="26065E60" w14:textId="77777777" w:rsidR="001C1644" w:rsidRDefault="001C1644" w:rsidP="00AB6B4B">
    <w:pPr>
      <w:pStyle w:val="Footer"/>
    </w:pPr>
    <w:r>
      <w:fldChar w:fldCharType="begin"/>
    </w:r>
    <w:r>
      <w:instrText xml:space="preserve"> PAGE   \* MERGEFORMAT </w:instrText>
    </w:r>
    <w:r>
      <w:fldChar w:fldCharType="separate"/>
    </w:r>
    <w:r>
      <w:t>1</w:t>
    </w:r>
    <w:r>
      <w:rPr>
        <w:noProof/>
      </w:rP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5CF04CE" w14:textId="77777777" w:rsidR="001C1644" w:rsidRDefault="001C1644" w:rsidP="00AB6B4B">
    <w:pPr>
      <w:pStyle w:val="Footer"/>
    </w:pPr>
    <w:r>
      <w:t xml:space="preserve">Department of Agriculture, </w:t>
    </w:r>
    <w:proofErr w:type="gramStart"/>
    <w:r>
      <w:t>Water</w:t>
    </w:r>
    <w:proofErr w:type="gramEnd"/>
    <w:r>
      <w:t xml:space="preserve"> and the Environment</w:t>
    </w:r>
  </w:p>
  <w:p w14:paraId="01F83598" w14:textId="77777777" w:rsidR="001C1644" w:rsidRDefault="001C1644" w:rsidP="00AB6B4B">
    <w:pPr>
      <w:pStyle w:val="Footer"/>
    </w:pPr>
    <w:r>
      <w:fldChar w:fldCharType="begin"/>
    </w:r>
    <w:r>
      <w:instrText xml:space="preserve"> PAGE   \* MERGEFORMAT </w:instrText>
    </w:r>
    <w:r>
      <w:fldChar w:fldCharType="separate"/>
    </w:r>
    <w:r>
      <w:rPr>
        <w:noProof/>
      </w:rPr>
      <w:t>1</w:t>
    </w:r>
    <w:r>
      <w:rPr>
        <w:noProof/>
      </w:rP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7992B3" w14:textId="77777777" w:rsidR="001C1644" w:rsidRDefault="001C1644" w:rsidP="00AD0802">
    <w:pPr>
      <w:pStyle w:val="Footer"/>
    </w:pPr>
    <w:r>
      <w:t>Threatened Species Scientific Committee</w:t>
    </w:r>
  </w:p>
  <w:p w14:paraId="39FDA21D" w14:textId="77777777" w:rsidR="001C1644" w:rsidRDefault="001C1644" w:rsidP="00AB6B4B">
    <w:pPr>
      <w:pStyle w:val="Footer"/>
    </w:pPr>
  </w:p>
  <w:p w14:paraId="5240F825" w14:textId="77777777" w:rsidR="001C1644" w:rsidRDefault="001C1644" w:rsidP="00AB6B4B">
    <w:pPr>
      <w:pStyle w:val="Footer"/>
    </w:pPr>
    <w:r>
      <w:fldChar w:fldCharType="begin"/>
    </w:r>
    <w:r>
      <w:instrText xml:space="preserve"> PAGE   \* MERGEFORMAT </w:instrText>
    </w:r>
    <w:r>
      <w:fldChar w:fldCharType="separate"/>
    </w:r>
    <w:r>
      <w:t>1</w:t>
    </w:r>
    <w:r>
      <w:rPr>
        <w:noProof/>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6675C5" w14:textId="77777777" w:rsidR="001C1644" w:rsidRDefault="001C1644" w:rsidP="00AB6B4B">
    <w:pPr>
      <w:pStyle w:val="Footer"/>
    </w:pPr>
    <w:r>
      <w:t>Threatened Species Scientific Committee</w:t>
    </w:r>
  </w:p>
  <w:p w14:paraId="7BC0E2BA" w14:textId="77777777" w:rsidR="001C1644" w:rsidRDefault="001C1644" w:rsidP="00AB6B4B">
    <w:pPr>
      <w:pStyle w:val="Footer"/>
    </w:pPr>
    <w:r>
      <w:fldChar w:fldCharType="begin"/>
    </w:r>
    <w:r>
      <w:instrText xml:space="preserve"> PAGE   \* MERGEFORMAT </w:instrText>
    </w:r>
    <w:r>
      <w:fldChar w:fldCharType="separate"/>
    </w:r>
    <w:r>
      <w:rPr>
        <w:noProof/>
      </w:rPr>
      <w:t>1</w:t>
    </w:r>
    <w:r>
      <w:rPr>
        <w:noProof/>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F7CDEF" w14:textId="77777777" w:rsidR="0070229C" w:rsidRDefault="0070229C" w:rsidP="002F232F">
    <w:pPr>
      <w:pStyle w:val="Footer"/>
    </w:pPr>
    <w:r>
      <w:t>Threatened Species Scientific Committee</w:t>
    </w:r>
  </w:p>
  <w:p w14:paraId="54A4004C" w14:textId="77777777" w:rsidR="0070229C" w:rsidRDefault="0070229C" w:rsidP="002F232F">
    <w:pPr>
      <w:pStyle w:val="Footer"/>
    </w:pP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2B0D52A" w14:textId="77777777" w:rsidR="005460A4" w:rsidRDefault="005460A4" w:rsidP="00260E06">
      <w:pPr>
        <w:spacing w:after="0" w:line="240" w:lineRule="auto"/>
      </w:pPr>
      <w:r>
        <w:separator/>
      </w:r>
    </w:p>
  </w:footnote>
  <w:footnote w:type="continuationSeparator" w:id="0">
    <w:p w14:paraId="1B341A6F" w14:textId="77777777" w:rsidR="005460A4" w:rsidRDefault="005460A4" w:rsidP="00260E06">
      <w:pPr>
        <w:spacing w:after="0" w:line="240" w:lineRule="auto"/>
      </w:pPr>
      <w:r>
        <w:continuationSeparator/>
      </w:r>
    </w:p>
  </w:footnote>
  <w:footnote w:type="continuationNotice" w:id="1">
    <w:p w14:paraId="086956B3" w14:textId="77777777" w:rsidR="005460A4" w:rsidRDefault="005460A4" w:rsidP="00260E06">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095E9F" w14:textId="77777777" w:rsidR="001C1644" w:rsidRDefault="001C1644">
    <w:pPr>
      <w:pStyle w:val="Header"/>
    </w:pPr>
  </w:p>
  <w:p w14:paraId="2B7FBE2C" w14:textId="77777777" w:rsidR="001C1644" w:rsidRDefault="001C1644"/>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A61610" w14:textId="77777777" w:rsidR="001C1644" w:rsidRDefault="001C1644" w:rsidP="0064053D">
    <w:pPr>
      <w:pStyle w:val="Header"/>
    </w:pPr>
    <w:proofErr w:type="spellStart"/>
    <w:r w:rsidRPr="0064053D">
      <w:rPr>
        <w:rStyle w:val="Emphasis"/>
      </w:rPr>
      <w:t>Sminthopsis</w:t>
    </w:r>
    <w:proofErr w:type="spellEnd"/>
    <w:r w:rsidRPr="0064053D">
      <w:rPr>
        <w:rStyle w:val="Emphasis"/>
      </w:rPr>
      <w:t xml:space="preserve"> </w:t>
    </w:r>
    <w:proofErr w:type="spellStart"/>
    <w:r w:rsidRPr="0064053D">
      <w:rPr>
        <w:rStyle w:val="Emphasis"/>
      </w:rPr>
      <w:t>griseoventer</w:t>
    </w:r>
    <w:proofErr w:type="spellEnd"/>
    <w:r w:rsidRPr="0064053D">
      <w:rPr>
        <w:rStyle w:val="Emphasis"/>
      </w:rPr>
      <w:t xml:space="preserve"> </w:t>
    </w:r>
    <w:proofErr w:type="spellStart"/>
    <w:r w:rsidRPr="0064053D">
      <w:rPr>
        <w:rStyle w:val="Emphasis"/>
      </w:rPr>
      <w:t>aitkeni</w:t>
    </w:r>
    <w:proofErr w:type="spellEnd"/>
    <w:r w:rsidRPr="00424A2A">
      <w:rPr>
        <w:rStyle w:val="Emphasis"/>
      </w:rPr>
      <w:t xml:space="preserve"> </w:t>
    </w:r>
    <w:r w:rsidRPr="00424A2A">
      <w:rPr>
        <w:rStyle w:val="Emphasis"/>
        <w:i w:val="0"/>
      </w:rPr>
      <w:t xml:space="preserve">(Kangaroo Island </w:t>
    </w:r>
    <w:r>
      <w:rPr>
        <w:rStyle w:val="Emphasis"/>
        <w:i w:val="0"/>
      </w:rPr>
      <w:t>d</w:t>
    </w:r>
    <w:r w:rsidRPr="00424A2A">
      <w:rPr>
        <w:rStyle w:val="Emphasis"/>
        <w:i w:val="0"/>
      </w:rPr>
      <w:t>unnart)</w:t>
    </w:r>
    <w:r w:rsidRPr="00424A2A">
      <w:rPr>
        <w:rStyle w:val="Emphasis"/>
      </w:rPr>
      <w:t xml:space="preserve"> </w:t>
    </w:r>
    <w:r>
      <w:t>Conservation Advice</w:t>
    </w:r>
  </w:p>
  <w:p w14:paraId="7DA9139D" w14:textId="77777777" w:rsidR="001C1644" w:rsidRDefault="001C1644" w:rsidP="00AB6B4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AB800B" w14:textId="77777777" w:rsidR="001C1644" w:rsidRDefault="001C1644" w:rsidP="00AB6B4B">
    <w:pPr>
      <w:pStyle w:val="Header"/>
      <w:tabs>
        <w:tab w:val="clear" w:pos="4820"/>
        <w:tab w:val="left" w:pos="7992"/>
      </w:tabs>
      <w:jc w:val="left"/>
    </w:pPr>
    <w:r>
      <w:rPr>
        <w:noProof/>
        <w:lang w:eastAsia="en-AU"/>
      </w:rPr>
      <w:drawing>
        <wp:inline distT="0" distB="0" distL="0" distR="0" wp14:anchorId="36105937" wp14:editId="2C3B73CA">
          <wp:extent cx="2417064" cy="725424"/>
          <wp:effectExtent l="0" t="0" r="254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DAWE_Inline_BLACK-01.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17064" cy="725424"/>
                  </a:xfrm>
                  <a:prstGeom prst="rect">
                    <a:avLst/>
                  </a:prstGeom>
                </pic:spPr>
              </pic:pic>
            </a:graphicData>
          </a:graphic>
        </wp:inline>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03BB1A" w14:textId="77777777" w:rsidR="0070229C" w:rsidRDefault="0070229C">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66A44DF" w14:textId="77777777" w:rsidR="0070229C" w:rsidRDefault="0070229C" w:rsidP="008E7C80">
    <w:pPr>
      <w:pStyle w:val="Header"/>
    </w:pPr>
    <w:proofErr w:type="spellStart"/>
    <w:r>
      <w:rPr>
        <w:rStyle w:val="Emphasis"/>
      </w:rPr>
      <w:t>Sminthopsis</w:t>
    </w:r>
    <w:proofErr w:type="spellEnd"/>
    <w:r>
      <w:rPr>
        <w:rStyle w:val="Emphasis"/>
      </w:rPr>
      <w:t xml:space="preserve"> </w:t>
    </w:r>
    <w:proofErr w:type="spellStart"/>
    <w:r>
      <w:rPr>
        <w:rStyle w:val="Emphasis"/>
      </w:rPr>
      <w:t>aitkeni</w:t>
    </w:r>
    <w:proofErr w:type="spellEnd"/>
    <w:r>
      <w:t xml:space="preserve"> (Kangaroo Island Dunnart) Conservation Advice</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2EF729" w14:textId="77777777" w:rsidR="0070229C" w:rsidRPr="003E30FD" w:rsidRDefault="0070229C" w:rsidP="005208A6">
    <w:pPr>
      <w:pStyle w:val="Header"/>
      <w:rPr>
        <w:sz w:val="28"/>
        <w:szCs w:val="28"/>
        <w14:shadow w14:blurRad="50800" w14:dist="38100" w14:dir="2700000" w14:sx="100000" w14:sy="100000" w14:kx="0" w14:ky="0" w14:algn="tl">
          <w14:srgbClr w14:val="000000">
            <w14:alpha w14:val="60000"/>
          </w14:srgbClr>
        </w14:shadow>
      </w:rPr>
    </w:pPr>
    <w:r w:rsidRPr="003E30FD">
      <w:rPr>
        <w:rStyle w:val="Emphasis"/>
        <w:i w:val="0"/>
        <w:iCs w:val="0"/>
        <w:sz w:val="28"/>
        <w:szCs w:val="28"/>
        <w:lang w:val="en-US"/>
        <w14:shadow w14:blurRad="50800" w14:dist="38100" w14:dir="2700000" w14:sx="100000" w14:sy="100000" w14:kx="0" w14:ky="0" w14:algn="tl">
          <w14:srgbClr w14:val="000000">
            <w14:alpha w14:val="60000"/>
          </w14:srgbClr>
        </w14:shadow>
      </w:rPr>
      <w:t>THREATENED SPECIES SCIENTIFIC COMMITTEE</w:t>
    </w:r>
  </w:p>
  <w:p w14:paraId="46CC8522" w14:textId="77777777" w:rsidR="0070229C" w:rsidRPr="00D728A1" w:rsidRDefault="0070229C" w:rsidP="00D728A1">
    <w:pPr>
      <w:pStyle w:val="Header"/>
      <w:pBdr>
        <w:bottom w:val="single" w:sz="6" w:space="1" w:color="auto"/>
      </w:pBdr>
      <w:rPr>
        <w:rFonts w:asciiTheme="majorHAnsi" w:hAnsiTheme="majorHAnsi"/>
        <w:b/>
        <w:bCs/>
        <w:i/>
        <w:iCs/>
      </w:rPr>
    </w:pPr>
    <w:r w:rsidRPr="003E30FD">
      <w:rPr>
        <w:rFonts w:asciiTheme="majorHAnsi" w:hAnsiTheme="majorHAnsi"/>
        <w:b/>
        <w:bCs/>
      </w:rPr>
      <w:t xml:space="preserve">Established under the </w:t>
    </w:r>
    <w:r w:rsidRPr="003E30FD">
      <w:rPr>
        <w:rStyle w:val="Emphasis"/>
        <w:rFonts w:asciiTheme="majorHAnsi" w:hAnsiTheme="majorHAnsi"/>
        <w:b/>
        <w:bCs/>
      </w:rPr>
      <w:t>Environment Protection and Biodiversity Conservation Act 1999</w:t>
    </w:r>
  </w:p>
  <w:p w14:paraId="2F1C4DC2" w14:textId="77777777" w:rsidR="0070229C" w:rsidRDefault="0070229C" w:rsidP="00B66CC6">
    <w:pPr>
      <w:pStyle w:val="Header"/>
    </w:pPr>
    <w:r>
      <w:t xml:space="preserve">The Threatened Species Scientific Committee finalised this assessment on </w:t>
    </w:r>
    <w:r w:rsidRPr="00280857">
      <w:rPr>
        <w:highlight w:val="yellow"/>
      </w:rPr>
      <w:t>DD Month Year</w:t>
    </w:r>
    <w:r>
      <w:t>.</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3"/>
    <w:multiLevelType w:val="singleLevel"/>
    <w:tmpl w:val="1C1E0074"/>
    <w:lvl w:ilvl="0">
      <w:start w:val="1"/>
      <w:numFmt w:val="bullet"/>
      <w:pStyle w:val="ListBullet2"/>
      <w:lvlText w:val=""/>
      <w:lvlJc w:val="left"/>
      <w:pPr>
        <w:tabs>
          <w:tab w:val="num" w:pos="643"/>
        </w:tabs>
        <w:ind w:left="643" w:hanging="360"/>
      </w:pPr>
      <w:rPr>
        <w:rFonts w:ascii="Symbol" w:hAnsi="Symbol" w:hint="default"/>
      </w:rPr>
    </w:lvl>
  </w:abstractNum>
  <w:abstractNum w:abstractNumId="1" w15:restartNumberingAfterBreak="0">
    <w:nsid w:val="FFFFFF89"/>
    <w:multiLevelType w:val="singleLevel"/>
    <w:tmpl w:val="2F148D9E"/>
    <w:lvl w:ilvl="0">
      <w:start w:val="1"/>
      <w:numFmt w:val="bullet"/>
      <w:pStyle w:val="ListBullet"/>
      <w:lvlText w:val=""/>
      <w:lvlJc w:val="left"/>
      <w:pPr>
        <w:tabs>
          <w:tab w:val="num" w:pos="360"/>
        </w:tabs>
        <w:ind w:left="360" w:hanging="360"/>
      </w:pPr>
      <w:rPr>
        <w:rFonts w:ascii="Symbol" w:hAnsi="Symbol" w:hint="default"/>
      </w:rPr>
    </w:lvl>
  </w:abstractNum>
  <w:abstractNum w:abstractNumId="2" w15:restartNumberingAfterBreak="0">
    <w:nsid w:val="0168186D"/>
    <w:multiLevelType w:val="hybridMultilevel"/>
    <w:tmpl w:val="F18ABFA0"/>
    <w:lvl w:ilvl="0" w:tplc="ED323CAC">
      <w:start w:val="1"/>
      <w:numFmt w:val="decimal"/>
      <w:pStyle w:val="TSSC"/>
      <w:lvlText w:val="%1."/>
      <w:lvlJc w:val="left"/>
      <w:pPr>
        <w:ind w:left="720" w:hanging="360"/>
      </w:p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 w15:restartNumberingAfterBreak="0">
    <w:nsid w:val="02854C22"/>
    <w:multiLevelType w:val="hybridMultilevel"/>
    <w:tmpl w:val="FA4002DE"/>
    <w:lvl w:ilvl="0" w:tplc="04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C5E2F35"/>
    <w:multiLevelType w:val="multilevel"/>
    <w:tmpl w:val="9340AC4C"/>
    <w:lvl w:ilvl="0">
      <w:start w:val="1"/>
      <w:numFmt w:val="decimal"/>
      <w:lvlText w:val="%1)"/>
      <w:lvlJc w:val="left"/>
      <w:pPr>
        <w:ind w:left="567" w:hanging="567"/>
      </w:pPr>
      <w:rPr>
        <w:rFonts w:hint="default"/>
        <w:color w:val="auto"/>
      </w:rPr>
    </w:lvl>
    <w:lvl w:ilvl="1">
      <w:start w:val="1"/>
      <w:numFmt w:val="lowerLetter"/>
      <w:lvlText w:val="%2)"/>
      <w:lvlJc w:val="left"/>
      <w:pPr>
        <w:ind w:left="851" w:hanging="284"/>
      </w:pPr>
      <w:rPr>
        <w:rFonts w:hint="default"/>
      </w:rPr>
    </w:lvl>
    <w:lvl w:ilvl="2">
      <w:start w:val="1"/>
      <w:numFmt w:val="lowerRoman"/>
      <w:lvlText w:val="%3)"/>
      <w:lvlJc w:val="left"/>
      <w:pPr>
        <w:ind w:left="1134" w:hanging="227"/>
      </w:pPr>
      <w:rPr>
        <w:rFonts w:hint="default"/>
      </w:rPr>
    </w:lvl>
    <w:lvl w:ilvl="3">
      <w:start w:val="1"/>
      <w:numFmt w:val="decimal"/>
      <w:lvlText w:val="%4."/>
      <w:lvlJc w:val="left"/>
      <w:pPr>
        <w:ind w:left="567" w:hanging="567"/>
      </w:pPr>
      <w:rPr>
        <w:rFonts w:hint="default"/>
      </w:rPr>
    </w:lvl>
    <w:lvl w:ilvl="4">
      <w:start w:val="1"/>
      <w:numFmt w:val="lowerLetter"/>
      <w:lvlText w:val="%5."/>
      <w:lvlJc w:val="left"/>
      <w:pPr>
        <w:ind w:left="567" w:hanging="567"/>
      </w:pPr>
      <w:rPr>
        <w:rFonts w:hint="default"/>
      </w:rPr>
    </w:lvl>
    <w:lvl w:ilvl="5">
      <w:start w:val="1"/>
      <w:numFmt w:val="lowerRoman"/>
      <w:lvlText w:val="%6."/>
      <w:lvlJc w:val="right"/>
      <w:pPr>
        <w:ind w:left="567" w:hanging="567"/>
      </w:pPr>
      <w:rPr>
        <w:rFonts w:hint="default"/>
      </w:rPr>
    </w:lvl>
    <w:lvl w:ilvl="6">
      <w:start w:val="1"/>
      <w:numFmt w:val="decimal"/>
      <w:lvlText w:val="%7."/>
      <w:lvlJc w:val="left"/>
      <w:pPr>
        <w:ind w:left="567" w:hanging="567"/>
      </w:pPr>
      <w:rPr>
        <w:rFonts w:hint="default"/>
      </w:rPr>
    </w:lvl>
    <w:lvl w:ilvl="7">
      <w:start w:val="1"/>
      <w:numFmt w:val="lowerLetter"/>
      <w:lvlText w:val="%8."/>
      <w:lvlJc w:val="left"/>
      <w:pPr>
        <w:ind w:left="567" w:hanging="567"/>
      </w:pPr>
      <w:rPr>
        <w:rFonts w:hint="default"/>
      </w:rPr>
    </w:lvl>
    <w:lvl w:ilvl="8">
      <w:start w:val="1"/>
      <w:numFmt w:val="lowerRoman"/>
      <w:lvlText w:val="%9."/>
      <w:lvlJc w:val="right"/>
      <w:pPr>
        <w:ind w:left="567" w:hanging="567"/>
      </w:pPr>
      <w:rPr>
        <w:rFonts w:hint="default"/>
      </w:rPr>
    </w:lvl>
  </w:abstractNum>
  <w:abstractNum w:abstractNumId="5" w15:restartNumberingAfterBreak="0">
    <w:nsid w:val="0D995B40"/>
    <w:multiLevelType w:val="multilevel"/>
    <w:tmpl w:val="04E2B6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12056DAA"/>
    <w:multiLevelType w:val="hybridMultilevel"/>
    <w:tmpl w:val="C5CCCECC"/>
    <w:lvl w:ilvl="0" w:tplc="29C84958">
      <w:start w:val="1"/>
      <w:numFmt w:val="bullet"/>
      <w:pStyle w:val="TableBullet2"/>
      <w:lvlText w:val=""/>
      <w:lvlJc w:val="left"/>
      <w:pPr>
        <w:ind w:left="1004" w:hanging="360"/>
      </w:pPr>
      <w:rPr>
        <w:rFonts w:ascii="Symbol" w:hAnsi="Symbol" w:hint="default"/>
      </w:rPr>
    </w:lvl>
    <w:lvl w:ilvl="1" w:tplc="0C090003" w:tentative="1">
      <w:start w:val="1"/>
      <w:numFmt w:val="bullet"/>
      <w:lvlText w:val="o"/>
      <w:lvlJc w:val="left"/>
      <w:pPr>
        <w:ind w:left="1724" w:hanging="360"/>
      </w:pPr>
      <w:rPr>
        <w:rFonts w:ascii="Courier New" w:hAnsi="Courier New" w:cs="Courier New" w:hint="default"/>
      </w:rPr>
    </w:lvl>
    <w:lvl w:ilvl="2" w:tplc="0C090005" w:tentative="1">
      <w:start w:val="1"/>
      <w:numFmt w:val="bullet"/>
      <w:lvlText w:val=""/>
      <w:lvlJc w:val="left"/>
      <w:pPr>
        <w:ind w:left="2444" w:hanging="360"/>
      </w:pPr>
      <w:rPr>
        <w:rFonts w:ascii="Wingdings" w:hAnsi="Wingdings" w:hint="default"/>
      </w:rPr>
    </w:lvl>
    <w:lvl w:ilvl="3" w:tplc="0C090001" w:tentative="1">
      <w:start w:val="1"/>
      <w:numFmt w:val="bullet"/>
      <w:lvlText w:val=""/>
      <w:lvlJc w:val="left"/>
      <w:pPr>
        <w:ind w:left="3164" w:hanging="360"/>
      </w:pPr>
      <w:rPr>
        <w:rFonts w:ascii="Symbol" w:hAnsi="Symbol" w:hint="default"/>
      </w:rPr>
    </w:lvl>
    <w:lvl w:ilvl="4" w:tplc="0C090003" w:tentative="1">
      <w:start w:val="1"/>
      <w:numFmt w:val="bullet"/>
      <w:lvlText w:val="o"/>
      <w:lvlJc w:val="left"/>
      <w:pPr>
        <w:ind w:left="3884" w:hanging="360"/>
      </w:pPr>
      <w:rPr>
        <w:rFonts w:ascii="Courier New" w:hAnsi="Courier New" w:cs="Courier New" w:hint="default"/>
      </w:rPr>
    </w:lvl>
    <w:lvl w:ilvl="5" w:tplc="0C090005" w:tentative="1">
      <w:start w:val="1"/>
      <w:numFmt w:val="bullet"/>
      <w:lvlText w:val=""/>
      <w:lvlJc w:val="left"/>
      <w:pPr>
        <w:ind w:left="4604" w:hanging="360"/>
      </w:pPr>
      <w:rPr>
        <w:rFonts w:ascii="Wingdings" w:hAnsi="Wingdings" w:hint="default"/>
      </w:rPr>
    </w:lvl>
    <w:lvl w:ilvl="6" w:tplc="0C090001" w:tentative="1">
      <w:start w:val="1"/>
      <w:numFmt w:val="bullet"/>
      <w:lvlText w:val=""/>
      <w:lvlJc w:val="left"/>
      <w:pPr>
        <w:ind w:left="5324" w:hanging="360"/>
      </w:pPr>
      <w:rPr>
        <w:rFonts w:ascii="Symbol" w:hAnsi="Symbol" w:hint="default"/>
      </w:rPr>
    </w:lvl>
    <w:lvl w:ilvl="7" w:tplc="0C090003" w:tentative="1">
      <w:start w:val="1"/>
      <w:numFmt w:val="bullet"/>
      <w:lvlText w:val="o"/>
      <w:lvlJc w:val="left"/>
      <w:pPr>
        <w:ind w:left="6044" w:hanging="360"/>
      </w:pPr>
      <w:rPr>
        <w:rFonts w:ascii="Courier New" w:hAnsi="Courier New" w:cs="Courier New" w:hint="default"/>
      </w:rPr>
    </w:lvl>
    <w:lvl w:ilvl="8" w:tplc="0C090005" w:tentative="1">
      <w:start w:val="1"/>
      <w:numFmt w:val="bullet"/>
      <w:lvlText w:val=""/>
      <w:lvlJc w:val="left"/>
      <w:pPr>
        <w:ind w:left="6764" w:hanging="360"/>
      </w:pPr>
      <w:rPr>
        <w:rFonts w:ascii="Wingdings" w:hAnsi="Wingdings" w:hint="default"/>
      </w:rPr>
    </w:lvl>
  </w:abstractNum>
  <w:abstractNum w:abstractNumId="7" w15:restartNumberingAfterBreak="0">
    <w:nsid w:val="18F0654F"/>
    <w:multiLevelType w:val="hybridMultilevel"/>
    <w:tmpl w:val="24A6526E"/>
    <w:lvl w:ilvl="0" w:tplc="0C09000F">
      <w:start w:val="1"/>
      <w:numFmt w:val="decimal"/>
      <w:lvlText w:val="%1."/>
      <w:lvlJc w:val="left"/>
      <w:pPr>
        <w:ind w:left="360" w:hanging="360"/>
      </w:pPr>
      <w:rPr>
        <w:i w:val="0"/>
      </w:r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8" w15:restartNumberingAfterBreak="0">
    <w:nsid w:val="196B606F"/>
    <w:multiLevelType w:val="hybridMultilevel"/>
    <w:tmpl w:val="E0560262"/>
    <w:lvl w:ilvl="0" w:tplc="B9FA63BE">
      <w:start w:val="1"/>
      <w:numFmt w:val="bullet"/>
      <w:pStyle w:val="TableBullet1"/>
      <w:lvlText w:val=""/>
      <w:lvlJc w:val="left"/>
      <w:pPr>
        <w:ind w:left="720" w:hanging="360"/>
      </w:pPr>
      <w:rPr>
        <w:rFonts w:ascii="Symbol" w:hAnsi="Symbol" w:hint="default"/>
      </w:rPr>
    </w:lvl>
    <w:lvl w:ilvl="1" w:tplc="04987ACC" w:tentative="1">
      <w:start w:val="1"/>
      <w:numFmt w:val="bullet"/>
      <w:lvlText w:val="o"/>
      <w:lvlJc w:val="left"/>
      <w:pPr>
        <w:ind w:left="1440" w:hanging="360"/>
      </w:pPr>
      <w:rPr>
        <w:rFonts w:ascii="Courier New" w:hAnsi="Courier New" w:cs="Courier New" w:hint="default"/>
      </w:rPr>
    </w:lvl>
    <w:lvl w:ilvl="2" w:tplc="56C2C932" w:tentative="1">
      <w:start w:val="1"/>
      <w:numFmt w:val="bullet"/>
      <w:lvlText w:val=""/>
      <w:lvlJc w:val="left"/>
      <w:pPr>
        <w:ind w:left="2160" w:hanging="360"/>
      </w:pPr>
      <w:rPr>
        <w:rFonts w:ascii="Wingdings" w:hAnsi="Wingdings" w:hint="default"/>
      </w:rPr>
    </w:lvl>
    <w:lvl w:ilvl="3" w:tplc="3530ECAA" w:tentative="1">
      <w:start w:val="1"/>
      <w:numFmt w:val="bullet"/>
      <w:lvlText w:val=""/>
      <w:lvlJc w:val="left"/>
      <w:pPr>
        <w:ind w:left="2880" w:hanging="360"/>
      </w:pPr>
      <w:rPr>
        <w:rFonts w:ascii="Symbol" w:hAnsi="Symbol" w:hint="default"/>
      </w:rPr>
    </w:lvl>
    <w:lvl w:ilvl="4" w:tplc="BFACCCC4" w:tentative="1">
      <w:start w:val="1"/>
      <w:numFmt w:val="bullet"/>
      <w:lvlText w:val="o"/>
      <w:lvlJc w:val="left"/>
      <w:pPr>
        <w:ind w:left="3600" w:hanging="360"/>
      </w:pPr>
      <w:rPr>
        <w:rFonts w:ascii="Courier New" w:hAnsi="Courier New" w:cs="Courier New" w:hint="default"/>
      </w:rPr>
    </w:lvl>
    <w:lvl w:ilvl="5" w:tplc="0BC61DE0" w:tentative="1">
      <w:start w:val="1"/>
      <w:numFmt w:val="bullet"/>
      <w:lvlText w:val=""/>
      <w:lvlJc w:val="left"/>
      <w:pPr>
        <w:ind w:left="4320" w:hanging="360"/>
      </w:pPr>
      <w:rPr>
        <w:rFonts w:ascii="Wingdings" w:hAnsi="Wingdings" w:hint="default"/>
      </w:rPr>
    </w:lvl>
    <w:lvl w:ilvl="6" w:tplc="912CBCBE" w:tentative="1">
      <w:start w:val="1"/>
      <w:numFmt w:val="bullet"/>
      <w:lvlText w:val=""/>
      <w:lvlJc w:val="left"/>
      <w:pPr>
        <w:ind w:left="5040" w:hanging="360"/>
      </w:pPr>
      <w:rPr>
        <w:rFonts w:ascii="Symbol" w:hAnsi="Symbol" w:hint="default"/>
      </w:rPr>
    </w:lvl>
    <w:lvl w:ilvl="7" w:tplc="718A4C18" w:tentative="1">
      <w:start w:val="1"/>
      <w:numFmt w:val="bullet"/>
      <w:lvlText w:val="o"/>
      <w:lvlJc w:val="left"/>
      <w:pPr>
        <w:ind w:left="5760" w:hanging="360"/>
      </w:pPr>
      <w:rPr>
        <w:rFonts w:ascii="Courier New" w:hAnsi="Courier New" w:cs="Courier New" w:hint="default"/>
      </w:rPr>
    </w:lvl>
    <w:lvl w:ilvl="8" w:tplc="A6E0707C" w:tentative="1">
      <w:start w:val="1"/>
      <w:numFmt w:val="bullet"/>
      <w:lvlText w:val=""/>
      <w:lvlJc w:val="left"/>
      <w:pPr>
        <w:ind w:left="6480" w:hanging="360"/>
      </w:pPr>
      <w:rPr>
        <w:rFonts w:ascii="Wingdings" w:hAnsi="Wingdings" w:hint="default"/>
      </w:rPr>
    </w:lvl>
  </w:abstractNum>
  <w:abstractNum w:abstractNumId="9" w15:restartNumberingAfterBreak="0">
    <w:nsid w:val="1CD71580"/>
    <w:multiLevelType w:val="hybridMultilevel"/>
    <w:tmpl w:val="16AAE240"/>
    <w:lvl w:ilvl="0" w:tplc="A9884604">
      <w:start w:val="1"/>
      <w:numFmt w:val="bullet"/>
      <w:lvlText w:val=""/>
      <w:lvlJc w:val="left"/>
      <w:pPr>
        <w:ind w:left="360" w:hanging="360"/>
      </w:pPr>
      <w:rPr>
        <w:rFonts w:ascii="Symbol" w:hAnsi="Symbol" w:hint="default"/>
        <w:color w:val="FF7900"/>
      </w:rPr>
    </w:lvl>
    <w:lvl w:ilvl="1" w:tplc="0C090003">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10" w15:restartNumberingAfterBreak="0">
    <w:nsid w:val="1DF57796"/>
    <w:multiLevelType w:val="hybridMultilevel"/>
    <w:tmpl w:val="437EB5EC"/>
    <w:lvl w:ilvl="0" w:tplc="2CF406F4">
      <w:start w:val="11"/>
      <w:numFmt w:val="bullet"/>
      <w:lvlText w:val="-"/>
      <w:lvlJc w:val="left"/>
      <w:pPr>
        <w:ind w:left="720" w:hanging="360"/>
      </w:pPr>
      <w:rPr>
        <w:rFonts w:ascii="Calibri" w:eastAsia="Calibri" w:hAnsi="Calibri" w:cs="Calibri"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11" w15:restartNumberingAfterBreak="0">
    <w:nsid w:val="21A328D5"/>
    <w:multiLevelType w:val="multilevel"/>
    <w:tmpl w:val="BE78A4F8"/>
    <w:numStyleLink w:val="Numberlist"/>
  </w:abstractNum>
  <w:abstractNum w:abstractNumId="12" w15:restartNumberingAfterBreak="0">
    <w:nsid w:val="21E20078"/>
    <w:multiLevelType w:val="multilevel"/>
    <w:tmpl w:val="F36C17E8"/>
    <w:styleLink w:val="Headinglist"/>
    <w:lvl w:ilvl="0">
      <w:start w:val="1"/>
      <w:numFmt w:val="decimal"/>
      <w:lvlText w:val="%1"/>
      <w:lvlJc w:val="left"/>
      <w:pPr>
        <w:ind w:left="720" w:hanging="720"/>
      </w:pPr>
      <w:rPr>
        <w:rFonts w:hint="default"/>
        <w:b w:val="0"/>
        <w:bCs w:val="0"/>
        <w:i w:val="0"/>
        <w:iCs w:val="0"/>
        <w:caps w:val="0"/>
        <w:smallCaps w:val="0"/>
        <w:strike w:val="0"/>
        <w:dstrike w:val="0"/>
        <w:noProof w:val="0"/>
        <w:vanish w:val="0"/>
        <w:color w:val="000000"/>
        <w:spacing w:val="0"/>
        <w:kern w:val="0"/>
        <w:position w:val="0"/>
        <w:u w:val="none"/>
        <w:vertAlign w:val="baseline"/>
        <w:em w:val="none"/>
        <w14:shadow w14:blurRad="0" w14:dist="0" w14:dir="0" w14:sx="0" w14:sy="0" w14:kx="0" w14:ky="0" w14:algn="none">
          <w14:srgbClr w14:val="000000"/>
        </w14:shadow>
        <w14:textOutline w14:w="0" w14:cap="rnd" w14:cmpd="sng" w14:algn="ctr">
          <w14:noFill/>
          <w14:prstDash w14:val="solid"/>
          <w14:bevel/>
        </w14:textOutline>
      </w:rPr>
    </w:lvl>
    <w:lvl w:ilvl="1">
      <w:start w:val="1"/>
      <w:numFmt w:val="decimal"/>
      <w:lvlText w:val="%1.%2"/>
      <w:lvlJc w:val="left"/>
      <w:pPr>
        <w:ind w:left="964" w:hanging="964"/>
      </w:pPr>
      <w:rPr>
        <w:rFonts w:hint="default"/>
      </w:rPr>
    </w:lvl>
    <w:lvl w:ilvl="2">
      <w:start w:val="1"/>
      <w:numFmt w:val="decimal"/>
      <w:lvlText w:val="%1.%2.%3"/>
      <w:lvlJc w:val="left"/>
      <w:pPr>
        <w:ind w:left="964" w:hanging="964"/>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13" w15:restartNumberingAfterBreak="0">
    <w:nsid w:val="3098052F"/>
    <w:multiLevelType w:val="multilevel"/>
    <w:tmpl w:val="473EA67C"/>
    <w:lvl w:ilvl="0">
      <w:start w:val="1"/>
      <w:numFmt w:val="decimal"/>
      <w:lvlText w:val="%1."/>
      <w:lvlJc w:val="left"/>
      <w:pPr>
        <w:ind w:left="369" w:hanging="369"/>
      </w:pPr>
      <w:rPr>
        <w:rFonts w:hint="default"/>
      </w:rPr>
    </w:lvl>
    <w:lvl w:ilvl="1">
      <w:start w:val="1"/>
      <w:numFmt w:val="none"/>
      <w:lvlText w:val="-"/>
      <w:lvlJc w:val="left"/>
      <w:pPr>
        <w:ind w:left="737" w:hanging="368"/>
      </w:pPr>
      <w:rPr>
        <w:rFonts w:hint="default"/>
      </w:rPr>
    </w:lvl>
    <w:lvl w:ilvl="2">
      <w:start w:val="1"/>
      <w:numFmt w:val="none"/>
      <w:lvlText w:val=":"/>
      <w:lvlJc w:val="left"/>
      <w:pPr>
        <w:ind w:left="1106" w:hanging="369"/>
      </w:pPr>
      <w:rPr>
        <w:rFonts w:hint="default"/>
      </w:rPr>
    </w:lvl>
    <w:lvl w:ilvl="3">
      <w:start w:val="1"/>
      <w:numFmt w:val="none"/>
      <w:lvlText w:val=""/>
      <w:lvlJc w:val="left"/>
      <w:pPr>
        <w:ind w:left="1474" w:hanging="368"/>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486800B4"/>
    <w:multiLevelType w:val="multilevel"/>
    <w:tmpl w:val="9E3A8254"/>
    <w:numStyleLink w:val="List1"/>
  </w:abstractNum>
  <w:abstractNum w:abstractNumId="15" w15:restartNumberingAfterBreak="0">
    <w:nsid w:val="48DE2E4A"/>
    <w:multiLevelType w:val="hybridMultilevel"/>
    <w:tmpl w:val="B7086130"/>
    <w:lvl w:ilvl="0" w:tplc="50623E58">
      <w:start w:val="1"/>
      <w:numFmt w:val="bullet"/>
      <w:pStyle w:val="BoxTextBullet"/>
      <w:lvlText w:val=""/>
      <w:lvlJc w:val="left"/>
      <w:pPr>
        <w:ind w:left="720" w:hanging="360"/>
      </w:pPr>
      <w:rPr>
        <w:rFonts w:ascii="Symbol" w:hAnsi="Symbol" w:hint="default"/>
      </w:rPr>
    </w:lvl>
    <w:lvl w:ilvl="1" w:tplc="3EACDEA8" w:tentative="1">
      <w:start w:val="1"/>
      <w:numFmt w:val="bullet"/>
      <w:lvlText w:val="o"/>
      <w:lvlJc w:val="left"/>
      <w:pPr>
        <w:ind w:left="1440" w:hanging="360"/>
      </w:pPr>
      <w:rPr>
        <w:rFonts w:ascii="Courier New" w:hAnsi="Courier New" w:cs="Courier New" w:hint="default"/>
      </w:rPr>
    </w:lvl>
    <w:lvl w:ilvl="2" w:tplc="53681FEE" w:tentative="1">
      <w:start w:val="1"/>
      <w:numFmt w:val="bullet"/>
      <w:lvlText w:val=""/>
      <w:lvlJc w:val="left"/>
      <w:pPr>
        <w:ind w:left="2160" w:hanging="360"/>
      </w:pPr>
      <w:rPr>
        <w:rFonts w:ascii="Wingdings" w:hAnsi="Wingdings" w:hint="default"/>
      </w:rPr>
    </w:lvl>
    <w:lvl w:ilvl="3" w:tplc="584E4508" w:tentative="1">
      <w:start w:val="1"/>
      <w:numFmt w:val="bullet"/>
      <w:lvlText w:val=""/>
      <w:lvlJc w:val="left"/>
      <w:pPr>
        <w:ind w:left="2880" w:hanging="360"/>
      </w:pPr>
      <w:rPr>
        <w:rFonts w:ascii="Symbol" w:hAnsi="Symbol" w:hint="default"/>
      </w:rPr>
    </w:lvl>
    <w:lvl w:ilvl="4" w:tplc="B26EC18E" w:tentative="1">
      <w:start w:val="1"/>
      <w:numFmt w:val="bullet"/>
      <w:lvlText w:val="o"/>
      <w:lvlJc w:val="left"/>
      <w:pPr>
        <w:ind w:left="3600" w:hanging="360"/>
      </w:pPr>
      <w:rPr>
        <w:rFonts w:ascii="Courier New" w:hAnsi="Courier New" w:cs="Courier New" w:hint="default"/>
      </w:rPr>
    </w:lvl>
    <w:lvl w:ilvl="5" w:tplc="12DC0512" w:tentative="1">
      <w:start w:val="1"/>
      <w:numFmt w:val="bullet"/>
      <w:lvlText w:val=""/>
      <w:lvlJc w:val="left"/>
      <w:pPr>
        <w:ind w:left="4320" w:hanging="360"/>
      </w:pPr>
      <w:rPr>
        <w:rFonts w:ascii="Wingdings" w:hAnsi="Wingdings" w:hint="default"/>
      </w:rPr>
    </w:lvl>
    <w:lvl w:ilvl="6" w:tplc="F2C2BD96" w:tentative="1">
      <w:start w:val="1"/>
      <w:numFmt w:val="bullet"/>
      <w:lvlText w:val=""/>
      <w:lvlJc w:val="left"/>
      <w:pPr>
        <w:ind w:left="5040" w:hanging="360"/>
      </w:pPr>
      <w:rPr>
        <w:rFonts w:ascii="Symbol" w:hAnsi="Symbol" w:hint="default"/>
      </w:rPr>
    </w:lvl>
    <w:lvl w:ilvl="7" w:tplc="D506E058" w:tentative="1">
      <w:start w:val="1"/>
      <w:numFmt w:val="bullet"/>
      <w:lvlText w:val="o"/>
      <w:lvlJc w:val="left"/>
      <w:pPr>
        <w:ind w:left="5760" w:hanging="360"/>
      </w:pPr>
      <w:rPr>
        <w:rFonts w:ascii="Courier New" w:hAnsi="Courier New" w:cs="Courier New" w:hint="default"/>
      </w:rPr>
    </w:lvl>
    <w:lvl w:ilvl="8" w:tplc="4372F2D2" w:tentative="1">
      <w:start w:val="1"/>
      <w:numFmt w:val="bullet"/>
      <w:lvlText w:val=""/>
      <w:lvlJc w:val="left"/>
      <w:pPr>
        <w:ind w:left="6480" w:hanging="360"/>
      </w:pPr>
      <w:rPr>
        <w:rFonts w:ascii="Wingdings" w:hAnsi="Wingdings" w:hint="default"/>
      </w:rPr>
    </w:lvl>
  </w:abstractNum>
  <w:abstractNum w:abstractNumId="16" w15:restartNumberingAfterBreak="0">
    <w:nsid w:val="4B4978B0"/>
    <w:multiLevelType w:val="multilevel"/>
    <w:tmpl w:val="03FE8AF0"/>
    <w:styleLink w:val="TableBulletlist"/>
    <w:lvl w:ilvl="0">
      <w:start w:val="1"/>
      <w:numFmt w:val="bullet"/>
      <w:lvlText w:val=""/>
      <w:lvlJc w:val="left"/>
      <w:pPr>
        <w:tabs>
          <w:tab w:val="num" w:pos="284"/>
        </w:tabs>
        <w:ind w:left="284" w:hanging="284"/>
      </w:pPr>
      <w:rPr>
        <w:rFonts w:ascii="Symbol" w:hAnsi="Symbol" w:hint="default"/>
      </w:rPr>
    </w:lvl>
    <w:lvl w:ilvl="1">
      <w:start w:val="1"/>
      <w:numFmt w:val="bullet"/>
      <w:lvlText w:val=""/>
      <w:lvlJc w:val="left"/>
      <w:pPr>
        <w:tabs>
          <w:tab w:val="num" w:pos="284"/>
        </w:tabs>
        <w:ind w:left="567" w:hanging="283"/>
      </w:pPr>
      <w:rPr>
        <w:rFonts w:ascii="Symbol" w:hAnsi="Symbol"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7" w15:restartNumberingAfterBreak="0">
    <w:nsid w:val="524F6F5E"/>
    <w:multiLevelType w:val="multilevel"/>
    <w:tmpl w:val="66A8CC72"/>
    <w:lvl w:ilvl="0">
      <w:start w:val="1"/>
      <w:numFmt w:val="bullet"/>
      <w:lvlText w:val=""/>
      <w:lvlJc w:val="left"/>
      <w:pPr>
        <w:ind w:left="425" w:hanging="425"/>
      </w:pPr>
      <w:rPr>
        <w:rFonts w:ascii="Symbol" w:hAnsi="Symbol" w:hint="default"/>
        <w:color w:val="003150"/>
      </w:rPr>
    </w:lvl>
    <w:lvl w:ilvl="1">
      <w:start w:val="1"/>
      <w:numFmt w:val="bullet"/>
      <w:lvlText w:val="o"/>
      <w:lvlJc w:val="left"/>
      <w:pPr>
        <w:ind w:left="785" w:hanging="360"/>
      </w:pPr>
      <w:rPr>
        <w:rFonts w:ascii="Courier New" w:hAnsi="Courier New" w:cs="Courier New" w:hint="default"/>
        <w:color w:val="auto"/>
      </w:rPr>
    </w:lvl>
    <w:lvl w:ilvl="2">
      <w:start w:val="1"/>
      <w:numFmt w:val="bullet"/>
      <w:lvlText w:val="­"/>
      <w:lvlJc w:val="left"/>
      <w:pPr>
        <w:ind w:left="1276" w:hanging="425"/>
      </w:pPr>
      <w:rPr>
        <w:rFonts w:ascii="Cambria" w:hAnsi="Cambria" w:hint="default"/>
      </w:rPr>
    </w:lvl>
    <w:lvl w:ilvl="3">
      <w:start w:val="1"/>
      <w:numFmt w:val="bullet"/>
      <w:lvlText w:val=""/>
      <w:lvlJc w:val="left"/>
      <w:pPr>
        <w:ind w:left="2925" w:hanging="360"/>
      </w:pPr>
      <w:rPr>
        <w:rFonts w:ascii="Symbol" w:hAnsi="Symbol" w:hint="default"/>
      </w:rPr>
    </w:lvl>
    <w:lvl w:ilvl="4">
      <w:start w:val="1"/>
      <w:numFmt w:val="bullet"/>
      <w:lvlText w:val="o"/>
      <w:lvlJc w:val="left"/>
      <w:pPr>
        <w:ind w:left="3645" w:hanging="360"/>
      </w:pPr>
      <w:rPr>
        <w:rFonts w:ascii="Courier New" w:hAnsi="Courier New" w:cs="Courier New" w:hint="default"/>
      </w:rPr>
    </w:lvl>
    <w:lvl w:ilvl="5">
      <w:start w:val="1"/>
      <w:numFmt w:val="bullet"/>
      <w:lvlText w:val=""/>
      <w:lvlJc w:val="left"/>
      <w:pPr>
        <w:ind w:left="4365" w:hanging="360"/>
      </w:pPr>
      <w:rPr>
        <w:rFonts w:ascii="Wingdings" w:hAnsi="Wingdings" w:hint="default"/>
      </w:rPr>
    </w:lvl>
    <w:lvl w:ilvl="6">
      <w:start w:val="1"/>
      <w:numFmt w:val="bullet"/>
      <w:lvlText w:val=""/>
      <w:lvlJc w:val="left"/>
      <w:pPr>
        <w:ind w:left="5085" w:hanging="360"/>
      </w:pPr>
      <w:rPr>
        <w:rFonts w:ascii="Symbol" w:hAnsi="Symbol" w:hint="default"/>
      </w:rPr>
    </w:lvl>
    <w:lvl w:ilvl="7">
      <w:start w:val="1"/>
      <w:numFmt w:val="bullet"/>
      <w:lvlText w:val="o"/>
      <w:lvlJc w:val="left"/>
      <w:pPr>
        <w:ind w:left="5805" w:hanging="360"/>
      </w:pPr>
      <w:rPr>
        <w:rFonts w:ascii="Courier New" w:hAnsi="Courier New" w:cs="Courier New" w:hint="default"/>
      </w:rPr>
    </w:lvl>
    <w:lvl w:ilvl="8">
      <w:start w:val="1"/>
      <w:numFmt w:val="bullet"/>
      <w:lvlText w:val=""/>
      <w:lvlJc w:val="left"/>
      <w:pPr>
        <w:ind w:left="6525" w:hanging="360"/>
      </w:pPr>
      <w:rPr>
        <w:rFonts w:ascii="Wingdings" w:hAnsi="Wingdings" w:hint="default"/>
      </w:rPr>
    </w:lvl>
  </w:abstractNum>
  <w:abstractNum w:abstractNumId="18" w15:restartNumberingAfterBreak="0">
    <w:nsid w:val="5770342E"/>
    <w:multiLevelType w:val="multilevel"/>
    <w:tmpl w:val="887C8464"/>
    <w:lvl w:ilvl="0">
      <w:start w:val="1"/>
      <w:numFmt w:val="decimal"/>
      <w:pStyle w:val="Tablenumberedlist"/>
      <w:lvlText w:val="%1)"/>
      <w:lvlJc w:val="left"/>
      <w:pPr>
        <w:ind w:left="745" w:hanging="360"/>
      </w:pPr>
    </w:lvl>
    <w:lvl w:ilvl="1" w:tentative="1">
      <w:start w:val="1"/>
      <w:numFmt w:val="lowerLetter"/>
      <w:lvlText w:val="%2."/>
      <w:lvlJc w:val="left"/>
      <w:pPr>
        <w:ind w:left="1465" w:hanging="360"/>
      </w:pPr>
    </w:lvl>
    <w:lvl w:ilvl="2" w:tentative="1">
      <w:start w:val="1"/>
      <w:numFmt w:val="lowerRoman"/>
      <w:lvlText w:val="%3."/>
      <w:lvlJc w:val="right"/>
      <w:pPr>
        <w:ind w:left="2185" w:hanging="180"/>
      </w:pPr>
    </w:lvl>
    <w:lvl w:ilvl="3" w:tentative="1">
      <w:start w:val="1"/>
      <w:numFmt w:val="decimal"/>
      <w:lvlText w:val="%4."/>
      <w:lvlJc w:val="left"/>
      <w:pPr>
        <w:ind w:left="2905" w:hanging="360"/>
      </w:pPr>
    </w:lvl>
    <w:lvl w:ilvl="4" w:tentative="1">
      <w:start w:val="1"/>
      <w:numFmt w:val="lowerLetter"/>
      <w:lvlText w:val="%5."/>
      <w:lvlJc w:val="left"/>
      <w:pPr>
        <w:ind w:left="3625" w:hanging="360"/>
      </w:pPr>
    </w:lvl>
    <w:lvl w:ilvl="5" w:tentative="1">
      <w:start w:val="1"/>
      <w:numFmt w:val="lowerRoman"/>
      <w:lvlText w:val="%6."/>
      <w:lvlJc w:val="right"/>
      <w:pPr>
        <w:ind w:left="4345" w:hanging="180"/>
      </w:pPr>
    </w:lvl>
    <w:lvl w:ilvl="6" w:tentative="1">
      <w:start w:val="1"/>
      <w:numFmt w:val="decimal"/>
      <w:lvlText w:val="%7."/>
      <w:lvlJc w:val="left"/>
      <w:pPr>
        <w:ind w:left="5065" w:hanging="360"/>
      </w:pPr>
    </w:lvl>
    <w:lvl w:ilvl="7" w:tentative="1">
      <w:start w:val="1"/>
      <w:numFmt w:val="lowerLetter"/>
      <w:lvlText w:val="%8."/>
      <w:lvlJc w:val="left"/>
      <w:pPr>
        <w:ind w:left="5785" w:hanging="360"/>
      </w:pPr>
    </w:lvl>
    <w:lvl w:ilvl="8" w:tentative="1">
      <w:start w:val="1"/>
      <w:numFmt w:val="lowerRoman"/>
      <w:lvlText w:val="%9."/>
      <w:lvlJc w:val="right"/>
      <w:pPr>
        <w:ind w:left="6505" w:hanging="180"/>
      </w:pPr>
    </w:lvl>
  </w:abstractNum>
  <w:abstractNum w:abstractNumId="19" w15:restartNumberingAfterBreak="0">
    <w:nsid w:val="5AA12966"/>
    <w:multiLevelType w:val="multilevel"/>
    <w:tmpl w:val="9E3A8254"/>
    <w:styleLink w:val="List1"/>
    <w:lvl w:ilvl="0">
      <w:start w:val="1"/>
      <w:numFmt w:val="bullet"/>
      <w:lvlText w:val=""/>
      <w:lvlJc w:val="left"/>
      <w:pPr>
        <w:ind w:left="425" w:hanging="425"/>
      </w:pPr>
      <w:rPr>
        <w:rFonts w:ascii="Symbol" w:hAnsi="Symbol" w:hint="default"/>
        <w:color w:val="003150"/>
      </w:rPr>
    </w:lvl>
    <w:lvl w:ilvl="1">
      <w:start w:val="1"/>
      <w:numFmt w:val="bullet"/>
      <w:lvlText w:val="o"/>
      <w:lvlJc w:val="left"/>
      <w:pPr>
        <w:ind w:left="785" w:hanging="360"/>
      </w:pPr>
      <w:rPr>
        <w:rFonts w:ascii="Courier New" w:hAnsi="Courier New" w:cs="Courier New" w:hint="default"/>
        <w:color w:val="auto"/>
      </w:rPr>
    </w:lvl>
    <w:lvl w:ilvl="2">
      <w:start w:val="1"/>
      <w:numFmt w:val="bullet"/>
      <w:pStyle w:val="ListBullet3"/>
      <w:lvlText w:val="­"/>
      <w:lvlJc w:val="left"/>
      <w:pPr>
        <w:ind w:left="1276" w:hanging="425"/>
      </w:pPr>
      <w:rPr>
        <w:rFonts w:ascii="Cambria" w:hAnsi="Cambria" w:hint="default"/>
      </w:rPr>
    </w:lvl>
    <w:lvl w:ilvl="3">
      <w:start w:val="1"/>
      <w:numFmt w:val="bullet"/>
      <w:lvlText w:val=""/>
      <w:lvlJc w:val="left"/>
      <w:pPr>
        <w:ind w:left="2925" w:hanging="360"/>
      </w:pPr>
      <w:rPr>
        <w:rFonts w:ascii="Symbol" w:hAnsi="Symbol" w:hint="default"/>
      </w:rPr>
    </w:lvl>
    <w:lvl w:ilvl="4">
      <w:start w:val="1"/>
      <w:numFmt w:val="bullet"/>
      <w:lvlText w:val="o"/>
      <w:lvlJc w:val="left"/>
      <w:pPr>
        <w:ind w:left="3645" w:hanging="360"/>
      </w:pPr>
      <w:rPr>
        <w:rFonts w:ascii="Courier New" w:hAnsi="Courier New" w:cs="Courier New" w:hint="default"/>
      </w:rPr>
    </w:lvl>
    <w:lvl w:ilvl="5">
      <w:start w:val="1"/>
      <w:numFmt w:val="bullet"/>
      <w:lvlText w:val=""/>
      <w:lvlJc w:val="left"/>
      <w:pPr>
        <w:ind w:left="4365" w:hanging="360"/>
      </w:pPr>
      <w:rPr>
        <w:rFonts w:ascii="Wingdings" w:hAnsi="Wingdings" w:hint="default"/>
      </w:rPr>
    </w:lvl>
    <w:lvl w:ilvl="6">
      <w:start w:val="1"/>
      <w:numFmt w:val="bullet"/>
      <w:lvlText w:val=""/>
      <w:lvlJc w:val="left"/>
      <w:pPr>
        <w:ind w:left="5085" w:hanging="360"/>
      </w:pPr>
      <w:rPr>
        <w:rFonts w:ascii="Symbol" w:hAnsi="Symbol" w:hint="default"/>
      </w:rPr>
    </w:lvl>
    <w:lvl w:ilvl="7">
      <w:start w:val="1"/>
      <w:numFmt w:val="bullet"/>
      <w:lvlText w:val="o"/>
      <w:lvlJc w:val="left"/>
      <w:pPr>
        <w:ind w:left="5805" w:hanging="360"/>
      </w:pPr>
      <w:rPr>
        <w:rFonts w:ascii="Courier New" w:hAnsi="Courier New" w:cs="Courier New" w:hint="default"/>
      </w:rPr>
    </w:lvl>
    <w:lvl w:ilvl="8">
      <w:start w:val="1"/>
      <w:numFmt w:val="bullet"/>
      <w:lvlText w:val=""/>
      <w:lvlJc w:val="left"/>
      <w:pPr>
        <w:ind w:left="6525" w:hanging="360"/>
      </w:pPr>
      <w:rPr>
        <w:rFonts w:ascii="Wingdings" w:hAnsi="Wingdings" w:hint="default"/>
      </w:rPr>
    </w:lvl>
  </w:abstractNum>
  <w:abstractNum w:abstractNumId="20" w15:restartNumberingAfterBreak="0">
    <w:nsid w:val="5B8F3B04"/>
    <w:multiLevelType w:val="multilevel"/>
    <w:tmpl w:val="BE78A4F8"/>
    <w:styleLink w:val="Numberlist"/>
    <w:lvl w:ilvl="0">
      <w:start w:val="1"/>
      <w:numFmt w:val="decimal"/>
      <w:pStyle w:val="ListNumber"/>
      <w:lvlText w:val="%1)"/>
      <w:lvlJc w:val="left"/>
      <w:pPr>
        <w:ind w:left="425" w:hanging="425"/>
      </w:pPr>
      <w:rPr>
        <w:rFonts w:hint="default"/>
        <w:color w:val="auto"/>
      </w:rPr>
    </w:lvl>
    <w:lvl w:ilvl="1">
      <w:start w:val="1"/>
      <w:numFmt w:val="lowerLetter"/>
      <w:pStyle w:val="ListNumber2"/>
      <w:lvlText w:val="%2)"/>
      <w:lvlJc w:val="left"/>
      <w:pPr>
        <w:ind w:left="851" w:hanging="426"/>
      </w:pPr>
      <w:rPr>
        <w:rFonts w:hint="default"/>
      </w:rPr>
    </w:lvl>
    <w:lvl w:ilvl="2">
      <w:start w:val="1"/>
      <w:numFmt w:val="lowerRoman"/>
      <w:pStyle w:val="ListNumber3"/>
      <w:lvlText w:val="%3)"/>
      <w:lvlJc w:val="left"/>
      <w:pPr>
        <w:ind w:left="1191" w:hanging="340"/>
      </w:pPr>
      <w:rPr>
        <w:rFonts w:hint="default"/>
      </w:rPr>
    </w:lvl>
    <w:lvl w:ilvl="3">
      <w:start w:val="1"/>
      <w:numFmt w:val="decimal"/>
      <w:lvlText w:val="%4."/>
      <w:lvlJc w:val="left"/>
      <w:pPr>
        <w:ind w:left="1276" w:hanging="1276"/>
      </w:pPr>
      <w:rPr>
        <w:rFonts w:hint="default"/>
      </w:rPr>
    </w:lvl>
    <w:lvl w:ilvl="4">
      <w:start w:val="1"/>
      <w:numFmt w:val="lowerLetter"/>
      <w:lvlText w:val="%5."/>
      <w:lvlJc w:val="left"/>
      <w:pPr>
        <w:ind w:left="567" w:hanging="567"/>
      </w:pPr>
      <w:rPr>
        <w:rFonts w:hint="default"/>
      </w:rPr>
    </w:lvl>
    <w:lvl w:ilvl="5">
      <w:start w:val="1"/>
      <w:numFmt w:val="lowerRoman"/>
      <w:lvlText w:val="%6."/>
      <w:lvlJc w:val="right"/>
      <w:pPr>
        <w:ind w:left="567" w:hanging="567"/>
      </w:pPr>
      <w:rPr>
        <w:rFonts w:hint="default"/>
      </w:rPr>
    </w:lvl>
    <w:lvl w:ilvl="6">
      <w:start w:val="1"/>
      <w:numFmt w:val="decimal"/>
      <w:lvlText w:val="%7."/>
      <w:lvlJc w:val="left"/>
      <w:pPr>
        <w:ind w:left="567" w:hanging="567"/>
      </w:pPr>
      <w:rPr>
        <w:rFonts w:hint="default"/>
      </w:rPr>
    </w:lvl>
    <w:lvl w:ilvl="7">
      <w:start w:val="1"/>
      <w:numFmt w:val="lowerLetter"/>
      <w:lvlText w:val="%8."/>
      <w:lvlJc w:val="left"/>
      <w:pPr>
        <w:ind w:left="567" w:hanging="567"/>
      </w:pPr>
      <w:rPr>
        <w:rFonts w:hint="default"/>
      </w:rPr>
    </w:lvl>
    <w:lvl w:ilvl="8">
      <w:start w:val="1"/>
      <w:numFmt w:val="lowerRoman"/>
      <w:lvlText w:val="%9."/>
      <w:lvlJc w:val="right"/>
      <w:pPr>
        <w:ind w:left="567" w:hanging="567"/>
      </w:pPr>
      <w:rPr>
        <w:rFonts w:hint="default"/>
      </w:rPr>
    </w:lvl>
  </w:abstractNum>
  <w:abstractNum w:abstractNumId="21" w15:restartNumberingAfterBreak="0">
    <w:nsid w:val="691F09FA"/>
    <w:multiLevelType w:val="multilevel"/>
    <w:tmpl w:val="D7D6B724"/>
    <w:lvl w:ilvl="0">
      <w:start w:val="1"/>
      <w:numFmt w:val="bullet"/>
      <w:lvlText w:val=""/>
      <w:lvlJc w:val="left"/>
      <w:pPr>
        <w:ind w:left="425" w:hanging="425"/>
      </w:pPr>
      <w:rPr>
        <w:rFonts w:ascii="Symbol" w:hAnsi="Symbol" w:hint="default"/>
        <w:color w:val="003150"/>
      </w:rPr>
    </w:lvl>
    <w:lvl w:ilvl="1">
      <w:start w:val="1"/>
      <w:numFmt w:val="bullet"/>
      <w:lvlText w:val="o"/>
      <w:lvlJc w:val="left"/>
      <w:pPr>
        <w:ind w:left="785" w:hanging="360"/>
      </w:pPr>
      <w:rPr>
        <w:rFonts w:ascii="Courier New" w:hAnsi="Courier New" w:cs="Courier New" w:hint="default"/>
        <w:color w:val="auto"/>
      </w:rPr>
    </w:lvl>
    <w:lvl w:ilvl="2">
      <w:start w:val="1"/>
      <w:numFmt w:val="bullet"/>
      <w:lvlText w:val="­"/>
      <w:lvlJc w:val="left"/>
      <w:pPr>
        <w:ind w:left="1276" w:hanging="425"/>
      </w:pPr>
      <w:rPr>
        <w:rFonts w:ascii="Cambria" w:hAnsi="Cambria" w:hint="default"/>
      </w:rPr>
    </w:lvl>
    <w:lvl w:ilvl="3">
      <w:start w:val="1"/>
      <w:numFmt w:val="bullet"/>
      <w:lvlText w:val=""/>
      <w:lvlJc w:val="left"/>
      <w:pPr>
        <w:ind w:left="2925" w:hanging="360"/>
      </w:pPr>
      <w:rPr>
        <w:rFonts w:ascii="Symbol" w:hAnsi="Symbol" w:hint="default"/>
      </w:rPr>
    </w:lvl>
    <w:lvl w:ilvl="4">
      <w:start w:val="1"/>
      <w:numFmt w:val="bullet"/>
      <w:lvlText w:val="o"/>
      <w:lvlJc w:val="left"/>
      <w:pPr>
        <w:ind w:left="3645" w:hanging="360"/>
      </w:pPr>
      <w:rPr>
        <w:rFonts w:ascii="Courier New" w:hAnsi="Courier New" w:cs="Courier New" w:hint="default"/>
      </w:rPr>
    </w:lvl>
    <w:lvl w:ilvl="5">
      <w:start w:val="1"/>
      <w:numFmt w:val="bullet"/>
      <w:lvlText w:val=""/>
      <w:lvlJc w:val="left"/>
      <w:pPr>
        <w:ind w:left="4365" w:hanging="360"/>
      </w:pPr>
      <w:rPr>
        <w:rFonts w:ascii="Wingdings" w:hAnsi="Wingdings" w:hint="default"/>
      </w:rPr>
    </w:lvl>
    <w:lvl w:ilvl="6">
      <w:start w:val="1"/>
      <w:numFmt w:val="bullet"/>
      <w:lvlText w:val=""/>
      <w:lvlJc w:val="left"/>
      <w:pPr>
        <w:ind w:left="5085" w:hanging="360"/>
      </w:pPr>
      <w:rPr>
        <w:rFonts w:ascii="Symbol" w:hAnsi="Symbol" w:hint="default"/>
      </w:rPr>
    </w:lvl>
    <w:lvl w:ilvl="7">
      <w:start w:val="1"/>
      <w:numFmt w:val="bullet"/>
      <w:lvlText w:val="o"/>
      <w:lvlJc w:val="left"/>
      <w:pPr>
        <w:ind w:left="5805" w:hanging="360"/>
      </w:pPr>
      <w:rPr>
        <w:rFonts w:ascii="Courier New" w:hAnsi="Courier New" w:cs="Courier New" w:hint="default"/>
      </w:rPr>
    </w:lvl>
    <w:lvl w:ilvl="8">
      <w:start w:val="1"/>
      <w:numFmt w:val="bullet"/>
      <w:lvlText w:val=""/>
      <w:lvlJc w:val="left"/>
      <w:pPr>
        <w:ind w:left="6525" w:hanging="360"/>
      </w:pPr>
      <w:rPr>
        <w:rFonts w:ascii="Wingdings" w:hAnsi="Wingdings" w:hint="default"/>
      </w:rPr>
    </w:lvl>
  </w:abstractNum>
  <w:abstractNum w:abstractNumId="22" w15:restartNumberingAfterBreak="0">
    <w:nsid w:val="69936D4F"/>
    <w:multiLevelType w:val="hybridMultilevel"/>
    <w:tmpl w:val="6F688456"/>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Times New Roman"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Times New Roman"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Times New Roman" w:hint="default"/>
      </w:rPr>
    </w:lvl>
    <w:lvl w:ilvl="8" w:tplc="0C090005">
      <w:start w:val="1"/>
      <w:numFmt w:val="bullet"/>
      <w:lvlText w:val=""/>
      <w:lvlJc w:val="left"/>
      <w:pPr>
        <w:ind w:left="6480" w:hanging="360"/>
      </w:pPr>
      <w:rPr>
        <w:rFonts w:ascii="Wingdings" w:hAnsi="Wingdings" w:hint="default"/>
      </w:rPr>
    </w:lvl>
  </w:abstractNum>
  <w:abstractNum w:abstractNumId="23" w15:restartNumberingAfterBreak="0">
    <w:nsid w:val="733934B7"/>
    <w:multiLevelType w:val="multilevel"/>
    <w:tmpl w:val="9E3A8254"/>
    <w:numStyleLink w:val="List1"/>
  </w:abstractNum>
  <w:abstractNum w:abstractNumId="24" w15:restartNumberingAfterBreak="0">
    <w:nsid w:val="73526DD7"/>
    <w:multiLevelType w:val="hybridMultilevel"/>
    <w:tmpl w:val="3404E94A"/>
    <w:lvl w:ilvl="0" w:tplc="0C090001">
      <w:start w:val="1"/>
      <w:numFmt w:val="bullet"/>
      <w:lvlText w:val=""/>
      <w:lvlJc w:val="left"/>
      <w:pPr>
        <w:ind w:left="720" w:hanging="360"/>
      </w:pPr>
      <w:rPr>
        <w:rFonts w:ascii="Symbol" w:hAnsi="Symbol" w:hint="default"/>
      </w:rPr>
    </w:lvl>
    <w:lvl w:ilvl="1" w:tplc="0C090003">
      <w:start w:val="1"/>
      <w:numFmt w:val="bullet"/>
      <w:lvlText w:val="o"/>
      <w:lvlJc w:val="left"/>
      <w:pPr>
        <w:ind w:left="1440" w:hanging="360"/>
      </w:pPr>
      <w:rPr>
        <w:rFonts w:ascii="Courier New" w:hAnsi="Courier New" w:cs="Courier New" w:hint="default"/>
      </w:rPr>
    </w:lvl>
    <w:lvl w:ilvl="2" w:tplc="0C090005">
      <w:start w:val="1"/>
      <w:numFmt w:val="bullet"/>
      <w:lvlText w:val=""/>
      <w:lvlJc w:val="left"/>
      <w:pPr>
        <w:ind w:left="2160" w:hanging="360"/>
      </w:pPr>
      <w:rPr>
        <w:rFonts w:ascii="Wingdings" w:hAnsi="Wingdings" w:hint="default"/>
      </w:rPr>
    </w:lvl>
    <w:lvl w:ilvl="3" w:tplc="0C090001">
      <w:start w:val="1"/>
      <w:numFmt w:val="bullet"/>
      <w:lvlText w:val=""/>
      <w:lvlJc w:val="left"/>
      <w:pPr>
        <w:ind w:left="2880" w:hanging="360"/>
      </w:pPr>
      <w:rPr>
        <w:rFonts w:ascii="Symbol" w:hAnsi="Symbol" w:hint="default"/>
      </w:rPr>
    </w:lvl>
    <w:lvl w:ilvl="4" w:tplc="0C090003">
      <w:start w:val="1"/>
      <w:numFmt w:val="bullet"/>
      <w:lvlText w:val="o"/>
      <w:lvlJc w:val="left"/>
      <w:pPr>
        <w:ind w:left="3600" w:hanging="360"/>
      </w:pPr>
      <w:rPr>
        <w:rFonts w:ascii="Courier New" w:hAnsi="Courier New" w:cs="Courier New" w:hint="default"/>
      </w:rPr>
    </w:lvl>
    <w:lvl w:ilvl="5" w:tplc="0C090005">
      <w:start w:val="1"/>
      <w:numFmt w:val="bullet"/>
      <w:lvlText w:val=""/>
      <w:lvlJc w:val="left"/>
      <w:pPr>
        <w:ind w:left="4320" w:hanging="360"/>
      </w:pPr>
      <w:rPr>
        <w:rFonts w:ascii="Wingdings" w:hAnsi="Wingdings" w:hint="default"/>
      </w:rPr>
    </w:lvl>
    <w:lvl w:ilvl="6" w:tplc="0C090001">
      <w:start w:val="1"/>
      <w:numFmt w:val="bullet"/>
      <w:lvlText w:val=""/>
      <w:lvlJc w:val="left"/>
      <w:pPr>
        <w:ind w:left="5040" w:hanging="360"/>
      </w:pPr>
      <w:rPr>
        <w:rFonts w:ascii="Symbol" w:hAnsi="Symbol" w:hint="default"/>
      </w:rPr>
    </w:lvl>
    <w:lvl w:ilvl="7" w:tplc="0C090003">
      <w:start w:val="1"/>
      <w:numFmt w:val="bullet"/>
      <w:lvlText w:val="o"/>
      <w:lvlJc w:val="left"/>
      <w:pPr>
        <w:ind w:left="5760" w:hanging="360"/>
      </w:pPr>
      <w:rPr>
        <w:rFonts w:ascii="Courier New" w:hAnsi="Courier New" w:cs="Courier New" w:hint="default"/>
      </w:rPr>
    </w:lvl>
    <w:lvl w:ilvl="8" w:tplc="0C090005">
      <w:start w:val="1"/>
      <w:numFmt w:val="bullet"/>
      <w:lvlText w:val=""/>
      <w:lvlJc w:val="left"/>
      <w:pPr>
        <w:ind w:left="6480" w:hanging="360"/>
      </w:pPr>
      <w:rPr>
        <w:rFonts w:ascii="Wingdings" w:hAnsi="Wingdings" w:hint="default"/>
      </w:rPr>
    </w:lvl>
  </w:abstractNum>
  <w:abstractNum w:abstractNumId="25" w15:restartNumberingAfterBreak="0">
    <w:nsid w:val="740C335A"/>
    <w:multiLevelType w:val="multilevel"/>
    <w:tmpl w:val="A43AD17E"/>
    <w:lvl w:ilvl="0">
      <w:start w:val="1"/>
      <w:numFmt w:val="bullet"/>
      <w:lvlText w:val=""/>
      <w:lvlJc w:val="left"/>
      <w:pPr>
        <w:ind w:left="425" w:hanging="425"/>
      </w:pPr>
      <w:rPr>
        <w:rFonts w:ascii="Symbol" w:hAnsi="Symbol" w:hint="default"/>
        <w:color w:val="003150"/>
      </w:rPr>
    </w:lvl>
    <w:lvl w:ilvl="1">
      <w:start w:val="1"/>
      <w:numFmt w:val="bullet"/>
      <w:lvlText w:val="o"/>
      <w:lvlJc w:val="left"/>
      <w:pPr>
        <w:ind w:left="785" w:hanging="360"/>
      </w:pPr>
      <w:rPr>
        <w:rFonts w:ascii="Courier New" w:hAnsi="Courier New" w:cs="Courier New" w:hint="default"/>
        <w:color w:val="auto"/>
      </w:rPr>
    </w:lvl>
    <w:lvl w:ilvl="2">
      <w:start w:val="1"/>
      <w:numFmt w:val="bullet"/>
      <w:lvlText w:val="­"/>
      <w:lvlJc w:val="left"/>
      <w:pPr>
        <w:ind w:left="1276" w:hanging="425"/>
      </w:pPr>
      <w:rPr>
        <w:rFonts w:ascii="Cambria" w:hAnsi="Cambria" w:hint="default"/>
      </w:rPr>
    </w:lvl>
    <w:lvl w:ilvl="3">
      <w:start w:val="1"/>
      <w:numFmt w:val="bullet"/>
      <w:lvlText w:val=""/>
      <w:lvlJc w:val="left"/>
      <w:pPr>
        <w:ind w:left="2925" w:hanging="360"/>
      </w:pPr>
      <w:rPr>
        <w:rFonts w:ascii="Symbol" w:hAnsi="Symbol" w:hint="default"/>
      </w:rPr>
    </w:lvl>
    <w:lvl w:ilvl="4">
      <w:start w:val="1"/>
      <w:numFmt w:val="bullet"/>
      <w:lvlText w:val="o"/>
      <w:lvlJc w:val="left"/>
      <w:pPr>
        <w:ind w:left="3645" w:hanging="360"/>
      </w:pPr>
      <w:rPr>
        <w:rFonts w:ascii="Courier New" w:hAnsi="Courier New" w:cs="Courier New" w:hint="default"/>
      </w:rPr>
    </w:lvl>
    <w:lvl w:ilvl="5">
      <w:start w:val="1"/>
      <w:numFmt w:val="bullet"/>
      <w:lvlText w:val=""/>
      <w:lvlJc w:val="left"/>
      <w:pPr>
        <w:ind w:left="4365" w:hanging="360"/>
      </w:pPr>
      <w:rPr>
        <w:rFonts w:ascii="Wingdings" w:hAnsi="Wingdings" w:hint="default"/>
      </w:rPr>
    </w:lvl>
    <w:lvl w:ilvl="6">
      <w:start w:val="1"/>
      <w:numFmt w:val="bullet"/>
      <w:lvlText w:val=""/>
      <w:lvlJc w:val="left"/>
      <w:pPr>
        <w:ind w:left="5085" w:hanging="360"/>
      </w:pPr>
      <w:rPr>
        <w:rFonts w:ascii="Symbol" w:hAnsi="Symbol" w:hint="default"/>
      </w:rPr>
    </w:lvl>
    <w:lvl w:ilvl="7">
      <w:start w:val="1"/>
      <w:numFmt w:val="bullet"/>
      <w:lvlText w:val="o"/>
      <w:lvlJc w:val="left"/>
      <w:pPr>
        <w:ind w:left="5805" w:hanging="360"/>
      </w:pPr>
      <w:rPr>
        <w:rFonts w:ascii="Courier New" w:hAnsi="Courier New" w:cs="Courier New" w:hint="default"/>
      </w:rPr>
    </w:lvl>
    <w:lvl w:ilvl="8">
      <w:start w:val="1"/>
      <w:numFmt w:val="bullet"/>
      <w:lvlText w:val=""/>
      <w:lvlJc w:val="left"/>
      <w:pPr>
        <w:ind w:left="6525" w:hanging="360"/>
      </w:pPr>
      <w:rPr>
        <w:rFonts w:ascii="Wingdings" w:hAnsi="Wingdings" w:hint="default"/>
      </w:rPr>
    </w:lvl>
  </w:abstractNum>
  <w:num w:numId="1" w16cid:durableId="2033724752">
    <w:abstractNumId w:val="15"/>
  </w:num>
  <w:num w:numId="2" w16cid:durableId="932977782">
    <w:abstractNumId w:val="8"/>
  </w:num>
  <w:num w:numId="3" w16cid:durableId="195821758">
    <w:abstractNumId w:val="19"/>
  </w:num>
  <w:num w:numId="4" w16cid:durableId="828054894">
    <w:abstractNumId w:val="20"/>
  </w:num>
  <w:num w:numId="5" w16cid:durableId="2082486884">
    <w:abstractNumId w:val="12"/>
  </w:num>
  <w:num w:numId="6" w16cid:durableId="1563131881">
    <w:abstractNumId w:val="18"/>
  </w:num>
  <w:num w:numId="7" w16cid:durableId="1454251495">
    <w:abstractNumId w:val="11"/>
  </w:num>
  <w:num w:numId="8" w16cid:durableId="479035019">
    <w:abstractNumId w:val="16"/>
  </w:num>
  <w:num w:numId="9" w16cid:durableId="1957326486">
    <w:abstractNumId w:val="6"/>
  </w:num>
  <w:num w:numId="10" w16cid:durableId="171064912">
    <w:abstractNumId w:val="21"/>
  </w:num>
  <w:num w:numId="11" w16cid:durableId="1653875501">
    <w:abstractNumId w:val="17"/>
  </w:num>
  <w:num w:numId="12" w16cid:durableId="1745177093">
    <w:abstractNumId w:val="25"/>
  </w:num>
  <w:num w:numId="13" w16cid:durableId="683168051">
    <w:abstractNumId w:val="3"/>
  </w:num>
  <w:num w:numId="14" w16cid:durableId="1589263761">
    <w:abstractNumId w:val="5"/>
  </w:num>
  <w:num w:numId="15" w16cid:durableId="1564293758">
    <w:abstractNumId w:val="1"/>
  </w:num>
  <w:num w:numId="16" w16cid:durableId="1445151063">
    <w:abstractNumId w:val="0"/>
  </w:num>
  <w:num w:numId="17" w16cid:durableId="630356378">
    <w:abstractNumId w:val="9"/>
  </w:num>
  <w:num w:numId="18" w16cid:durableId="168907202">
    <w:abstractNumId w:val="4"/>
  </w:num>
  <w:num w:numId="19" w16cid:durableId="1635981036">
    <w:abstractNumId w:val="14"/>
  </w:num>
  <w:num w:numId="20" w16cid:durableId="1161696552">
    <w:abstractNumId w:val="23"/>
  </w:num>
  <w:num w:numId="21" w16cid:durableId="1277567458">
    <w:abstractNumId w:val="10"/>
  </w:num>
  <w:num w:numId="22" w16cid:durableId="1095401357">
    <w:abstractNumId w:val="22"/>
  </w:num>
  <w:num w:numId="23" w16cid:durableId="215090544">
    <w:abstractNumId w:val="24"/>
  </w:num>
  <w:num w:numId="24" w16cid:durableId="1310358978">
    <w:abstractNumId w:val="13"/>
  </w:num>
  <w:num w:numId="25" w16cid:durableId="1145662875">
    <w:abstractNumId w:val="2"/>
  </w:num>
  <w:num w:numId="26" w16cid:durableId="222377060">
    <w:abstractNumId w:val="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500CE"/>
    <w:rsid w:val="000011D8"/>
    <w:rsid w:val="00004A0E"/>
    <w:rsid w:val="00004CBD"/>
    <w:rsid w:val="000075C7"/>
    <w:rsid w:val="00010D07"/>
    <w:rsid w:val="00013F9F"/>
    <w:rsid w:val="000141BB"/>
    <w:rsid w:val="00015616"/>
    <w:rsid w:val="000202F4"/>
    <w:rsid w:val="00020697"/>
    <w:rsid w:val="000213FD"/>
    <w:rsid w:val="000214FA"/>
    <w:rsid w:val="000251C3"/>
    <w:rsid w:val="00025619"/>
    <w:rsid w:val="00025A2A"/>
    <w:rsid w:val="00031D33"/>
    <w:rsid w:val="000335B5"/>
    <w:rsid w:val="000341E0"/>
    <w:rsid w:val="00041499"/>
    <w:rsid w:val="000450A2"/>
    <w:rsid w:val="0004550E"/>
    <w:rsid w:val="00047668"/>
    <w:rsid w:val="00047C67"/>
    <w:rsid w:val="00063C71"/>
    <w:rsid w:val="00063E78"/>
    <w:rsid w:val="00064838"/>
    <w:rsid w:val="0006517E"/>
    <w:rsid w:val="00065F4B"/>
    <w:rsid w:val="00071129"/>
    <w:rsid w:val="00072948"/>
    <w:rsid w:val="00072A5C"/>
    <w:rsid w:val="0008115F"/>
    <w:rsid w:val="000835A0"/>
    <w:rsid w:val="00085069"/>
    <w:rsid w:val="0008635A"/>
    <w:rsid w:val="0008655C"/>
    <w:rsid w:val="00090AA5"/>
    <w:rsid w:val="000959C5"/>
    <w:rsid w:val="000A107B"/>
    <w:rsid w:val="000A3B7C"/>
    <w:rsid w:val="000A4134"/>
    <w:rsid w:val="000A6133"/>
    <w:rsid w:val="000A722E"/>
    <w:rsid w:val="000A7D9D"/>
    <w:rsid w:val="000B3159"/>
    <w:rsid w:val="000B5E97"/>
    <w:rsid w:val="000B6D2A"/>
    <w:rsid w:val="000B6E98"/>
    <w:rsid w:val="000B7CE7"/>
    <w:rsid w:val="000C06CC"/>
    <w:rsid w:val="000C07CE"/>
    <w:rsid w:val="000C5C1D"/>
    <w:rsid w:val="000C73DC"/>
    <w:rsid w:val="000D1830"/>
    <w:rsid w:val="000D1F9E"/>
    <w:rsid w:val="000D49AD"/>
    <w:rsid w:val="000D51F3"/>
    <w:rsid w:val="000D55BC"/>
    <w:rsid w:val="000D6B68"/>
    <w:rsid w:val="000D738D"/>
    <w:rsid w:val="000D7FAF"/>
    <w:rsid w:val="000E4176"/>
    <w:rsid w:val="000E630E"/>
    <w:rsid w:val="000E690C"/>
    <w:rsid w:val="000F018A"/>
    <w:rsid w:val="000F0895"/>
    <w:rsid w:val="000F2D2D"/>
    <w:rsid w:val="000F30DC"/>
    <w:rsid w:val="000F3D21"/>
    <w:rsid w:val="000F6F38"/>
    <w:rsid w:val="001014F4"/>
    <w:rsid w:val="00102FDA"/>
    <w:rsid w:val="00114207"/>
    <w:rsid w:val="00114D5A"/>
    <w:rsid w:val="001158C3"/>
    <w:rsid w:val="0011667C"/>
    <w:rsid w:val="001200FA"/>
    <w:rsid w:val="00120CED"/>
    <w:rsid w:val="00121BFE"/>
    <w:rsid w:val="001228CF"/>
    <w:rsid w:val="00123934"/>
    <w:rsid w:val="0012461E"/>
    <w:rsid w:val="0013080B"/>
    <w:rsid w:val="00130A0B"/>
    <w:rsid w:val="00132F16"/>
    <w:rsid w:val="00133292"/>
    <w:rsid w:val="001335A6"/>
    <w:rsid w:val="001376F1"/>
    <w:rsid w:val="00137999"/>
    <w:rsid w:val="00137F5A"/>
    <w:rsid w:val="00140C81"/>
    <w:rsid w:val="00143098"/>
    <w:rsid w:val="001431D0"/>
    <w:rsid w:val="00143B95"/>
    <w:rsid w:val="00145862"/>
    <w:rsid w:val="00145DB1"/>
    <w:rsid w:val="0014712D"/>
    <w:rsid w:val="0014756A"/>
    <w:rsid w:val="00147626"/>
    <w:rsid w:val="00154B5B"/>
    <w:rsid w:val="00155BA9"/>
    <w:rsid w:val="0016081E"/>
    <w:rsid w:val="00161E8C"/>
    <w:rsid w:val="00162BF2"/>
    <w:rsid w:val="001633F4"/>
    <w:rsid w:val="00165364"/>
    <w:rsid w:val="00165EFD"/>
    <w:rsid w:val="00166185"/>
    <w:rsid w:val="00166B1E"/>
    <w:rsid w:val="00170795"/>
    <w:rsid w:val="00172CCD"/>
    <w:rsid w:val="001739A8"/>
    <w:rsid w:val="00174AD0"/>
    <w:rsid w:val="00177744"/>
    <w:rsid w:val="00180329"/>
    <w:rsid w:val="0018058D"/>
    <w:rsid w:val="0018210D"/>
    <w:rsid w:val="00185A90"/>
    <w:rsid w:val="00186635"/>
    <w:rsid w:val="001925C6"/>
    <w:rsid w:val="00192C27"/>
    <w:rsid w:val="001956C5"/>
    <w:rsid w:val="00195856"/>
    <w:rsid w:val="0019598A"/>
    <w:rsid w:val="001A0FF1"/>
    <w:rsid w:val="001A163E"/>
    <w:rsid w:val="001A2D13"/>
    <w:rsid w:val="001A3C77"/>
    <w:rsid w:val="001A3DF6"/>
    <w:rsid w:val="001A4016"/>
    <w:rsid w:val="001A6EAE"/>
    <w:rsid w:val="001B077B"/>
    <w:rsid w:val="001B19FD"/>
    <w:rsid w:val="001B2BE2"/>
    <w:rsid w:val="001B441B"/>
    <w:rsid w:val="001B55AE"/>
    <w:rsid w:val="001B729C"/>
    <w:rsid w:val="001C08AF"/>
    <w:rsid w:val="001C09A5"/>
    <w:rsid w:val="001C0AE8"/>
    <w:rsid w:val="001C1644"/>
    <w:rsid w:val="001C18E4"/>
    <w:rsid w:val="001C279A"/>
    <w:rsid w:val="001C3F42"/>
    <w:rsid w:val="001C601E"/>
    <w:rsid w:val="001C7420"/>
    <w:rsid w:val="001D74FF"/>
    <w:rsid w:val="001D7C96"/>
    <w:rsid w:val="001E1428"/>
    <w:rsid w:val="001E3289"/>
    <w:rsid w:val="001E3909"/>
    <w:rsid w:val="001E4765"/>
    <w:rsid w:val="001E4D6B"/>
    <w:rsid w:val="001E5131"/>
    <w:rsid w:val="001E6144"/>
    <w:rsid w:val="001E68C4"/>
    <w:rsid w:val="001E768A"/>
    <w:rsid w:val="001F31CE"/>
    <w:rsid w:val="001F3871"/>
    <w:rsid w:val="001F474C"/>
    <w:rsid w:val="001F5E33"/>
    <w:rsid w:val="002011BE"/>
    <w:rsid w:val="0020388A"/>
    <w:rsid w:val="002042A6"/>
    <w:rsid w:val="00205CE5"/>
    <w:rsid w:val="00205E77"/>
    <w:rsid w:val="002070AA"/>
    <w:rsid w:val="00213D4E"/>
    <w:rsid w:val="0021415B"/>
    <w:rsid w:val="0021433D"/>
    <w:rsid w:val="00221209"/>
    <w:rsid w:val="0022142B"/>
    <w:rsid w:val="00223138"/>
    <w:rsid w:val="00223D33"/>
    <w:rsid w:val="002247B1"/>
    <w:rsid w:val="0022485E"/>
    <w:rsid w:val="002270B6"/>
    <w:rsid w:val="0023010D"/>
    <w:rsid w:val="00230BAB"/>
    <w:rsid w:val="002319AB"/>
    <w:rsid w:val="00232977"/>
    <w:rsid w:val="00233C48"/>
    <w:rsid w:val="00236FB8"/>
    <w:rsid w:val="0024156C"/>
    <w:rsid w:val="0024549B"/>
    <w:rsid w:val="00245978"/>
    <w:rsid w:val="00252237"/>
    <w:rsid w:val="00252454"/>
    <w:rsid w:val="002534CB"/>
    <w:rsid w:val="002541E3"/>
    <w:rsid w:val="002560D2"/>
    <w:rsid w:val="00260E06"/>
    <w:rsid w:val="00261913"/>
    <w:rsid w:val="00261994"/>
    <w:rsid w:val="00261C64"/>
    <w:rsid w:val="00266DC5"/>
    <w:rsid w:val="00267A8E"/>
    <w:rsid w:val="002705F5"/>
    <w:rsid w:val="00270702"/>
    <w:rsid w:val="00274A71"/>
    <w:rsid w:val="00274B8A"/>
    <w:rsid w:val="00276E5C"/>
    <w:rsid w:val="002801AA"/>
    <w:rsid w:val="002802A2"/>
    <w:rsid w:val="002803B8"/>
    <w:rsid w:val="00280857"/>
    <w:rsid w:val="00280B64"/>
    <w:rsid w:val="0028144F"/>
    <w:rsid w:val="0028148E"/>
    <w:rsid w:val="00282A95"/>
    <w:rsid w:val="00282BBB"/>
    <w:rsid w:val="00283ED6"/>
    <w:rsid w:val="00284588"/>
    <w:rsid w:val="00284E69"/>
    <w:rsid w:val="00286291"/>
    <w:rsid w:val="002906BC"/>
    <w:rsid w:val="00290931"/>
    <w:rsid w:val="00290BA7"/>
    <w:rsid w:val="00291107"/>
    <w:rsid w:val="002914EE"/>
    <w:rsid w:val="00291609"/>
    <w:rsid w:val="00292419"/>
    <w:rsid w:val="00292F01"/>
    <w:rsid w:val="0029325D"/>
    <w:rsid w:val="00294A71"/>
    <w:rsid w:val="00297049"/>
    <w:rsid w:val="0029756F"/>
    <w:rsid w:val="002A3E07"/>
    <w:rsid w:val="002A6BDE"/>
    <w:rsid w:val="002B01EE"/>
    <w:rsid w:val="002B0CED"/>
    <w:rsid w:val="002B134C"/>
    <w:rsid w:val="002B1F3E"/>
    <w:rsid w:val="002B3BF8"/>
    <w:rsid w:val="002B66A3"/>
    <w:rsid w:val="002B69E4"/>
    <w:rsid w:val="002B6A3F"/>
    <w:rsid w:val="002B76C9"/>
    <w:rsid w:val="002C0ED5"/>
    <w:rsid w:val="002C14C9"/>
    <w:rsid w:val="002C3552"/>
    <w:rsid w:val="002D23DE"/>
    <w:rsid w:val="002D47B2"/>
    <w:rsid w:val="002E29DA"/>
    <w:rsid w:val="002E31FA"/>
    <w:rsid w:val="002E32CA"/>
    <w:rsid w:val="002E34B7"/>
    <w:rsid w:val="002E3C09"/>
    <w:rsid w:val="002F008C"/>
    <w:rsid w:val="002F232F"/>
    <w:rsid w:val="002F3130"/>
    <w:rsid w:val="002F34D8"/>
    <w:rsid w:val="002F3AEA"/>
    <w:rsid w:val="002F4DAD"/>
    <w:rsid w:val="00305FA3"/>
    <w:rsid w:val="003113EE"/>
    <w:rsid w:val="00327958"/>
    <w:rsid w:val="00330BF9"/>
    <w:rsid w:val="00332C6D"/>
    <w:rsid w:val="0033517E"/>
    <w:rsid w:val="00336F6B"/>
    <w:rsid w:val="00337360"/>
    <w:rsid w:val="00337493"/>
    <w:rsid w:val="00340B7E"/>
    <w:rsid w:val="00340E76"/>
    <w:rsid w:val="003437D5"/>
    <w:rsid w:val="003445EF"/>
    <w:rsid w:val="00344617"/>
    <w:rsid w:val="00346541"/>
    <w:rsid w:val="00346C94"/>
    <w:rsid w:val="00347206"/>
    <w:rsid w:val="0035024D"/>
    <w:rsid w:val="00351E68"/>
    <w:rsid w:val="00355F1B"/>
    <w:rsid w:val="003604F8"/>
    <w:rsid w:val="003607B9"/>
    <w:rsid w:val="00360ACE"/>
    <w:rsid w:val="0037602E"/>
    <w:rsid w:val="003808C3"/>
    <w:rsid w:val="00381DDF"/>
    <w:rsid w:val="00382758"/>
    <w:rsid w:val="0038303F"/>
    <w:rsid w:val="003844EE"/>
    <w:rsid w:val="0038665D"/>
    <w:rsid w:val="00387E7C"/>
    <w:rsid w:val="00390A5B"/>
    <w:rsid w:val="00390CDA"/>
    <w:rsid w:val="0039320C"/>
    <w:rsid w:val="0039334D"/>
    <w:rsid w:val="0039336C"/>
    <w:rsid w:val="0039421A"/>
    <w:rsid w:val="00394AB6"/>
    <w:rsid w:val="00397305"/>
    <w:rsid w:val="00397CFB"/>
    <w:rsid w:val="003A06CA"/>
    <w:rsid w:val="003B50BE"/>
    <w:rsid w:val="003B56E4"/>
    <w:rsid w:val="003B6BE9"/>
    <w:rsid w:val="003B7E7C"/>
    <w:rsid w:val="003C0CF8"/>
    <w:rsid w:val="003C12A5"/>
    <w:rsid w:val="003C306E"/>
    <w:rsid w:val="003C359F"/>
    <w:rsid w:val="003C6BF9"/>
    <w:rsid w:val="003C70A4"/>
    <w:rsid w:val="003C7619"/>
    <w:rsid w:val="003C7B5E"/>
    <w:rsid w:val="003E0322"/>
    <w:rsid w:val="003E1291"/>
    <w:rsid w:val="003E30FD"/>
    <w:rsid w:val="003E57AD"/>
    <w:rsid w:val="003E5E90"/>
    <w:rsid w:val="003E6102"/>
    <w:rsid w:val="003F22EA"/>
    <w:rsid w:val="003F301B"/>
    <w:rsid w:val="003F60E2"/>
    <w:rsid w:val="003F6EE8"/>
    <w:rsid w:val="0040031A"/>
    <w:rsid w:val="00401309"/>
    <w:rsid w:val="0040258A"/>
    <w:rsid w:val="00410A67"/>
    <w:rsid w:val="00412830"/>
    <w:rsid w:val="0041636B"/>
    <w:rsid w:val="00420B1C"/>
    <w:rsid w:val="004218F0"/>
    <w:rsid w:val="00421E71"/>
    <w:rsid w:val="00422073"/>
    <w:rsid w:val="004236E0"/>
    <w:rsid w:val="004247E0"/>
    <w:rsid w:val="00424A2A"/>
    <w:rsid w:val="004256FE"/>
    <w:rsid w:val="00430D80"/>
    <w:rsid w:val="00432726"/>
    <w:rsid w:val="00432BB0"/>
    <w:rsid w:val="0043513C"/>
    <w:rsid w:val="00437E66"/>
    <w:rsid w:val="004409EF"/>
    <w:rsid w:val="00440A25"/>
    <w:rsid w:val="00440C79"/>
    <w:rsid w:val="00440D4C"/>
    <w:rsid w:val="00442E90"/>
    <w:rsid w:val="004433BC"/>
    <w:rsid w:val="0044389E"/>
    <w:rsid w:val="0044391F"/>
    <w:rsid w:val="00446674"/>
    <w:rsid w:val="00451772"/>
    <w:rsid w:val="0045190A"/>
    <w:rsid w:val="0045207E"/>
    <w:rsid w:val="004528DB"/>
    <w:rsid w:val="0045561C"/>
    <w:rsid w:val="00456C03"/>
    <w:rsid w:val="00460386"/>
    <w:rsid w:val="00460C44"/>
    <w:rsid w:val="00460D54"/>
    <w:rsid w:val="0046168A"/>
    <w:rsid w:val="004631DA"/>
    <w:rsid w:val="0046383E"/>
    <w:rsid w:val="00465A10"/>
    <w:rsid w:val="00467699"/>
    <w:rsid w:val="0047366C"/>
    <w:rsid w:val="00473DF9"/>
    <w:rsid w:val="00475FD9"/>
    <w:rsid w:val="00475FF3"/>
    <w:rsid w:val="00476948"/>
    <w:rsid w:val="00480C78"/>
    <w:rsid w:val="00481223"/>
    <w:rsid w:val="00482558"/>
    <w:rsid w:val="00484B5A"/>
    <w:rsid w:val="00486499"/>
    <w:rsid w:val="0048695E"/>
    <w:rsid w:val="00486C20"/>
    <w:rsid w:val="0049127F"/>
    <w:rsid w:val="00492870"/>
    <w:rsid w:val="00492C3D"/>
    <w:rsid w:val="00493E6A"/>
    <w:rsid w:val="0049477E"/>
    <w:rsid w:val="00494B3B"/>
    <w:rsid w:val="004973A6"/>
    <w:rsid w:val="004A0A9F"/>
    <w:rsid w:val="004A4BB3"/>
    <w:rsid w:val="004A696C"/>
    <w:rsid w:val="004B06F9"/>
    <w:rsid w:val="004B0E3A"/>
    <w:rsid w:val="004B6C3C"/>
    <w:rsid w:val="004C094D"/>
    <w:rsid w:val="004C0BEB"/>
    <w:rsid w:val="004C155D"/>
    <w:rsid w:val="004C2372"/>
    <w:rsid w:val="004C2462"/>
    <w:rsid w:val="004C3033"/>
    <w:rsid w:val="004C32E2"/>
    <w:rsid w:val="004C4253"/>
    <w:rsid w:val="004C7F78"/>
    <w:rsid w:val="004D0827"/>
    <w:rsid w:val="004D22BB"/>
    <w:rsid w:val="004D24FB"/>
    <w:rsid w:val="004D2790"/>
    <w:rsid w:val="004D2E53"/>
    <w:rsid w:val="004D61C9"/>
    <w:rsid w:val="004E4528"/>
    <w:rsid w:val="004E4766"/>
    <w:rsid w:val="004E6319"/>
    <w:rsid w:val="004E7211"/>
    <w:rsid w:val="004E7AAB"/>
    <w:rsid w:val="004F32AB"/>
    <w:rsid w:val="004F412F"/>
    <w:rsid w:val="004F5429"/>
    <w:rsid w:val="004F67C1"/>
    <w:rsid w:val="00501322"/>
    <w:rsid w:val="005033A2"/>
    <w:rsid w:val="0050438E"/>
    <w:rsid w:val="00504E67"/>
    <w:rsid w:val="0050535B"/>
    <w:rsid w:val="0050545D"/>
    <w:rsid w:val="005059FD"/>
    <w:rsid w:val="00506EEC"/>
    <w:rsid w:val="00507C50"/>
    <w:rsid w:val="00510CEA"/>
    <w:rsid w:val="0051202F"/>
    <w:rsid w:val="0051229C"/>
    <w:rsid w:val="005132BC"/>
    <w:rsid w:val="0051701F"/>
    <w:rsid w:val="005208A6"/>
    <w:rsid w:val="00520D94"/>
    <w:rsid w:val="005219AD"/>
    <w:rsid w:val="00521DB4"/>
    <w:rsid w:val="0053018D"/>
    <w:rsid w:val="005306BA"/>
    <w:rsid w:val="00530AC1"/>
    <w:rsid w:val="005336A3"/>
    <w:rsid w:val="005336C2"/>
    <w:rsid w:val="00534700"/>
    <w:rsid w:val="0053507C"/>
    <w:rsid w:val="00540F60"/>
    <w:rsid w:val="005444C8"/>
    <w:rsid w:val="00544D25"/>
    <w:rsid w:val="0054559E"/>
    <w:rsid w:val="005460A4"/>
    <w:rsid w:val="0055033C"/>
    <w:rsid w:val="005525EC"/>
    <w:rsid w:val="005568E4"/>
    <w:rsid w:val="00557CC4"/>
    <w:rsid w:val="005611A7"/>
    <w:rsid w:val="0056348C"/>
    <w:rsid w:val="00563EAA"/>
    <w:rsid w:val="00565574"/>
    <w:rsid w:val="00565795"/>
    <w:rsid w:val="00572BF9"/>
    <w:rsid w:val="00574FA1"/>
    <w:rsid w:val="00576D46"/>
    <w:rsid w:val="00577B79"/>
    <w:rsid w:val="00581510"/>
    <w:rsid w:val="00581F66"/>
    <w:rsid w:val="0058583E"/>
    <w:rsid w:val="00585BD7"/>
    <w:rsid w:val="00587C54"/>
    <w:rsid w:val="005907FA"/>
    <w:rsid w:val="00590E2A"/>
    <w:rsid w:val="00590E91"/>
    <w:rsid w:val="00593F55"/>
    <w:rsid w:val="005960E3"/>
    <w:rsid w:val="005A02CB"/>
    <w:rsid w:val="005A3B71"/>
    <w:rsid w:val="005A3DAB"/>
    <w:rsid w:val="005A3E9D"/>
    <w:rsid w:val="005A5154"/>
    <w:rsid w:val="005A5358"/>
    <w:rsid w:val="005B036E"/>
    <w:rsid w:val="005B11E3"/>
    <w:rsid w:val="005B2DA0"/>
    <w:rsid w:val="005C2607"/>
    <w:rsid w:val="005C4589"/>
    <w:rsid w:val="005C4878"/>
    <w:rsid w:val="005C6D5F"/>
    <w:rsid w:val="005D0B73"/>
    <w:rsid w:val="005D2006"/>
    <w:rsid w:val="005D22D0"/>
    <w:rsid w:val="005D3AAC"/>
    <w:rsid w:val="005D7A68"/>
    <w:rsid w:val="005E4AF2"/>
    <w:rsid w:val="005E59BE"/>
    <w:rsid w:val="005F08A0"/>
    <w:rsid w:val="005F0E4D"/>
    <w:rsid w:val="005F376D"/>
    <w:rsid w:val="005F3859"/>
    <w:rsid w:val="005F3E72"/>
    <w:rsid w:val="005F4CF5"/>
    <w:rsid w:val="005F726B"/>
    <w:rsid w:val="005F7702"/>
    <w:rsid w:val="00601FF6"/>
    <w:rsid w:val="006023A3"/>
    <w:rsid w:val="006024BD"/>
    <w:rsid w:val="006058A6"/>
    <w:rsid w:val="00605A86"/>
    <w:rsid w:val="00605BF7"/>
    <w:rsid w:val="00611264"/>
    <w:rsid w:val="00611FAC"/>
    <w:rsid w:val="00612968"/>
    <w:rsid w:val="006129B6"/>
    <w:rsid w:val="00612AA8"/>
    <w:rsid w:val="00612B92"/>
    <w:rsid w:val="006134A7"/>
    <w:rsid w:val="00613B00"/>
    <w:rsid w:val="0061515E"/>
    <w:rsid w:val="0061643C"/>
    <w:rsid w:val="00620048"/>
    <w:rsid w:val="00622B8A"/>
    <w:rsid w:val="00622D0D"/>
    <w:rsid w:val="00624A10"/>
    <w:rsid w:val="00625A55"/>
    <w:rsid w:val="00630648"/>
    <w:rsid w:val="0063246C"/>
    <w:rsid w:val="006331FC"/>
    <w:rsid w:val="0064053D"/>
    <w:rsid w:val="00640AFC"/>
    <w:rsid w:val="00641349"/>
    <w:rsid w:val="006426DE"/>
    <w:rsid w:val="00643D03"/>
    <w:rsid w:val="0064684B"/>
    <w:rsid w:val="0065073D"/>
    <w:rsid w:val="006515B7"/>
    <w:rsid w:val="00651F93"/>
    <w:rsid w:val="00666B21"/>
    <w:rsid w:val="006702FA"/>
    <w:rsid w:val="006727C0"/>
    <w:rsid w:val="00673C72"/>
    <w:rsid w:val="00677456"/>
    <w:rsid w:val="006807B3"/>
    <w:rsid w:val="006807B7"/>
    <w:rsid w:val="00683A46"/>
    <w:rsid w:val="0068482D"/>
    <w:rsid w:val="006853E8"/>
    <w:rsid w:val="00685944"/>
    <w:rsid w:val="0068786E"/>
    <w:rsid w:val="00691849"/>
    <w:rsid w:val="00691AC8"/>
    <w:rsid w:val="00694DC5"/>
    <w:rsid w:val="00695903"/>
    <w:rsid w:val="0069650D"/>
    <w:rsid w:val="00697EA2"/>
    <w:rsid w:val="006A30B7"/>
    <w:rsid w:val="006A50E9"/>
    <w:rsid w:val="006A5604"/>
    <w:rsid w:val="006A6526"/>
    <w:rsid w:val="006A78FE"/>
    <w:rsid w:val="006B3CBD"/>
    <w:rsid w:val="006C0D0B"/>
    <w:rsid w:val="006C3F77"/>
    <w:rsid w:val="006C480C"/>
    <w:rsid w:val="006C5497"/>
    <w:rsid w:val="006C7342"/>
    <w:rsid w:val="006C78C8"/>
    <w:rsid w:val="006D0068"/>
    <w:rsid w:val="006D2961"/>
    <w:rsid w:val="006D3581"/>
    <w:rsid w:val="006D6C77"/>
    <w:rsid w:val="006E04A7"/>
    <w:rsid w:val="006E232D"/>
    <w:rsid w:val="006E4E57"/>
    <w:rsid w:val="006E5CC3"/>
    <w:rsid w:val="006E7B8E"/>
    <w:rsid w:val="006F1D0B"/>
    <w:rsid w:val="006F21CF"/>
    <w:rsid w:val="006F2C0B"/>
    <w:rsid w:val="006F34F8"/>
    <w:rsid w:val="006F4AC3"/>
    <w:rsid w:val="006F77DD"/>
    <w:rsid w:val="007019A7"/>
    <w:rsid w:val="00702144"/>
    <w:rsid w:val="0070229C"/>
    <w:rsid w:val="0070300E"/>
    <w:rsid w:val="0070330E"/>
    <w:rsid w:val="0070523D"/>
    <w:rsid w:val="007063FF"/>
    <w:rsid w:val="0070767B"/>
    <w:rsid w:val="00707B64"/>
    <w:rsid w:val="0071343B"/>
    <w:rsid w:val="0071552D"/>
    <w:rsid w:val="00715C18"/>
    <w:rsid w:val="00715E8F"/>
    <w:rsid w:val="00720F63"/>
    <w:rsid w:val="00721062"/>
    <w:rsid w:val="007210AB"/>
    <w:rsid w:val="0072328F"/>
    <w:rsid w:val="00723482"/>
    <w:rsid w:val="007269A3"/>
    <w:rsid w:val="00727FA2"/>
    <w:rsid w:val="0073050D"/>
    <w:rsid w:val="00730CF3"/>
    <w:rsid w:val="00733F36"/>
    <w:rsid w:val="0073584B"/>
    <w:rsid w:val="007367B5"/>
    <w:rsid w:val="00736EA1"/>
    <w:rsid w:val="007376F6"/>
    <w:rsid w:val="007405CB"/>
    <w:rsid w:val="00743AA2"/>
    <w:rsid w:val="0074480F"/>
    <w:rsid w:val="0074658B"/>
    <w:rsid w:val="00746B45"/>
    <w:rsid w:val="0075300F"/>
    <w:rsid w:val="0075360A"/>
    <w:rsid w:val="0075388B"/>
    <w:rsid w:val="00760CB9"/>
    <w:rsid w:val="00760FF8"/>
    <w:rsid w:val="0076197C"/>
    <w:rsid w:val="00762D96"/>
    <w:rsid w:val="00763F74"/>
    <w:rsid w:val="0076542A"/>
    <w:rsid w:val="00765819"/>
    <w:rsid w:val="00772527"/>
    <w:rsid w:val="00772A0B"/>
    <w:rsid w:val="00772EDD"/>
    <w:rsid w:val="0077351A"/>
    <w:rsid w:val="00774EAA"/>
    <w:rsid w:val="00780907"/>
    <w:rsid w:val="007825AD"/>
    <w:rsid w:val="0078307B"/>
    <w:rsid w:val="00783F28"/>
    <w:rsid w:val="00785AC0"/>
    <w:rsid w:val="007869A8"/>
    <w:rsid w:val="00787CAD"/>
    <w:rsid w:val="00792E2B"/>
    <w:rsid w:val="00795F43"/>
    <w:rsid w:val="00797B85"/>
    <w:rsid w:val="007A5898"/>
    <w:rsid w:val="007A7E3F"/>
    <w:rsid w:val="007B0EA2"/>
    <w:rsid w:val="007B1BA0"/>
    <w:rsid w:val="007B685D"/>
    <w:rsid w:val="007C1000"/>
    <w:rsid w:val="007C2A44"/>
    <w:rsid w:val="007C4D1E"/>
    <w:rsid w:val="007C5B94"/>
    <w:rsid w:val="007C7D4F"/>
    <w:rsid w:val="007D0BB0"/>
    <w:rsid w:val="007D1972"/>
    <w:rsid w:val="007D26F1"/>
    <w:rsid w:val="007D2B29"/>
    <w:rsid w:val="007D4D5F"/>
    <w:rsid w:val="007D66D3"/>
    <w:rsid w:val="007E114C"/>
    <w:rsid w:val="007E5B2A"/>
    <w:rsid w:val="007F3BC2"/>
    <w:rsid w:val="007F3D7E"/>
    <w:rsid w:val="007F4024"/>
    <w:rsid w:val="007F4224"/>
    <w:rsid w:val="00800884"/>
    <w:rsid w:val="00802773"/>
    <w:rsid w:val="00802C21"/>
    <w:rsid w:val="00804843"/>
    <w:rsid w:val="00805446"/>
    <w:rsid w:val="0080549B"/>
    <w:rsid w:val="008055BD"/>
    <w:rsid w:val="00805DF5"/>
    <w:rsid w:val="008064B3"/>
    <w:rsid w:val="00807052"/>
    <w:rsid w:val="008078BE"/>
    <w:rsid w:val="008116DA"/>
    <w:rsid w:val="00814AAE"/>
    <w:rsid w:val="00814CBA"/>
    <w:rsid w:val="008163BB"/>
    <w:rsid w:val="0082249A"/>
    <w:rsid w:val="00822DE2"/>
    <w:rsid w:val="00826DD8"/>
    <w:rsid w:val="00832748"/>
    <w:rsid w:val="00832B9A"/>
    <w:rsid w:val="00832D5A"/>
    <w:rsid w:val="00832E99"/>
    <w:rsid w:val="00832FAC"/>
    <w:rsid w:val="00833933"/>
    <w:rsid w:val="008401CA"/>
    <w:rsid w:val="00840A0A"/>
    <w:rsid w:val="00844CC0"/>
    <w:rsid w:val="008516B2"/>
    <w:rsid w:val="00855316"/>
    <w:rsid w:val="008559D3"/>
    <w:rsid w:val="008570AC"/>
    <w:rsid w:val="008570BE"/>
    <w:rsid w:val="00863207"/>
    <w:rsid w:val="00864557"/>
    <w:rsid w:val="0086619D"/>
    <w:rsid w:val="008664B2"/>
    <w:rsid w:val="00871C8E"/>
    <w:rsid w:val="00872C5B"/>
    <w:rsid w:val="00872E14"/>
    <w:rsid w:val="00875310"/>
    <w:rsid w:val="00880060"/>
    <w:rsid w:val="00880D65"/>
    <w:rsid w:val="00880E00"/>
    <w:rsid w:val="00881197"/>
    <w:rsid w:val="00881841"/>
    <w:rsid w:val="00883E9E"/>
    <w:rsid w:val="008861BF"/>
    <w:rsid w:val="008869D3"/>
    <w:rsid w:val="00892593"/>
    <w:rsid w:val="00895793"/>
    <w:rsid w:val="0089596B"/>
    <w:rsid w:val="008961E7"/>
    <w:rsid w:val="0089732E"/>
    <w:rsid w:val="008A17E1"/>
    <w:rsid w:val="008A18B0"/>
    <w:rsid w:val="008A24A1"/>
    <w:rsid w:val="008A3D0A"/>
    <w:rsid w:val="008A432F"/>
    <w:rsid w:val="008A4748"/>
    <w:rsid w:val="008A51E7"/>
    <w:rsid w:val="008A6116"/>
    <w:rsid w:val="008A6F13"/>
    <w:rsid w:val="008A7D17"/>
    <w:rsid w:val="008B00FB"/>
    <w:rsid w:val="008B0AFE"/>
    <w:rsid w:val="008B118D"/>
    <w:rsid w:val="008B33BF"/>
    <w:rsid w:val="008B5DCA"/>
    <w:rsid w:val="008B78CE"/>
    <w:rsid w:val="008B7C89"/>
    <w:rsid w:val="008C34BB"/>
    <w:rsid w:val="008C531D"/>
    <w:rsid w:val="008C6DC9"/>
    <w:rsid w:val="008C7E2A"/>
    <w:rsid w:val="008D1D2D"/>
    <w:rsid w:val="008D2312"/>
    <w:rsid w:val="008D4C1F"/>
    <w:rsid w:val="008D4E8C"/>
    <w:rsid w:val="008D5FB2"/>
    <w:rsid w:val="008D6A69"/>
    <w:rsid w:val="008D6D18"/>
    <w:rsid w:val="008E4C40"/>
    <w:rsid w:val="008E6C42"/>
    <w:rsid w:val="008E6D4C"/>
    <w:rsid w:val="008E7C80"/>
    <w:rsid w:val="008F15CF"/>
    <w:rsid w:val="008F57A7"/>
    <w:rsid w:val="008F70B8"/>
    <w:rsid w:val="0090019A"/>
    <w:rsid w:val="0090082E"/>
    <w:rsid w:val="00903833"/>
    <w:rsid w:val="009046FB"/>
    <w:rsid w:val="009053DC"/>
    <w:rsid w:val="00910D84"/>
    <w:rsid w:val="00911931"/>
    <w:rsid w:val="00911B4D"/>
    <w:rsid w:val="0091565A"/>
    <w:rsid w:val="00916F8B"/>
    <w:rsid w:val="00920DC6"/>
    <w:rsid w:val="00921F7C"/>
    <w:rsid w:val="009262B2"/>
    <w:rsid w:val="00927D81"/>
    <w:rsid w:val="0093101D"/>
    <w:rsid w:val="00931643"/>
    <w:rsid w:val="00932DA2"/>
    <w:rsid w:val="009337B5"/>
    <w:rsid w:val="00933A0D"/>
    <w:rsid w:val="00933B07"/>
    <w:rsid w:val="00935CDF"/>
    <w:rsid w:val="00936152"/>
    <w:rsid w:val="00940123"/>
    <w:rsid w:val="00942315"/>
    <w:rsid w:val="009468FD"/>
    <w:rsid w:val="00947982"/>
    <w:rsid w:val="009502E2"/>
    <w:rsid w:val="0095081B"/>
    <w:rsid w:val="00953F4C"/>
    <w:rsid w:val="0095692A"/>
    <w:rsid w:val="00956DC6"/>
    <w:rsid w:val="00956F8C"/>
    <w:rsid w:val="0095701C"/>
    <w:rsid w:val="0095706C"/>
    <w:rsid w:val="00957A21"/>
    <w:rsid w:val="00961B96"/>
    <w:rsid w:val="0096578E"/>
    <w:rsid w:val="00972F70"/>
    <w:rsid w:val="00975E38"/>
    <w:rsid w:val="0097684A"/>
    <w:rsid w:val="00977EAD"/>
    <w:rsid w:val="00980788"/>
    <w:rsid w:val="0098092F"/>
    <w:rsid w:val="009839EF"/>
    <w:rsid w:val="00984572"/>
    <w:rsid w:val="009939D9"/>
    <w:rsid w:val="00995317"/>
    <w:rsid w:val="00995B7F"/>
    <w:rsid w:val="009A0A4D"/>
    <w:rsid w:val="009A0FF7"/>
    <w:rsid w:val="009A1E9E"/>
    <w:rsid w:val="009A2692"/>
    <w:rsid w:val="009A3E0B"/>
    <w:rsid w:val="009A5676"/>
    <w:rsid w:val="009A5850"/>
    <w:rsid w:val="009A615F"/>
    <w:rsid w:val="009B1303"/>
    <w:rsid w:val="009B5162"/>
    <w:rsid w:val="009C08E6"/>
    <w:rsid w:val="009C33A3"/>
    <w:rsid w:val="009C352B"/>
    <w:rsid w:val="009C577A"/>
    <w:rsid w:val="009C7419"/>
    <w:rsid w:val="009C77BF"/>
    <w:rsid w:val="009C7FE6"/>
    <w:rsid w:val="009D4242"/>
    <w:rsid w:val="009D443C"/>
    <w:rsid w:val="009D558D"/>
    <w:rsid w:val="009E0CA5"/>
    <w:rsid w:val="009E0E09"/>
    <w:rsid w:val="009E13C2"/>
    <w:rsid w:val="009E2BC4"/>
    <w:rsid w:val="009E30E5"/>
    <w:rsid w:val="009E3E71"/>
    <w:rsid w:val="009E4E7A"/>
    <w:rsid w:val="009E59CA"/>
    <w:rsid w:val="009E681C"/>
    <w:rsid w:val="009E7A91"/>
    <w:rsid w:val="009F08D5"/>
    <w:rsid w:val="009F10A8"/>
    <w:rsid w:val="009F1A26"/>
    <w:rsid w:val="009F22A7"/>
    <w:rsid w:val="009F2B1B"/>
    <w:rsid w:val="009F4222"/>
    <w:rsid w:val="009F4EFF"/>
    <w:rsid w:val="009F64FB"/>
    <w:rsid w:val="00A034C7"/>
    <w:rsid w:val="00A03B2E"/>
    <w:rsid w:val="00A0501E"/>
    <w:rsid w:val="00A06FC3"/>
    <w:rsid w:val="00A110BF"/>
    <w:rsid w:val="00A12094"/>
    <w:rsid w:val="00A13FC3"/>
    <w:rsid w:val="00A142AD"/>
    <w:rsid w:val="00A20650"/>
    <w:rsid w:val="00A21391"/>
    <w:rsid w:val="00A21B94"/>
    <w:rsid w:val="00A229FF"/>
    <w:rsid w:val="00A2413A"/>
    <w:rsid w:val="00A33B04"/>
    <w:rsid w:val="00A37B41"/>
    <w:rsid w:val="00A41058"/>
    <w:rsid w:val="00A4298F"/>
    <w:rsid w:val="00A4302C"/>
    <w:rsid w:val="00A44DA5"/>
    <w:rsid w:val="00A45C2B"/>
    <w:rsid w:val="00A4730B"/>
    <w:rsid w:val="00A51891"/>
    <w:rsid w:val="00A528AB"/>
    <w:rsid w:val="00A534E5"/>
    <w:rsid w:val="00A54B60"/>
    <w:rsid w:val="00A55AE1"/>
    <w:rsid w:val="00A5647B"/>
    <w:rsid w:val="00A56664"/>
    <w:rsid w:val="00A60CB6"/>
    <w:rsid w:val="00A61D67"/>
    <w:rsid w:val="00A62832"/>
    <w:rsid w:val="00A62941"/>
    <w:rsid w:val="00A64A84"/>
    <w:rsid w:val="00A658F1"/>
    <w:rsid w:val="00A65D7F"/>
    <w:rsid w:val="00A72E1A"/>
    <w:rsid w:val="00A73DD2"/>
    <w:rsid w:val="00A771F3"/>
    <w:rsid w:val="00A7740E"/>
    <w:rsid w:val="00A778FA"/>
    <w:rsid w:val="00A81027"/>
    <w:rsid w:val="00A8421F"/>
    <w:rsid w:val="00A85421"/>
    <w:rsid w:val="00A85DFD"/>
    <w:rsid w:val="00A85E32"/>
    <w:rsid w:val="00A87EFD"/>
    <w:rsid w:val="00A90049"/>
    <w:rsid w:val="00A941C6"/>
    <w:rsid w:val="00A96D63"/>
    <w:rsid w:val="00A974CB"/>
    <w:rsid w:val="00AA02C3"/>
    <w:rsid w:val="00AA1055"/>
    <w:rsid w:val="00AA1558"/>
    <w:rsid w:val="00AA2925"/>
    <w:rsid w:val="00AA4AC9"/>
    <w:rsid w:val="00AA5964"/>
    <w:rsid w:val="00AA5B46"/>
    <w:rsid w:val="00AA6060"/>
    <w:rsid w:val="00AA70E3"/>
    <w:rsid w:val="00AA74F0"/>
    <w:rsid w:val="00AB028B"/>
    <w:rsid w:val="00AB0FBE"/>
    <w:rsid w:val="00AB655F"/>
    <w:rsid w:val="00AB6B4B"/>
    <w:rsid w:val="00AC049E"/>
    <w:rsid w:val="00AC1F52"/>
    <w:rsid w:val="00AC3A2A"/>
    <w:rsid w:val="00AC40B0"/>
    <w:rsid w:val="00AC5F6E"/>
    <w:rsid w:val="00AC68ED"/>
    <w:rsid w:val="00AC7CFC"/>
    <w:rsid w:val="00AD0802"/>
    <w:rsid w:val="00AD2722"/>
    <w:rsid w:val="00AD2D38"/>
    <w:rsid w:val="00AD44EA"/>
    <w:rsid w:val="00AD6823"/>
    <w:rsid w:val="00AD7BCC"/>
    <w:rsid w:val="00AE0DCB"/>
    <w:rsid w:val="00AE1C64"/>
    <w:rsid w:val="00AE2947"/>
    <w:rsid w:val="00AE31DA"/>
    <w:rsid w:val="00AE5C8C"/>
    <w:rsid w:val="00AF091B"/>
    <w:rsid w:val="00AF2F85"/>
    <w:rsid w:val="00AF5211"/>
    <w:rsid w:val="00AF6941"/>
    <w:rsid w:val="00AF6CF8"/>
    <w:rsid w:val="00B0022A"/>
    <w:rsid w:val="00B01AD0"/>
    <w:rsid w:val="00B01FB8"/>
    <w:rsid w:val="00B0203B"/>
    <w:rsid w:val="00B0277D"/>
    <w:rsid w:val="00B05F66"/>
    <w:rsid w:val="00B10FFA"/>
    <w:rsid w:val="00B110EF"/>
    <w:rsid w:val="00B11866"/>
    <w:rsid w:val="00B14445"/>
    <w:rsid w:val="00B14D5B"/>
    <w:rsid w:val="00B150DF"/>
    <w:rsid w:val="00B16029"/>
    <w:rsid w:val="00B16806"/>
    <w:rsid w:val="00B20101"/>
    <w:rsid w:val="00B21C20"/>
    <w:rsid w:val="00B22C2F"/>
    <w:rsid w:val="00B264E3"/>
    <w:rsid w:val="00B27E5A"/>
    <w:rsid w:val="00B360DE"/>
    <w:rsid w:val="00B3690C"/>
    <w:rsid w:val="00B3739D"/>
    <w:rsid w:val="00B374B6"/>
    <w:rsid w:val="00B3750C"/>
    <w:rsid w:val="00B40556"/>
    <w:rsid w:val="00B411FF"/>
    <w:rsid w:val="00B43D1F"/>
    <w:rsid w:val="00B4649B"/>
    <w:rsid w:val="00B465A3"/>
    <w:rsid w:val="00B47BFE"/>
    <w:rsid w:val="00B52E90"/>
    <w:rsid w:val="00B54C08"/>
    <w:rsid w:val="00B55440"/>
    <w:rsid w:val="00B55CA6"/>
    <w:rsid w:val="00B56F72"/>
    <w:rsid w:val="00B60A5B"/>
    <w:rsid w:val="00B60BF3"/>
    <w:rsid w:val="00B611B9"/>
    <w:rsid w:val="00B6264B"/>
    <w:rsid w:val="00B63452"/>
    <w:rsid w:val="00B64FEB"/>
    <w:rsid w:val="00B66CC6"/>
    <w:rsid w:val="00B706ED"/>
    <w:rsid w:val="00B75766"/>
    <w:rsid w:val="00B7745D"/>
    <w:rsid w:val="00B810EC"/>
    <w:rsid w:val="00B83F21"/>
    <w:rsid w:val="00B84288"/>
    <w:rsid w:val="00B846F4"/>
    <w:rsid w:val="00B85665"/>
    <w:rsid w:val="00B8577D"/>
    <w:rsid w:val="00B864D7"/>
    <w:rsid w:val="00B900F0"/>
    <w:rsid w:val="00B9203D"/>
    <w:rsid w:val="00B92695"/>
    <w:rsid w:val="00B94D6B"/>
    <w:rsid w:val="00BA28D1"/>
    <w:rsid w:val="00BA5261"/>
    <w:rsid w:val="00BA5DC7"/>
    <w:rsid w:val="00BB2467"/>
    <w:rsid w:val="00BB365A"/>
    <w:rsid w:val="00BB3E03"/>
    <w:rsid w:val="00BB466D"/>
    <w:rsid w:val="00BC0640"/>
    <w:rsid w:val="00BC1BE8"/>
    <w:rsid w:val="00BC2136"/>
    <w:rsid w:val="00BC3678"/>
    <w:rsid w:val="00BC472B"/>
    <w:rsid w:val="00BC62A9"/>
    <w:rsid w:val="00BC640B"/>
    <w:rsid w:val="00BC6CC8"/>
    <w:rsid w:val="00BC7441"/>
    <w:rsid w:val="00BD1B9F"/>
    <w:rsid w:val="00BD267F"/>
    <w:rsid w:val="00BD5978"/>
    <w:rsid w:val="00BD67DE"/>
    <w:rsid w:val="00BD7983"/>
    <w:rsid w:val="00BE1AEB"/>
    <w:rsid w:val="00BE530B"/>
    <w:rsid w:val="00BE659B"/>
    <w:rsid w:val="00BF2381"/>
    <w:rsid w:val="00BF2562"/>
    <w:rsid w:val="00BF7406"/>
    <w:rsid w:val="00BF7D4E"/>
    <w:rsid w:val="00C032B2"/>
    <w:rsid w:val="00C0578E"/>
    <w:rsid w:val="00C07348"/>
    <w:rsid w:val="00C079A9"/>
    <w:rsid w:val="00C112A3"/>
    <w:rsid w:val="00C116F9"/>
    <w:rsid w:val="00C1341A"/>
    <w:rsid w:val="00C14D04"/>
    <w:rsid w:val="00C16803"/>
    <w:rsid w:val="00C171E4"/>
    <w:rsid w:val="00C17381"/>
    <w:rsid w:val="00C176B8"/>
    <w:rsid w:val="00C21101"/>
    <w:rsid w:val="00C2128B"/>
    <w:rsid w:val="00C21813"/>
    <w:rsid w:val="00C2736A"/>
    <w:rsid w:val="00C27514"/>
    <w:rsid w:val="00C304AA"/>
    <w:rsid w:val="00C31D9B"/>
    <w:rsid w:val="00C33BED"/>
    <w:rsid w:val="00C34624"/>
    <w:rsid w:val="00C358D7"/>
    <w:rsid w:val="00C37215"/>
    <w:rsid w:val="00C4136D"/>
    <w:rsid w:val="00C41CB6"/>
    <w:rsid w:val="00C4203E"/>
    <w:rsid w:val="00C43507"/>
    <w:rsid w:val="00C46F35"/>
    <w:rsid w:val="00C52840"/>
    <w:rsid w:val="00C52C46"/>
    <w:rsid w:val="00C53FE5"/>
    <w:rsid w:val="00C5493E"/>
    <w:rsid w:val="00C608EA"/>
    <w:rsid w:val="00C64C7F"/>
    <w:rsid w:val="00C64E1F"/>
    <w:rsid w:val="00C66979"/>
    <w:rsid w:val="00C679A0"/>
    <w:rsid w:val="00C72F10"/>
    <w:rsid w:val="00C76412"/>
    <w:rsid w:val="00C770AF"/>
    <w:rsid w:val="00C77652"/>
    <w:rsid w:val="00C77C67"/>
    <w:rsid w:val="00C77CE3"/>
    <w:rsid w:val="00C8017A"/>
    <w:rsid w:val="00C803DB"/>
    <w:rsid w:val="00C81237"/>
    <w:rsid w:val="00C815C0"/>
    <w:rsid w:val="00C8541A"/>
    <w:rsid w:val="00C8547E"/>
    <w:rsid w:val="00C8619A"/>
    <w:rsid w:val="00C90119"/>
    <w:rsid w:val="00C9428B"/>
    <w:rsid w:val="00C9616B"/>
    <w:rsid w:val="00CA23A5"/>
    <w:rsid w:val="00CA3BFF"/>
    <w:rsid w:val="00CA6D34"/>
    <w:rsid w:val="00CA7C3F"/>
    <w:rsid w:val="00CC062B"/>
    <w:rsid w:val="00CC088B"/>
    <w:rsid w:val="00CC4702"/>
    <w:rsid w:val="00CC4E7D"/>
    <w:rsid w:val="00CC56EC"/>
    <w:rsid w:val="00CC6D58"/>
    <w:rsid w:val="00CC7E29"/>
    <w:rsid w:val="00CD04C1"/>
    <w:rsid w:val="00CD04FF"/>
    <w:rsid w:val="00CD115A"/>
    <w:rsid w:val="00CD1AB7"/>
    <w:rsid w:val="00CD291E"/>
    <w:rsid w:val="00CD30FC"/>
    <w:rsid w:val="00CD40A1"/>
    <w:rsid w:val="00CD441B"/>
    <w:rsid w:val="00CE12F1"/>
    <w:rsid w:val="00CE18A3"/>
    <w:rsid w:val="00CE2459"/>
    <w:rsid w:val="00CE2EE7"/>
    <w:rsid w:val="00CE403B"/>
    <w:rsid w:val="00CF0A90"/>
    <w:rsid w:val="00CF270B"/>
    <w:rsid w:val="00CF6E00"/>
    <w:rsid w:val="00D042BC"/>
    <w:rsid w:val="00D04CCD"/>
    <w:rsid w:val="00D06356"/>
    <w:rsid w:val="00D06739"/>
    <w:rsid w:val="00D14EBD"/>
    <w:rsid w:val="00D17C18"/>
    <w:rsid w:val="00D21C4A"/>
    <w:rsid w:val="00D24058"/>
    <w:rsid w:val="00D27D9D"/>
    <w:rsid w:val="00D302F1"/>
    <w:rsid w:val="00D340C3"/>
    <w:rsid w:val="00D34ADB"/>
    <w:rsid w:val="00D35115"/>
    <w:rsid w:val="00D37773"/>
    <w:rsid w:val="00D409F0"/>
    <w:rsid w:val="00D40F8A"/>
    <w:rsid w:val="00D431C8"/>
    <w:rsid w:val="00D43428"/>
    <w:rsid w:val="00D4465D"/>
    <w:rsid w:val="00D447A7"/>
    <w:rsid w:val="00D447F8"/>
    <w:rsid w:val="00D45274"/>
    <w:rsid w:val="00D45E0E"/>
    <w:rsid w:val="00D50A1C"/>
    <w:rsid w:val="00D516CF"/>
    <w:rsid w:val="00D53E90"/>
    <w:rsid w:val="00D55007"/>
    <w:rsid w:val="00D6024C"/>
    <w:rsid w:val="00D60C9A"/>
    <w:rsid w:val="00D61A7D"/>
    <w:rsid w:val="00D62403"/>
    <w:rsid w:val="00D62B36"/>
    <w:rsid w:val="00D6319C"/>
    <w:rsid w:val="00D653B7"/>
    <w:rsid w:val="00D666DC"/>
    <w:rsid w:val="00D7056B"/>
    <w:rsid w:val="00D71B30"/>
    <w:rsid w:val="00D728A1"/>
    <w:rsid w:val="00D729A2"/>
    <w:rsid w:val="00D81936"/>
    <w:rsid w:val="00D821F8"/>
    <w:rsid w:val="00D823BC"/>
    <w:rsid w:val="00D830A9"/>
    <w:rsid w:val="00D85801"/>
    <w:rsid w:val="00D86EDB"/>
    <w:rsid w:val="00D90E4E"/>
    <w:rsid w:val="00D91156"/>
    <w:rsid w:val="00D92C96"/>
    <w:rsid w:val="00D93DD1"/>
    <w:rsid w:val="00D93E30"/>
    <w:rsid w:val="00D945A0"/>
    <w:rsid w:val="00D9482C"/>
    <w:rsid w:val="00D94F13"/>
    <w:rsid w:val="00D965AE"/>
    <w:rsid w:val="00DA16D6"/>
    <w:rsid w:val="00DA5471"/>
    <w:rsid w:val="00DB0BAB"/>
    <w:rsid w:val="00DB15BC"/>
    <w:rsid w:val="00DB5C4C"/>
    <w:rsid w:val="00DC3D9D"/>
    <w:rsid w:val="00DC4577"/>
    <w:rsid w:val="00DC5926"/>
    <w:rsid w:val="00DC5FA4"/>
    <w:rsid w:val="00DD3067"/>
    <w:rsid w:val="00DD5123"/>
    <w:rsid w:val="00DD7D2F"/>
    <w:rsid w:val="00DD7D99"/>
    <w:rsid w:val="00DE00A7"/>
    <w:rsid w:val="00DE4612"/>
    <w:rsid w:val="00DE76EE"/>
    <w:rsid w:val="00DF11E4"/>
    <w:rsid w:val="00E02D9C"/>
    <w:rsid w:val="00E046B2"/>
    <w:rsid w:val="00E05480"/>
    <w:rsid w:val="00E061EB"/>
    <w:rsid w:val="00E11237"/>
    <w:rsid w:val="00E12EEA"/>
    <w:rsid w:val="00E22344"/>
    <w:rsid w:val="00E2261A"/>
    <w:rsid w:val="00E24B92"/>
    <w:rsid w:val="00E25445"/>
    <w:rsid w:val="00E2666D"/>
    <w:rsid w:val="00E26D9F"/>
    <w:rsid w:val="00E30C87"/>
    <w:rsid w:val="00E3234D"/>
    <w:rsid w:val="00E325CB"/>
    <w:rsid w:val="00E3282F"/>
    <w:rsid w:val="00E331D0"/>
    <w:rsid w:val="00E349E8"/>
    <w:rsid w:val="00E362EF"/>
    <w:rsid w:val="00E37AA1"/>
    <w:rsid w:val="00E41087"/>
    <w:rsid w:val="00E41189"/>
    <w:rsid w:val="00E418DC"/>
    <w:rsid w:val="00E42993"/>
    <w:rsid w:val="00E4466C"/>
    <w:rsid w:val="00E500CE"/>
    <w:rsid w:val="00E50CCA"/>
    <w:rsid w:val="00E51C5C"/>
    <w:rsid w:val="00E52425"/>
    <w:rsid w:val="00E529B7"/>
    <w:rsid w:val="00E560BF"/>
    <w:rsid w:val="00E57E6A"/>
    <w:rsid w:val="00E6238F"/>
    <w:rsid w:val="00E62D05"/>
    <w:rsid w:val="00E62F60"/>
    <w:rsid w:val="00E63265"/>
    <w:rsid w:val="00E63E3A"/>
    <w:rsid w:val="00E65FB4"/>
    <w:rsid w:val="00E66FCA"/>
    <w:rsid w:val="00E707AE"/>
    <w:rsid w:val="00E72434"/>
    <w:rsid w:val="00E73F60"/>
    <w:rsid w:val="00E740CA"/>
    <w:rsid w:val="00E838B6"/>
    <w:rsid w:val="00E8423F"/>
    <w:rsid w:val="00E84D66"/>
    <w:rsid w:val="00E8506D"/>
    <w:rsid w:val="00E869F7"/>
    <w:rsid w:val="00E90345"/>
    <w:rsid w:val="00E952BE"/>
    <w:rsid w:val="00EA0290"/>
    <w:rsid w:val="00EA0B69"/>
    <w:rsid w:val="00EA0DA1"/>
    <w:rsid w:val="00EA0E65"/>
    <w:rsid w:val="00EA2E37"/>
    <w:rsid w:val="00EA4D74"/>
    <w:rsid w:val="00EA6023"/>
    <w:rsid w:val="00EA690A"/>
    <w:rsid w:val="00EB33D2"/>
    <w:rsid w:val="00EB61C0"/>
    <w:rsid w:val="00EB74B2"/>
    <w:rsid w:val="00EB7CF5"/>
    <w:rsid w:val="00EC22D6"/>
    <w:rsid w:val="00EC2908"/>
    <w:rsid w:val="00EC2936"/>
    <w:rsid w:val="00EC3481"/>
    <w:rsid w:val="00EC4699"/>
    <w:rsid w:val="00EC6A1C"/>
    <w:rsid w:val="00EC7C3F"/>
    <w:rsid w:val="00ED07EC"/>
    <w:rsid w:val="00ED2D87"/>
    <w:rsid w:val="00ED3DE8"/>
    <w:rsid w:val="00EE0F9A"/>
    <w:rsid w:val="00EE1466"/>
    <w:rsid w:val="00EE1E7A"/>
    <w:rsid w:val="00EE24D3"/>
    <w:rsid w:val="00EE4544"/>
    <w:rsid w:val="00EE4E28"/>
    <w:rsid w:val="00EE6049"/>
    <w:rsid w:val="00EF1ACF"/>
    <w:rsid w:val="00EF3899"/>
    <w:rsid w:val="00EF397C"/>
    <w:rsid w:val="00EF4489"/>
    <w:rsid w:val="00EF456E"/>
    <w:rsid w:val="00EF4C54"/>
    <w:rsid w:val="00EF569E"/>
    <w:rsid w:val="00EF6911"/>
    <w:rsid w:val="00F01789"/>
    <w:rsid w:val="00F03209"/>
    <w:rsid w:val="00F066A6"/>
    <w:rsid w:val="00F06CD2"/>
    <w:rsid w:val="00F107B6"/>
    <w:rsid w:val="00F11913"/>
    <w:rsid w:val="00F12264"/>
    <w:rsid w:val="00F20180"/>
    <w:rsid w:val="00F23281"/>
    <w:rsid w:val="00F321A6"/>
    <w:rsid w:val="00F35B65"/>
    <w:rsid w:val="00F35C3C"/>
    <w:rsid w:val="00F36D94"/>
    <w:rsid w:val="00F423DA"/>
    <w:rsid w:val="00F44AFA"/>
    <w:rsid w:val="00F44CA4"/>
    <w:rsid w:val="00F45F18"/>
    <w:rsid w:val="00F4607D"/>
    <w:rsid w:val="00F4694C"/>
    <w:rsid w:val="00F47FE6"/>
    <w:rsid w:val="00F52A16"/>
    <w:rsid w:val="00F5322A"/>
    <w:rsid w:val="00F5467D"/>
    <w:rsid w:val="00F54A7E"/>
    <w:rsid w:val="00F57B04"/>
    <w:rsid w:val="00F622C2"/>
    <w:rsid w:val="00F6389F"/>
    <w:rsid w:val="00F64C25"/>
    <w:rsid w:val="00F64DB4"/>
    <w:rsid w:val="00F658E8"/>
    <w:rsid w:val="00F66D6A"/>
    <w:rsid w:val="00F7003C"/>
    <w:rsid w:val="00F70513"/>
    <w:rsid w:val="00F7446C"/>
    <w:rsid w:val="00F75F75"/>
    <w:rsid w:val="00F76B2E"/>
    <w:rsid w:val="00F8062F"/>
    <w:rsid w:val="00F83E8F"/>
    <w:rsid w:val="00F84264"/>
    <w:rsid w:val="00F8566C"/>
    <w:rsid w:val="00F92E66"/>
    <w:rsid w:val="00F9338A"/>
    <w:rsid w:val="00F936FE"/>
    <w:rsid w:val="00F94845"/>
    <w:rsid w:val="00F94E98"/>
    <w:rsid w:val="00F95A97"/>
    <w:rsid w:val="00F96CC2"/>
    <w:rsid w:val="00FA19F7"/>
    <w:rsid w:val="00FA21C0"/>
    <w:rsid w:val="00FA39C1"/>
    <w:rsid w:val="00FA559C"/>
    <w:rsid w:val="00FA586D"/>
    <w:rsid w:val="00FA66DA"/>
    <w:rsid w:val="00FB08F7"/>
    <w:rsid w:val="00FB1187"/>
    <w:rsid w:val="00FB1937"/>
    <w:rsid w:val="00FB35AF"/>
    <w:rsid w:val="00FB3DC0"/>
    <w:rsid w:val="00FB46E8"/>
    <w:rsid w:val="00FB4BBF"/>
    <w:rsid w:val="00FC0285"/>
    <w:rsid w:val="00FC0EFA"/>
    <w:rsid w:val="00FC6177"/>
    <w:rsid w:val="00FC6E46"/>
    <w:rsid w:val="00FC75E6"/>
    <w:rsid w:val="00FC7EC1"/>
    <w:rsid w:val="00FD0769"/>
    <w:rsid w:val="00FD0B84"/>
    <w:rsid w:val="00FD1A40"/>
    <w:rsid w:val="00FD2278"/>
    <w:rsid w:val="00FD3B51"/>
    <w:rsid w:val="00FD515C"/>
    <w:rsid w:val="00FD67F8"/>
    <w:rsid w:val="00FD7733"/>
    <w:rsid w:val="00FE0139"/>
    <w:rsid w:val="00FE0DE9"/>
    <w:rsid w:val="00FE0F63"/>
    <w:rsid w:val="00FE2336"/>
    <w:rsid w:val="00FE2CBA"/>
    <w:rsid w:val="00FE544D"/>
    <w:rsid w:val="00FE545A"/>
    <w:rsid w:val="00FE57E8"/>
    <w:rsid w:val="00FE6313"/>
    <w:rsid w:val="00FF2DBD"/>
    <w:rsid w:val="00FF2F15"/>
    <w:rsid w:val="00FF33DF"/>
    <w:rsid w:val="01DFFE94"/>
    <w:rsid w:val="03E54462"/>
    <w:rsid w:val="044B4B3A"/>
    <w:rsid w:val="0A4E612F"/>
    <w:rsid w:val="0ADB35B6"/>
    <w:rsid w:val="0D7329D0"/>
    <w:rsid w:val="1123848C"/>
    <w:rsid w:val="11DE9B21"/>
    <w:rsid w:val="17652B40"/>
    <w:rsid w:val="180CC356"/>
    <w:rsid w:val="18235BFD"/>
    <w:rsid w:val="1A03632C"/>
    <w:rsid w:val="1B07F118"/>
    <w:rsid w:val="1C8C9B71"/>
    <w:rsid w:val="1CBE9408"/>
    <w:rsid w:val="1D9CE250"/>
    <w:rsid w:val="1E8EE703"/>
    <w:rsid w:val="233A22CD"/>
    <w:rsid w:val="238BF311"/>
    <w:rsid w:val="2B0E3BE0"/>
    <w:rsid w:val="2CC508BF"/>
    <w:rsid w:val="2DFD36E6"/>
    <w:rsid w:val="30A32B2B"/>
    <w:rsid w:val="30CC209B"/>
    <w:rsid w:val="310F7491"/>
    <w:rsid w:val="32062A6B"/>
    <w:rsid w:val="375124DA"/>
    <w:rsid w:val="37DEBC25"/>
    <w:rsid w:val="380ADF73"/>
    <w:rsid w:val="38CC0B8C"/>
    <w:rsid w:val="3B92FF50"/>
    <w:rsid w:val="3C5A89D6"/>
    <w:rsid w:val="4293B162"/>
    <w:rsid w:val="43B0C44D"/>
    <w:rsid w:val="442F81C3"/>
    <w:rsid w:val="44B0B7BE"/>
    <w:rsid w:val="496E25C8"/>
    <w:rsid w:val="53148A16"/>
    <w:rsid w:val="53A63EB3"/>
    <w:rsid w:val="56DA310F"/>
    <w:rsid w:val="571F4ADB"/>
    <w:rsid w:val="5883A050"/>
    <w:rsid w:val="58A8961A"/>
    <w:rsid w:val="5B509724"/>
    <w:rsid w:val="5F041083"/>
    <w:rsid w:val="640C9D20"/>
    <w:rsid w:val="6CFD9F1E"/>
    <w:rsid w:val="70D4243E"/>
    <w:rsid w:val="729FA4C5"/>
    <w:rsid w:val="73336011"/>
    <w:rsid w:val="75788C79"/>
    <w:rsid w:val="77DF58C0"/>
    <w:rsid w:val="77EBB099"/>
    <w:rsid w:val="7899605A"/>
    <w:rsid w:val="7C09EC61"/>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4D72296"/>
  <w15:chartTrackingRefBased/>
  <w15:docId w15:val="{7D35DAE3-B191-4701-8BF7-7B395ACC71C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1" w:qFormat="1"/>
    <w:lsdException w:name="heading 2" w:semiHidden="1" w:uiPriority="3" w:unhideWhenUsed="1" w:qFormat="1"/>
    <w:lsdException w:name="heading 3" w:semiHidden="1" w:uiPriority="4" w:unhideWhenUsed="1" w:qFormat="1"/>
    <w:lsdException w:name="heading 4" w:semiHidden="1" w:uiPriority="5" w:unhideWhenUsed="1" w:qFormat="1"/>
    <w:lsdException w:name="heading 5" w:semiHidden="1" w:uiPriority="6"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iPriority="26" w:unhideWhenUsed="1"/>
    <w:lsdException w:name="footer" w:semiHidden="1" w:uiPriority="27" w:unhideWhenUsed="1"/>
    <w:lsdException w:name="index heading" w:semiHidden="1" w:unhideWhenUsed="1"/>
    <w:lsdException w:name="caption" w:semiHidden="1" w:uiPriority="12"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qFormat="1"/>
    <w:lsdException w:name="List Number" w:semiHidden="1" w:uiPriority="9"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8" w:unhideWhenUsed="1" w:qFormat="1"/>
    <w:lsdException w:name="List Bullet 3" w:semiHidden="1" w:unhideWhenUsed="1"/>
    <w:lsdException w:name="List Bullet 4" w:semiHidden="1" w:unhideWhenUsed="1"/>
    <w:lsdException w:name="List Bullet 5" w:semiHidden="1" w:unhideWhenUsed="1"/>
    <w:lsdException w:name="List Number 2" w:semiHidden="1" w:uiPriority="10" w:unhideWhenUsed="1" w:qFormat="1"/>
    <w:lsdException w:name="List Number 3" w:semiHidden="1" w:uiPriority="11" w:unhideWhenUsed="1" w:qFormat="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23"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qFormat="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18"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60E06"/>
    <w:pPr>
      <w:spacing w:after="200" w:line="276" w:lineRule="auto"/>
    </w:pPr>
    <w:rPr>
      <w:rFonts w:ascii="Cambria" w:hAnsi="Cambria"/>
    </w:rPr>
  </w:style>
  <w:style w:type="paragraph" w:styleId="Heading1">
    <w:name w:val="heading 1"/>
    <w:next w:val="Normal"/>
    <w:link w:val="Heading1Char"/>
    <w:uiPriority w:val="1"/>
    <w:qFormat/>
    <w:rsid w:val="00260E06"/>
    <w:pPr>
      <w:widowControl w:val="0"/>
      <w:spacing w:before="360" w:after="240" w:line="240" w:lineRule="auto"/>
      <w:contextualSpacing/>
      <w:outlineLvl w:val="0"/>
    </w:pPr>
    <w:rPr>
      <w:rFonts w:ascii="Calibri" w:hAnsi="Calibri"/>
      <w:b/>
      <w:bCs/>
      <w:color w:val="000000"/>
      <w:spacing w:val="5"/>
      <w:kern w:val="28"/>
      <w:sz w:val="52"/>
      <w:szCs w:val="28"/>
    </w:rPr>
  </w:style>
  <w:style w:type="paragraph" w:styleId="Heading2">
    <w:name w:val="heading 2"/>
    <w:basedOn w:val="Normal"/>
    <w:next w:val="Normal"/>
    <w:link w:val="Heading2Char"/>
    <w:uiPriority w:val="3"/>
    <w:rsid w:val="00E500CE"/>
    <w:pPr>
      <w:keepNext/>
      <w:spacing w:after="60" w:line="240" w:lineRule="auto"/>
      <w:outlineLvl w:val="1"/>
    </w:pPr>
    <w:rPr>
      <w:rFonts w:ascii="Calibri" w:eastAsiaTheme="minorEastAsia" w:hAnsi="Calibri"/>
      <w:bCs/>
      <w:color w:val="000000"/>
      <w:sz w:val="36"/>
      <w:szCs w:val="28"/>
      <w:lang w:eastAsia="ja-JP"/>
    </w:rPr>
  </w:style>
  <w:style w:type="paragraph" w:styleId="Heading3">
    <w:name w:val="heading 3"/>
    <w:next w:val="Normal"/>
    <w:link w:val="Heading3Char"/>
    <w:uiPriority w:val="4"/>
    <w:qFormat/>
    <w:rsid w:val="00260E06"/>
    <w:pPr>
      <w:keepNext/>
      <w:keepLines/>
      <w:spacing w:after="120" w:line="240" w:lineRule="auto"/>
      <w:outlineLvl w:val="2"/>
    </w:pPr>
    <w:rPr>
      <w:rFonts w:ascii="Calibri" w:hAnsi="Calibri" w:cs="Times New Roman"/>
      <w:b/>
      <w:bCs/>
      <w:sz w:val="28"/>
      <w:szCs w:val="24"/>
    </w:rPr>
  </w:style>
  <w:style w:type="paragraph" w:styleId="Heading4">
    <w:name w:val="heading 4"/>
    <w:next w:val="Normal"/>
    <w:link w:val="Heading4Char"/>
    <w:uiPriority w:val="5"/>
    <w:qFormat/>
    <w:rsid w:val="00260E06"/>
    <w:pPr>
      <w:keepNext/>
      <w:spacing w:after="120" w:line="240" w:lineRule="auto"/>
      <w:ind w:left="964" w:hanging="964"/>
      <w:outlineLvl w:val="3"/>
    </w:pPr>
    <w:rPr>
      <w:rFonts w:ascii="Calibri" w:eastAsia="Times New Roman" w:hAnsi="Calibri" w:cs="Times New Roman"/>
      <w:b/>
      <w:bCs/>
      <w:sz w:val="24"/>
      <w:szCs w:val="24"/>
    </w:rPr>
  </w:style>
  <w:style w:type="paragraph" w:styleId="Heading5">
    <w:name w:val="heading 5"/>
    <w:basedOn w:val="Normal"/>
    <w:next w:val="Normal"/>
    <w:link w:val="Heading5Char"/>
    <w:uiPriority w:val="6"/>
    <w:rsid w:val="00E500CE"/>
    <w:pPr>
      <w:keepNext/>
      <w:keepLines/>
      <w:spacing w:after="0" w:line="240" w:lineRule="auto"/>
      <w:outlineLvl w:val="4"/>
    </w:pPr>
    <w:rPr>
      <w:rFonts w:ascii="Calibri" w:hAnsi="Calibri"/>
      <w: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1"/>
    <w:rsid w:val="00E500CE"/>
    <w:rPr>
      <w:rFonts w:ascii="Calibri" w:hAnsi="Calibri"/>
      <w:b/>
      <w:bCs/>
      <w:color w:val="000000"/>
      <w:spacing w:val="5"/>
      <w:kern w:val="28"/>
      <w:sz w:val="52"/>
      <w:szCs w:val="28"/>
    </w:rPr>
  </w:style>
  <w:style w:type="character" w:customStyle="1" w:styleId="Heading2Char">
    <w:name w:val="Heading 2 Char"/>
    <w:basedOn w:val="DefaultParagraphFont"/>
    <w:link w:val="Heading2"/>
    <w:uiPriority w:val="3"/>
    <w:rsid w:val="00E500CE"/>
    <w:rPr>
      <w:rFonts w:ascii="Calibri" w:eastAsiaTheme="minorEastAsia" w:hAnsi="Calibri"/>
      <w:bCs/>
      <w:color w:val="000000"/>
      <w:sz w:val="36"/>
      <w:szCs w:val="28"/>
      <w:lang w:eastAsia="ja-JP"/>
    </w:rPr>
  </w:style>
  <w:style w:type="character" w:customStyle="1" w:styleId="Heading3Char">
    <w:name w:val="Heading 3 Char"/>
    <w:basedOn w:val="DefaultParagraphFont"/>
    <w:link w:val="Heading3"/>
    <w:uiPriority w:val="4"/>
    <w:rsid w:val="00E500CE"/>
    <w:rPr>
      <w:rFonts w:ascii="Calibri" w:hAnsi="Calibri" w:cs="Times New Roman"/>
      <w:b/>
      <w:bCs/>
      <w:sz w:val="28"/>
      <w:szCs w:val="24"/>
    </w:rPr>
  </w:style>
  <w:style w:type="character" w:customStyle="1" w:styleId="Heading4Char">
    <w:name w:val="Heading 4 Char"/>
    <w:basedOn w:val="DefaultParagraphFont"/>
    <w:link w:val="Heading4"/>
    <w:uiPriority w:val="5"/>
    <w:rsid w:val="00E500CE"/>
    <w:rPr>
      <w:rFonts w:ascii="Calibri" w:eastAsia="Times New Roman" w:hAnsi="Calibri" w:cs="Times New Roman"/>
      <w:b/>
      <w:bCs/>
      <w:sz w:val="24"/>
      <w:szCs w:val="24"/>
    </w:rPr>
  </w:style>
  <w:style w:type="character" w:customStyle="1" w:styleId="Heading5Char">
    <w:name w:val="Heading 5 Char"/>
    <w:basedOn w:val="DefaultParagraphFont"/>
    <w:link w:val="Heading5"/>
    <w:uiPriority w:val="6"/>
    <w:rsid w:val="00E500CE"/>
    <w:rPr>
      <w:rFonts w:ascii="Calibri" w:hAnsi="Calibri"/>
      <w:b/>
    </w:rPr>
  </w:style>
  <w:style w:type="paragraph" w:styleId="CommentText">
    <w:name w:val="annotation text"/>
    <w:basedOn w:val="Normal"/>
    <w:link w:val="CommentTextChar"/>
    <w:uiPriority w:val="99"/>
    <w:unhideWhenUsed/>
    <w:rsid w:val="00E500CE"/>
    <w:rPr>
      <w:sz w:val="20"/>
      <w:szCs w:val="20"/>
    </w:rPr>
  </w:style>
  <w:style w:type="character" w:customStyle="1" w:styleId="CommentTextChar">
    <w:name w:val="Comment Text Char"/>
    <w:basedOn w:val="DefaultParagraphFont"/>
    <w:link w:val="CommentText"/>
    <w:uiPriority w:val="99"/>
    <w:rsid w:val="00E500CE"/>
    <w:rPr>
      <w:rFonts w:ascii="Cambria" w:hAnsi="Cambria"/>
      <w:sz w:val="20"/>
      <w:szCs w:val="20"/>
    </w:rPr>
  </w:style>
  <w:style w:type="paragraph" w:styleId="Header">
    <w:name w:val="header"/>
    <w:basedOn w:val="Normal"/>
    <w:link w:val="HeaderChar"/>
    <w:uiPriority w:val="26"/>
    <w:rsid w:val="00E500CE"/>
    <w:pPr>
      <w:tabs>
        <w:tab w:val="center" w:pos="4820"/>
      </w:tabs>
      <w:spacing w:line="240" w:lineRule="auto"/>
      <w:jc w:val="center"/>
    </w:pPr>
    <w:rPr>
      <w:rFonts w:ascii="Calibri" w:hAnsi="Calibri"/>
      <w:sz w:val="20"/>
    </w:rPr>
  </w:style>
  <w:style w:type="character" w:customStyle="1" w:styleId="HeaderChar">
    <w:name w:val="Header Char"/>
    <w:basedOn w:val="DefaultParagraphFont"/>
    <w:link w:val="Header"/>
    <w:uiPriority w:val="26"/>
    <w:rsid w:val="00E500CE"/>
    <w:rPr>
      <w:rFonts w:ascii="Calibri" w:hAnsi="Calibri"/>
      <w:sz w:val="20"/>
    </w:rPr>
  </w:style>
  <w:style w:type="paragraph" w:styleId="Footer">
    <w:name w:val="footer"/>
    <w:basedOn w:val="Normal"/>
    <w:link w:val="FooterChar"/>
    <w:uiPriority w:val="27"/>
    <w:rsid w:val="00E500CE"/>
    <w:pPr>
      <w:tabs>
        <w:tab w:val="center" w:pos="4536"/>
      </w:tabs>
      <w:spacing w:after="120" w:line="240" w:lineRule="auto"/>
      <w:jc w:val="center"/>
    </w:pPr>
    <w:rPr>
      <w:rFonts w:ascii="Calibri" w:hAnsi="Calibri"/>
      <w:sz w:val="20"/>
    </w:rPr>
  </w:style>
  <w:style w:type="character" w:customStyle="1" w:styleId="FooterChar">
    <w:name w:val="Footer Char"/>
    <w:basedOn w:val="DefaultParagraphFont"/>
    <w:link w:val="Footer"/>
    <w:uiPriority w:val="27"/>
    <w:rsid w:val="00E500CE"/>
    <w:rPr>
      <w:rFonts w:ascii="Calibri" w:hAnsi="Calibri"/>
      <w:sz w:val="20"/>
    </w:rPr>
  </w:style>
  <w:style w:type="character" w:styleId="CommentReference">
    <w:name w:val="annotation reference"/>
    <w:basedOn w:val="DefaultParagraphFont"/>
    <w:uiPriority w:val="99"/>
    <w:semiHidden/>
    <w:unhideWhenUsed/>
    <w:rsid w:val="00E500CE"/>
    <w:rPr>
      <w:sz w:val="16"/>
      <w:szCs w:val="16"/>
    </w:rPr>
  </w:style>
  <w:style w:type="paragraph" w:styleId="CommentSubject">
    <w:name w:val="annotation subject"/>
    <w:basedOn w:val="CommentText"/>
    <w:next w:val="CommentText"/>
    <w:link w:val="CommentSubjectChar"/>
    <w:uiPriority w:val="99"/>
    <w:semiHidden/>
    <w:unhideWhenUsed/>
    <w:rsid w:val="00E500CE"/>
    <w:rPr>
      <w:b/>
      <w:bCs/>
    </w:rPr>
  </w:style>
  <w:style w:type="character" w:customStyle="1" w:styleId="CommentSubjectChar">
    <w:name w:val="Comment Subject Char"/>
    <w:basedOn w:val="CommentTextChar"/>
    <w:link w:val="CommentSubject"/>
    <w:uiPriority w:val="99"/>
    <w:semiHidden/>
    <w:rsid w:val="00E500CE"/>
    <w:rPr>
      <w:rFonts w:ascii="Cambria" w:hAnsi="Cambria"/>
      <w:b/>
      <w:bCs/>
      <w:sz w:val="20"/>
      <w:szCs w:val="20"/>
    </w:rPr>
  </w:style>
  <w:style w:type="paragraph" w:styleId="BalloonText">
    <w:name w:val="Balloon Text"/>
    <w:basedOn w:val="Normal"/>
    <w:link w:val="BalloonTextChar"/>
    <w:uiPriority w:val="99"/>
    <w:semiHidden/>
    <w:unhideWhenUsed/>
    <w:rsid w:val="00E500CE"/>
    <w:rPr>
      <w:rFonts w:ascii="Calibri" w:hAnsi="Calibri"/>
      <w:sz w:val="18"/>
      <w:szCs w:val="18"/>
    </w:rPr>
  </w:style>
  <w:style w:type="character" w:customStyle="1" w:styleId="BalloonTextChar">
    <w:name w:val="Balloon Text Char"/>
    <w:basedOn w:val="DefaultParagraphFont"/>
    <w:link w:val="BalloonText"/>
    <w:uiPriority w:val="99"/>
    <w:semiHidden/>
    <w:rsid w:val="00E500CE"/>
    <w:rPr>
      <w:rFonts w:ascii="Calibri" w:hAnsi="Calibri"/>
      <w:sz w:val="18"/>
      <w:szCs w:val="18"/>
    </w:rPr>
  </w:style>
  <w:style w:type="table" w:styleId="TableGrid">
    <w:name w:val="Table Grid"/>
    <w:basedOn w:val="TableNormal"/>
    <w:rsid w:val="00E500CE"/>
    <w:pPr>
      <w:spacing w:before="60" w:after="60" w:line="240" w:lineRule="auto"/>
    </w:pPr>
    <w:rPr>
      <w:rFonts w:ascii="Cambria" w:eastAsia="Times New Roman" w:hAnsi="Cambria" w:cs="Times New Roman"/>
      <w:sz w:val="18"/>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Footeraddress">
    <w:name w:val="Footer address"/>
    <w:basedOn w:val="Footer"/>
    <w:semiHidden/>
    <w:qFormat/>
    <w:rsid w:val="00E500CE"/>
    <w:rPr>
      <w:sz w:val="16"/>
    </w:rPr>
  </w:style>
  <w:style w:type="paragraph" w:styleId="Quote">
    <w:name w:val="Quote"/>
    <w:basedOn w:val="Normal"/>
    <w:next w:val="Normal"/>
    <w:link w:val="QuoteChar"/>
    <w:uiPriority w:val="18"/>
    <w:qFormat/>
    <w:rsid w:val="00E500CE"/>
    <w:pPr>
      <w:ind w:left="709" w:right="567"/>
    </w:pPr>
    <w:rPr>
      <w:iCs/>
      <w:color w:val="000000"/>
    </w:rPr>
  </w:style>
  <w:style w:type="character" w:customStyle="1" w:styleId="QuoteChar">
    <w:name w:val="Quote Char"/>
    <w:basedOn w:val="DefaultParagraphFont"/>
    <w:link w:val="Quote"/>
    <w:uiPriority w:val="18"/>
    <w:rsid w:val="00E500CE"/>
    <w:rPr>
      <w:rFonts w:ascii="Cambria" w:hAnsi="Cambria"/>
      <w:iCs/>
      <w:color w:val="000000"/>
    </w:rPr>
  </w:style>
  <w:style w:type="paragraph" w:customStyle="1" w:styleId="BoxText">
    <w:name w:val="Box Text"/>
    <w:basedOn w:val="Normal"/>
    <w:uiPriority w:val="19"/>
    <w:qFormat/>
    <w:rsid w:val="00E500CE"/>
    <w:pPr>
      <w:pBdr>
        <w:top w:val="single" w:sz="4" w:space="10" w:color="auto"/>
        <w:left w:val="single" w:sz="4" w:space="10" w:color="auto"/>
        <w:bottom w:val="single" w:sz="4" w:space="10" w:color="auto"/>
        <w:right w:val="single" w:sz="4" w:space="10" w:color="auto"/>
      </w:pBdr>
      <w:spacing w:before="120" w:after="120"/>
    </w:pPr>
    <w:rPr>
      <w:sz w:val="20"/>
    </w:rPr>
  </w:style>
  <w:style w:type="paragraph" w:styleId="Caption">
    <w:name w:val="caption"/>
    <w:basedOn w:val="Normal"/>
    <w:next w:val="Normal"/>
    <w:uiPriority w:val="12"/>
    <w:qFormat/>
    <w:rsid w:val="00E500CE"/>
    <w:pPr>
      <w:keepNext/>
      <w:spacing w:after="120" w:line="240" w:lineRule="auto"/>
    </w:pPr>
    <w:rPr>
      <w:rFonts w:ascii="Calibri" w:hAnsi="Calibri"/>
      <w:b/>
      <w:bCs/>
      <w:sz w:val="24"/>
      <w:szCs w:val="18"/>
    </w:rPr>
  </w:style>
  <w:style w:type="paragraph" w:customStyle="1" w:styleId="FigureTableNoteSource">
    <w:name w:val="Figure/Table Note/Source"/>
    <w:basedOn w:val="Normal"/>
    <w:next w:val="Normal"/>
    <w:uiPriority w:val="16"/>
    <w:qFormat/>
    <w:rsid w:val="00E500CE"/>
    <w:pPr>
      <w:spacing w:before="120" w:line="264" w:lineRule="auto"/>
      <w:contextualSpacing/>
    </w:pPr>
    <w:rPr>
      <w:rFonts w:ascii="Calibri" w:hAnsi="Calibri"/>
      <w:sz w:val="18"/>
    </w:rPr>
  </w:style>
  <w:style w:type="paragraph" w:styleId="Subtitle">
    <w:name w:val="Subtitle"/>
    <w:basedOn w:val="Heading1"/>
    <w:next w:val="Normal"/>
    <w:link w:val="SubtitleChar"/>
    <w:uiPriority w:val="23"/>
    <w:qFormat/>
    <w:rsid w:val="00E500CE"/>
    <w:pPr>
      <w:spacing w:before="120"/>
    </w:pPr>
    <w:rPr>
      <w:b w:val="0"/>
      <w:sz w:val="44"/>
      <w:szCs w:val="56"/>
    </w:rPr>
  </w:style>
  <w:style w:type="character" w:customStyle="1" w:styleId="SubtitleChar">
    <w:name w:val="Subtitle Char"/>
    <w:basedOn w:val="DefaultParagraphFont"/>
    <w:link w:val="Subtitle"/>
    <w:uiPriority w:val="23"/>
    <w:rsid w:val="00E500CE"/>
    <w:rPr>
      <w:rFonts w:ascii="Calibri" w:hAnsi="Calibri"/>
      <w:bCs/>
      <w:color w:val="000000"/>
      <w:spacing w:val="5"/>
      <w:kern w:val="28"/>
      <w:sz w:val="44"/>
      <w:szCs w:val="56"/>
    </w:rPr>
  </w:style>
  <w:style w:type="paragraph" w:styleId="TOCHeading">
    <w:name w:val="TOC Heading"/>
    <w:next w:val="Normal"/>
    <w:uiPriority w:val="39"/>
    <w:qFormat/>
    <w:rsid w:val="00260E06"/>
    <w:pPr>
      <w:spacing w:before="480" w:after="0" w:line="276" w:lineRule="auto"/>
    </w:pPr>
    <w:rPr>
      <w:rFonts w:ascii="Calibri" w:eastAsiaTheme="minorEastAsia" w:hAnsi="Calibri"/>
      <w:bCs/>
      <w:color w:val="000000"/>
      <w:sz w:val="56"/>
      <w:szCs w:val="28"/>
      <w:lang w:eastAsia="ja-JP"/>
    </w:rPr>
  </w:style>
  <w:style w:type="paragraph" w:styleId="TOC1">
    <w:name w:val="toc 1"/>
    <w:basedOn w:val="Normal"/>
    <w:next w:val="Normal"/>
    <w:uiPriority w:val="39"/>
    <w:unhideWhenUsed/>
    <w:qFormat/>
    <w:rsid w:val="00E500CE"/>
    <w:pPr>
      <w:tabs>
        <w:tab w:val="left" w:pos="426"/>
        <w:tab w:val="right" w:leader="dot" w:pos="9072"/>
      </w:tabs>
      <w:spacing w:before="120" w:after="120" w:line="240" w:lineRule="auto"/>
    </w:pPr>
    <w:rPr>
      <w:b/>
      <w:noProof/>
    </w:rPr>
  </w:style>
  <w:style w:type="paragraph" w:styleId="TOC2">
    <w:name w:val="toc 2"/>
    <w:basedOn w:val="Normal"/>
    <w:next w:val="Normal"/>
    <w:uiPriority w:val="39"/>
    <w:unhideWhenUsed/>
    <w:qFormat/>
    <w:rsid w:val="00E500CE"/>
    <w:pPr>
      <w:tabs>
        <w:tab w:val="right" w:leader="dot" w:pos="9060"/>
      </w:tabs>
      <w:spacing w:before="120" w:after="120" w:line="240" w:lineRule="auto"/>
      <w:ind w:firstLine="425"/>
    </w:pPr>
    <w:rPr>
      <w:noProof/>
    </w:rPr>
  </w:style>
  <w:style w:type="paragraph" w:styleId="TOC3">
    <w:name w:val="toc 3"/>
    <w:basedOn w:val="Normal"/>
    <w:next w:val="Normal"/>
    <w:uiPriority w:val="39"/>
    <w:unhideWhenUsed/>
    <w:qFormat/>
    <w:rsid w:val="00E500CE"/>
    <w:pPr>
      <w:tabs>
        <w:tab w:val="right" w:leader="dot" w:pos="9072"/>
      </w:tabs>
      <w:spacing w:before="120" w:after="120" w:line="240" w:lineRule="auto"/>
      <w:ind w:firstLine="851"/>
    </w:pPr>
    <w:rPr>
      <w:noProof/>
    </w:rPr>
  </w:style>
  <w:style w:type="character" w:styleId="Hyperlink">
    <w:name w:val="Hyperlink"/>
    <w:basedOn w:val="DefaultParagraphFont"/>
    <w:uiPriority w:val="99"/>
    <w:qFormat/>
    <w:rsid w:val="00E500CE"/>
    <w:rPr>
      <w:color w:val="165788"/>
      <w:u w:val="single"/>
    </w:rPr>
  </w:style>
  <w:style w:type="paragraph" w:styleId="ListBullet">
    <w:name w:val="List Bullet"/>
    <w:basedOn w:val="Normal"/>
    <w:uiPriority w:val="99"/>
    <w:qFormat/>
    <w:rsid w:val="00260E06"/>
    <w:pPr>
      <w:numPr>
        <w:numId w:val="15"/>
      </w:numPr>
      <w:tabs>
        <w:tab w:val="clear" w:pos="360"/>
      </w:tabs>
      <w:spacing w:before="120" w:after="120"/>
      <w:ind w:left="425" w:hanging="425"/>
    </w:pPr>
  </w:style>
  <w:style w:type="paragraph" w:styleId="TableofFigures">
    <w:name w:val="table of figures"/>
    <w:basedOn w:val="Normal"/>
    <w:next w:val="Normal"/>
    <w:uiPriority w:val="99"/>
    <w:rsid w:val="00E500CE"/>
    <w:pPr>
      <w:spacing w:before="120" w:after="120" w:line="240" w:lineRule="auto"/>
    </w:pPr>
  </w:style>
  <w:style w:type="paragraph" w:styleId="ListBullet2">
    <w:name w:val="List Bullet 2"/>
    <w:basedOn w:val="Normal"/>
    <w:uiPriority w:val="8"/>
    <w:qFormat/>
    <w:rsid w:val="00260E06"/>
    <w:pPr>
      <w:numPr>
        <w:numId w:val="16"/>
      </w:numPr>
      <w:tabs>
        <w:tab w:val="clear" w:pos="643"/>
      </w:tabs>
      <w:spacing w:before="120" w:after="120"/>
      <w:ind w:left="785"/>
      <w:contextualSpacing/>
    </w:pPr>
  </w:style>
  <w:style w:type="paragraph" w:styleId="ListNumber">
    <w:name w:val="List Number"/>
    <w:basedOn w:val="Normal"/>
    <w:uiPriority w:val="9"/>
    <w:qFormat/>
    <w:rsid w:val="00E500CE"/>
    <w:pPr>
      <w:numPr>
        <w:numId w:val="7"/>
      </w:numPr>
      <w:tabs>
        <w:tab w:val="left" w:pos="142"/>
      </w:tabs>
      <w:spacing w:before="120" w:after="120"/>
    </w:pPr>
  </w:style>
  <w:style w:type="paragraph" w:styleId="ListNumber2">
    <w:name w:val="List Number 2"/>
    <w:uiPriority w:val="10"/>
    <w:qFormat/>
    <w:rsid w:val="00260E06"/>
    <w:pPr>
      <w:numPr>
        <w:ilvl w:val="1"/>
        <w:numId w:val="7"/>
      </w:numPr>
      <w:tabs>
        <w:tab w:val="left" w:pos="567"/>
      </w:tabs>
      <w:spacing w:before="120" w:after="120" w:line="264" w:lineRule="auto"/>
    </w:pPr>
    <w:rPr>
      <w:rFonts w:ascii="Cambria" w:eastAsia="Times New Roman" w:hAnsi="Cambria" w:cs="Times New Roman"/>
      <w:szCs w:val="24"/>
    </w:rPr>
  </w:style>
  <w:style w:type="paragraph" w:styleId="ListNumber3">
    <w:name w:val="List Number 3"/>
    <w:uiPriority w:val="11"/>
    <w:qFormat/>
    <w:rsid w:val="00260E06"/>
    <w:pPr>
      <w:numPr>
        <w:ilvl w:val="2"/>
        <w:numId w:val="7"/>
      </w:numPr>
      <w:spacing w:before="120" w:after="120" w:line="264" w:lineRule="auto"/>
    </w:pPr>
    <w:rPr>
      <w:rFonts w:ascii="Cambria" w:eastAsia="Times New Roman" w:hAnsi="Cambria" w:cs="Times New Roman"/>
      <w:szCs w:val="24"/>
    </w:rPr>
  </w:style>
  <w:style w:type="table" w:customStyle="1" w:styleId="LightShading1">
    <w:name w:val="Light Shading1"/>
    <w:basedOn w:val="TableNormal"/>
    <w:uiPriority w:val="60"/>
    <w:rsid w:val="00E500CE"/>
    <w:pPr>
      <w:spacing w:after="0" w:line="240" w:lineRule="auto"/>
    </w:pPr>
    <w:rPr>
      <w:rFonts w:ascii="Cambria" w:eastAsia="Cambria" w:hAnsi="Cambria" w:cs="Times New Roman"/>
      <w:color w:val="000000"/>
      <w:sz w:val="20"/>
      <w:szCs w:val="20"/>
      <w:lang w:eastAsia="en-AU"/>
    </w:rPr>
    <w:tblPr>
      <w:tblStyleRowBandSize w:val="1"/>
      <w:tblStyleColBandSize w:val="1"/>
      <w:tblBorders>
        <w:top w:val="single" w:sz="8" w:space="0" w:color="000000"/>
        <w:bottom w:val="single" w:sz="8" w:space="0" w:color="000000"/>
      </w:tblBorders>
    </w:tblPr>
    <w:tblStylePr w:type="fir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lastRow">
      <w:pPr>
        <w:spacing w:before="0" w:after="0" w:line="240" w:lineRule="auto"/>
      </w:pPr>
      <w:rPr>
        <w:b/>
        <w:bCs/>
      </w:rPr>
      <w:tblPr/>
      <w:tcPr>
        <w:tcBorders>
          <w:top w:val="single" w:sz="8" w:space="0" w:color="000000"/>
          <w:left w:val="nil"/>
          <w:bottom w:val="single" w:sz="8" w:space="0" w:color="000000"/>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cPr>
    </w:tblStylePr>
    <w:tblStylePr w:type="band1Horz">
      <w:tblPr/>
      <w:tcPr>
        <w:tcBorders>
          <w:left w:val="nil"/>
          <w:right w:val="nil"/>
          <w:insideH w:val="nil"/>
          <w:insideV w:val="nil"/>
        </w:tcBorders>
        <w:shd w:val="clear" w:color="auto" w:fill="C0C0C0"/>
      </w:tcPr>
    </w:tblStylePr>
  </w:style>
  <w:style w:type="table" w:styleId="LightShading-Accent6">
    <w:name w:val="Light Shading Accent 6"/>
    <w:basedOn w:val="TableGrid1"/>
    <w:uiPriority w:val="60"/>
    <w:rsid w:val="00E500CE"/>
    <w:rPr>
      <w:color w:val="E36C0A"/>
      <w:lang w:eastAsia="zh-CN" w:bidi="th-TH"/>
    </w:rPr>
    <w:tblPr>
      <w:tblStyleRowBandSize w:val="1"/>
      <w:tblStyleColBandSize w:val="1"/>
      <w:tblBorders>
        <w:top w:val="single" w:sz="8" w:space="0" w:color="F79646"/>
        <w:left w:val="none" w:sz="0" w:space="0" w:color="auto"/>
        <w:bottom w:val="single" w:sz="8" w:space="0" w:color="F79646"/>
        <w:right w:val="none" w:sz="0" w:space="0" w:color="auto"/>
        <w:insideH w:val="none" w:sz="0" w:space="0" w:color="auto"/>
        <w:insideV w:val="none" w:sz="0" w:space="0" w:color="auto"/>
      </w:tblBorders>
    </w:tblPr>
    <w:tcPr>
      <w:shd w:val="clear" w:color="auto" w:fill="auto"/>
    </w:tcPr>
    <w:tblStylePr w:type="firstRow">
      <w:pPr>
        <w:spacing w:before="0" w:after="0" w:line="240" w:lineRule="auto"/>
      </w:pPr>
      <w:rPr>
        <w:b/>
        <w:bCs/>
      </w:rPr>
      <w:tblPr/>
      <w:tcPr>
        <w:tcBorders>
          <w:top w:val="single" w:sz="8" w:space="0" w:color="F79646"/>
          <w:left w:val="nil"/>
          <w:bottom w:val="single" w:sz="8" w:space="0" w:color="F79646"/>
          <w:right w:val="nil"/>
          <w:insideH w:val="nil"/>
          <w:insideV w:val="nil"/>
        </w:tcBorders>
      </w:tcPr>
    </w:tblStylePr>
    <w:tblStylePr w:type="lastRow">
      <w:pPr>
        <w:spacing w:before="0" w:after="0" w:line="240" w:lineRule="auto"/>
      </w:pPr>
      <w:rPr>
        <w:b/>
        <w:bCs/>
        <w:i/>
        <w:iCs/>
      </w:rPr>
      <w:tblPr/>
      <w:tcPr>
        <w:tcBorders>
          <w:top w:val="single" w:sz="8" w:space="0" w:color="F79646"/>
          <w:left w:val="nil"/>
          <w:bottom w:val="single" w:sz="8" w:space="0" w:color="F79646"/>
          <w:right w:val="nil"/>
          <w:insideH w:val="nil"/>
          <w:insideV w:val="nil"/>
          <w:tl2br w:val="none" w:sz="0" w:space="0" w:color="auto"/>
          <w:tr2bl w:val="none" w:sz="0" w:space="0" w:color="auto"/>
        </w:tcBorders>
      </w:tcPr>
    </w:tblStylePr>
    <w:tblStylePr w:type="firstCol">
      <w:rPr>
        <w:b/>
        <w:bCs/>
      </w:rPr>
    </w:tblStylePr>
    <w:tblStylePr w:type="lastCol">
      <w:rPr>
        <w:b/>
        <w:bCs/>
        <w:i/>
        <w:iCs/>
      </w:rPr>
      <w:tblPr/>
      <w:tcPr>
        <w:tcBorders>
          <w:tl2br w:val="none" w:sz="0" w:space="0" w:color="auto"/>
          <w:tr2bl w:val="none" w:sz="0" w:space="0" w:color="auto"/>
        </w:tcBorders>
      </w:tcPr>
    </w:tblStylePr>
    <w:tblStylePr w:type="band1Vert">
      <w:tblPr/>
      <w:tcPr>
        <w:tcBorders>
          <w:left w:val="nil"/>
          <w:right w:val="nil"/>
          <w:insideH w:val="nil"/>
          <w:insideV w:val="nil"/>
        </w:tcBorders>
        <w:shd w:val="clear" w:color="auto" w:fill="FDE4D0"/>
      </w:tcPr>
    </w:tblStylePr>
    <w:tblStylePr w:type="band1Horz">
      <w:tblPr/>
      <w:tcPr>
        <w:tcBorders>
          <w:left w:val="nil"/>
          <w:right w:val="nil"/>
          <w:insideH w:val="nil"/>
          <w:insideV w:val="nil"/>
        </w:tcBorders>
        <w:shd w:val="clear" w:color="auto" w:fill="FDE4D0"/>
      </w:tcPr>
    </w:tblStylePr>
  </w:style>
  <w:style w:type="paragraph" w:customStyle="1" w:styleId="TableText">
    <w:name w:val="Table Text"/>
    <w:basedOn w:val="Normal"/>
    <w:link w:val="TableTextChar"/>
    <w:uiPriority w:val="13"/>
    <w:qFormat/>
    <w:rsid w:val="00E500CE"/>
    <w:pPr>
      <w:spacing w:before="60" w:after="60" w:line="240" w:lineRule="auto"/>
    </w:pPr>
    <w:rPr>
      <w:sz w:val="18"/>
    </w:rPr>
  </w:style>
  <w:style w:type="table" w:styleId="TableGrid1">
    <w:name w:val="Table Grid 1"/>
    <w:basedOn w:val="TableNormal"/>
    <w:uiPriority w:val="99"/>
    <w:semiHidden/>
    <w:unhideWhenUsed/>
    <w:rsid w:val="00E500CE"/>
    <w:pPr>
      <w:spacing w:after="200" w:line="280" w:lineRule="atLeast"/>
    </w:pPr>
    <w:rPr>
      <w:rFonts w:ascii="Cambria" w:eastAsia="Cambria" w:hAnsi="Cambria"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paragraph" w:customStyle="1" w:styleId="TableHeading">
    <w:name w:val="Table Heading"/>
    <w:basedOn w:val="TableText"/>
    <w:uiPriority w:val="14"/>
    <w:qFormat/>
    <w:rsid w:val="00E500CE"/>
    <w:pPr>
      <w:keepNext/>
    </w:pPr>
    <w:rPr>
      <w:b/>
    </w:rPr>
  </w:style>
  <w:style w:type="character" w:styleId="PlaceholderText">
    <w:name w:val="Placeholder Text"/>
    <w:basedOn w:val="DefaultParagraphFont"/>
    <w:uiPriority w:val="99"/>
    <w:semiHidden/>
    <w:rsid w:val="00E500CE"/>
    <w:rPr>
      <w:color w:val="808080"/>
    </w:rPr>
  </w:style>
  <w:style w:type="paragraph" w:customStyle="1" w:styleId="Author">
    <w:name w:val="Author"/>
    <w:basedOn w:val="Normal"/>
    <w:next w:val="Normal"/>
    <w:uiPriority w:val="24"/>
    <w:qFormat/>
    <w:rsid w:val="00E500CE"/>
    <w:pPr>
      <w:spacing w:after="60"/>
    </w:pPr>
    <w:rPr>
      <w:b/>
      <w:sz w:val="24"/>
      <w:szCs w:val="28"/>
    </w:rPr>
  </w:style>
  <w:style w:type="paragraph" w:customStyle="1" w:styleId="AuthorOrganisationAffiliation">
    <w:name w:val="Author Organisation/Affiliation"/>
    <w:basedOn w:val="Normal"/>
    <w:next w:val="Normal"/>
    <w:uiPriority w:val="25"/>
    <w:qFormat/>
    <w:rsid w:val="00E500CE"/>
  </w:style>
  <w:style w:type="character" w:styleId="Strong">
    <w:name w:val="Strong"/>
    <w:basedOn w:val="DefaultParagraphFont"/>
    <w:uiPriority w:val="99"/>
    <w:qFormat/>
    <w:rsid w:val="00E500CE"/>
    <w:rPr>
      <w:b/>
      <w:bCs/>
    </w:rPr>
  </w:style>
  <w:style w:type="paragraph" w:customStyle="1" w:styleId="Glossary">
    <w:name w:val="Glossary"/>
    <w:basedOn w:val="Normal"/>
    <w:link w:val="GlossaryChar"/>
    <w:uiPriority w:val="28"/>
    <w:semiHidden/>
    <w:locked/>
    <w:rsid w:val="00E500CE"/>
    <w:pPr>
      <w:spacing w:before="120" w:after="120"/>
      <w:ind w:left="2126" w:hanging="2126"/>
    </w:pPr>
    <w:rPr>
      <w:rFonts w:eastAsia="Calibri"/>
      <w:color w:val="000000"/>
    </w:rPr>
  </w:style>
  <w:style w:type="character" w:customStyle="1" w:styleId="GlossaryChar">
    <w:name w:val="Glossary Char"/>
    <w:basedOn w:val="DefaultParagraphFont"/>
    <w:link w:val="Glossary"/>
    <w:uiPriority w:val="28"/>
    <w:semiHidden/>
    <w:rsid w:val="00E500CE"/>
    <w:rPr>
      <w:rFonts w:ascii="Cambria" w:eastAsia="Calibri" w:hAnsi="Cambria"/>
      <w:color w:val="000000"/>
    </w:rPr>
  </w:style>
  <w:style w:type="character" w:styleId="Emphasis">
    <w:name w:val="Emphasis"/>
    <w:basedOn w:val="DefaultParagraphFont"/>
    <w:uiPriority w:val="99"/>
    <w:qFormat/>
    <w:rsid w:val="00E500CE"/>
    <w:rPr>
      <w:i/>
      <w:iCs/>
    </w:rPr>
  </w:style>
  <w:style w:type="paragraph" w:styleId="TOAHeading">
    <w:name w:val="toa heading"/>
    <w:basedOn w:val="Heading1"/>
    <w:next w:val="Normal"/>
    <w:uiPriority w:val="99"/>
    <w:semiHidden/>
    <w:unhideWhenUsed/>
    <w:rsid w:val="00E500CE"/>
    <w:pPr>
      <w:spacing w:before="120"/>
    </w:pPr>
    <w:rPr>
      <w:bCs w:val="0"/>
      <w:sz w:val="24"/>
    </w:rPr>
  </w:style>
  <w:style w:type="paragraph" w:styleId="NormalWeb">
    <w:name w:val="Normal (Web)"/>
    <w:basedOn w:val="Normal"/>
    <w:uiPriority w:val="99"/>
    <w:semiHidden/>
    <w:unhideWhenUsed/>
    <w:rsid w:val="00E500CE"/>
    <w:pPr>
      <w:spacing w:after="168" w:line="168" w:lineRule="atLeast"/>
      <w:jc w:val="both"/>
    </w:pPr>
    <w:rPr>
      <w:rFonts w:ascii="Times New Roman" w:hAnsi="Times New Roman"/>
      <w:sz w:val="13"/>
      <w:szCs w:val="13"/>
      <w:lang w:eastAsia="en-AU"/>
    </w:rPr>
  </w:style>
  <w:style w:type="paragraph" w:customStyle="1" w:styleId="BoxTextBullet">
    <w:name w:val="Box Text Bullet"/>
    <w:basedOn w:val="BoxText"/>
    <w:uiPriority w:val="21"/>
    <w:qFormat/>
    <w:rsid w:val="00E500CE"/>
    <w:pPr>
      <w:numPr>
        <w:numId w:val="1"/>
      </w:numPr>
      <w:ind w:left="357" w:hanging="357"/>
    </w:pPr>
  </w:style>
  <w:style w:type="paragraph" w:customStyle="1" w:styleId="TableBullet1">
    <w:name w:val="Table Bullet 1"/>
    <w:basedOn w:val="TableText"/>
    <w:uiPriority w:val="15"/>
    <w:qFormat/>
    <w:rsid w:val="00E500CE"/>
    <w:pPr>
      <w:numPr>
        <w:numId w:val="2"/>
      </w:numPr>
      <w:ind w:left="284" w:hanging="284"/>
    </w:pPr>
  </w:style>
  <w:style w:type="paragraph" w:styleId="DocumentMap">
    <w:name w:val="Document Map"/>
    <w:basedOn w:val="Normal"/>
    <w:link w:val="DocumentMapChar"/>
    <w:uiPriority w:val="99"/>
    <w:semiHidden/>
    <w:unhideWhenUsed/>
    <w:rsid w:val="00E500CE"/>
    <w:pPr>
      <w:spacing w:after="0" w:line="240" w:lineRule="auto"/>
    </w:pPr>
    <w:rPr>
      <w:rFonts w:ascii="Tahoma" w:hAnsi="Tahoma" w:cs="Tahoma"/>
      <w:sz w:val="16"/>
      <w:szCs w:val="16"/>
    </w:rPr>
  </w:style>
  <w:style w:type="character" w:customStyle="1" w:styleId="DocumentMapChar">
    <w:name w:val="Document Map Char"/>
    <w:basedOn w:val="DefaultParagraphFont"/>
    <w:link w:val="DocumentMap"/>
    <w:uiPriority w:val="99"/>
    <w:semiHidden/>
    <w:rsid w:val="00E500CE"/>
    <w:rPr>
      <w:rFonts w:ascii="Tahoma" w:hAnsi="Tahoma" w:cs="Tahoma"/>
      <w:sz w:val="16"/>
      <w:szCs w:val="16"/>
    </w:rPr>
  </w:style>
  <w:style w:type="paragraph" w:customStyle="1" w:styleId="BoxHeading">
    <w:name w:val="Box Heading"/>
    <w:basedOn w:val="BoxText"/>
    <w:uiPriority w:val="20"/>
    <w:qFormat/>
    <w:rsid w:val="00E500CE"/>
    <w:pPr>
      <w:spacing w:line="240" w:lineRule="auto"/>
    </w:pPr>
    <w:rPr>
      <w:b/>
    </w:rPr>
  </w:style>
  <w:style w:type="paragraph" w:customStyle="1" w:styleId="Picture">
    <w:name w:val="Picture"/>
    <w:basedOn w:val="Normal"/>
    <w:uiPriority w:val="17"/>
    <w:qFormat/>
    <w:rsid w:val="00E500CE"/>
    <w:pPr>
      <w:spacing w:before="120" w:after="120" w:line="240" w:lineRule="auto"/>
    </w:pPr>
    <w:rPr>
      <w:noProof/>
      <w:lang w:eastAsia="en-AU"/>
    </w:rPr>
  </w:style>
  <w:style w:type="paragraph" w:customStyle="1" w:styleId="Securityclassification">
    <w:name w:val="Security classification"/>
    <w:basedOn w:val="Header"/>
    <w:next w:val="Header"/>
    <w:uiPriority w:val="26"/>
    <w:qFormat/>
    <w:rsid w:val="00E500CE"/>
    <w:pPr>
      <w:spacing w:after="0"/>
    </w:pPr>
    <w:rPr>
      <w:b/>
      <w:color w:val="FF0000"/>
      <w:sz w:val="36"/>
      <w:szCs w:val="36"/>
    </w:rPr>
  </w:style>
  <w:style w:type="paragraph" w:customStyle="1" w:styleId="DisseminationLimitingMarker">
    <w:name w:val="Dissemination Limiting Marker"/>
    <w:basedOn w:val="Header"/>
    <w:next w:val="Header"/>
    <w:uiPriority w:val="27"/>
    <w:rsid w:val="00E500CE"/>
    <w:pPr>
      <w:spacing w:after="0"/>
    </w:pPr>
    <w:rPr>
      <w:b/>
      <w:sz w:val="36"/>
      <w:szCs w:val="36"/>
    </w:rPr>
  </w:style>
  <w:style w:type="paragraph" w:styleId="FootnoteText">
    <w:name w:val="footnote text"/>
    <w:basedOn w:val="Normal"/>
    <w:link w:val="FootnoteTextChar"/>
    <w:unhideWhenUsed/>
    <w:rsid w:val="00E500CE"/>
    <w:pPr>
      <w:spacing w:after="60" w:line="264" w:lineRule="auto"/>
    </w:pPr>
    <w:rPr>
      <w:sz w:val="20"/>
      <w:szCs w:val="20"/>
    </w:rPr>
  </w:style>
  <w:style w:type="character" w:customStyle="1" w:styleId="FootnoteTextChar">
    <w:name w:val="Footnote Text Char"/>
    <w:basedOn w:val="DefaultParagraphFont"/>
    <w:link w:val="FootnoteText"/>
    <w:rsid w:val="00E500CE"/>
    <w:rPr>
      <w:rFonts w:ascii="Cambria" w:hAnsi="Cambria"/>
      <w:sz w:val="20"/>
      <w:szCs w:val="20"/>
    </w:rPr>
  </w:style>
  <w:style w:type="character" w:styleId="FootnoteReference">
    <w:name w:val="footnote reference"/>
    <w:basedOn w:val="DefaultParagraphFont"/>
    <w:semiHidden/>
    <w:unhideWhenUsed/>
    <w:rsid w:val="00E500CE"/>
    <w:rPr>
      <w:vertAlign w:val="superscript"/>
    </w:rPr>
  </w:style>
  <w:style w:type="paragraph" w:styleId="EndnoteText">
    <w:name w:val="endnote text"/>
    <w:basedOn w:val="Normal"/>
    <w:link w:val="EndnoteTextChar"/>
    <w:uiPriority w:val="99"/>
    <w:unhideWhenUsed/>
    <w:rsid w:val="00E500CE"/>
    <w:pPr>
      <w:spacing w:after="60" w:line="264" w:lineRule="auto"/>
    </w:pPr>
    <w:rPr>
      <w:sz w:val="20"/>
      <w:szCs w:val="20"/>
    </w:rPr>
  </w:style>
  <w:style w:type="character" w:customStyle="1" w:styleId="EndnoteTextChar">
    <w:name w:val="Endnote Text Char"/>
    <w:basedOn w:val="DefaultParagraphFont"/>
    <w:link w:val="EndnoteText"/>
    <w:uiPriority w:val="99"/>
    <w:rsid w:val="00E500CE"/>
    <w:rPr>
      <w:rFonts w:ascii="Cambria" w:hAnsi="Cambria"/>
      <w:sz w:val="20"/>
      <w:szCs w:val="20"/>
    </w:rPr>
  </w:style>
  <w:style w:type="character" w:styleId="EndnoteReference">
    <w:name w:val="endnote reference"/>
    <w:basedOn w:val="DefaultParagraphFont"/>
    <w:uiPriority w:val="99"/>
    <w:semiHidden/>
    <w:unhideWhenUsed/>
    <w:rsid w:val="00E500CE"/>
    <w:rPr>
      <w:vertAlign w:val="superscript"/>
    </w:rPr>
  </w:style>
  <w:style w:type="character" w:styleId="FollowedHyperlink">
    <w:name w:val="FollowedHyperlink"/>
    <w:basedOn w:val="DefaultParagraphFont"/>
    <w:uiPriority w:val="99"/>
    <w:semiHidden/>
    <w:unhideWhenUsed/>
    <w:rsid w:val="00E500CE"/>
    <w:rPr>
      <w:color w:val="800080"/>
      <w:u w:val="single"/>
    </w:rPr>
  </w:style>
  <w:style w:type="paragraph" w:customStyle="1" w:styleId="BoxSource">
    <w:name w:val="Box Source"/>
    <w:basedOn w:val="FigureTableNoteSource"/>
    <w:uiPriority w:val="22"/>
    <w:qFormat/>
    <w:rsid w:val="00E500CE"/>
    <w:pPr>
      <w:pBdr>
        <w:top w:val="single" w:sz="4" w:space="10" w:color="auto"/>
        <w:left w:val="single" w:sz="4" w:space="10" w:color="auto"/>
        <w:bottom w:val="single" w:sz="4" w:space="10" w:color="auto"/>
        <w:right w:val="single" w:sz="4" w:space="10" w:color="auto"/>
      </w:pBdr>
    </w:pPr>
  </w:style>
  <w:style w:type="numbering" w:customStyle="1" w:styleId="List1">
    <w:name w:val="List1"/>
    <w:basedOn w:val="NoList"/>
    <w:uiPriority w:val="99"/>
    <w:rsid w:val="00E500CE"/>
    <w:pPr>
      <w:numPr>
        <w:numId w:val="3"/>
      </w:numPr>
    </w:pPr>
  </w:style>
  <w:style w:type="paragraph" w:styleId="Title">
    <w:name w:val="Title"/>
    <w:basedOn w:val="Normal"/>
    <w:next w:val="Normal"/>
    <w:link w:val="TitleChar"/>
    <w:uiPriority w:val="10"/>
    <w:qFormat/>
    <w:rsid w:val="00260E06"/>
    <w:pPr>
      <w:spacing w:before="360" w:after="0" w:line="240" w:lineRule="auto"/>
      <w:contextualSpacing/>
    </w:pPr>
    <w:rPr>
      <w:rFonts w:eastAsiaTheme="majorEastAsia" w:cstheme="majorBidi"/>
      <w:b/>
      <w:spacing w:val="5"/>
      <w:kern w:val="28"/>
      <w:sz w:val="72"/>
      <w:szCs w:val="52"/>
    </w:rPr>
  </w:style>
  <w:style w:type="character" w:customStyle="1" w:styleId="TitleChar">
    <w:name w:val="Title Char"/>
    <w:basedOn w:val="DefaultParagraphFont"/>
    <w:link w:val="Title"/>
    <w:uiPriority w:val="10"/>
    <w:rsid w:val="00E500CE"/>
    <w:rPr>
      <w:rFonts w:ascii="Cambria" w:eastAsiaTheme="majorEastAsia" w:hAnsi="Cambria" w:cstheme="majorBidi"/>
      <w:b/>
      <w:spacing w:val="5"/>
      <w:kern w:val="28"/>
      <w:sz w:val="72"/>
      <w:szCs w:val="52"/>
    </w:rPr>
  </w:style>
  <w:style w:type="paragraph" w:customStyle="1" w:styleId="TOCHeading2">
    <w:name w:val="TOC Heading 2"/>
    <w:next w:val="Normal"/>
    <w:qFormat/>
    <w:rsid w:val="00260E06"/>
    <w:pPr>
      <w:spacing w:after="0" w:line="240" w:lineRule="auto"/>
    </w:pPr>
    <w:rPr>
      <w:rFonts w:ascii="Calibri Light" w:hAnsi="Calibri Light"/>
      <w:sz w:val="36"/>
    </w:rPr>
  </w:style>
  <w:style w:type="numbering" w:customStyle="1" w:styleId="Numberlist">
    <w:name w:val="Number list"/>
    <w:uiPriority w:val="99"/>
    <w:rsid w:val="00E500CE"/>
    <w:pPr>
      <w:numPr>
        <w:numId w:val="4"/>
      </w:numPr>
    </w:pPr>
  </w:style>
  <w:style w:type="numbering" w:customStyle="1" w:styleId="Headinglist">
    <w:name w:val="Heading list"/>
    <w:uiPriority w:val="99"/>
    <w:rsid w:val="00E500CE"/>
    <w:pPr>
      <w:numPr>
        <w:numId w:val="5"/>
      </w:numPr>
    </w:pPr>
  </w:style>
  <w:style w:type="paragraph" w:customStyle="1" w:styleId="Normalsmall">
    <w:name w:val="Normal small"/>
    <w:qFormat/>
    <w:rsid w:val="00260E06"/>
    <w:pPr>
      <w:spacing w:after="120" w:line="276" w:lineRule="auto"/>
    </w:pPr>
    <w:rPr>
      <w:rFonts w:ascii="Cambria" w:hAnsi="Cambria"/>
      <w:sz w:val="18"/>
      <w:szCs w:val="18"/>
    </w:rPr>
  </w:style>
  <w:style w:type="paragraph" w:styleId="ListBullet3">
    <w:name w:val="List Bullet 3"/>
    <w:basedOn w:val="Normal"/>
    <w:uiPriority w:val="99"/>
    <w:rsid w:val="00E500CE"/>
    <w:pPr>
      <w:numPr>
        <w:ilvl w:val="2"/>
        <w:numId w:val="3"/>
      </w:numPr>
      <w:spacing w:after="120"/>
      <w:contextualSpacing/>
    </w:pPr>
  </w:style>
  <w:style w:type="table" w:customStyle="1" w:styleId="ABARESTableleftrightalign">
    <w:name w:val="ABARES Table (left/right align)"/>
    <w:basedOn w:val="TableNormal"/>
    <w:uiPriority w:val="99"/>
    <w:rsid w:val="00E500CE"/>
    <w:pPr>
      <w:spacing w:before="60" w:after="60" w:line="240" w:lineRule="auto"/>
      <w:jc w:val="right"/>
    </w:pPr>
    <w:rPr>
      <w:rFonts w:ascii="Cambria" w:eastAsia="Calibri" w:hAnsi="Cambria" w:cs="Times New Roman"/>
      <w:sz w:val="19"/>
      <w:szCs w:val="20"/>
      <w:lang w:eastAsia="en-AU"/>
    </w:rPr>
    <w:tblPr>
      <w:tblBorders>
        <w:top w:val="single" w:sz="4" w:space="0" w:color="auto"/>
        <w:bottom w:val="single" w:sz="4" w:space="0" w:color="auto"/>
      </w:tblBorders>
    </w:tblPr>
    <w:tblStylePr w:type="firstRow">
      <w:rPr>
        <w:b/>
      </w:rPr>
    </w:tblStylePr>
    <w:tblStylePr w:type="firstCol">
      <w:pPr>
        <w:wordWrap/>
        <w:jc w:val="left"/>
      </w:pPr>
    </w:tblStylePr>
  </w:style>
  <w:style w:type="table" w:customStyle="1" w:styleId="ABAREStableleftalign">
    <w:name w:val="ABARES table (left align)"/>
    <w:basedOn w:val="TableNormal"/>
    <w:uiPriority w:val="99"/>
    <w:rsid w:val="00E500CE"/>
    <w:pPr>
      <w:spacing w:before="60" w:after="60" w:line="240" w:lineRule="auto"/>
    </w:pPr>
    <w:rPr>
      <w:rFonts w:ascii="Cambria" w:eastAsia="Calibri" w:hAnsi="Cambria" w:cs="Times New Roman"/>
      <w:sz w:val="19"/>
      <w:szCs w:val="20"/>
      <w:lang w:eastAsia="en-AU"/>
    </w:rPr>
    <w:tblPr>
      <w:tblBorders>
        <w:top w:val="single" w:sz="4" w:space="0" w:color="auto"/>
        <w:bottom w:val="single" w:sz="4" w:space="0" w:color="auto"/>
      </w:tblBorders>
    </w:tblPr>
    <w:tblStylePr w:type="firstRow">
      <w:rPr>
        <w:b/>
      </w:rPr>
    </w:tblStylePr>
    <w:tblStylePr w:type="firstCol">
      <w:pPr>
        <w:wordWrap/>
        <w:jc w:val="left"/>
      </w:pPr>
    </w:tblStylePr>
  </w:style>
  <w:style w:type="paragraph" w:customStyle="1" w:styleId="Tablenumberedlist">
    <w:name w:val="Table numbered list"/>
    <w:uiPriority w:val="99"/>
    <w:qFormat/>
    <w:rsid w:val="00260E06"/>
    <w:pPr>
      <w:numPr>
        <w:numId w:val="6"/>
      </w:numPr>
      <w:spacing w:before="60" w:after="60" w:line="240" w:lineRule="auto"/>
      <w:ind w:left="403"/>
      <w:contextualSpacing/>
    </w:pPr>
    <w:rPr>
      <w:rFonts w:ascii="Cambria" w:eastAsia="Calibri" w:hAnsi="Cambria" w:cs="Times New Roman"/>
      <w:color w:val="000000" w:themeColor="text1"/>
      <w:sz w:val="18"/>
    </w:rPr>
  </w:style>
  <w:style w:type="character" w:styleId="IntenseEmphasis">
    <w:name w:val="Intense Emphasis"/>
    <w:basedOn w:val="DefaultParagraphFont"/>
    <w:uiPriority w:val="21"/>
    <w:qFormat/>
    <w:rsid w:val="00260E06"/>
    <w:rPr>
      <w:i/>
      <w:iCs/>
      <w:color w:val="4472C4" w:themeColor="accent1"/>
    </w:rPr>
  </w:style>
  <w:style w:type="paragraph" w:customStyle="1" w:styleId="TableBullet2">
    <w:name w:val="Table Bullet 2"/>
    <w:basedOn w:val="TableBullet1"/>
    <w:qFormat/>
    <w:rsid w:val="00E500CE"/>
    <w:pPr>
      <w:numPr>
        <w:numId w:val="9"/>
      </w:numPr>
      <w:tabs>
        <w:tab w:val="num" w:pos="284"/>
      </w:tabs>
      <w:ind w:left="568" w:hanging="284"/>
    </w:pPr>
  </w:style>
  <w:style w:type="numbering" w:customStyle="1" w:styleId="TableBulletlist">
    <w:name w:val="Table Bullet list"/>
    <w:uiPriority w:val="99"/>
    <w:rsid w:val="00E500CE"/>
    <w:pPr>
      <w:numPr>
        <w:numId w:val="8"/>
      </w:numPr>
    </w:pPr>
  </w:style>
  <w:style w:type="paragraph" w:styleId="Date">
    <w:name w:val="Date"/>
    <w:basedOn w:val="Normal"/>
    <w:next w:val="Normal"/>
    <w:link w:val="DateChar"/>
    <w:uiPriority w:val="99"/>
    <w:unhideWhenUsed/>
    <w:rsid w:val="00E500CE"/>
    <w:pPr>
      <w:jc w:val="right"/>
    </w:pPr>
  </w:style>
  <w:style w:type="character" w:customStyle="1" w:styleId="DateChar">
    <w:name w:val="Date Char"/>
    <w:basedOn w:val="DefaultParagraphFont"/>
    <w:link w:val="Date"/>
    <w:uiPriority w:val="99"/>
    <w:rsid w:val="00E500CE"/>
    <w:rPr>
      <w:rFonts w:ascii="Cambria" w:hAnsi="Cambria"/>
    </w:rPr>
  </w:style>
  <w:style w:type="paragraph" w:styleId="Revision">
    <w:name w:val="Revision"/>
    <w:hidden/>
    <w:uiPriority w:val="99"/>
    <w:semiHidden/>
    <w:rsid w:val="00260E06"/>
    <w:pPr>
      <w:spacing w:after="0" w:line="240" w:lineRule="auto"/>
    </w:pPr>
    <w:rPr>
      <w:rFonts w:ascii="Cambria" w:hAnsi="Cambria"/>
    </w:rPr>
  </w:style>
  <w:style w:type="character" w:customStyle="1" w:styleId="UnresolvedMention1">
    <w:name w:val="Unresolved Mention1"/>
    <w:basedOn w:val="DefaultParagraphFont"/>
    <w:uiPriority w:val="99"/>
    <w:semiHidden/>
    <w:unhideWhenUsed/>
    <w:rsid w:val="00E500CE"/>
    <w:rPr>
      <w:color w:val="605E5C"/>
      <w:shd w:val="clear" w:color="auto" w:fill="E1DFDD"/>
    </w:rPr>
  </w:style>
  <w:style w:type="paragraph" w:customStyle="1" w:styleId="Instructiontext">
    <w:name w:val="Instruction text"/>
    <w:basedOn w:val="Normal"/>
    <w:next w:val="Normal"/>
    <w:qFormat/>
    <w:rsid w:val="00E500CE"/>
    <w:rPr>
      <w:color w:val="44546A" w:themeColor="text2"/>
      <w:shd w:val="clear" w:color="auto" w:fill="D9E2F3" w:themeFill="accent1" w:themeFillTint="33"/>
    </w:rPr>
  </w:style>
  <w:style w:type="character" w:customStyle="1" w:styleId="UnresolvedMention2">
    <w:name w:val="Unresolved Mention2"/>
    <w:basedOn w:val="DefaultParagraphFont"/>
    <w:uiPriority w:val="99"/>
    <w:semiHidden/>
    <w:unhideWhenUsed/>
    <w:rsid w:val="00E500CE"/>
    <w:rPr>
      <w:color w:val="605E5C"/>
      <w:shd w:val="clear" w:color="auto" w:fill="E1DFDD"/>
    </w:rPr>
  </w:style>
  <w:style w:type="paragraph" w:customStyle="1" w:styleId="Tabletextinstruction">
    <w:name w:val="Table text instruction"/>
    <w:basedOn w:val="TableText"/>
    <w:qFormat/>
    <w:rsid w:val="00E500CE"/>
    <w:pPr>
      <w:shd w:val="clear" w:color="auto" w:fill="D9D9D9" w:themeFill="background1" w:themeFillShade="D9"/>
    </w:pPr>
  </w:style>
  <w:style w:type="character" w:styleId="UnresolvedMention">
    <w:name w:val="Unresolved Mention"/>
    <w:basedOn w:val="DefaultParagraphFont"/>
    <w:uiPriority w:val="99"/>
    <w:semiHidden/>
    <w:unhideWhenUsed/>
    <w:rsid w:val="00E500CE"/>
    <w:rPr>
      <w:color w:val="605E5C"/>
      <w:shd w:val="clear" w:color="auto" w:fill="E1DFDD"/>
    </w:rPr>
  </w:style>
  <w:style w:type="paragraph" w:customStyle="1" w:styleId="Consultationtext">
    <w:name w:val="Consultation text"/>
    <w:basedOn w:val="Normal"/>
    <w:qFormat/>
    <w:rsid w:val="0022485E"/>
    <w:rPr>
      <w:color w:val="FF0000"/>
    </w:rPr>
  </w:style>
  <w:style w:type="character" w:customStyle="1" w:styleId="TableTextChar">
    <w:name w:val="Table Text Char"/>
    <w:basedOn w:val="DefaultParagraphFont"/>
    <w:link w:val="TableText"/>
    <w:uiPriority w:val="13"/>
    <w:rsid w:val="00330BF9"/>
    <w:rPr>
      <w:rFonts w:ascii="Cambria" w:hAnsi="Cambria"/>
      <w:sz w:val="18"/>
    </w:rPr>
  </w:style>
  <w:style w:type="paragraph" w:customStyle="1" w:styleId="EndNoteBibliography">
    <w:name w:val="EndNote Bibliography"/>
    <w:basedOn w:val="Normal"/>
    <w:link w:val="EndNoteBibliographyChar"/>
    <w:rsid w:val="00330BF9"/>
    <w:pPr>
      <w:spacing w:line="240" w:lineRule="auto"/>
    </w:pPr>
    <w:rPr>
      <w:noProof/>
      <w:sz w:val="18"/>
      <w:lang w:val="en-US"/>
    </w:rPr>
  </w:style>
  <w:style w:type="character" w:customStyle="1" w:styleId="EndNoteBibliographyChar">
    <w:name w:val="EndNote Bibliography Char"/>
    <w:basedOn w:val="TableTextChar"/>
    <w:link w:val="EndNoteBibliography"/>
    <w:rsid w:val="00330BF9"/>
    <w:rPr>
      <w:rFonts w:ascii="Cambria" w:hAnsi="Cambria"/>
      <w:noProof/>
      <w:sz w:val="18"/>
      <w:lang w:val="en-US"/>
    </w:rPr>
  </w:style>
  <w:style w:type="paragraph" w:styleId="ListParagraph">
    <w:name w:val="List Paragraph"/>
    <w:basedOn w:val="Normal"/>
    <w:uiPriority w:val="34"/>
    <w:qFormat/>
    <w:rsid w:val="009053DC"/>
    <w:pPr>
      <w:ind w:left="720"/>
      <w:contextualSpacing/>
    </w:pPr>
  </w:style>
  <w:style w:type="paragraph" w:customStyle="1" w:styleId="TSSC">
    <w:name w:val="TSSC"/>
    <w:basedOn w:val="Normal"/>
    <w:qFormat/>
    <w:rsid w:val="001C1644"/>
    <w:pPr>
      <w:numPr>
        <w:numId w:val="25"/>
      </w:numPr>
      <w:tabs>
        <w:tab w:val="left" w:pos="567"/>
      </w:tabs>
      <w:spacing w:after="240" w:line="240" w:lineRule="auto"/>
      <w:ind w:left="567" w:hanging="567"/>
    </w:pPr>
    <w:rPr>
      <w:rFonts w:ascii="Times New Roman" w:eastAsia="Times New Roman" w:hAnsi="Times New Roman" w:cs="Times New Roman"/>
      <w:sz w:val="24"/>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3747358">
      <w:bodyDiv w:val="1"/>
      <w:marLeft w:val="0"/>
      <w:marRight w:val="0"/>
      <w:marTop w:val="0"/>
      <w:marBottom w:val="0"/>
      <w:divBdr>
        <w:top w:val="none" w:sz="0" w:space="0" w:color="auto"/>
        <w:left w:val="none" w:sz="0" w:space="0" w:color="auto"/>
        <w:bottom w:val="none" w:sz="0" w:space="0" w:color="auto"/>
        <w:right w:val="none" w:sz="0" w:space="0" w:color="auto"/>
      </w:divBdr>
      <w:divsChild>
        <w:div w:id="151024955">
          <w:marLeft w:val="0"/>
          <w:marRight w:val="0"/>
          <w:marTop w:val="0"/>
          <w:marBottom w:val="0"/>
          <w:divBdr>
            <w:top w:val="none" w:sz="0" w:space="0" w:color="auto"/>
            <w:left w:val="none" w:sz="0" w:space="0" w:color="auto"/>
            <w:bottom w:val="none" w:sz="0" w:space="0" w:color="auto"/>
            <w:right w:val="none" w:sz="0" w:space="0" w:color="auto"/>
          </w:divBdr>
          <w:divsChild>
            <w:div w:id="1967004827">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65541645">
      <w:bodyDiv w:val="1"/>
      <w:marLeft w:val="0"/>
      <w:marRight w:val="0"/>
      <w:marTop w:val="0"/>
      <w:marBottom w:val="0"/>
      <w:divBdr>
        <w:top w:val="none" w:sz="0" w:space="0" w:color="auto"/>
        <w:left w:val="none" w:sz="0" w:space="0" w:color="auto"/>
        <w:bottom w:val="none" w:sz="0" w:space="0" w:color="auto"/>
        <w:right w:val="none" w:sz="0" w:space="0" w:color="auto"/>
      </w:divBdr>
      <w:divsChild>
        <w:div w:id="1485009654">
          <w:marLeft w:val="0"/>
          <w:marRight w:val="0"/>
          <w:marTop w:val="0"/>
          <w:marBottom w:val="0"/>
          <w:divBdr>
            <w:top w:val="none" w:sz="0" w:space="0" w:color="auto"/>
            <w:left w:val="none" w:sz="0" w:space="0" w:color="auto"/>
            <w:bottom w:val="none" w:sz="0" w:space="0" w:color="auto"/>
            <w:right w:val="none" w:sz="0" w:space="0" w:color="auto"/>
          </w:divBdr>
          <w:divsChild>
            <w:div w:id="823666940">
              <w:marLeft w:val="0"/>
              <w:marRight w:val="0"/>
              <w:marTop w:val="0"/>
              <w:marBottom w:val="0"/>
              <w:divBdr>
                <w:top w:val="none" w:sz="0" w:space="0" w:color="auto"/>
                <w:left w:val="none" w:sz="0" w:space="0" w:color="auto"/>
                <w:bottom w:val="none" w:sz="0" w:space="0" w:color="auto"/>
                <w:right w:val="none" w:sz="0" w:space="0" w:color="auto"/>
              </w:divBdr>
              <w:divsChild>
                <w:div w:id="1610694715">
                  <w:marLeft w:val="3096"/>
                  <w:marRight w:val="0"/>
                  <w:marTop w:val="0"/>
                  <w:marBottom w:val="0"/>
                  <w:divBdr>
                    <w:top w:val="none" w:sz="0" w:space="0" w:color="auto"/>
                    <w:left w:val="none" w:sz="0" w:space="0" w:color="auto"/>
                    <w:bottom w:val="none" w:sz="0" w:space="0" w:color="auto"/>
                    <w:right w:val="none" w:sz="0" w:space="0" w:color="auto"/>
                  </w:divBdr>
                  <w:divsChild>
                    <w:div w:id="1739160187">
                      <w:marLeft w:val="0"/>
                      <w:marRight w:val="0"/>
                      <w:marTop w:val="0"/>
                      <w:marBottom w:val="240"/>
                      <w:divBdr>
                        <w:top w:val="none" w:sz="0" w:space="0" w:color="auto"/>
                        <w:left w:val="none" w:sz="0" w:space="0" w:color="auto"/>
                        <w:bottom w:val="none" w:sz="0" w:space="0" w:color="auto"/>
                        <w:right w:val="none" w:sz="0" w:space="0" w:color="auto"/>
                      </w:divBdr>
                      <w:divsChild>
                        <w:div w:id="169430356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47750884">
      <w:bodyDiv w:val="1"/>
      <w:marLeft w:val="0"/>
      <w:marRight w:val="0"/>
      <w:marTop w:val="0"/>
      <w:marBottom w:val="0"/>
      <w:divBdr>
        <w:top w:val="none" w:sz="0" w:space="0" w:color="auto"/>
        <w:left w:val="none" w:sz="0" w:space="0" w:color="auto"/>
        <w:bottom w:val="none" w:sz="0" w:space="0" w:color="auto"/>
        <w:right w:val="none" w:sz="0" w:space="0" w:color="auto"/>
      </w:divBdr>
      <w:divsChild>
        <w:div w:id="616067500">
          <w:marLeft w:val="0"/>
          <w:marRight w:val="0"/>
          <w:marTop w:val="0"/>
          <w:marBottom w:val="0"/>
          <w:divBdr>
            <w:top w:val="none" w:sz="0" w:space="0" w:color="auto"/>
            <w:left w:val="none" w:sz="0" w:space="0" w:color="auto"/>
            <w:bottom w:val="none" w:sz="0" w:space="0" w:color="auto"/>
            <w:right w:val="none" w:sz="0" w:space="0" w:color="auto"/>
          </w:divBdr>
          <w:divsChild>
            <w:div w:id="802696743">
              <w:marLeft w:val="0"/>
              <w:marRight w:val="0"/>
              <w:marTop w:val="0"/>
              <w:marBottom w:val="0"/>
              <w:divBdr>
                <w:top w:val="none" w:sz="0" w:space="0" w:color="auto"/>
                <w:left w:val="none" w:sz="0" w:space="0" w:color="auto"/>
                <w:bottom w:val="none" w:sz="0" w:space="0" w:color="auto"/>
                <w:right w:val="none" w:sz="0" w:space="0" w:color="auto"/>
              </w:divBdr>
              <w:divsChild>
                <w:div w:id="1630817326">
                  <w:marLeft w:val="3096"/>
                  <w:marRight w:val="0"/>
                  <w:marTop w:val="0"/>
                  <w:marBottom w:val="0"/>
                  <w:divBdr>
                    <w:top w:val="none" w:sz="0" w:space="0" w:color="auto"/>
                    <w:left w:val="none" w:sz="0" w:space="0" w:color="auto"/>
                    <w:bottom w:val="none" w:sz="0" w:space="0" w:color="auto"/>
                    <w:right w:val="none" w:sz="0" w:space="0" w:color="auto"/>
                  </w:divBdr>
                  <w:divsChild>
                    <w:div w:id="1404336169">
                      <w:marLeft w:val="0"/>
                      <w:marRight w:val="0"/>
                      <w:marTop w:val="0"/>
                      <w:marBottom w:val="240"/>
                      <w:divBdr>
                        <w:top w:val="none" w:sz="0" w:space="0" w:color="auto"/>
                        <w:left w:val="none" w:sz="0" w:space="0" w:color="auto"/>
                        <w:bottom w:val="none" w:sz="0" w:space="0" w:color="auto"/>
                        <w:right w:val="none" w:sz="0" w:space="0" w:color="auto"/>
                      </w:divBdr>
                      <w:divsChild>
                        <w:div w:id="1748512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09658131">
      <w:bodyDiv w:val="1"/>
      <w:marLeft w:val="0"/>
      <w:marRight w:val="0"/>
      <w:marTop w:val="0"/>
      <w:marBottom w:val="0"/>
      <w:divBdr>
        <w:top w:val="none" w:sz="0" w:space="0" w:color="auto"/>
        <w:left w:val="none" w:sz="0" w:space="0" w:color="auto"/>
        <w:bottom w:val="none" w:sz="0" w:space="0" w:color="auto"/>
        <w:right w:val="none" w:sz="0" w:space="0" w:color="auto"/>
      </w:divBdr>
    </w:div>
    <w:div w:id="372198115">
      <w:bodyDiv w:val="1"/>
      <w:marLeft w:val="0"/>
      <w:marRight w:val="0"/>
      <w:marTop w:val="0"/>
      <w:marBottom w:val="0"/>
      <w:divBdr>
        <w:top w:val="none" w:sz="0" w:space="0" w:color="auto"/>
        <w:left w:val="none" w:sz="0" w:space="0" w:color="auto"/>
        <w:bottom w:val="none" w:sz="0" w:space="0" w:color="auto"/>
        <w:right w:val="none" w:sz="0" w:space="0" w:color="auto"/>
      </w:divBdr>
      <w:divsChild>
        <w:div w:id="921640949">
          <w:marLeft w:val="0"/>
          <w:marRight w:val="0"/>
          <w:marTop w:val="0"/>
          <w:marBottom w:val="0"/>
          <w:divBdr>
            <w:top w:val="none" w:sz="0" w:space="0" w:color="auto"/>
            <w:left w:val="none" w:sz="0" w:space="0" w:color="auto"/>
            <w:bottom w:val="none" w:sz="0" w:space="0" w:color="auto"/>
            <w:right w:val="none" w:sz="0" w:space="0" w:color="auto"/>
          </w:divBdr>
          <w:divsChild>
            <w:div w:id="440105684">
              <w:marLeft w:val="0"/>
              <w:marRight w:val="0"/>
              <w:marTop w:val="0"/>
              <w:marBottom w:val="0"/>
              <w:divBdr>
                <w:top w:val="none" w:sz="0" w:space="0" w:color="auto"/>
                <w:left w:val="none" w:sz="0" w:space="0" w:color="auto"/>
                <w:bottom w:val="none" w:sz="0" w:space="0" w:color="auto"/>
                <w:right w:val="none" w:sz="0" w:space="0" w:color="auto"/>
              </w:divBdr>
              <w:divsChild>
                <w:div w:id="2053770889">
                  <w:marLeft w:val="3096"/>
                  <w:marRight w:val="0"/>
                  <w:marTop w:val="0"/>
                  <w:marBottom w:val="0"/>
                  <w:divBdr>
                    <w:top w:val="none" w:sz="0" w:space="0" w:color="auto"/>
                    <w:left w:val="none" w:sz="0" w:space="0" w:color="auto"/>
                    <w:bottom w:val="none" w:sz="0" w:space="0" w:color="auto"/>
                    <w:right w:val="none" w:sz="0" w:space="0" w:color="auto"/>
                  </w:divBdr>
                  <w:divsChild>
                    <w:div w:id="1530725166">
                      <w:marLeft w:val="0"/>
                      <w:marRight w:val="0"/>
                      <w:marTop w:val="0"/>
                      <w:marBottom w:val="240"/>
                      <w:divBdr>
                        <w:top w:val="none" w:sz="0" w:space="0" w:color="auto"/>
                        <w:left w:val="none" w:sz="0" w:space="0" w:color="auto"/>
                        <w:bottom w:val="none" w:sz="0" w:space="0" w:color="auto"/>
                        <w:right w:val="none" w:sz="0" w:space="0" w:color="auto"/>
                      </w:divBdr>
                      <w:divsChild>
                        <w:div w:id="103226317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418019418">
      <w:bodyDiv w:val="1"/>
      <w:marLeft w:val="0"/>
      <w:marRight w:val="0"/>
      <w:marTop w:val="0"/>
      <w:marBottom w:val="0"/>
      <w:divBdr>
        <w:top w:val="none" w:sz="0" w:space="0" w:color="auto"/>
        <w:left w:val="none" w:sz="0" w:space="0" w:color="auto"/>
        <w:bottom w:val="none" w:sz="0" w:space="0" w:color="auto"/>
        <w:right w:val="none" w:sz="0" w:space="0" w:color="auto"/>
      </w:divBdr>
      <w:divsChild>
        <w:div w:id="1653438233">
          <w:marLeft w:val="0"/>
          <w:marRight w:val="0"/>
          <w:marTop w:val="0"/>
          <w:marBottom w:val="0"/>
          <w:divBdr>
            <w:top w:val="none" w:sz="0" w:space="0" w:color="auto"/>
            <w:left w:val="none" w:sz="0" w:space="0" w:color="auto"/>
            <w:bottom w:val="none" w:sz="0" w:space="0" w:color="auto"/>
            <w:right w:val="none" w:sz="0" w:space="0" w:color="auto"/>
          </w:divBdr>
          <w:divsChild>
            <w:div w:id="928466901">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422991131">
      <w:bodyDiv w:val="1"/>
      <w:marLeft w:val="0"/>
      <w:marRight w:val="0"/>
      <w:marTop w:val="0"/>
      <w:marBottom w:val="0"/>
      <w:divBdr>
        <w:top w:val="none" w:sz="0" w:space="0" w:color="auto"/>
        <w:left w:val="none" w:sz="0" w:space="0" w:color="auto"/>
        <w:bottom w:val="none" w:sz="0" w:space="0" w:color="auto"/>
        <w:right w:val="none" w:sz="0" w:space="0" w:color="auto"/>
      </w:divBdr>
      <w:divsChild>
        <w:div w:id="1105615592">
          <w:marLeft w:val="0"/>
          <w:marRight w:val="0"/>
          <w:marTop w:val="0"/>
          <w:marBottom w:val="0"/>
          <w:divBdr>
            <w:top w:val="none" w:sz="0" w:space="0" w:color="auto"/>
            <w:left w:val="none" w:sz="0" w:space="0" w:color="auto"/>
            <w:bottom w:val="none" w:sz="0" w:space="0" w:color="auto"/>
            <w:right w:val="none" w:sz="0" w:space="0" w:color="auto"/>
          </w:divBdr>
          <w:divsChild>
            <w:div w:id="438644918">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444740545">
      <w:bodyDiv w:val="1"/>
      <w:marLeft w:val="0"/>
      <w:marRight w:val="0"/>
      <w:marTop w:val="0"/>
      <w:marBottom w:val="0"/>
      <w:divBdr>
        <w:top w:val="none" w:sz="0" w:space="0" w:color="auto"/>
        <w:left w:val="none" w:sz="0" w:space="0" w:color="auto"/>
        <w:bottom w:val="none" w:sz="0" w:space="0" w:color="auto"/>
        <w:right w:val="none" w:sz="0" w:space="0" w:color="auto"/>
      </w:divBdr>
      <w:divsChild>
        <w:div w:id="2093622412">
          <w:marLeft w:val="0"/>
          <w:marRight w:val="0"/>
          <w:marTop w:val="0"/>
          <w:marBottom w:val="0"/>
          <w:divBdr>
            <w:top w:val="none" w:sz="0" w:space="0" w:color="auto"/>
            <w:left w:val="none" w:sz="0" w:space="0" w:color="auto"/>
            <w:bottom w:val="none" w:sz="0" w:space="0" w:color="auto"/>
            <w:right w:val="none" w:sz="0" w:space="0" w:color="auto"/>
          </w:divBdr>
          <w:divsChild>
            <w:div w:id="1323007959">
              <w:marLeft w:val="0"/>
              <w:marRight w:val="0"/>
              <w:marTop w:val="0"/>
              <w:marBottom w:val="0"/>
              <w:divBdr>
                <w:top w:val="none" w:sz="0" w:space="0" w:color="auto"/>
                <w:left w:val="none" w:sz="0" w:space="0" w:color="auto"/>
                <w:bottom w:val="none" w:sz="0" w:space="0" w:color="auto"/>
                <w:right w:val="none" w:sz="0" w:space="0" w:color="auto"/>
              </w:divBdr>
              <w:divsChild>
                <w:div w:id="1956330495">
                  <w:marLeft w:val="3096"/>
                  <w:marRight w:val="0"/>
                  <w:marTop w:val="0"/>
                  <w:marBottom w:val="0"/>
                  <w:divBdr>
                    <w:top w:val="none" w:sz="0" w:space="0" w:color="auto"/>
                    <w:left w:val="none" w:sz="0" w:space="0" w:color="auto"/>
                    <w:bottom w:val="none" w:sz="0" w:space="0" w:color="auto"/>
                    <w:right w:val="none" w:sz="0" w:space="0" w:color="auto"/>
                  </w:divBdr>
                  <w:divsChild>
                    <w:div w:id="347491183">
                      <w:marLeft w:val="0"/>
                      <w:marRight w:val="0"/>
                      <w:marTop w:val="0"/>
                      <w:marBottom w:val="240"/>
                      <w:divBdr>
                        <w:top w:val="none" w:sz="0" w:space="0" w:color="auto"/>
                        <w:left w:val="none" w:sz="0" w:space="0" w:color="auto"/>
                        <w:bottom w:val="none" w:sz="0" w:space="0" w:color="auto"/>
                        <w:right w:val="none" w:sz="0" w:space="0" w:color="auto"/>
                      </w:divBdr>
                      <w:divsChild>
                        <w:div w:id="3012777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498932812">
      <w:bodyDiv w:val="1"/>
      <w:marLeft w:val="0"/>
      <w:marRight w:val="0"/>
      <w:marTop w:val="0"/>
      <w:marBottom w:val="0"/>
      <w:divBdr>
        <w:top w:val="none" w:sz="0" w:space="0" w:color="auto"/>
        <w:left w:val="none" w:sz="0" w:space="0" w:color="auto"/>
        <w:bottom w:val="none" w:sz="0" w:space="0" w:color="auto"/>
        <w:right w:val="none" w:sz="0" w:space="0" w:color="auto"/>
      </w:divBdr>
      <w:divsChild>
        <w:div w:id="558367655">
          <w:marLeft w:val="0"/>
          <w:marRight w:val="0"/>
          <w:marTop w:val="0"/>
          <w:marBottom w:val="0"/>
          <w:divBdr>
            <w:top w:val="none" w:sz="0" w:space="0" w:color="auto"/>
            <w:left w:val="none" w:sz="0" w:space="0" w:color="auto"/>
            <w:bottom w:val="none" w:sz="0" w:space="0" w:color="auto"/>
            <w:right w:val="none" w:sz="0" w:space="0" w:color="auto"/>
          </w:divBdr>
          <w:divsChild>
            <w:div w:id="770122578">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500464410">
      <w:bodyDiv w:val="1"/>
      <w:marLeft w:val="0"/>
      <w:marRight w:val="0"/>
      <w:marTop w:val="0"/>
      <w:marBottom w:val="0"/>
      <w:divBdr>
        <w:top w:val="none" w:sz="0" w:space="0" w:color="auto"/>
        <w:left w:val="none" w:sz="0" w:space="0" w:color="auto"/>
        <w:bottom w:val="none" w:sz="0" w:space="0" w:color="auto"/>
        <w:right w:val="none" w:sz="0" w:space="0" w:color="auto"/>
      </w:divBdr>
      <w:divsChild>
        <w:div w:id="774208485">
          <w:marLeft w:val="0"/>
          <w:marRight w:val="0"/>
          <w:marTop w:val="0"/>
          <w:marBottom w:val="0"/>
          <w:divBdr>
            <w:top w:val="none" w:sz="0" w:space="0" w:color="auto"/>
            <w:left w:val="none" w:sz="0" w:space="0" w:color="auto"/>
            <w:bottom w:val="none" w:sz="0" w:space="0" w:color="auto"/>
            <w:right w:val="none" w:sz="0" w:space="0" w:color="auto"/>
          </w:divBdr>
          <w:divsChild>
            <w:div w:id="1215435435">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608700581">
      <w:bodyDiv w:val="1"/>
      <w:marLeft w:val="0"/>
      <w:marRight w:val="0"/>
      <w:marTop w:val="0"/>
      <w:marBottom w:val="0"/>
      <w:divBdr>
        <w:top w:val="none" w:sz="0" w:space="0" w:color="auto"/>
        <w:left w:val="none" w:sz="0" w:space="0" w:color="auto"/>
        <w:bottom w:val="none" w:sz="0" w:space="0" w:color="auto"/>
        <w:right w:val="none" w:sz="0" w:space="0" w:color="auto"/>
      </w:divBdr>
      <w:divsChild>
        <w:div w:id="2125464787">
          <w:marLeft w:val="0"/>
          <w:marRight w:val="0"/>
          <w:marTop w:val="0"/>
          <w:marBottom w:val="0"/>
          <w:divBdr>
            <w:top w:val="none" w:sz="0" w:space="0" w:color="auto"/>
            <w:left w:val="none" w:sz="0" w:space="0" w:color="auto"/>
            <w:bottom w:val="none" w:sz="0" w:space="0" w:color="auto"/>
            <w:right w:val="none" w:sz="0" w:space="0" w:color="auto"/>
          </w:divBdr>
          <w:divsChild>
            <w:div w:id="1601142446">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626081013">
      <w:bodyDiv w:val="1"/>
      <w:marLeft w:val="0"/>
      <w:marRight w:val="0"/>
      <w:marTop w:val="0"/>
      <w:marBottom w:val="0"/>
      <w:divBdr>
        <w:top w:val="none" w:sz="0" w:space="0" w:color="auto"/>
        <w:left w:val="none" w:sz="0" w:space="0" w:color="auto"/>
        <w:bottom w:val="none" w:sz="0" w:space="0" w:color="auto"/>
        <w:right w:val="none" w:sz="0" w:space="0" w:color="auto"/>
      </w:divBdr>
      <w:divsChild>
        <w:div w:id="1524051492">
          <w:marLeft w:val="0"/>
          <w:marRight w:val="0"/>
          <w:marTop w:val="0"/>
          <w:marBottom w:val="0"/>
          <w:divBdr>
            <w:top w:val="none" w:sz="0" w:space="0" w:color="auto"/>
            <w:left w:val="none" w:sz="0" w:space="0" w:color="auto"/>
            <w:bottom w:val="none" w:sz="0" w:space="0" w:color="auto"/>
            <w:right w:val="none" w:sz="0" w:space="0" w:color="auto"/>
          </w:divBdr>
          <w:divsChild>
            <w:div w:id="1181433606">
              <w:marLeft w:val="0"/>
              <w:marRight w:val="0"/>
              <w:marTop w:val="0"/>
              <w:marBottom w:val="0"/>
              <w:divBdr>
                <w:top w:val="none" w:sz="0" w:space="0" w:color="auto"/>
                <w:left w:val="none" w:sz="0" w:space="0" w:color="auto"/>
                <w:bottom w:val="none" w:sz="0" w:space="0" w:color="auto"/>
                <w:right w:val="none" w:sz="0" w:space="0" w:color="auto"/>
              </w:divBdr>
              <w:divsChild>
                <w:div w:id="557864718">
                  <w:marLeft w:val="3096"/>
                  <w:marRight w:val="0"/>
                  <w:marTop w:val="0"/>
                  <w:marBottom w:val="0"/>
                  <w:divBdr>
                    <w:top w:val="none" w:sz="0" w:space="0" w:color="auto"/>
                    <w:left w:val="none" w:sz="0" w:space="0" w:color="auto"/>
                    <w:bottom w:val="none" w:sz="0" w:space="0" w:color="auto"/>
                    <w:right w:val="none" w:sz="0" w:space="0" w:color="auto"/>
                  </w:divBdr>
                  <w:divsChild>
                    <w:div w:id="1930846012">
                      <w:marLeft w:val="0"/>
                      <w:marRight w:val="0"/>
                      <w:marTop w:val="0"/>
                      <w:marBottom w:val="240"/>
                      <w:divBdr>
                        <w:top w:val="none" w:sz="0" w:space="0" w:color="auto"/>
                        <w:left w:val="none" w:sz="0" w:space="0" w:color="auto"/>
                        <w:bottom w:val="none" w:sz="0" w:space="0" w:color="auto"/>
                        <w:right w:val="none" w:sz="0" w:space="0" w:color="auto"/>
                      </w:divBdr>
                      <w:divsChild>
                        <w:div w:id="21250781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666791327">
      <w:bodyDiv w:val="1"/>
      <w:marLeft w:val="0"/>
      <w:marRight w:val="0"/>
      <w:marTop w:val="0"/>
      <w:marBottom w:val="0"/>
      <w:divBdr>
        <w:top w:val="none" w:sz="0" w:space="0" w:color="auto"/>
        <w:left w:val="none" w:sz="0" w:space="0" w:color="auto"/>
        <w:bottom w:val="none" w:sz="0" w:space="0" w:color="auto"/>
        <w:right w:val="none" w:sz="0" w:space="0" w:color="auto"/>
      </w:divBdr>
    </w:div>
    <w:div w:id="674311090">
      <w:bodyDiv w:val="1"/>
      <w:marLeft w:val="0"/>
      <w:marRight w:val="0"/>
      <w:marTop w:val="0"/>
      <w:marBottom w:val="0"/>
      <w:divBdr>
        <w:top w:val="none" w:sz="0" w:space="0" w:color="auto"/>
        <w:left w:val="none" w:sz="0" w:space="0" w:color="auto"/>
        <w:bottom w:val="none" w:sz="0" w:space="0" w:color="auto"/>
        <w:right w:val="none" w:sz="0" w:space="0" w:color="auto"/>
      </w:divBdr>
      <w:divsChild>
        <w:div w:id="1562325757">
          <w:marLeft w:val="0"/>
          <w:marRight w:val="0"/>
          <w:marTop w:val="0"/>
          <w:marBottom w:val="0"/>
          <w:divBdr>
            <w:top w:val="none" w:sz="0" w:space="0" w:color="auto"/>
            <w:left w:val="none" w:sz="0" w:space="0" w:color="auto"/>
            <w:bottom w:val="none" w:sz="0" w:space="0" w:color="auto"/>
            <w:right w:val="none" w:sz="0" w:space="0" w:color="auto"/>
          </w:divBdr>
          <w:divsChild>
            <w:div w:id="1331564381">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677655667">
      <w:bodyDiv w:val="1"/>
      <w:marLeft w:val="0"/>
      <w:marRight w:val="0"/>
      <w:marTop w:val="0"/>
      <w:marBottom w:val="0"/>
      <w:divBdr>
        <w:top w:val="none" w:sz="0" w:space="0" w:color="auto"/>
        <w:left w:val="none" w:sz="0" w:space="0" w:color="auto"/>
        <w:bottom w:val="none" w:sz="0" w:space="0" w:color="auto"/>
        <w:right w:val="none" w:sz="0" w:space="0" w:color="auto"/>
      </w:divBdr>
      <w:divsChild>
        <w:div w:id="275526837">
          <w:marLeft w:val="0"/>
          <w:marRight w:val="0"/>
          <w:marTop w:val="0"/>
          <w:marBottom w:val="0"/>
          <w:divBdr>
            <w:top w:val="none" w:sz="0" w:space="0" w:color="auto"/>
            <w:left w:val="none" w:sz="0" w:space="0" w:color="auto"/>
            <w:bottom w:val="none" w:sz="0" w:space="0" w:color="auto"/>
            <w:right w:val="none" w:sz="0" w:space="0" w:color="auto"/>
          </w:divBdr>
          <w:divsChild>
            <w:div w:id="601913216">
              <w:marLeft w:val="0"/>
              <w:marRight w:val="0"/>
              <w:marTop w:val="0"/>
              <w:marBottom w:val="0"/>
              <w:divBdr>
                <w:top w:val="none" w:sz="0" w:space="0" w:color="auto"/>
                <w:left w:val="none" w:sz="0" w:space="0" w:color="auto"/>
                <w:bottom w:val="none" w:sz="0" w:space="0" w:color="auto"/>
                <w:right w:val="none" w:sz="0" w:space="0" w:color="auto"/>
              </w:divBdr>
              <w:divsChild>
                <w:div w:id="933981249">
                  <w:marLeft w:val="3096"/>
                  <w:marRight w:val="0"/>
                  <w:marTop w:val="0"/>
                  <w:marBottom w:val="0"/>
                  <w:divBdr>
                    <w:top w:val="none" w:sz="0" w:space="0" w:color="auto"/>
                    <w:left w:val="none" w:sz="0" w:space="0" w:color="auto"/>
                    <w:bottom w:val="none" w:sz="0" w:space="0" w:color="auto"/>
                    <w:right w:val="none" w:sz="0" w:space="0" w:color="auto"/>
                  </w:divBdr>
                  <w:divsChild>
                    <w:div w:id="1339507635">
                      <w:marLeft w:val="0"/>
                      <w:marRight w:val="0"/>
                      <w:marTop w:val="0"/>
                      <w:marBottom w:val="240"/>
                      <w:divBdr>
                        <w:top w:val="none" w:sz="0" w:space="0" w:color="auto"/>
                        <w:left w:val="none" w:sz="0" w:space="0" w:color="auto"/>
                        <w:bottom w:val="none" w:sz="0" w:space="0" w:color="auto"/>
                        <w:right w:val="none" w:sz="0" w:space="0" w:color="auto"/>
                      </w:divBdr>
                      <w:divsChild>
                        <w:div w:id="16210344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721830557">
      <w:bodyDiv w:val="1"/>
      <w:marLeft w:val="0"/>
      <w:marRight w:val="0"/>
      <w:marTop w:val="0"/>
      <w:marBottom w:val="0"/>
      <w:divBdr>
        <w:top w:val="none" w:sz="0" w:space="0" w:color="auto"/>
        <w:left w:val="none" w:sz="0" w:space="0" w:color="auto"/>
        <w:bottom w:val="none" w:sz="0" w:space="0" w:color="auto"/>
        <w:right w:val="none" w:sz="0" w:space="0" w:color="auto"/>
      </w:divBdr>
      <w:divsChild>
        <w:div w:id="432366140">
          <w:marLeft w:val="0"/>
          <w:marRight w:val="0"/>
          <w:marTop w:val="0"/>
          <w:marBottom w:val="0"/>
          <w:divBdr>
            <w:top w:val="none" w:sz="0" w:space="0" w:color="auto"/>
            <w:left w:val="none" w:sz="0" w:space="0" w:color="auto"/>
            <w:bottom w:val="none" w:sz="0" w:space="0" w:color="auto"/>
            <w:right w:val="none" w:sz="0" w:space="0" w:color="auto"/>
          </w:divBdr>
          <w:divsChild>
            <w:div w:id="1038042871">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724107702">
      <w:bodyDiv w:val="1"/>
      <w:marLeft w:val="0"/>
      <w:marRight w:val="0"/>
      <w:marTop w:val="0"/>
      <w:marBottom w:val="0"/>
      <w:divBdr>
        <w:top w:val="none" w:sz="0" w:space="0" w:color="auto"/>
        <w:left w:val="none" w:sz="0" w:space="0" w:color="auto"/>
        <w:bottom w:val="none" w:sz="0" w:space="0" w:color="auto"/>
        <w:right w:val="none" w:sz="0" w:space="0" w:color="auto"/>
      </w:divBdr>
      <w:divsChild>
        <w:div w:id="617106945">
          <w:marLeft w:val="0"/>
          <w:marRight w:val="0"/>
          <w:marTop w:val="0"/>
          <w:marBottom w:val="0"/>
          <w:divBdr>
            <w:top w:val="none" w:sz="0" w:space="0" w:color="auto"/>
            <w:left w:val="none" w:sz="0" w:space="0" w:color="auto"/>
            <w:bottom w:val="none" w:sz="0" w:space="0" w:color="auto"/>
            <w:right w:val="none" w:sz="0" w:space="0" w:color="auto"/>
          </w:divBdr>
          <w:divsChild>
            <w:div w:id="677773760">
              <w:marLeft w:val="0"/>
              <w:marRight w:val="0"/>
              <w:marTop w:val="0"/>
              <w:marBottom w:val="0"/>
              <w:divBdr>
                <w:top w:val="none" w:sz="0" w:space="0" w:color="auto"/>
                <w:left w:val="none" w:sz="0" w:space="0" w:color="auto"/>
                <w:bottom w:val="none" w:sz="0" w:space="0" w:color="auto"/>
                <w:right w:val="none" w:sz="0" w:space="0" w:color="auto"/>
              </w:divBdr>
              <w:divsChild>
                <w:div w:id="382171722">
                  <w:marLeft w:val="3096"/>
                  <w:marRight w:val="0"/>
                  <w:marTop w:val="0"/>
                  <w:marBottom w:val="0"/>
                  <w:divBdr>
                    <w:top w:val="none" w:sz="0" w:space="0" w:color="auto"/>
                    <w:left w:val="none" w:sz="0" w:space="0" w:color="auto"/>
                    <w:bottom w:val="none" w:sz="0" w:space="0" w:color="auto"/>
                    <w:right w:val="none" w:sz="0" w:space="0" w:color="auto"/>
                  </w:divBdr>
                  <w:divsChild>
                    <w:div w:id="961689868">
                      <w:marLeft w:val="0"/>
                      <w:marRight w:val="0"/>
                      <w:marTop w:val="0"/>
                      <w:marBottom w:val="240"/>
                      <w:divBdr>
                        <w:top w:val="none" w:sz="0" w:space="0" w:color="auto"/>
                        <w:left w:val="none" w:sz="0" w:space="0" w:color="auto"/>
                        <w:bottom w:val="none" w:sz="0" w:space="0" w:color="auto"/>
                        <w:right w:val="none" w:sz="0" w:space="0" w:color="auto"/>
                      </w:divBdr>
                      <w:divsChild>
                        <w:div w:id="17408617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765072816">
      <w:bodyDiv w:val="1"/>
      <w:marLeft w:val="0"/>
      <w:marRight w:val="0"/>
      <w:marTop w:val="0"/>
      <w:marBottom w:val="0"/>
      <w:divBdr>
        <w:top w:val="none" w:sz="0" w:space="0" w:color="auto"/>
        <w:left w:val="none" w:sz="0" w:space="0" w:color="auto"/>
        <w:bottom w:val="none" w:sz="0" w:space="0" w:color="auto"/>
        <w:right w:val="none" w:sz="0" w:space="0" w:color="auto"/>
      </w:divBdr>
      <w:divsChild>
        <w:div w:id="624584148">
          <w:marLeft w:val="0"/>
          <w:marRight w:val="0"/>
          <w:marTop w:val="0"/>
          <w:marBottom w:val="0"/>
          <w:divBdr>
            <w:top w:val="none" w:sz="0" w:space="0" w:color="auto"/>
            <w:left w:val="none" w:sz="0" w:space="0" w:color="auto"/>
            <w:bottom w:val="none" w:sz="0" w:space="0" w:color="auto"/>
            <w:right w:val="none" w:sz="0" w:space="0" w:color="auto"/>
          </w:divBdr>
          <w:divsChild>
            <w:div w:id="1914198563">
              <w:marLeft w:val="0"/>
              <w:marRight w:val="0"/>
              <w:marTop w:val="0"/>
              <w:marBottom w:val="0"/>
              <w:divBdr>
                <w:top w:val="none" w:sz="0" w:space="0" w:color="auto"/>
                <w:left w:val="none" w:sz="0" w:space="0" w:color="auto"/>
                <w:bottom w:val="none" w:sz="0" w:space="0" w:color="auto"/>
                <w:right w:val="none" w:sz="0" w:space="0" w:color="auto"/>
              </w:divBdr>
              <w:divsChild>
                <w:div w:id="1734813748">
                  <w:marLeft w:val="3096"/>
                  <w:marRight w:val="0"/>
                  <w:marTop w:val="0"/>
                  <w:marBottom w:val="0"/>
                  <w:divBdr>
                    <w:top w:val="none" w:sz="0" w:space="0" w:color="auto"/>
                    <w:left w:val="none" w:sz="0" w:space="0" w:color="auto"/>
                    <w:bottom w:val="none" w:sz="0" w:space="0" w:color="auto"/>
                    <w:right w:val="none" w:sz="0" w:space="0" w:color="auto"/>
                  </w:divBdr>
                  <w:divsChild>
                    <w:div w:id="366610976">
                      <w:marLeft w:val="0"/>
                      <w:marRight w:val="0"/>
                      <w:marTop w:val="0"/>
                      <w:marBottom w:val="240"/>
                      <w:divBdr>
                        <w:top w:val="none" w:sz="0" w:space="0" w:color="auto"/>
                        <w:left w:val="none" w:sz="0" w:space="0" w:color="auto"/>
                        <w:bottom w:val="none" w:sz="0" w:space="0" w:color="auto"/>
                        <w:right w:val="none" w:sz="0" w:space="0" w:color="auto"/>
                      </w:divBdr>
                      <w:divsChild>
                        <w:div w:id="5244399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781605249">
      <w:bodyDiv w:val="1"/>
      <w:marLeft w:val="0"/>
      <w:marRight w:val="0"/>
      <w:marTop w:val="0"/>
      <w:marBottom w:val="0"/>
      <w:divBdr>
        <w:top w:val="none" w:sz="0" w:space="0" w:color="auto"/>
        <w:left w:val="none" w:sz="0" w:space="0" w:color="auto"/>
        <w:bottom w:val="none" w:sz="0" w:space="0" w:color="auto"/>
        <w:right w:val="none" w:sz="0" w:space="0" w:color="auto"/>
      </w:divBdr>
      <w:divsChild>
        <w:div w:id="337465247">
          <w:marLeft w:val="0"/>
          <w:marRight w:val="0"/>
          <w:marTop w:val="0"/>
          <w:marBottom w:val="0"/>
          <w:divBdr>
            <w:top w:val="none" w:sz="0" w:space="0" w:color="auto"/>
            <w:left w:val="none" w:sz="0" w:space="0" w:color="auto"/>
            <w:bottom w:val="none" w:sz="0" w:space="0" w:color="auto"/>
            <w:right w:val="none" w:sz="0" w:space="0" w:color="auto"/>
          </w:divBdr>
          <w:divsChild>
            <w:div w:id="263346469">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837233103">
      <w:bodyDiv w:val="1"/>
      <w:marLeft w:val="0"/>
      <w:marRight w:val="0"/>
      <w:marTop w:val="0"/>
      <w:marBottom w:val="0"/>
      <w:divBdr>
        <w:top w:val="none" w:sz="0" w:space="0" w:color="auto"/>
        <w:left w:val="none" w:sz="0" w:space="0" w:color="auto"/>
        <w:bottom w:val="none" w:sz="0" w:space="0" w:color="auto"/>
        <w:right w:val="none" w:sz="0" w:space="0" w:color="auto"/>
      </w:divBdr>
      <w:divsChild>
        <w:div w:id="1455253976">
          <w:marLeft w:val="0"/>
          <w:marRight w:val="0"/>
          <w:marTop w:val="0"/>
          <w:marBottom w:val="0"/>
          <w:divBdr>
            <w:top w:val="none" w:sz="0" w:space="0" w:color="auto"/>
            <w:left w:val="none" w:sz="0" w:space="0" w:color="auto"/>
            <w:bottom w:val="none" w:sz="0" w:space="0" w:color="auto"/>
            <w:right w:val="none" w:sz="0" w:space="0" w:color="auto"/>
          </w:divBdr>
          <w:divsChild>
            <w:div w:id="1398740906">
              <w:marLeft w:val="0"/>
              <w:marRight w:val="0"/>
              <w:marTop w:val="0"/>
              <w:marBottom w:val="0"/>
              <w:divBdr>
                <w:top w:val="none" w:sz="0" w:space="0" w:color="auto"/>
                <w:left w:val="none" w:sz="0" w:space="0" w:color="auto"/>
                <w:bottom w:val="none" w:sz="0" w:space="0" w:color="auto"/>
                <w:right w:val="none" w:sz="0" w:space="0" w:color="auto"/>
              </w:divBdr>
              <w:divsChild>
                <w:div w:id="1034573595">
                  <w:marLeft w:val="3096"/>
                  <w:marRight w:val="0"/>
                  <w:marTop w:val="0"/>
                  <w:marBottom w:val="0"/>
                  <w:divBdr>
                    <w:top w:val="none" w:sz="0" w:space="0" w:color="auto"/>
                    <w:left w:val="none" w:sz="0" w:space="0" w:color="auto"/>
                    <w:bottom w:val="none" w:sz="0" w:space="0" w:color="auto"/>
                    <w:right w:val="none" w:sz="0" w:space="0" w:color="auto"/>
                  </w:divBdr>
                  <w:divsChild>
                    <w:div w:id="832842410">
                      <w:marLeft w:val="0"/>
                      <w:marRight w:val="0"/>
                      <w:marTop w:val="0"/>
                      <w:marBottom w:val="240"/>
                      <w:divBdr>
                        <w:top w:val="none" w:sz="0" w:space="0" w:color="auto"/>
                        <w:left w:val="none" w:sz="0" w:space="0" w:color="auto"/>
                        <w:bottom w:val="none" w:sz="0" w:space="0" w:color="auto"/>
                        <w:right w:val="none" w:sz="0" w:space="0" w:color="auto"/>
                      </w:divBdr>
                      <w:divsChild>
                        <w:div w:id="14340163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891041698">
      <w:bodyDiv w:val="1"/>
      <w:marLeft w:val="0"/>
      <w:marRight w:val="0"/>
      <w:marTop w:val="0"/>
      <w:marBottom w:val="0"/>
      <w:divBdr>
        <w:top w:val="none" w:sz="0" w:space="0" w:color="auto"/>
        <w:left w:val="none" w:sz="0" w:space="0" w:color="auto"/>
        <w:bottom w:val="none" w:sz="0" w:space="0" w:color="auto"/>
        <w:right w:val="none" w:sz="0" w:space="0" w:color="auto"/>
      </w:divBdr>
      <w:divsChild>
        <w:div w:id="905725268">
          <w:marLeft w:val="0"/>
          <w:marRight w:val="0"/>
          <w:marTop w:val="0"/>
          <w:marBottom w:val="0"/>
          <w:divBdr>
            <w:top w:val="none" w:sz="0" w:space="0" w:color="auto"/>
            <w:left w:val="none" w:sz="0" w:space="0" w:color="auto"/>
            <w:bottom w:val="none" w:sz="0" w:space="0" w:color="auto"/>
            <w:right w:val="none" w:sz="0" w:space="0" w:color="auto"/>
          </w:divBdr>
          <w:divsChild>
            <w:div w:id="260651070">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914555199">
      <w:bodyDiv w:val="1"/>
      <w:marLeft w:val="0"/>
      <w:marRight w:val="0"/>
      <w:marTop w:val="0"/>
      <w:marBottom w:val="0"/>
      <w:divBdr>
        <w:top w:val="none" w:sz="0" w:space="0" w:color="auto"/>
        <w:left w:val="none" w:sz="0" w:space="0" w:color="auto"/>
        <w:bottom w:val="none" w:sz="0" w:space="0" w:color="auto"/>
        <w:right w:val="none" w:sz="0" w:space="0" w:color="auto"/>
      </w:divBdr>
      <w:divsChild>
        <w:div w:id="937955240">
          <w:marLeft w:val="0"/>
          <w:marRight w:val="0"/>
          <w:marTop w:val="0"/>
          <w:marBottom w:val="0"/>
          <w:divBdr>
            <w:top w:val="none" w:sz="0" w:space="0" w:color="auto"/>
            <w:left w:val="none" w:sz="0" w:space="0" w:color="auto"/>
            <w:bottom w:val="none" w:sz="0" w:space="0" w:color="auto"/>
            <w:right w:val="none" w:sz="0" w:space="0" w:color="auto"/>
          </w:divBdr>
          <w:divsChild>
            <w:div w:id="265618657">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919755253">
      <w:bodyDiv w:val="1"/>
      <w:marLeft w:val="0"/>
      <w:marRight w:val="0"/>
      <w:marTop w:val="0"/>
      <w:marBottom w:val="0"/>
      <w:divBdr>
        <w:top w:val="none" w:sz="0" w:space="0" w:color="auto"/>
        <w:left w:val="none" w:sz="0" w:space="0" w:color="auto"/>
        <w:bottom w:val="none" w:sz="0" w:space="0" w:color="auto"/>
        <w:right w:val="none" w:sz="0" w:space="0" w:color="auto"/>
      </w:divBdr>
      <w:divsChild>
        <w:div w:id="647317824">
          <w:marLeft w:val="0"/>
          <w:marRight w:val="0"/>
          <w:marTop w:val="0"/>
          <w:marBottom w:val="0"/>
          <w:divBdr>
            <w:top w:val="none" w:sz="0" w:space="0" w:color="auto"/>
            <w:left w:val="none" w:sz="0" w:space="0" w:color="auto"/>
            <w:bottom w:val="none" w:sz="0" w:space="0" w:color="auto"/>
            <w:right w:val="none" w:sz="0" w:space="0" w:color="auto"/>
          </w:divBdr>
          <w:divsChild>
            <w:div w:id="1685327814">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1006008745">
      <w:bodyDiv w:val="1"/>
      <w:marLeft w:val="0"/>
      <w:marRight w:val="0"/>
      <w:marTop w:val="0"/>
      <w:marBottom w:val="0"/>
      <w:divBdr>
        <w:top w:val="none" w:sz="0" w:space="0" w:color="auto"/>
        <w:left w:val="none" w:sz="0" w:space="0" w:color="auto"/>
        <w:bottom w:val="none" w:sz="0" w:space="0" w:color="auto"/>
        <w:right w:val="none" w:sz="0" w:space="0" w:color="auto"/>
      </w:divBdr>
      <w:divsChild>
        <w:div w:id="1109010583">
          <w:marLeft w:val="0"/>
          <w:marRight w:val="0"/>
          <w:marTop w:val="0"/>
          <w:marBottom w:val="0"/>
          <w:divBdr>
            <w:top w:val="none" w:sz="0" w:space="0" w:color="auto"/>
            <w:left w:val="none" w:sz="0" w:space="0" w:color="auto"/>
            <w:bottom w:val="none" w:sz="0" w:space="0" w:color="auto"/>
            <w:right w:val="none" w:sz="0" w:space="0" w:color="auto"/>
          </w:divBdr>
          <w:divsChild>
            <w:div w:id="514618895">
              <w:marLeft w:val="0"/>
              <w:marRight w:val="0"/>
              <w:marTop w:val="0"/>
              <w:marBottom w:val="0"/>
              <w:divBdr>
                <w:top w:val="none" w:sz="0" w:space="0" w:color="auto"/>
                <w:left w:val="none" w:sz="0" w:space="0" w:color="auto"/>
                <w:bottom w:val="none" w:sz="0" w:space="0" w:color="auto"/>
                <w:right w:val="none" w:sz="0" w:space="0" w:color="auto"/>
              </w:divBdr>
              <w:divsChild>
                <w:div w:id="236283538">
                  <w:marLeft w:val="3096"/>
                  <w:marRight w:val="0"/>
                  <w:marTop w:val="0"/>
                  <w:marBottom w:val="0"/>
                  <w:divBdr>
                    <w:top w:val="none" w:sz="0" w:space="0" w:color="auto"/>
                    <w:left w:val="none" w:sz="0" w:space="0" w:color="auto"/>
                    <w:bottom w:val="none" w:sz="0" w:space="0" w:color="auto"/>
                    <w:right w:val="none" w:sz="0" w:space="0" w:color="auto"/>
                  </w:divBdr>
                  <w:divsChild>
                    <w:div w:id="1638533534">
                      <w:marLeft w:val="0"/>
                      <w:marRight w:val="0"/>
                      <w:marTop w:val="0"/>
                      <w:marBottom w:val="240"/>
                      <w:divBdr>
                        <w:top w:val="none" w:sz="0" w:space="0" w:color="auto"/>
                        <w:left w:val="none" w:sz="0" w:space="0" w:color="auto"/>
                        <w:bottom w:val="none" w:sz="0" w:space="0" w:color="auto"/>
                        <w:right w:val="none" w:sz="0" w:space="0" w:color="auto"/>
                      </w:divBdr>
                      <w:divsChild>
                        <w:div w:id="1721125315">
                          <w:marLeft w:val="0"/>
                          <w:marRight w:val="0"/>
                          <w:marTop w:val="0"/>
                          <w:marBottom w:val="0"/>
                          <w:divBdr>
                            <w:top w:val="none" w:sz="0" w:space="0" w:color="auto"/>
                            <w:left w:val="none" w:sz="0" w:space="0" w:color="auto"/>
                            <w:bottom w:val="none" w:sz="0" w:space="0" w:color="auto"/>
                            <w:right w:val="none" w:sz="0" w:space="0" w:color="auto"/>
                          </w:divBdr>
                          <w:divsChild>
                            <w:div w:id="7058308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007752265">
      <w:bodyDiv w:val="1"/>
      <w:marLeft w:val="0"/>
      <w:marRight w:val="0"/>
      <w:marTop w:val="0"/>
      <w:marBottom w:val="0"/>
      <w:divBdr>
        <w:top w:val="none" w:sz="0" w:space="0" w:color="auto"/>
        <w:left w:val="none" w:sz="0" w:space="0" w:color="auto"/>
        <w:bottom w:val="none" w:sz="0" w:space="0" w:color="auto"/>
        <w:right w:val="none" w:sz="0" w:space="0" w:color="auto"/>
      </w:divBdr>
      <w:divsChild>
        <w:div w:id="629827793">
          <w:marLeft w:val="0"/>
          <w:marRight w:val="0"/>
          <w:marTop w:val="0"/>
          <w:marBottom w:val="0"/>
          <w:divBdr>
            <w:top w:val="none" w:sz="0" w:space="0" w:color="auto"/>
            <w:left w:val="none" w:sz="0" w:space="0" w:color="auto"/>
            <w:bottom w:val="none" w:sz="0" w:space="0" w:color="auto"/>
            <w:right w:val="none" w:sz="0" w:space="0" w:color="auto"/>
          </w:divBdr>
          <w:divsChild>
            <w:div w:id="131679841">
              <w:marLeft w:val="0"/>
              <w:marRight w:val="0"/>
              <w:marTop w:val="0"/>
              <w:marBottom w:val="0"/>
              <w:divBdr>
                <w:top w:val="none" w:sz="0" w:space="0" w:color="auto"/>
                <w:left w:val="none" w:sz="0" w:space="0" w:color="auto"/>
                <w:bottom w:val="none" w:sz="0" w:space="0" w:color="auto"/>
                <w:right w:val="none" w:sz="0" w:space="0" w:color="auto"/>
              </w:divBdr>
              <w:divsChild>
                <w:div w:id="1098602646">
                  <w:marLeft w:val="3096"/>
                  <w:marRight w:val="0"/>
                  <w:marTop w:val="0"/>
                  <w:marBottom w:val="0"/>
                  <w:divBdr>
                    <w:top w:val="none" w:sz="0" w:space="0" w:color="auto"/>
                    <w:left w:val="none" w:sz="0" w:space="0" w:color="auto"/>
                    <w:bottom w:val="none" w:sz="0" w:space="0" w:color="auto"/>
                    <w:right w:val="none" w:sz="0" w:space="0" w:color="auto"/>
                  </w:divBdr>
                  <w:divsChild>
                    <w:div w:id="1541553385">
                      <w:marLeft w:val="0"/>
                      <w:marRight w:val="0"/>
                      <w:marTop w:val="0"/>
                      <w:marBottom w:val="240"/>
                      <w:divBdr>
                        <w:top w:val="none" w:sz="0" w:space="0" w:color="auto"/>
                        <w:left w:val="none" w:sz="0" w:space="0" w:color="auto"/>
                        <w:bottom w:val="none" w:sz="0" w:space="0" w:color="auto"/>
                        <w:right w:val="none" w:sz="0" w:space="0" w:color="auto"/>
                      </w:divBdr>
                      <w:divsChild>
                        <w:div w:id="12281025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098061191">
      <w:bodyDiv w:val="1"/>
      <w:marLeft w:val="0"/>
      <w:marRight w:val="0"/>
      <w:marTop w:val="0"/>
      <w:marBottom w:val="0"/>
      <w:divBdr>
        <w:top w:val="none" w:sz="0" w:space="0" w:color="auto"/>
        <w:left w:val="none" w:sz="0" w:space="0" w:color="auto"/>
        <w:bottom w:val="none" w:sz="0" w:space="0" w:color="auto"/>
        <w:right w:val="none" w:sz="0" w:space="0" w:color="auto"/>
      </w:divBdr>
      <w:divsChild>
        <w:div w:id="1814365046">
          <w:marLeft w:val="0"/>
          <w:marRight w:val="0"/>
          <w:marTop w:val="0"/>
          <w:marBottom w:val="0"/>
          <w:divBdr>
            <w:top w:val="none" w:sz="0" w:space="0" w:color="auto"/>
            <w:left w:val="none" w:sz="0" w:space="0" w:color="auto"/>
            <w:bottom w:val="none" w:sz="0" w:space="0" w:color="auto"/>
            <w:right w:val="none" w:sz="0" w:space="0" w:color="auto"/>
          </w:divBdr>
          <w:divsChild>
            <w:div w:id="1870295194">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1112896153">
      <w:bodyDiv w:val="1"/>
      <w:marLeft w:val="0"/>
      <w:marRight w:val="0"/>
      <w:marTop w:val="0"/>
      <w:marBottom w:val="0"/>
      <w:divBdr>
        <w:top w:val="none" w:sz="0" w:space="0" w:color="auto"/>
        <w:left w:val="none" w:sz="0" w:space="0" w:color="auto"/>
        <w:bottom w:val="none" w:sz="0" w:space="0" w:color="auto"/>
        <w:right w:val="none" w:sz="0" w:space="0" w:color="auto"/>
      </w:divBdr>
      <w:divsChild>
        <w:div w:id="1385256421">
          <w:marLeft w:val="0"/>
          <w:marRight w:val="0"/>
          <w:marTop w:val="0"/>
          <w:marBottom w:val="0"/>
          <w:divBdr>
            <w:top w:val="none" w:sz="0" w:space="0" w:color="auto"/>
            <w:left w:val="none" w:sz="0" w:space="0" w:color="auto"/>
            <w:bottom w:val="none" w:sz="0" w:space="0" w:color="auto"/>
            <w:right w:val="none" w:sz="0" w:space="0" w:color="auto"/>
          </w:divBdr>
          <w:divsChild>
            <w:div w:id="1543250488">
              <w:marLeft w:val="0"/>
              <w:marRight w:val="0"/>
              <w:marTop w:val="0"/>
              <w:marBottom w:val="0"/>
              <w:divBdr>
                <w:top w:val="none" w:sz="0" w:space="0" w:color="auto"/>
                <w:left w:val="none" w:sz="0" w:space="0" w:color="auto"/>
                <w:bottom w:val="none" w:sz="0" w:space="0" w:color="auto"/>
                <w:right w:val="none" w:sz="0" w:space="0" w:color="auto"/>
              </w:divBdr>
              <w:divsChild>
                <w:div w:id="12728560">
                  <w:marLeft w:val="3096"/>
                  <w:marRight w:val="0"/>
                  <w:marTop w:val="0"/>
                  <w:marBottom w:val="0"/>
                  <w:divBdr>
                    <w:top w:val="none" w:sz="0" w:space="0" w:color="auto"/>
                    <w:left w:val="none" w:sz="0" w:space="0" w:color="auto"/>
                    <w:bottom w:val="none" w:sz="0" w:space="0" w:color="auto"/>
                    <w:right w:val="none" w:sz="0" w:space="0" w:color="auto"/>
                  </w:divBdr>
                  <w:divsChild>
                    <w:div w:id="780102627">
                      <w:marLeft w:val="0"/>
                      <w:marRight w:val="0"/>
                      <w:marTop w:val="0"/>
                      <w:marBottom w:val="240"/>
                      <w:divBdr>
                        <w:top w:val="none" w:sz="0" w:space="0" w:color="auto"/>
                        <w:left w:val="none" w:sz="0" w:space="0" w:color="auto"/>
                        <w:bottom w:val="none" w:sz="0" w:space="0" w:color="auto"/>
                        <w:right w:val="none" w:sz="0" w:space="0" w:color="auto"/>
                      </w:divBdr>
                      <w:divsChild>
                        <w:div w:id="4596869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283927545">
      <w:bodyDiv w:val="1"/>
      <w:marLeft w:val="0"/>
      <w:marRight w:val="0"/>
      <w:marTop w:val="0"/>
      <w:marBottom w:val="0"/>
      <w:divBdr>
        <w:top w:val="none" w:sz="0" w:space="0" w:color="auto"/>
        <w:left w:val="none" w:sz="0" w:space="0" w:color="auto"/>
        <w:bottom w:val="none" w:sz="0" w:space="0" w:color="auto"/>
        <w:right w:val="none" w:sz="0" w:space="0" w:color="auto"/>
      </w:divBdr>
      <w:divsChild>
        <w:div w:id="1162350612">
          <w:marLeft w:val="0"/>
          <w:marRight w:val="0"/>
          <w:marTop w:val="0"/>
          <w:marBottom w:val="0"/>
          <w:divBdr>
            <w:top w:val="none" w:sz="0" w:space="0" w:color="auto"/>
            <w:left w:val="none" w:sz="0" w:space="0" w:color="auto"/>
            <w:bottom w:val="none" w:sz="0" w:space="0" w:color="auto"/>
            <w:right w:val="none" w:sz="0" w:space="0" w:color="auto"/>
          </w:divBdr>
          <w:divsChild>
            <w:div w:id="2012174360">
              <w:marLeft w:val="0"/>
              <w:marRight w:val="0"/>
              <w:marTop w:val="0"/>
              <w:marBottom w:val="0"/>
              <w:divBdr>
                <w:top w:val="none" w:sz="0" w:space="0" w:color="auto"/>
                <w:left w:val="none" w:sz="0" w:space="0" w:color="auto"/>
                <w:bottom w:val="none" w:sz="0" w:space="0" w:color="auto"/>
                <w:right w:val="none" w:sz="0" w:space="0" w:color="auto"/>
              </w:divBdr>
              <w:divsChild>
                <w:div w:id="1780100012">
                  <w:marLeft w:val="3096"/>
                  <w:marRight w:val="0"/>
                  <w:marTop w:val="0"/>
                  <w:marBottom w:val="0"/>
                  <w:divBdr>
                    <w:top w:val="none" w:sz="0" w:space="0" w:color="auto"/>
                    <w:left w:val="none" w:sz="0" w:space="0" w:color="auto"/>
                    <w:bottom w:val="none" w:sz="0" w:space="0" w:color="auto"/>
                    <w:right w:val="none" w:sz="0" w:space="0" w:color="auto"/>
                  </w:divBdr>
                  <w:divsChild>
                    <w:div w:id="1155293127">
                      <w:marLeft w:val="0"/>
                      <w:marRight w:val="0"/>
                      <w:marTop w:val="0"/>
                      <w:marBottom w:val="240"/>
                      <w:divBdr>
                        <w:top w:val="none" w:sz="0" w:space="0" w:color="auto"/>
                        <w:left w:val="none" w:sz="0" w:space="0" w:color="auto"/>
                        <w:bottom w:val="none" w:sz="0" w:space="0" w:color="auto"/>
                        <w:right w:val="none" w:sz="0" w:space="0" w:color="auto"/>
                      </w:divBdr>
                      <w:divsChild>
                        <w:div w:id="5576702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291404196">
      <w:bodyDiv w:val="1"/>
      <w:marLeft w:val="0"/>
      <w:marRight w:val="0"/>
      <w:marTop w:val="0"/>
      <w:marBottom w:val="0"/>
      <w:divBdr>
        <w:top w:val="none" w:sz="0" w:space="0" w:color="auto"/>
        <w:left w:val="none" w:sz="0" w:space="0" w:color="auto"/>
        <w:bottom w:val="none" w:sz="0" w:space="0" w:color="auto"/>
        <w:right w:val="none" w:sz="0" w:space="0" w:color="auto"/>
      </w:divBdr>
      <w:divsChild>
        <w:div w:id="1283263584">
          <w:marLeft w:val="0"/>
          <w:marRight w:val="0"/>
          <w:marTop w:val="0"/>
          <w:marBottom w:val="0"/>
          <w:divBdr>
            <w:top w:val="none" w:sz="0" w:space="0" w:color="auto"/>
            <w:left w:val="none" w:sz="0" w:space="0" w:color="auto"/>
            <w:bottom w:val="none" w:sz="0" w:space="0" w:color="auto"/>
            <w:right w:val="none" w:sz="0" w:space="0" w:color="auto"/>
          </w:divBdr>
          <w:divsChild>
            <w:div w:id="759250874">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1323777201">
      <w:bodyDiv w:val="1"/>
      <w:marLeft w:val="0"/>
      <w:marRight w:val="0"/>
      <w:marTop w:val="0"/>
      <w:marBottom w:val="0"/>
      <w:divBdr>
        <w:top w:val="none" w:sz="0" w:space="0" w:color="auto"/>
        <w:left w:val="none" w:sz="0" w:space="0" w:color="auto"/>
        <w:bottom w:val="none" w:sz="0" w:space="0" w:color="auto"/>
        <w:right w:val="none" w:sz="0" w:space="0" w:color="auto"/>
      </w:divBdr>
    </w:div>
    <w:div w:id="1362391920">
      <w:bodyDiv w:val="1"/>
      <w:marLeft w:val="0"/>
      <w:marRight w:val="0"/>
      <w:marTop w:val="0"/>
      <w:marBottom w:val="0"/>
      <w:divBdr>
        <w:top w:val="none" w:sz="0" w:space="0" w:color="auto"/>
        <w:left w:val="none" w:sz="0" w:space="0" w:color="auto"/>
        <w:bottom w:val="none" w:sz="0" w:space="0" w:color="auto"/>
        <w:right w:val="none" w:sz="0" w:space="0" w:color="auto"/>
      </w:divBdr>
    </w:div>
    <w:div w:id="1368334516">
      <w:bodyDiv w:val="1"/>
      <w:marLeft w:val="0"/>
      <w:marRight w:val="0"/>
      <w:marTop w:val="0"/>
      <w:marBottom w:val="0"/>
      <w:divBdr>
        <w:top w:val="none" w:sz="0" w:space="0" w:color="auto"/>
        <w:left w:val="none" w:sz="0" w:space="0" w:color="auto"/>
        <w:bottom w:val="none" w:sz="0" w:space="0" w:color="auto"/>
        <w:right w:val="none" w:sz="0" w:space="0" w:color="auto"/>
      </w:divBdr>
      <w:divsChild>
        <w:div w:id="265774966">
          <w:marLeft w:val="0"/>
          <w:marRight w:val="0"/>
          <w:marTop w:val="0"/>
          <w:marBottom w:val="0"/>
          <w:divBdr>
            <w:top w:val="none" w:sz="0" w:space="0" w:color="auto"/>
            <w:left w:val="none" w:sz="0" w:space="0" w:color="auto"/>
            <w:bottom w:val="none" w:sz="0" w:space="0" w:color="auto"/>
            <w:right w:val="none" w:sz="0" w:space="0" w:color="auto"/>
          </w:divBdr>
          <w:divsChild>
            <w:div w:id="1390151097">
              <w:marLeft w:val="0"/>
              <w:marRight w:val="0"/>
              <w:marTop w:val="0"/>
              <w:marBottom w:val="0"/>
              <w:divBdr>
                <w:top w:val="none" w:sz="0" w:space="0" w:color="auto"/>
                <w:left w:val="none" w:sz="0" w:space="0" w:color="auto"/>
                <w:bottom w:val="none" w:sz="0" w:space="0" w:color="auto"/>
                <w:right w:val="none" w:sz="0" w:space="0" w:color="auto"/>
              </w:divBdr>
              <w:divsChild>
                <w:div w:id="11921076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79011306">
      <w:bodyDiv w:val="1"/>
      <w:marLeft w:val="0"/>
      <w:marRight w:val="0"/>
      <w:marTop w:val="0"/>
      <w:marBottom w:val="0"/>
      <w:divBdr>
        <w:top w:val="none" w:sz="0" w:space="0" w:color="auto"/>
        <w:left w:val="none" w:sz="0" w:space="0" w:color="auto"/>
        <w:bottom w:val="none" w:sz="0" w:space="0" w:color="auto"/>
        <w:right w:val="none" w:sz="0" w:space="0" w:color="auto"/>
      </w:divBdr>
      <w:divsChild>
        <w:div w:id="1174027807">
          <w:marLeft w:val="0"/>
          <w:marRight w:val="0"/>
          <w:marTop w:val="0"/>
          <w:marBottom w:val="0"/>
          <w:divBdr>
            <w:top w:val="none" w:sz="0" w:space="0" w:color="auto"/>
            <w:left w:val="none" w:sz="0" w:space="0" w:color="auto"/>
            <w:bottom w:val="none" w:sz="0" w:space="0" w:color="auto"/>
            <w:right w:val="none" w:sz="0" w:space="0" w:color="auto"/>
          </w:divBdr>
          <w:divsChild>
            <w:div w:id="1135756641">
              <w:marLeft w:val="0"/>
              <w:marRight w:val="0"/>
              <w:marTop w:val="0"/>
              <w:marBottom w:val="0"/>
              <w:divBdr>
                <w:top w:val="none" w:sz="0" w:space="0" w:color="auto"/>
                <w:left w:val="none" w:sz="0" w:space="0" w:color="auto"/>
                <w:bottom w:val="none" w:sz="0" w:space="0" w:color="auto"/>
                <w:right w:val="none" w:sz="0" w:space="0" w:color="auto"/>
              </w:divBdr>
              <w:divsChild>
                <w:div w:id="789470620">
                  <w:marLeft w:val="3096"/>
                  <w:marRight w:val="0"/>
                  <w:marTop w:val="0"/>
                  <w:marBottom w:val="0"/>
                  <w:divBdr>
                    <w:top w:val="none" w:sz="0" w:space="0" w:color="auto"/>
                    <w:left w:val="none" w:sz="0" w:space="0" w:color="auto"/>
                    <w:bottom w:val="none" w:sz="0" w:space="0" w:color="auto"/>
                    <w:right w:val="none" w:sz="0" w:space="0" w:color="auto"/>
                  </w:divBdr>
                  <w:divsChild>
                    <w:div w:id="1651208768">
                      <w:marLeft w:val="0"/>
                      <w:marRight w:val="0"/>
                      <w:marTop w:val="0"/>
                      <w:marBottom w:val="240"/>
                      <w:divBdr>
                        <w:top w:val="none" w:sz="0" w:space="0" w:color="auto"/>
                        <w:left w:val="none" w:sz="0" w:space="0" w:color="auto"/>
                        <w:bottom w:val="none" w:sz="0" w:space="0" w:color="auto"/>
                        <w:right w:val="none" w:sz="0" w:space="0" w:color="auto"/>
                      </w:divBdr>
                      <w:divsChild>
                        <w:div w:id="10858094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476413506">
      <w:bodyDiv w:val="1"/>
      <w:marLeft w:val="0"/>
      <w:marRight w:val="0"/>
      <w:marTop w:val="0"/>
      <w:marBottom w:val="0"/>
      <w:divBdr>
        <w:top w:val="none" w:sz="0" w:space="0" w:color="auto"/>
        <w:left w:val="none" w:sz="0" w:space="0" w:color="auto"/>
        <w:bottom w:val="none" w:sz="0" w:space="0" w:color="auto"/>
        <w:right w:val="none" w:sz="0" w:space="0" w:color="auto"/>
      </w:divBdr>
    </w:div>
    <w:div w:id="1538085550">
      <w:bodyDiv w:val="1"/>
      <w:marLeft w:val="0"/>
      <w:marRight w:val="0"/>
      <w:marTop w:val="0"/>
      <w:marBottom w:val="0"/>
      <w:divBdr>
        <w:top w:val="none" w:sz="0" w:space="0" w:color="auto"/>
        <w:left w:val="none" w:sz="0" w:space="0" w:color="auto"/>
        <w:bottom w:val="none" w:sz="0" w:space="0" w:color="auto"/>
        <w:right w:val="none" w:sz="0" w:space="0" w:color="auto"/>
      </w:divBdr>
    </w:div>
    <w:div w:id="1548108220">
      <w:bodyDiv w:val="1"/>
      <w:marLeft w:val="0"/>
      <w:marRight w:val="0"/>
      <w:marTop w:val="0"/>
      <w:marBottom w:val="0"/>
      <w:divBdr>
        <w:top w:val="none" w:sz="0" w:space="0" w:color="auto"/>
        <w:left w:val="none" w:sz="0" w:space="0" w:color="auto"/>
        <w:bottom w:val="none" w:sz="0" w:space="0" w:color="auto"/>
        <w:right w:val="none" w:sz="0" w:space="0" w:color="auto"/>
      </w:divBdr>
      <w:divsChild>
        <w:div w:id="201216125">
          <w:marLeft w:val="0"/>
          <w:marRight w:val="0"/>
          <w:marTop w:val="0"/>
          <w:marBottom w:val="0"/>
          <w:divBdr>
            <w:top w:val="none" w:sz="0" w:space="0" w:color="auto"/>
            <w:left w:val="none" w:sz="0" w:space="0" w:color="auto"/>
            <w:bottom w:val="none" w:sz="0" w:space="0" w:color="auto"/>
            <w:right w:val="none" w:sz="0" w:space="0" w:color="auto"/>
          </w:divBdr>
          <w:divsChild>
            <w:div w:id="1312713993">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1587300750">
      <w:bodyDiv w:val="1"/>
      <w:marLeft w:val="0"/>
      <w:marRight w:val="0"/>
      <w:marTop w:val="0"/>
      <w:marBottom w:val="0"/>
      <w:divBdr>
        <w:top w:val="none" w:sz="0" w:space="0" w:color="auto"/>
        <w:left w:val="none" w:sz="0" w:space="0" w:color="auto"/>
        <w:bottom w:val="none" w:sz="0" w:space="0" w:color="auto"/>
        <w:right w:val="none" w:sz="0" w:space="0" w:color="auto"/>
      </w:divBdr>
    </w:div>
    <w:div w:id="1614824721">
      <w:bodyDiv w:val="1"/>
      <w:marLeft w:val="0"/>
      <w:marRight w:val="0"/>
      <w:marTop w:val="0"/>
      <w:marBottom w:val="0"/>
      <w:divBdr>
        <w:top w:val="none" w:sz="0" w:space="0" w:color="auto"/>
        <w:left w:val="none" w:sz="0" w:space="0" w:color="auto"/>
        <w:bottom w:val="none" w:sz="0" w:space="0" w:color="auto"/>
        <w:right w:val="none" w:sz="0" w:space="0" w:color="auto"/>
      </w:divBdr>
    </w:div>
    <w:div w:id="1642231804">
      <w:bodyDiv w:val="1"/>
      <w:marLeft w:val="0"/>
      <w:marRight w:val="0"/>
      <w:marTop w:val="0"/>
      <w:marBottom w:val="0"/>
      <w:divBdr>
        <w:top w:val="none" w:sz="0" w:space="0" w:color="auto"/>
        <w:left w:val="none" w:sz="0" w:space="0" w:color="auto"/>
        <w:bottom w:val="none" w:sz="0" w:space="0" w:color="auto"/>
        <w:right w:val="none" w:sz="0" w:space="0" w:color="auto"/>
      </w:divBdr>
    </w:div>
    <w:div w:id="1697072163">
      <w:bodyDiv w:val="1"/>
      <w:marLeft w:val="0"/>
      <w:marRight w:val="0"/>
      <w:marTop w:val="0"/>
      <w:marBottom w:val="0"/>
      <w:divBdr>
        <w:top w:val="none" w:sz="0" w:space="0" w:color="auto"/>
        <w:left w:val="none" w:sz="0" w:space="0" w:color="auto"/>
        <w:bottom w:val="none" w:sz="0" w:space="0" w:color="auto"/>
        <w:right w:val="none" w:sz="0" w:space="0" w:color="auto"/>
      </w:divBdr>
      <w:divsChild>
        <w:div w:id="299264280">
          <w:marLeft w:val="0"/>
          <w:marRight w:val="0"/>
          <w:marTop w:val="0"/>
          <w:marBottom w:val="0"/>
          <w:divBdr>
            <w:top w:val="none" w:sz="0" w:space="0" w:color="auto"/>
            <w:left w:val="none" w:sz="0" w:space="0" w:color="auto"/>
            <w:bottom w:val="none" w:sz="0" w:space="0" w:color="auto"/>
            <w:right w:val="none" w:sz="0" w:space="0" w:color="auto"/>
          </w:divBdr>
          <w:divsChild>
            <w:div w:id="259990871">
              <w:marLeft w:val="0"/>
              <w:marRight w:val="0"/>
              <w:marTop w:val="0"/>
              <w:marBottom w:val="0"/>
              <w:divBdr>
                <w:top w:val="none" w:sz="0" w:space="0" w:color="auto"/>
                <w:left w:val="none" w:sz="0" w:space="0" w:color="auto"/>
                <w:bottom w:val="none" w:sz="0" w:space="0" w:color="auto"/>
                <w:right w:val="none" w:sz="0" w:space="0" w:color="auto"/>
              </w:divBdr>
              <w:divsChild>
                <w:div w:id="1726295070">
                  <w:marLeft w:val="3096"/>
                  <w:marRight w:val="0"/>
                  <w:marTop w:val="0"/>
                  <w:marBottom w:val="0"/>
                  <w:divBdr>
                    <w:top w:val="none" w:sz="0" w:space="0" w:color="auto"/>
                    <w:left w:val="none" w:sz="0" w:space="0" w:color="auto"/>
                    <w:bottom w:val="none" w:sz="0" w:space="0" w:color="auto"/>
                    <w:right w:val="none" w:sz="0" w:space="0" w:color="auto"/>
                  </w:divBdr>
                  <w:divsChild>
                    <w:div w:id="874737054">
                      <w:marLeft w:val="0"/>
                      <w:marRight w:val="0"/>
                      <w:marTop w:val="0"/>
                      <w:marBottom w:val="240"/>
                      <w:divBdr>
                        <w:top w:val="none" w:sz="0" w:space="0" w:color="auto"/>
                        <w:left w:val="none" w:sz="0" w:space="0" w:color="auto"/>
                        <w:bottom w:val="none" w:sz="0" w:space="0" w:color="auto"/>
                        <w:right w:val="none" w:sz="0" w:space="0" w:color="auto"/>
                      </w:divBdr>
                      <w:divsChild>
                        <w:div w:id="16174471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833374794">
      <w:bodyDiv w:val="1"/>
      <w:marLeft w:val="0"/>
      <w:marRight w:val="0"/>
      <w:marTop w:val="0"/>
      <w:marBottom w:val="0"/>
      <w:divBdr>
        <w:top w:val="none" w:sz="0" w:space="0" w:color="auto"/>
        <w:left w:val="none" w:sz="0" w:space="0" w:color="auto"/>
        <w:bottom w:val="none" w:sz="0" w:space="0" w:color="auto"/>
        <w:right w:val="none" w:sz="0" w:space="0" w:color="auto"/>
      </w:divBdr>
      <w:divsChild>
        <w:div w:id="502744712">
          <w:marLeft w:val="0"/>
          <w:marRight w:val="0"/>
          <w:marTop w:val="0"/>
          <w:marBottom w:val="0"/>
          <w:divBdr>
            <w:top w:val="none" w:sz="0" w:space="0" w:color="auto"/>
            <w:left w:val="none" w:sz="0" w:space="0" w:color="auto"/>
            <w:bottom w:val="none" w:sz="0" w:space="0" w:color="auto"/>
            <w:right w:val="none" w:sz="0" w:space="0" w:color="auto"/>
          </w:divBdr>
          <w:divsChild>
            <w:div w:id="1616984265">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1845632234">
      <w:bodyDiv w:val="1"/>
      <w:marLeft w:val="0"/>
      <w:marRight w:val="0"/>
      <w:marTop w:val="0"/>
      <w:marBottom w:val="0"/>
      <w:divBdr>
        <w:top w:val="none" w:sz="0" w:space="0" w:color="auto"/>
        <w:left w:val="none" w:sz="0" w:space="0" w:color="auto"/>
        <w:bottom w:val="none" w:sz="0" w:space="0" w:color="auto"/>
        <w:right w:val="none" w:sz="0" w:space="0" w:color="auto"/>
      </w:divBdr>
      <w:divsChild>
        <w:div w:id="524834515">
          <w:marLeft w:val="0"/>
          <w:marRight w:val="0"/>
          <w:marTop w:val="0"/>
          <w:marBottom w:val="0"/>
          <w:divBdr>
            <w:top w:val="none" w:sz="0" w:space="0" w:color="auto"/>
            <w:left w:val="none" w:sz="0" w:space="0" w:color="auto"/>
            <w:bottom w:val="none" w:sz="0" w:space="0" w:color="auto"/>
            <w:right w:val="none" w:sz="0" w:space="0" w:color="auto"/>
          </w:divBdr>
          <w:divsChild>
            <w:div w:id="1524781146">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1848591784">
      <w:bodyDiv w:val="1"/>
      <w:marLeft w:val="0"/>
      <w:marRight w:val="0"/>
      <w:marTop w:val="0"/>
      <w:marBottom w:val="0"/>
      <w:divBdr>
        <w:top w:val="none" w:sz="0" w:space="0" w:color="auto"/>
        <w:left w:val="none" w:sz="0" w:space="0" w:color="auto"/>
        <w:bottom w:val="none" w:sz="0" w:space="0" w:color="auto"/>
        <w:right w:val="none" w:sz="0" w:space="0" w:color="auto"/>
      </w:divBdr>
      <w:divsChild>
        <w:div w:id="478965120">
          <w:marLeft w:val="0"/>
          <w:marRight w:val="0"/>
          <w:marTop w:val="0"/>
          <w:marBottom w:val="0"/>
          <w:divBdr>
            <w:top w:val="none" w:sz="0" w:space="0" w:color="auto"/>
            <w:left w:val="none" w:sz="0" w:space="0" w:color="auto"/>
            <w:bottom w:val="none" w:sz="0" w:space="0" w:color="auto"/>
            <w:right w:val="none" w:sz="0" w:space="0" w:color="auto"/>
          </w:divBdr>
          <w:divsChild>
            <w:div w:id="334652654">
              <w:marLeft w:val="0"/>
              <w:marRight w:val="0"/>
              <w:marTop w:val="0"/>
              <w:marBottom w:val="0"/>
              <w:divBdr>
                <w:top w:val="none" w:sz="0" w:space="0" w:color="auto"/>
                <w:left w:val="none" w:sz="0" w:space="0" w:color="auto"/>
                <w:bottom w:val="none" w:sz="0" w:space="0" w:color="auto"/>
                <w:right w:val="none" w:sz="0" w:space="0" w:color="auto"/>
              </w:divBdr>
              <w:divsChild>
                <w:div w:id="2136369764">
                  <w:marLeft w:val="3096"/>
                  <w:marRight w:val="0"/>
                  <w:marTop w:val="0"/>
                  <w:marBottom w:val="0"/>
                  <w:divBdr>
                    <w:top w:val="none" w:sz="0" w:space="0" w:color="auto"/>
                    <w:left w:val="none" w:sz="0" w:space="0" w:color="auto"/>
                    <w:bottom w:val="none" w:sz="0" w:space="0" w:color="auto"/>
                    <w:right w:val="none" w:sz="0" w:space="0" w:color="auto"/>
                  </w:divBdr>
                  <w:divsChild>
                    <w:div w:id="1936817808">
                      <w:marLeft w:val="0"/>
                      <w:marRight w:val="0"/>
                      <w:marTop w:val="0"/>
                      <w:marBottom w:val="240"/>
                      <w:divBdr>
                        <w:top w:val="none" w:sz="0" w:space="0" w:color="auto"/>
                        <w:left w:val="none" w:sz="0" w:space="0" w:color="auto"/>
                        <w:bottom w:val="none" w:sz="0" w:space="0" w:color="auto"/>
                        <w:right w:val="none" w:sz="0" w:space="0" w:color="auto"/>
                      </w:divBdr>
                      <w:divsChild>
                        <w:div w:id="17872392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871335594">
      <w:bodyDiv w:val="1"/>
      <w:marLeft w:val="0"/>
      <w:marRight w:val="0"/>
      <w:marTop w:val="0"/>
      <w:marBottom w:val="0"/>
      <w:divBdr>
        <w:top w:val="none" w:sz="0" w:space="0" w:color="auto"/>
        <w:left w:val="none" w:sz="0" w:space="0" w:color="auto"/>
        <w:bottom w:val="none" w:sz="0" w:space="0" w:color="auto"/>
        <w:right w:val="none" w:sz="0" w:space="0" w:color="auto"/>
      </w:divBdr>
      <w:divsChild>
        <w:div w:id="567107770">
          <w:marLeft w:val="0"/>
          <w:marRight w:val="0"/>
          <w:marTop w:val="0"/>
          <w:marBottom w:val="0"/>
          <w:divBdr>
            <w:top w:val="none" w:sz="0" w:space="0" w:color="auto"/>
            <w:left w:val="none" w:sz="0" w:space="0" w:color="auto"/>
            <w:bottom w:val="none" w:sz="0" w:space="0" w:color="auto"/>
            <w:right w:val="none" w:sz="0" w:space="0" w:color="auto"/>
          </w:divBdr>
          <w:divsChild>
            <w:div w:id="1650088874">
              <w:marLeft w:val="0"/>
              <w:marRight w:val="0"/>
              <w:marTop w:val="0"/>
              <w:marBottom w:val="0"/>
              <w:divBdr>
                <w:top w:val="none" w:sz="0" w:space="0" w:color="auto"/>
                <w:left w:val="none" w:sz="0" w:space="0" w:color="auto"/>
                <w:bottom w:val="none" w:sz="0" w:space="0" w:color="auto"/>
                <w:right w:val="none" w:sz="0" w:space="0" w:color="auto"/>
              </w:divBdr>
              <w:divsChild>
                <w:div w:id="1352682697">
                  <w:marLeft w:val="3096"/>
                  <w:marRight w:val="0"/>
                  <w:marTop w:val="0"/>
                  <w:marBottom w:val="0"/>
                  <w:divBdr>
                    <w:top w:val="none" w:sz="0" w:space="0" w:color="auto"/>
                    <w:left w:val="none" w:sz="0" w:space="0" w:color="auto"/>
                    <w:bottom w:val="none" w:sz="0" w:space="0" w:color="auto"/>
                    <w:right w:val="none" w:sz="0" w:space="0" w:color="auto"/>
                  </w:divBdr>
                  <w:divsChild>
                    <w:div w:id="1836409278">
                      <w:marLeft w:val="0"/>
                      <w:marRight w:val="0"/>
                      <w:marTop w:val="0"/>
                      <w:marBottom w:val="240"/>
                      <w:divBdr>
                        <w:top w:val="none" w:sz="0" w:space="0" w:color="auto"/>
                        <w:left w:val="none" w:sz="0" w:space="0" w:color="auto"/>
                        <w:bottom w:val="none" w:sz="0" w:space="0" w:color="auto"/>
                        <w:right w:val="none" w:sz="0" w:space="0" w:color="auto"/>
                      </w:divBdr>
                      <w:divsChild>
                        <w:div w:id="8975947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876773978">
      <w:bodyDiv w:val="1"/>
      <w:marLeft w:val="0"/>
      <w:marRight w:val="0"/>
      <w:marTop w:val="0"/>
      <w:marBottom w:val="0"/>
      <w:divBdr>
        <w:top w:val="none" w:sz="0" w:space="0" w:color="auto"/>
        <w:left w:val="none" w:sz="0" w:space="0" w:color="auto"/>
        <w:bottom w:val="none" w:sz="0" w:space="0" w:color="auto"/>
        <w:right w:val="none" w:sz="0" w:space="0" w:color="auto"/>
      </w:divBdr>
    </w:div>
    <w:div w:id="2028360348">
      <w:bodyDiv w:val="1"/>
      <w:marLeft w:val="0"/>
      <w:marRight w:val="0"/>
      <w:marTop w:val="0"/>
      <w:marBottom w:val="0"/>
      <w:divBdr>
        <w:top w:val="none" w:sz="0" w:space="0" w:color="auto"/>
        <w:left w:val="none" w:sz="0" w:space="0" w:color="auto"/>
        <w:bottom w:val="none" w:sz="0" w:space="0" w:color="auto"/>
        <w:right w:val="none" w:sz="0" w:space="0" w:color="auto"/>
      </w:divBdr>
      <w:divsChild>
        <w:div w:id="439104062">
          <w:marLeft w:val="0"/>
          <w:marRight w:val="0"/>
          <w:marTop w:val="0"/>
          <w:marBottom w:val="0"/>
          <w:divBdr>
            <w:top w:val="none" w:sz="0" w:space="0" w:color="auto"/>
            <w:left w:val="none" w:sz="0" w:space="0" w:color="auto"/>
            <w:bottom w:val="none" w:sz="0" w:space="0" w:color="auto"/>
            <w:right w:val="none" w:sz="0" w:space="0" w:color="auto"/>
          </w:divBdr>
          <w:divsChild>
            <w:div w:id="1407141847">
              <w:marLeft w:val="0"/>
              <w:marRight w:val="0"/>
              <w:marTop w:val="72"/>
              <w:marBottom w:val="0"/>
              <w:divBdr>
                <w:top w:val="single" w:sz="4" w:space="4" w:color="666666"/>
                <w:left w:val="none" w:sz="0" w:space="0" w:color="auto"/>
                <w:bottom w:val="none" w:sz="0" w:space="0" w:color="auto"/>
                <w:right w:val="none" w:sz="0" w:space="0" w:color="auto"/>
              </w:divBdr>
            </w:div>
          </w:divsChild>
        </w:div>
      </w:divsChild>
    </w:div>
    <w:div w:id="2032951859">
      <w:bodyDiv w:val="1"/>
      <w:marLeft w:val="0"/>
      <w:marRight w:val="0"/>
      <w:marTop w:val="0"/>
      <w:marBottom w:val="0"/>
      <w:divBdr>
        <w:top w:val="none" w:sz="0" w:space="0" w:color="auto"/>
        <w:left w:val="none" w:sz="0" w:space="0" w:color="auto"/>
        <w:bottom w:val="none" w:sz="0" w:space="0" w:color="auto"/>
        <w:right w:val="none" w:sz="0" w:space="0" w:color="auto"/>
      </w:divBdr>
      <w:divsChild>
        <w:div w:id="1825391827">
          <w:marLeft w:val="0"/>
          <w:marRight w:val="0"/>
          <w:marTop w:val="0"/>
          <w:marBottom w:val="0"/>
          <w:divBdr>
            <w:top w:val="none" w:sz="0" w:space="0" w:color="auto"/>
            <w:left w:val="none" w:sz="0" w:space="0" w:color="auto"/>
            <w:bottom w:val="none" w:sz="0" w:space="0" w:color="auto"/>
            <w:right w:val="none" w:sz="0" w:space="0" w:color="auto"/>
          </w:divBdr>
          <w:divsChild>
            <w:div w:id="1271546774">
              <w:marLeft w:val="0"/>
              <w:marRight w:val="0"/>
              <w:marTop w:val="0"/>
              <w:marBottom w:val="0"/>
              <w:divBdr>
                <w:top w:val="none" w:sz="0" w:space="0" w:color="auto"/>
                <w:left w:val="none" w:sz="0" w:space="0" w:color="auto"/>
                <w:bottom w:val="none" w:sz="0" w:space="0" w:color="auto"/>
                <w:right w:val="none" w:sz="0" w:space="0" w:color="auto"/>
              </w:divBdr>
              <w:divsChild>
                <w:div w:id="12014761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76927097">
      <w:bodyDiv w:val="1"/>
      <w:marLeft w:val="0"/>
      <w:marRight w:val="0"/>
      <w:marTop w:val="0"/>
      <w:marBottom w:val="0"/>
      <w:divBdr>
        <w:top w:val="none" w:sz="0" w:space="0" w:color="auto"/>
        <w:left w:val="none" w:sz="0" w:space="0" w:color="auto"/>
        <w:bottom w:val="none" w:sz="0" w:space="0" w:color="auto"/>
        <w:right w:val="none" w:sz="0" w:space="0" w:color="auto"/>
      </w:divBdr>
      <w:divsChild>
        <w:div w:id="1389106207">
          <w:marLeft w:val="0"/>
          <w:marRight w:val="0"/>
          <w:marTop w:val="0"/>
          <w:marBottom w:val="0"/>
          <w:divBdr>
            <w:top w:val="none" w:sz="0" w:space="0" w:color="auto"/>
            <w:left w:val="none" w:sz="0" w:space="0" w:color="auto"/>
            <w:bottom w:val="none" w:sz="0" w:space="0" w:color="auto"/>
            <w:right w:val="none" w:sz="0" w:space="0" w:color="auto"/>
          </w:divBdr>
          <w:divsChild>
            <w:div w:id="395277376">
              <w:marLeft w:val="0"/>
              <w:marRight w:val="0"/>
              <w:marTop w:val="0"/>
              <w:marBottom w:val="0"/>
              <w:divBdr>
                <w:top w:val="none" w:sz="0" w:space="0" w:color="auto"/>
                <w:left w:val="none" w:sz="0" w:space="0" w:color="auto"/>
                <w:bottom w:val="none" w:sz="0" w:space="0" w:color="auto"/>
                <w:right w:val="none" w:sz="0" w:space="0" w:color="auto"/>
              </w:divBdr>
              <w:divsChild>
                <w:div w:id="2041010423">
                  <w:marLeft w:val="3096"/>
                  <w:marRight w:val="0"/>
                  <w:marTop w:val="0"/>
                  <w:marBottom w:val="0"/>
                  <w:divBdr>
                    <w:top w:val="none" w:sz="0" w:space="0" w:color="auto"/>
                    <w:left w:val="none" w:sz="0" w:space="0" w:color="auto"/>
                    <w:bottom w:val="none" w:sz="0" w:space="0" w:color="auto"/>
                    <w:right w:val="none" w:sz="0" w:space="0" w:color="auto"/>
                  </w:divBdr>
                  <w:divsChild>
                    <w:div w:id="658538304">
                      <w:marLeft w:val="0"/>
                      <w:marRight w:val="0"/>
                      <w:marTop w:val="0"/>
                      <w:marBottom w:val="240"/>
                      <w:divBdr>
                        <w:top w:val="none" w:sz="0" w:space="0" w:color="auto"/>
                        <w:left w:val="none" w:sz="0" w:space="0" w:color="auto"/>
                        <w:bottom w:val="none" w:sz="0" w:space="0" w:color="auto"/>
                        <w:right w:val="none" w:sz="0" w:space="0" w:color="auto"/>
                      </w:divBdr>
                      <w:divsChild>
                        <w:div w:id="661523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mailto:species.consultation@environment.gov.au" TargetMode="External"/><Relationship Id="rId18" Type="http://schemas.openxmlformats.org/officeDocument/2006/relationships/hyperlink" Target="https://www.awe.gov.au/environment/biodiversity/threatened/cam" TargetMode="External"/><Relationship Id="rId26" Type="http://schemas.openxmlformats.org/officeDocument/2006/relationships/hyperlink" Target="https://www.environment.sa.gov.au/topics/climate-change/programs-and-initiatives/adapting-to-climate-change/regional-adaptation-plans" TargetMode="External"/><Relationship Id="rId39" Type="http://schemas.openxmlformats.org/officeDocument/2006/relationships/footer" Target="footer2.xml"/><Relationship Id="rId21" Type="http://schemas.openxmlformats.org/officeDocument/2006/relationships/hyperlink" Target="http://www.environment.gov.au/cgi-bin/sprat/public/sprat.pl" TargetMode="External"/><Relationship Id="rId34" Type="http://schemas.openxmlformats.org/officeDocument/2006/relationships/hyperlink" Target="https://dx.doi.org/10.2305/IUCN.UK.2008.RLTS.T20294A9183297.en" TargetMode="External"/><Relationship Id="rId42" Type="http://schemas.openxmlformats.org/officeDocument/2006/relationships/hyperlink" Target="https://www.iucnredlist.org/resources/redlistguidelines" TargetMode="External"/><Relationship Id="rId47" Type="http://schemas.openxmlformats.org/officeDocument/2006/relationships/hyperlink" Target="https://creativecommons.org/licenses/by/4.0/legalcode" TargetMode="External"/><Relationship Id="rId50" Type="http://schemas.openxmlformats.org/officeDocument/2006/relationships/hyperlink" Target="http://agriculture.gov.au/" TargetMode="External"/><Relationship Id="rId55" Type="http://schemas.openxmlformats.org/officeDocument/2006/relationships/fontTable" Target="fontTable.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hyperlink" Target="https://www.awe.gov.au/environment/biodiversity/threatened/recovery-plans" TargetMode="External"/><Relationship Id="rId25" Type="http://schemas.openxmlformats.org/officeDocument/2006/relationships/hyperlink" Target="https://pir.sa.gov.au/__data/assets/pdf_file/0004/385366/KI_FERAL_PIG_ACTION_PLAN_2021.pdf" TargetMode="External"/><Relationship Id="rId33" Type="http://schemas.openxmlformats.org/officeDocument/2006/relationships/hyperlink" Target="https://dx.doi.org/10.2305/IUCN.UK.2016-2.RLTS.T41510A21948615.en" TargetMode="External"/><Relationship Id="rId38" Type="http://schemas.openxmlformats.org/officeDocument/2006/relationships/header" Target="header3.xml"/><Relationship Id="rId46" Type="http://schemas.openxmlformats.org/officeDocument/2006/relationships/image" Target="media/image5.png"/><Relationship Id="rId2" Type="http://schemas.openxmlformats.org/officeDocument/2006/relationships/customXml" Target="../customXml/item2.xml"/><Relationship Id="rId16" Type="http://schemas.openxmlformats.org/officeDocument/2006/relationships/hyperlink" Target="https://www.awe.gov.au/environment/biodiversity/threatened/nominations" TargetMode="External"/><Relationship Id="rId20" Type="http://schemas.openxmlformats.org/officeDocument/2006/relationships/image" Target="media/image1.jpeg"/><Relationship Id="rId29" Type="http://schemas.openxmlformats.org/officeDocument/2006/relationships/hyperlink" Target="https://aus01.safelinks.protection.outlook.com/?url=http%3A%2F%2Fwww.iucnredlist.org%2Fdocuments%2FRedListGuidelines.pdf&amp;data=04%7C01%7CEthan.Broom%40environment.gov.au%7C465f481c4cc94c85b57608d9ec2c9975%7C78f05d85d6b34eeba5c3948d2dcdae8a%7C0%7C0%7C637800498555721309%7CUnknown%7CTWFpbGZsb3d8eyJWIjoiMC4wLjAwMDAiLCJQIjoiV2luMzIiLCJBTiI6Ik1haWwiLCJXVCI6Mn0%3D%7C3000&amp;sdata=O9yU2cbTzfrhinw%2FRcumAAKXP525JLtf9uqVTZ7oH90%3D&amp;reserved=0" TargetMode="External"/><Relationship Id="rId41" Type="http://schemas.openxmlformats.org/officeDocument/2006/relationships/hyperlink" Target="https://www.iucnredlist.org/resources/categories-and-criteria" TargetMode="External"/><Relationship Id="rId54" Type="http://schemas.openxmlformats.org/officeDocument/2006/relationships/footer" Target="footer5.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24" Type="http://schemas.openxmlformats.org/officeDocument/2006/relationships/image" Target="media/image3.png"/><Relationship Id="rId32" Type="http://schemas.openxmlformats.org/officeDocument/2006/relationships/hyperlink" Target="https://onlinelibrary.wiley.com/action/doSearch?ContribAuthorRaw=Ehmke%2C+Glenn" TargetMode="External"/><Relationship Id="rId37" Type="http://schemas.openxmlformats.org/officeDocument/2006/relationships/footer" Target="footer1.xml"/><Relationship Id="rId40" Type="http://schemas.openxmlformats.org/officeDocument/2006/relationships/hyperlink" Target="http://www.environment.gov.au/system/files/pages/d72dfd1a-f0d8-4699-8d43-5d95bbb02428/files/tssc-guidelines-assessing-species-2018.pdf" TargetMode="External"/><Relationship Id="rId45" Type="http://schemas.openxmlformats.org/officeDocument/2006/relationships/footer" Target="footer4.xml"/><Relationship Id="rId53" Type="http://schemas.openxmlformats.org/officeDocument/2006/relationships/header" Target="header6.xml"/><Relationship Id="rId5" Type="http://schemas.openxmlformats.org/officeDocument/2006/relationships/customXml" Target="../customXml/item5.xml"/><Relationship Id="rId15" Type="http://schemas.openxmlformats.org/officeDocument/2006/relationships/hyperlink" Target="http://www.awe.gov.au/system/files/pages/d72dfd1a-f0d8-4699-8d43-5d95bbb02428/files/tssc-guidelines-assessing-species-2021.pdf" TargetMode="External"/><Relationship Id="rId23" Type="http://schemas.openxmlformats.org/officeDocument/2006/relationships/hyperlink" Target="https://www.awe.gov.au/environment/environmental-information-data/databases-applications/snes" TargetMode="External"/><Relationship Id="rId28" Type="http://schemas.openxmlformats.org/officeDocument/2006/relationships/hyperlink" Target="https://www.awe.gov.au/environment/biodiversity/threatened/publications/tap/feral-pig-2017" TargetMode="External"/><Relationship Id="rId36" Type="http://schemas.openxmlformats.org/officeDocument/2006/relationships/header" Target="header2.xml"/><Relationship Id="rId49" Type="http://schemas.openxmlformats.org/officeDocument/2006/relationships/hyperlink" Target="http://www.environment.gov.au/cgi-bin/sprat/public/publicspecies.pl?taxon_id=87634" TargetMode="External"/><Relationship Id="rId57" Type="http://schemas.openxmlformats.org/officeDocument/2006/relationships/theme" Target="theme/theme1.xml"/><Relationship Id="rId10" Type="http://schemas.openxmlformats.org/officeDocument/2006/relationships/webSettings" Target="webSettings.xml"/><Relationship Id="rId19" Type="http://schemas.openxmlformats.org/officeDocument/2006/relationships/hyperlink" Target="https://www.awe.gov.au/about/commitment/privacy" TargetMode="External"/><Relationship Id="rId31" Type="http://schemas.openxmlformats.org/officeDocument/2006/relationships/hyperlink" Target="https://onlinelibrary.wiley.com/action/doSearch?ContribAuthorRaw=Ensbey%2C+Miki" TargetMode="External"/><Relationship Id="rId44" Type="http://schemas.openxmlformats.org/officeDocument/2006/relationships/footer" Target="footer3.xml"/><Relationship Id="rId52" Type="http://schemas.openxmlformats.org/officeDocument/2006/relationships/header" Target="header5.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yperlink" Target="https://www.awe.gov.au/environment/biodiversity/threatened" TargetMode="External"/><Relationship Id="rId22" Type="http://schemas.openxmlformats.org/officeDocument/2006/relationships/image" Target="media/image2.jpeg"/><Relationship Id="rId27" Type="http://schemas.openxmlformats.org/officeDocument/2006/relationships/hyperlink" Target="https://www.awe.gov.au/environment/biodiversity/threatened/publications/tap/threat-abatement-plan-feral-cats" TargetMode="External"/><Relationship Id="rId30" Type="http://schemas.openxmlformats.org/officeDocument/2006/relationships/hyperlink" Target="https://www.landscape.sa.gov.au/ki/plants-and-animals/pest-plants" TargetMode="External"/><Relationship Id="rId35" Type="http://schemas.openxmlformats.org/officeDocument/2006/relationships/header" Target="header1.xml"/><Relationship Id="rId43" Type="http://schemas.openxmlformats.org/officeDocument/2006/relationships/hyperlink" Target="http://www.environment.gov.au/biodiversity/threatened/cam" TargetMode="External"/><Relationship Id="rId48" Type="http://schemas.openxmlformats.org/officeDocument/2006/relationships/hyperlink" Target="mailto:copyright@awe.gov.au" TargetMode="External"/><Relationship Id="rId56" Type="http://schemas.openxmlformats.org/officeDocument/2006/relationships/glossaryDocument" Target="glossary/document.xml"/><Relationship Id="rId8" Type="http://schemas.openxmlformats.org/officeDocument/2006/relationships/styles" Target="styles.xml"/><Relationship Id="rId51" Type="http://schemas.openxmlformats.org/officeDocument/2006/relationships/header" Target="header4.xml"/><Relationship Id="rId3" Type="http://schemas.openxmlformats.org/officeDocument/2006/relationships/customXml" Target="../customXml/item3.xml"/></Relationships>
</file>

<file path=word/_rels/header3.xml.rels><?xml version="1.0" encoding="UTF-8" standalone="yes"?>
<Relationships xmlns="http://schemas.openxmlformats.org/package/2006/relationships"><Relationship Id="rId1" Type="http://schemas.openxmlformats.org/officeDocument/2006/relationships/image" Target="media/image4.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8C012FC09BD14424ABAFA2C798A4013D"/>
        <w:category>
          <w:name w:val="General"/>
          <w:gallery w:val="placeholder"/>
        </w:category>
        <w:types>
          <w:type w:val="bbPlcHdr"/>
        </w:types>
        <w:behaviors>
          <w:behavior w:val="content"/>
        </w:behaviors>
        <w:guid w:val="{6BBBA90B-D04B-43F4-AB29-6542BB6BEC0B}"/>
      </w:docPartPr>
      <w:docPartBody>
        <w:p w:rsidR="003E1A1F" w:rsidRDefault="00462E58" w:rsidP="00462E58">
          <w:pPr>
            <w:pStyle w:val="8C012FC09BD14424ABAFA2C798A4013D"/>
          </w:pPr>
          <w:r w:rsidRPr="0045331C">
            <w:rPr>
              <w:rStyle w:val="PlaceholderText"/>
            </w:rPr>
            <w:t>Choose an item.</w:t>
          </w:r>
        </w:p>
      </w:docPartBody>
    </w:docPart>
    <w:docPart>
      <w:docPartPr>
        <w:name w:val="DEC1F5DC4B6D42E5B7D5DD8E9550FE48"/>
        <w:category>
          <w:name w:val="General"/>
          <w:gallery w:val="placeholder"/>
        </w:category>
        <w:types>
          <w:type w:val="bbPlcHdr"/>
        </w:types>
        <w:behaviors>
          <w:behavior w:val="content"/>
        </w:behaviors>
        <w:guid w:val="{E3FBCA26-6CFE-451D-8813-5EF70A1D8D40}"/>
      </w:docPartPr>
      <w:docPartBody>
        <w:p w:rsidR="003E1A1F" w:rsidRDefault="00462E58" w:rsidP="00462E58">
          <w:pPr>
            <w:pStyle w:val="DEC1F5DC4B6D42E5B7D5DD8E9550FE48"/>
          </w:pPr>
          <w:r w:rsidRPr="0045331C">
            <w:rPr>
              <w:rStyle w:val="PlaceholderText"/>
            </w:rPr>
            <w:t>Click here to enter a date.</w:t>
          </w:r>
        </w:p>
      </w:docPartBody>
    </w:docPart>
    <w:docPart>
      <w:docPartPr>
        <w:name w:val="4BDE751B58814301B8DDAE9CF0FE512F"/>
        <w:category>
          <w:name w:val="General"/>
          <w:gallery w:val="placeholder"/>
        </w:category>
        <w:types>
          <w:type w:val="bbPlcHdr"/>
        </w:types>
        <w:behaviors>
          <w:behavior w:val="content"/>
        </w:behaviors>
        <w:guid w:val="{88553A8D-A507-423B-B92F-5BC498A82C54}"/>
      </w:docPartPr>
      <w:docPartBody>
        <w:p w:rsidR="003E1A1F" w:rsidRDefault="00462E58" w:rsidP="00462E58">
          <w:pPr>
            <w:pStyle w:val="4BDE751B58814301B8DDAE9CF0FE512F"/>
          </w:pPr>
          <w:r w:rsidRPr="0045331C">
            <w:rPr>
              <w:rStyle w:val="PlaceholderText"/>
            </w:rPr>
            <w:t>Choose an item.</w:t>
          </w:r>
        </w:p>
      </w:docPartBody>
    </w:docPart>
    <w:docPart>
      <w:docPartPr>
        <w:name w:val="4E2C4B25C85C4895BEA40F4476930AB0"/>
        <w:category>
          <w:name w:val="General"/>
          <w:gallery w:val="placeholder"/>
        </w:category>
        <w:types>
          <w:type w:val="bbPlcHdr"/>
        </w:types>
        <w:behaviors>
          <w:behavior w:val="content"/>
        </w:behaviors>
        <w:guid w:val="{152689F8-1C7B-4A8F-A41F-17962AE1538A}"/>
      </w:docPartPr>
      <w:docPartBody>
        <w:p w:rsidR="003E1A1F" w:rsidRDefault="00462E58" w:rsidP="00462E58">
          <w:pPr>
            <w:pStyle w:val="4E2C4B25C85C4895BEA40F4476930AB0"/>
          </w:pPr>
          <w:r w:rsidRPr="0045331C">
            <w:rPr>
              <w:rStyle w:val="PlaceholderText"/>
            </w:rPr>
            <w:t>Choose an item.</w:t>
          </w:r>
        </w:p>
      </w:docPartBody>
    </w:docPart>
    <w:docPart>
      <w:docPartPr>
        <w:name w:val="B7EEB930978A46B5B214E0379D3FA1A8"/>
        <w:category>
          <w:name w:val="General"/>
          <w:gallery w:val="placeholder"/>
        </w:category>
        <w:types>
          <w:type w:val="bbPlcHdr"/>
        </w:types>
        <w:behaviors>
          <w:behavior w:val="content"/>
        </w:behaviors>
        <w:guid w:val="{F790DB26-A95A-42BE-BA22-EEA63361E860}"/>
      </w:docPartPr>
      <w:docPartBody>
        <w:p w:rsidR="003E1A1F" w:rsidRDefault="00462E58" w:rsidP="00462E58">
          <w:pPr>
            <w:pStyle w:val="B7EEB930978A46B5B214E0379D3FA1A8"/>
          </w:pPr>
          <w:r w:rsidRPr="0045331C">
            <w:rPr>
              <w:rStyle w:val="PlaceholderText"/>
            </w:rPr>
            <w:t>Choose an item.</w:t>
          </w:r>
        </w:p>
      </w:docPartBody>
    </w:docPart>
    <w:docPart>
      <w:docPartPr>
        <w:name w:val="0A5D0072B47A485C8EE7DF014FEB2CB2"/>
        <w:category>
          <w:name w:val="General"/>
          <w:gallery w:val="placeholder"/>
        </w:category>
        <w:types>
          <w:type w:val="bbPlcHdr"/>
        </w:types>
        <w:behaviors>
          <w:behavior w:val="content"/>
        </w:behaviors>
        <w:guid w:val="{752AC15D-7633-4C40-B9D2-9B6247209B64}"/>
      </w:docPartPr>
      <w:docPartBody>
        <w:p w:rsidR="003E1A1F" w:rsidRDefault="00462E58" w:rsidP="00462E58">
          <w:pPr>
            <w:pStyle w:val="0A5D0072B47A485C8EE7DF014FEB2CB2"/>
          </w:pPr>
          <w:r w:rsidRPr="0045331C">
            <w:rPr>
              <w:rStyle w:val="PlaceholderText"/>
            </w:rPr>
            <w:t>Choose an item.</w:t>
          </w:r>
        </w:p>
      </w:docPartBody>
    </w:docPart>
    <w:docPart>
      <w:docPartPr>
        <w:name w:val="7EBD126BC6A44100BE619740B3801606"/>
        <w:category>
          <w:name w:val="General"/>
          <w:gallery w:val="placeholder"/>
        </w:category>
        <w:types>
          <w:type w:val="bbPlcHdr"/>
        </w:types>
        <w:behaviors>
          <w:behavior w:val="content"/>
        </w:behaviors>
        <w:guid w:val="{24C67984-DD43-4B9A-94C0-8CB0CE495970}"/>
      </w:docPartPr>
      <w:docPartBody>
        <w:p w:rsidR="003E1A1F" w:rsidRDefault="00462E58" w:rsidP="00462E58">
          <w:pPr>
            <w:pStyle w:val="7EBD126BC6A44100BE619740B3801606"/>
          </w:pPr>
          <w:r w:rsidRPr="00F20180">
            <w:rPr>
              <w:rStyle w:val="PlaceholderText"/>
              <w:highlight w:val="yellow"/>
            </w:rPr>
            <w:t>Choose an item.</w:t>
          </w:r>
        </w:p>
      </w:docPartBody>
    </w:docPart>
    <w:docPart>
      <w:docPartPr>
        <w:name w:val="3C09CC34844548CC85D7ECEDD4CA77DB"/>
        <w:category>
          <w:name w:val="General"/>
          <w:gallery w:val="placeholder"/>
        </w:category>
        <w:types>
          <w:type w:val="bbPlcHdr"/>
        </w:types>
        <w:behaviors>
          <w:behavior w:val="content"/>
        </w:behaviors>
        <w:guid w:val="{29111D3F-C013-4302-A693-42CF07C308CC}"/>
      </w:docPartPr>
      <w:docPartBody>
        <w:p w:rsidR="003E1A1F" w:rsidRDefault="00462E58" w:rsidP="00462E58">
          <w:pPr>
            <w:pStyle w:val="3C09CC34844548CC85D7ECEDD4CA77DB"/>
          </w:pPr>
          <w:r w:rsidRPr="00F20180">
            <w:rPr>
              <w:rStyle w:val="PlaceholderText"/>
              <w:highlight w:val="yellow"/>
            </w:rPr>
            <w:t>Choose an item.</w:t>
          </w:r>
        </w:p>
      </w:docPartBody>
    </w:docPart>
    <w:docPart>
      <w:docPartPr>
        <w:name w:val="8A39AA8CC3EF41F1B7E9EF0EC4BC43F0"/>
        <w:category>
          <w:name w:val="General"/>
          <w:gallery w:val="placeholder"/>
        </w:category>
        <w:types>
          <w:type w:val="bbPlcHdr"/>
        </w:types>
        <w:behaviors>
          <w:behavior w:val="content"/>
        </w:behaviors>
        <w:guid w:val="{C10C741D-75D4-44D0-9327-5A189C27B2BE}"/>
      </w:docPartPr>
      <w:docPartBody>
        <w:p w:rsidR="003E1A1F" w:rsidRDefault="00462E58" w:rsidP="00462E58">
          <w:pPr>
            <w:pStyle w:val="8A39AA8CC3EF41F1B7E9EF0EC4BC43F0"/>
          </w:pPr>
          <w:r w:rsidRPr="0045331C">
            <w:rPr>
              <w:rStyle w:val="PlaceholderText"/>
            </w:rPr>
            <w:t>Choose an item.</w:t>
          </w:r>
        </w:p>
      </w:docPartBody>
    </w:docPart>
    <w:docPart>
      <w:docPartPr>
        <w:name w:val="17BEE1F8643A4252BDA3B723E29D941D"/>
        <w:category>
          <w:name w:val="General"/>
          <w:gallery w:val="placeholder"/>
        </w:category>
        <w:types>
          <w:type w:val="bbPlcHdr"/>
        </w:types>
        <w:behaviors>
          <w:behavior w:val="content"/>
        </w:behaviors>
        <w:guid w:val="{C65C6A42-D0DB-4715-A553-92EB2B20CE51}"/>
      </w:docPartPr>
      <w:docPartBody>
        <w:p w:rsidR="003E1A1F" w:rsidRDefault="00462E58" w:rsidP="00462E58">
          <w:pPr>
            <w:pStyle w:val="17BEE1F8643A4252BDA3B723E29D941D"/>
          </w:pPr>
          <w:r w:rsidRPr="00F20180">
            <w:rPr>
              <w:rStyle w:val="PlaceholderText"/>
              <w:highlight w:val="yellow"/>
            </w:rPr>
            <w:t>Choose an item.</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alibri Light">
    <w:panose1 w:val="020F03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Arial,Bold">
    <w:altName w:val="Arial"/>
    <w:panose1 w:val="00000000000000000000"/>
    <w:charset w:val="00"/>
    <w:family w:val="auto"/>
    <w:notTrueType/>
    <w:pitch w:val="default"/>
    <w:sig w:usb0="00000003" w:usb1="00000000" w:usb2="00000000" w:usb3="00000000" w:csb0="00000001" w:csb1="00000000"/>
  </w:font>
  <w:font w:name="Arial,Italic">
    <w:altName w:val="Arial"/>
    <w:panose1 w:val="00000000000000000000"/>
    <w:charset w:val="00"/>
    <w:family w:val="auto"/>
    <w:notTrueType/>
    <w:pitch w:val="default"/>
    <w:sig w:usb0="00000003" w:usb1="00000000" w:usb2="00000000" w:usb3="00000000" w:csb0="00000001"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92043"/>
    <w:rsid w:val="000000BC"/>
    <w:rsid w:val="001A4016"/>
    <w:rsid w:val="002130DC"/>
    <w:rsid w:val="002674E1"/>
    <w:rsid w:val="00392043"/>
    <w:rsid w:val="003E10C7"/>
    <w:rsid w:val="003E1A1F"/>
    <w:rsid w:val="00462E58"/>
    <w:rsid w:val="005B128B"/>
    <w:rsid w:val="005C1B76"/>
    <w:rsid w:val="00633382"/>
    <w:rsid w:val="00765521"/>
    <w:rsid w:val="00782D45"/>
    <w:rsid w:val="007935F3"/>
    <w:rsid w:val="00810048"/>
    <w:rsid w:val="00836898"/>
    <w:rsid w:val="00860144"/>
    <w:rsid w:val="008E7705"/>
    <w:rsid w:val="0091181B"/>
    <w:rsid w:val="00936983"/>
    <w:rsid w:val="009A7AFC"/>
    <w:rsid w:val="00A37211"/>
    <w:rsid w:val="00B11C24"/>
    <w:rsid w:val="00B7253F"/>
    <w:rsid w:val="00B75766"/>
    <w:rsid w:val="00BF257A"/>
    <w:rsid w:val="00C949B7"/>
    <w:rsid w:val="00CA7F0F"/>
    <w:rsid w:val="00CD0E86"/>
    <w:rsid w:val="00D73916"/>
    <w:rsid w:val="00E94BCA"/>
    <w:rsid w:val="00EC0432"/>
    <w:rsid w:val="00EE59D8"/>
    <w:rsid w:val="00F26236"/>
    <w:rsid w:val="00F61C8E"/>
    <w:rsid w:val="00FC3774"/>
    <w:rsid w:val="00FF0B2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462E58"/>
    <w:rPr>
      <w:color w:val="808080"/>
    </w:rPr>
  </w:style>
  <w:style w:type="paragraph" w:customStyle="1" w:styleId="8C012FC09BD14424ABAFA2C798A4013D">
    <w:name w:val="8C012FC09BD14424ABAFA2C798A4013D"/>
    <w:rsid w:val="00462E58"/>
  </w:style>
  <w:style w:type="paragraph" w:customStyle="1" w:styleId="DEC1F5DC4B6D42E5B7D5DD8E9550FE48">
    <w:name w:val="DEC1F5DC4B6D42E5B7D5DD8E9550FE48"/>
    <w:rsid w:val="00462E58"/>
  </w:style>
  <w:style w:type="paragraph" w:customStyle="1" w:styleId="4BDE751B58814301B8DDAE9CF0FE512F">
    <w:name w:val="4BDE751B58814301B8DDAE9CF0FE512F"/>
    <w:rsid w:val="00462E58"/>
  </w:style>
  <w:style w:type="paragraph" w:customStyle="1" w:styleId="4E2C4B25C85C4895BEA40F4476930AB0">
    <w:name w:val="4E2C4B25C85C4895BEA40F4476930AB0"/>
    <w:rsid w:val="00462E58"/>
  </w:style>
  <w:style w:type="paragraph" w:customStyle="1" w:styleId="B7EEB930978A46B5B214E0379D3FA1A8">
    <w:name w:val="B7EEB930978A46B5B214E0379D3FA1A8"/>
    <w:rsid w:val="00462E58"/>
  </w:style>
  <w:style w:type="paragraph" w:customStyle="1" w:styleId="0A5D0072B47A485C8EE7DF014FEB2CB2">
    <w:name w:val="0A5D0072B47A485C8EE7DF014FEB2CB2"/>
    <w:rsid w:val="00462E58"/>
  </w:style>
  <w:style w:type="paragraph" w:customStyle="1" w:styleId="7EBD126BC6A44100BE619740B3801606">
    <w:name w:val="7EBD126BC6A44100BE619740B3801606"/>
    <w:rsid w:val="00462E58"/>
  </w:style>
  <w:style w:type="paragraph" w:customStyle="1" w:styleId="3C09CC34844548CC85D7ECEDD4CA77DB">
    <w:name w:val="3C09CC34844548CC85D7ECEDD4CA77DB"/>
    <w:rsid w:val="00462E58"/>
  </w:style>
  <w:style w:type="paragraph" w:customStyle="1" w:styleId="8A39AA8CC3EF41F1B7E9EF0EC4BC43F0">
    <w:name w:val="8A39AA8CC3EF41F1B7E9EF0EC4BC43F0"/>
    <w:rsid w:val="00462E58"/>
  </w:style>
  <w:style w:type="paragraph" w:customStyle="1" w:styleId="17BEE1F8643A4252BDA3B723E29D941D">
    <w:name w:val="17BEE1F8643A4252BDA3B723E29D941D"/>
    <w:rsid w:val="00462E5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B6FD6131ACCD942B99EE496FC609FF4" ma:contentTypeVersion="17" ma:contentTypeDescription="Create a new document." ma:contentTypeScope="" ma:versionID="937c2bd1fc1ad95f957f0cf030ab8155">
  <xsd:schema xmlns:xsd="http://www.w3.org/2001/XMLSchema" xmlns:xs="http://www.w3.org/2001/XMLSchema" xmlns:p="http://schemas.microsoft.com/office/2006/metadata/properties" xmlns:ns2="ac7ce04e-ea5d-4d46-bab0-39b1fa6a6f36" xmlns:ns3="425a5c30-4c2f-474f-aa2f-443e46b3d189" targetNamespace="http://schemas.microsoft.com/office/2006/metadata/properties" ma:root="true" ma:fieldsID="7fba7b6357ba8ae1ae987f7fdc409d50" ns2:_="" ns3:_="">
    <xsd:import namespace="ac7ce04e-ea5d-4d46-bab0-39b1fa6a6f36"/>
    <xsd:import namespace="425a5c30-4c2f-474f-aa2f-443e46b3d189"/>
    <xsd:element name="properties">
      <xsd:complexType>
        <xsd:sequence>
          <xsd:element name="documentManagement">
            <xsd:complexType>
              <xsd:all>
                <xsd:element ref="ns2:MediaServiceMetadata" minOccurs="0"/>
                <xsd:element ref="ns2:MediaServiceFastMetadata" minOccurs="0"/>
                <xsd:element ref="ns2:Embargoed" minOccurs="0"/>
                <xsd:element ref="ns2:MediaServiceAutoKeyPoints" minOccurs="0"/>
                <xsd:element ref="ns2:MediaServiceKeyPoints"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2:MediaLengthInSeconds" minOccurs="0"/>
                <xsd:element ref="ns3:SharedWithUsers" minOccurs="0"/>
                <xsd:element ref="ns3:SharedWithDetail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7ce04e-ea5d-4d46-bab0-39b1fa6a6f3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Embargoed" ma:index="10" nillable="true" ma:displayName="Embargoed" ma:default="0" ma:description="Is this file under embargo?" ma:format="Dropdown" ma:internalName="Embargoed">
      <xsd:simpleType>
        <xsd:restriction base="dms:Boolean"/>
      </xsd:simpleType>
    </xsd:element>
    <xsd:element name="MediaServiceAutoKeyPoints" ma:index="11" nillable="true" ma:displayName="MediaServiceAutoKeyPoints" ma:hidden="true" ma:internalName="MediaServiceAutoKeyPoints" ma:readOnly="true">
      <xsd:simpleType>
        <xsd:restriction base="dms:Note"/>
      </xsd:simpleType>
    </xsd:element>
    <xsd:element name="MediaServiceKeyPoints" ma:index="12" nillable="true" ma:displayName="KeyPoints" ma:internalName="MediaServiceKeyPoints"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MediaLengthInSeconds" ma:index="18"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87598eba-33fc-4c36-91ef-cfebcfd8a582"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25a5c30-4c2f-474f-aa2f-443e46b3d189"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f5135d28-65e1-4c28-be9f-a9c126b1373d}" ma:internalName="TaxCatchAll" ma:showField="CatchAllData" ma:web="425a5c30-4c2f-474f-aa2f-443e46b3d18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ac7ce04e-ea5d-4d46-bab0-39b1fa6a6f36">
      <Terms xmlns="http://schemas.microsoft.com/office/infopath/2007/PartnerControls"/>
    </lcf76f155ced4ddcb4097134ff3c332f>
    <Embargoed xmlns="ac7ce04e-ea5d-4d46-bab0-39b1fa6a6f36">false</Embargoed>
    <TaxCatchAll xmlns="425a5c30-4c2f-474f-aa2f-443e46b3d189"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p:properties xmlns:p="http://schemas.microsoft.com/office/2006/metadata/properties" xmlns:xsi="http://www.w3.org/2001/XMLSchema-instance" xmlns:pc="http://schemas.microsoft.com/office/infopath/2007/PartnerControls">
  <documentManagement>
    <Approval xmlns="344c6e69-c594-4ca4-b341-09ae9dfc1422" xsi:nil="true"/>
    <Function xmlns="344c6e69-c594-4ca4-b341-09ae9dfc1422" xsi:nil="true"/>
    <IconOverlay xmlns="http://schemas.microsoft.com/sharepoint/v4" xsi:nil="true"/>
    <DocumentDescription xmlns="344c6e69-c594-4ca4-b341-09ae9dfc1422" xsi:nil="true"/>
    <RecordNumber xmlns="344c6e69-c594-4ca4-b341-09ae9dfc1422" xsi:nil="true"/>
  </documentManagement>
</p:properties>
</file>

<file path=customXml/itemProps1.xml><?xml version="1.0" encoding="utf-8"?>
<ds:datastoreItem xmlns:ds="http://schemas.openxmlformats.org/officeDocument/2006/customXml" ds:itemID="{2B046671-6E92-4C4E-A266-2FA951A138F9}">
  <ds:schemaRefs>
    <ds:schemaRef ds:uri="http://schemas.microsoft.com/sharepoint/v3/contenttype/forms"/>
  </ds:schemaRefs>
</ds:datastoreItem>
</file>

<file path=customXml/itemProps2.xml><?xml version="1.0" encoding="utf-8"?>
<ds:datastoreItem xmlns:ds="http://schemas.openxmlformats.org/officeDocument/2006/customXml" ds:itemID="{B443BFDE-5BD7-4FCD-8EB8-A2D85F1C84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7ce04e-ea5d-4d46-bab0-39b1fa6a6f36"/>
    <ds:schemaRef ds:uri="425a5c30-4c2f-474f-aa2f-443e46b3d1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9CF9926-C825-44B7-B297-1748D5D97E16}">
  <ds:schemaRefs>
    <ds:schemaRef ds:uri="http://schemas.openxmlformats.org/officeDocument/2006/bibliography"/>
  </ds:schemaRefs>
</ds:datastoreItem>
</file>

<file path=customXml/itemProps4.xml><?xml version="1.0" encoding="utf-8"?>
<ds:datastoreItem xmlns:ds="http://schemas.openxmlformats.org/officeDocument/2006/customXml" ds:itemID="{6E0DA6B6-6A78-41E9-932C-93094C655AF3}">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425a5c30-4c2f-474f-aa2f-443e46b3d189"/>
    <ds:schemaRef ds:uri="ac7ce04e-ea5d-4d46-bab0-39b1fa6a6f36"/>
    <ds:schemaRef ds:uri="http://www.w3.org/XML/1998/namespace"/>
    <ds:schemaRef ds:uri="http://purl.org/dc/dcmitype/"/>
  </ds:schemaRefs>
</ds:datastoreItem>
</file>

<file path=customXml/itemProps5.xml><?xml version="1.0" encoding="utf-8"?>
<ds:datastoreItem xmlns:ds="http://schemas.openxmlformats.org/officeDocument/2006/customXml" ds:itemID="{F9B48E02-C406-418D-A555-2A3BB9164250}">
  <ds:schemaRefs>
    <ds:schemaRef ds:uri="http://schemas.microsoft.com/sharepoint/v3/contenttype/forms"/>
  </ds:schemaRefs>
</ds:datastoreItem>
</file>

<file path=customXml/itemProps6.xml><?xml version="1.0" encoding="utf-8"?>
<ds:datastoreItem xmlns:ds="http://schemas.openxmlformats.org/officeDocument/2006/customXml" ds:itemID="{9D1CAD33-3B39-4665-A5E6-666D035120E9}">
  <ds:schemaRefs>
    <ds:schemaRef ds:uri="http://schemas.microsoft.com/office/2006/metadata/properties"/>
    <ds:schemaRef ds:uri="http://schemas.microsoft.com/office/infopath/2007/PartnerControls"/>
    <ds:schemaRef ds:uri="344c6e69-c594-4ca4-b341-09ae9dfc1422"/>
    <ds:schemaRef ds:uri="http://schemas.microsoft.com/sharepoint/v4"/>
  </ds:schemaRefs>
</ds:datastoreItem>
</file>

<file path=docProps/app.xml><?xml version="1.0" encoding="utf-8"?>
<Properties xmlns="http://schemas.openxmlformats.org/officeDocument/2006/extended-properties" xmlns:vt="http://schemas.openxmlformats.org/officeDocument/2006/docPropsVTypes">
  <Template>Normal.dotm</Template>
  <TotalTime>5</TotalTime>
  <Pages>56</Pages>
  <Words>21269</Words>
  <Characters>121235</Characters>
  <Application>Microsoft Office Word</Application>
  <DocSecurity>0</DocSecurity>
  <Lines>1010</Lines>
  <Paragraphs>284</Paragraphs>
  <ScaleCrop>false</ScaleCrop>
  <HeadingPairs>
    <vt:vector size="2" baseType="variant">
      <vt:variant>
        <vt:lpstr>Title</vt:lpstr>
      </vt:variant>
      <vt:variant>
        <vt:i4>1</vt:i4>
      </vt:variant>
    </vt:vector>
  </HeadingPairs>
  <TitlesOfParts>
    <vt:vector size="1" baseType="lpstr">
      <vt:lpstr>Sminthopsis griseoventer aitkeni (KI dunnart)- Draft CA + LA</vt:lpstr>
    </vt:vector>
  </TitlesOfParts>
  <Company>Department of Agriculture, Water and Environment</Company>
  <LinksUpToDate>false</LinksUpToDate>
  <CharactersWithSpaces>142220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Sminthopsis griseoventer aitkeni (KI dunnart)- Draft CA + LA</dc:title>
  <dc:subject/>
  <dc:creator>Department of Agriculture, Water and the Environment</dc:creator>
  <cp:keywords/>
  <dc:description/>
  <cp:lastModifiedBy>Amanda NOV</cp:lastModifiedBy>
  <cp:revision>5</cp:revision>
  <cp:lastPrinted>2022-06-03T06:05:00Z</cp:lastPrinted>
  <dcterms:created xsi:type="dcterms:W3CDTF">2022-06-03T06:04:00Z</dcterms:created>
  <dcterms:modified xsi:type="dcterms:W3CDTF">2022-06-09T00:22:00Z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0x0101004B6FD6131ACCD942B99EE496FC609FF4</vt:lpwstr>
  </property>
  <property fmtid="{D5CDD505-2E9C-101B-9397-08002B2CF9AE}" pid="3" name="RecordPoint_WorkflowType">
    <vt:lpwstr>ActiveSubmitStub</vt:lpwstr>
  </property>
  <property fmtid="{D5CDD505-2E9C-101B-9397-08002B2CF9AE}" pid="4" name="RecordPoint_ActiveItemSiteId">
    <vt:lpwstr>{8003c3b3-d20c-4e9a-bee9-0e2243d810ee}</vt:lpwstr>
  </property>
  <property fmtid="{D5CDD505-2E9C-101B-9397-08002B2CF9AE}" pid="5" name="RecordPoint_ActiveItemListId">
    <vt:lpwstr>{c2343697-786a-4864-9b9e-d8eda4729cc2}</vt:lpwstr>
  </property>
  <property fmtid="{D5CDD505-2E9C-101B-9397-08002B2CF9AE}" pid="6" name="RecordPoint_ActiveItemWebId">
    <vt:lpwstr>{ce0940a8-fbdd-4d61-aa5f-5fccf7e3a693}</vt:lpwstr>
  </property>
  <property fmtid="{D5CDD505-2E9C-101B-9397-08002B2CF9AE}" pid="7" name="RecordPoint_SubmissionDate">
    <vt:lpwstr/>
  </property>
  <property fmtid="{D5CDD505-2E9C-101B-9397-08002B2CF9AE}" pid="8" name="RecordPoint_RecordNumberSubmitted">
    <vt:lpwstr/>
  </property>
  <property fmtid="{D5CDD505-2E9C-101B-9397-08002B2CF9AE}" pid="9" name="RecordPoint_ActiveItemMoved">
    <vt:lpwstr/>
  </property>
  <property fmtid="{D5CDD505-2E9C-101B-9397-08002B2CF9AE}" pid="10" name="RecordPoint_SubmissionCompleted">
    <vt:lpwstr/>
  </property>
  <property fmtid="{D5CDD505-2E9C-101B-9397-08002B2CF9AE}" pid="11" name="RecordPoint_RecordFormat">
    <vt:lpwstr/>
  </property>
  <property fmtid="{D5CDD505-2E9C-101B-9397-08002B2CF9AE}" pid="12" name="Mendeley Recent Style Id 0_1">
    <vt:lpwstr>http://www.zotero.org/styles/american-medical-association</vt:lpwstr>
  </property>
  <property fmtid="{D5CDD505-2E9C-101B-9397-08002B2CF9AE}" pid="13" name="Mendeley Recent Style Name 0_1">
    <vt:lpwstr>American Medical Association</vt:lpwstr>
  </property>
  <property fmtid="{D5CDD505-2E9C-101B-9397-08002B2CF9AE}" pid="14" name="Mendeley Recent Style Id 1_1">
    <vt:lpwstr>http://www.zotero.org/styles/austral-ecology</vt:lpwstr>
  </property>
  <property fmtid="{D5CDD505-2E9C-101B-9397-08002B2CF9AE}" pid="15" name="Mendeley Recent Style Name 1_1">
    <vt:lpwstr>Austral Ecology</vt:lpwstr>
  </property>
  <property fmtid="{D5CDD505-2E9C-101B-9397-08002B2CF9AE}" pid="16" name="Mendeley Recent Style Id 2_1">
    <vt:lpwstr>http://csl.mendeley.com/styles/515185481/austral-ecology</vt:lpwstr>
  </property>
  <property fmtid="{D5CDD505-2E9C-101B-9397-08002B2CF9AE}" pid="17" name="Mendeley Recent Style Name 2_1">
    <vt:lpwstr>Austral Ecology - Donna Belder</vt:lpwstr>
  </property>
  <property fmtid="{D5CDD505-2E9C-101B-9397-08002B2CF9AE}" pid="18" name="Mendeley Recent Style Id 3_1">
    <vt:lpwstr>http://www.zotero.org/styles/biological-conservation</vt:lpwstr>
  </property>
  <property fmtid="{D5CDD505-2E9C-101B-9397-08002B2CF9AE}" pid="19" name="Mendeley Recent Style Name 3_1">
    <vt:lpwstr>Biological Conservation</vt:lpwstr>
  </property>
  <property fmtid="{D5CDD505-2E9C-101B-9397-08002B2CF9AE}" pid="20" name="Mendeley Recent Style Id 4_1">
    <vt:lpwstr>http://www.zotero.org/styles/conservation-biology</vt:lpwstr>
  </property>
  <property fmtid="{D5CDD505-2E9C-101B-9397-08002B2CF9AE}" pid="21" name="Mendeley Recent Style Name 4_1">
    <vt:lpwstr>Conservation Biology</vt:lpwstr>
  </property>
  <property fmtid="{D5CDD505-2E9C-101B-9397-08002B2CF9AE}" pid="22" name="Mendeley Recent Style Id 5_1">
    <vt:lpwstr>http://www.zotero.org/styles/oecologia</vt:lpwstr>
  </property>
  <property fmtid="{D5CDD505-2E9C-101B-9397-08002B2CF9AE}" pid="23" name="Mendeley Recent Style Name 5_1">
    <vt:lpwstr>Oecologia</vt:lpwstr>
  </property>
  <property fmtid="{D5CDD505-2E9C-101B-9397-08002B2CF9AE}" pid="24" name="Mendeley Recent Style Id 6_1">
    <vt:lpwstr>http://www.zotero.org/styles/oikos</vt:lpwstr>
  </property>
  <property fmtid="{D5CDD505-2E9C-101B-9397-08002B2CF9AE}" pid="25" name="Mendeley Recent Style Name 6_1">
    <vt:lpwstr>Oikos</vt:lpwstr>
  </property>
  <property fmtid="{D5CDD505-2E9C-101B-9397-08002B2CF9AE}" pid="26" name="Mendeley Recent Style Id 7_1">
    <vt:lpwstr>http://csl.mendeley.com/styles/515185481/tssc</vt:lpwstr>
  </property>
  <property fmtid="{D5CDD505-2E9C-101B-9397-08002B2CF9AE}" pid="27" name="Mendeley Recent Style Name 7_1">
    <vt:lpwstr>TSSC - Donna Belder</vt:lpwstr>
  </property>
  <property fmtid="{D5CDD505-2E9C-101B-9397-08002B2CF9AE}" pid="28" name="Mendeley Recent Style Id 8_1">
    <vt:lpwstr>https://csl.mendeley.com/styles/515185481/tssc</vt:lpwstr>
  </property>
  <property fmtid="{D5CDD505-2E9C-101B-9397-08002B2CF9AE}" pid="29" name="Mendeley Recent Style Name 8_1">
    <vt:lpwstr>TSSC - Donna Belder</vt:lpwstr>
  </property>
  <property fmtid="{D5CDD505-2E9C-101B-9397-08002B2CF9AE}" pid="30" name="Mendeley Recent Style Id 9_1">
    <vt:lpwstr>http://www.zotero.org/styles/wildlife-research</vt:lpwstr>
  </property>
  <property fmtid="{D5CDD505-2E9C-101B-9397-08002B2CF9AE}" pid="31" name="Mendeley Recent Style Name 9_1">
    <vt:lpwstr>Wildlife Research</vt:lpwstr>
  </property>
  <property fmtid="{D5CDD505-2E9C-101B-9397-08002B2CF9AE}" pid="32" name="Mendeley Document_1">
    <vt:lpwstr>True</vt:lpwstr>
  </property>
  <property fmtid="{D5CDD505-2E9C-101B-9397-08002B2CF9AE}" pid="33" name="Mendeley Unique User Id_1">
    <vt:lpwstr>123bc7e8-76f0-3bbb-974b-31f3090491d5</vt:lpwstr>
  </property>
  <property fmtid="{D5CDD505-2E9C-101B-9397-08002B2CF9AE}" pid="34" name="Mendeley Citation Style_1">
    <vt:lpwstr>http://csl.mendeley.com/styles/515185481/tssc</vt:lpwstr>
  </property>
  <property fmtid="{D5CDD505-2E9C-101B-9397-08002B2CF9AE}" pid="35" name="RecordPoint_ActiveItemUniqueId">
    <vt:lpwstr>{4d3fe453-3658-4c5f-9726-66511886933a}</vt:lpwstr>
  </property>
  <property fmtid="{D5CDD505-2E9C-101B-9397-08002B2CF9AE}" pid="36" name="Order">
    <vt:r8>28200</vt:r8>
  </property>
  <property fmtid="{D5CDD505-2E9C-101B-9397-08002B2CF9AE}" pid="37" name="ComplianceAssetId">
    <vt:lpwstr/>
  </property>
  <property fmtid="{D5CDD505-2E9C-101B-9397-08002B2CF9AE}" pid="38" name="_ExtendedDescription">
    <vt:lpwstr/>
  </property>
  <property fmtid="{D5CDD505-2E9C-101B-9397-08002B2CF9AE}" pid="39" name="TriggerFlowInfo">
    <vt:lpwstr/>
  </property>
  <property fmtid="{D5CDD505-2E9C-101B-9397-08002B2CF9AE}" pid="40" name="MediaServiceImageTags">
    <vt:lpwstr/>
  </property>
</Properties>
</file>