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2" r:id="rId5"/>
  </p:sldMasterIdLst>
  <p:notesMasterIdLst>
    <p:notesMasterId r:id="rId48"/>
  </p:notesMasterIdLst>
  <p:handoutMasterIdLst>
    <p:handoutMasterId r:id="rId49"/>
  </p:handoutMasterIdLst>
  <p:sldIdLst>
    <p:sldId id="2147471605" r:id="rId6"/>
    <p:sldId id="2147471606" r:id="rId7"/>
    <p:sldId id="287" r:id="rId8"/>
    <p:sldId id="314" r:id="rId9"/>
    <p:sldId id="383" r:id="rId10"/>
    <p:sldId id="349" r:id="rId11"/>
    <p:sldId id="2147471607" r:id="rId12"/>
    <p:sldId id="365" r:id="rId13"/>
    <p:sldId id="366" r:id="rId14"/>
    <p:sldId id="317" r:id="rId15"/>
    <p:sldId id="373" r:id="rId16"/>
    <p:sldId id="2147471592" r:id="rId17"/>
    <p:sldId id="397" r:id="rId18"/>
    <p:sldId id="398" r:id="rId19"/>
    <p:sldId id="371" r:id="rId20"/>
    <p:sldId id="399" r:id="rId21"/>
    <p:sldId id="401" r:id="rId22"/>
    <p:sldId id="402" r:id="rId23"/>
    <p:sldId id="380" r:id="rId24"/>
    <p:sldId id="2147471609" r:id="rId25"/>
    <p:sldId id="2147471610" r:id="rId26"/>
    <p:sldId id="2147471611" r:id="rId27"/>
    <p:sldId id="2147471612" r:id="rId28"/>
    <p:sldId id="2147471613" r:id="rId29"/>
    <p:sldId id="2147471603" r:id="rId30"/>
    <p:sldId id="384" r:id="rId31"/>
    <p:sldId id="2147471604" r:id="rId32"/>
    <p:sldId id="385" r:id="rId33"/>
    <p:sldId id="315" r:id="rId34"/>
    <p:sldId id="388" r:id="rId35"/>
    <p:sldId id="389" r:id="rId36"/>
    <p:sldId id="386" r:id="rId37"/>
    <p:sldId id="404" r:id="rId38"/>
    <p:sldId id="2147471615" r:id="rId39"/>
    <p:sldId id="390" r:id="rId40"/>
    <p:sldId id="395" r:id="rId41"/>
    <p:sldId id="324" r:id="rId42"/>
    <p:sldId id="300" r:id="rId43"/>
    <p:sldId id="256" r:id="rId44"/>
    <p:sldId id="391" r:id="rId45"/>
    <p:sldId id="337" r:id="rId46"/>
    <p:sldId id="306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965C12-13F6-4F5D-B880-F95ABB6107DF}" v="24" dt="2026-09-04T06:02:14.728"/>
    <p1510:client id="{A57E806C-4939-4D20-A93B-A0C69AFFD7FD}" v="10" dt="2026-09-04T05:47:31.271"/>
    <p1510:client id="{B316B3ED-9ACB-4FE3-9793-97D73B8190E1}" v="4" dt="2026-09-04T05:53:06.0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6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24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ear, Terese" userId="308ac56c-06ba-4d0b-9728-779ab3eae2e4" providerId="ADAL" clId="{90A30F0F-2C57-45B0-B2FE-E9E49D7039FF}"/>
    <pc:docChg chg="mod">
      <pc:chgData name="Clear, Terese" userId="308ac56c-06ba-4d0b-9728-779ab3eae2e4" providerId="ADAL" clId="{90A30F0F-2C57-45B0-B2FE-E9E49D7039FF}" dt="2026-09-04T06:05:50.391" v="0"/>
      <pc:docMkLst>
        <pc:docMk/>
      </pc:docMkLst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397-4FAC-9F4A-DA0CBE048B2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397-4FAC-9F4A-DA0CBE048B2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397-4FAC-9F4A-DA0CBE048B2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397-4FAC-9F4A-DA0CBE048B26}"/>
              </c:ext>
            </c:extLst>
          </c:dPt>
          <c:dLbls>
            <c:dLbl>
              <c:idx val="0"/>
              <c:layout>
                <c:manualLayout>
                  <c:x val="1.6666666666666666E-2"/>
                  <c:y val="-0.133887349953831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397-4FAC-9F4A-DA0CBE048B26}"/>
                </c:ext>
              </c:extLst>
            </c:dLbl>
            <c:dLbl>
              <c:idx val="1"/>
              <c:layout>
                <c:manualLayout>
                  <c:x val="0.10833333333333323"/>
                  <c:y val="-0.127550681309098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397-4FAC-9F4A-DA0CBE048B26}"/>
                </c:ext>
              </c:extLst>
            </c:dLbl>
            <c:dLbl>
              <c:idx val="2"/>
              <c:layout>
                <c:manualLayout>
                  <c:x val="0.10555555555555556"/>
                  <c:y val="0.1076323338318580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397-4FAC-9F4A-DA0CBE048B26}"/>
                </c:ext>
              </c:extLst>
            </c:dLbl>
            <c:dLbl>
              <c:idx val="3"/>
              <c:layout>
                <c:manualLayout>
                  <c:x val="-7.0967847769028869E-2"/>
                  <c:y val="0.187284160054541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397-4FAC-9F4A-DA0CBE048B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'19 Placemat'!$A$4:$A$7</c:f>
              <c:strCache>
                <c:ptCount val="4"/>
                <c:pt idx="0">
                  <c:v>Class 19.1</c:v>
                </c:pt>
                <c:pt idx="1">
                  <c:v>Class 19.2</c:v>
                </c:pt>
                <c:pt idx="2">
                  <c:v>Class 19.1 and 19.2</c:v>
                </c:pt>
                <c:pt idx="3">
                  <c:v>Dep't assessed</c:v>
                </c:pt>
              </c:strCache>
            </c:strRef>
          </c:cat>
          <c:val>
            <c:numRef>
              <c:f>'19 Placemat'!$B$4:$B$7</c:f>
              <c:numCache>
                <c:formatCode>General</c:formatCode>
                <c:ptCount val="4"/>
                <c:pt idx="0">
                  <c:v>35236</c:v>
                </c:pt>
                <c:pt idx="1">
                  <c:v>169096</c:v>
                </c:pt>
                <c:pt idx="2">
                  <c:v>5514</c:v>
                </c:pt>
                <c:pt idx="3">
                  <c:v>377502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397-4FAC-9F4A-DA0CBE048B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F931566-88B0-EDD3-DFDE-6E802886007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AD81E4-A8FB-3D19-FFBC-8FE96DC346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6D26EC-B454-4FF6-8C99-E0FE21AA10F9}" type="datetimeFigureOut">
              <a:rPr lang="en-AU" smtClean="0"/>
              <a:t>4/09/2026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398711-394B-B0A6-CB35-6D630A42726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68A718-2DD2-7641-B66D-61D42FEE25A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B0F073-595A-46F4-B496-88A41E803C35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049893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6E2469-F9FC-44E6-83D6-743F253EAB26}" type="datetimeFigureOut">
              <a:rPr lang="en-AU" smtClean="0"/>
              <a:t>4/09/2026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8A45C6-7088-478D-BF8B-0C46D3614D0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0640273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83863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2943797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5629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75763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327877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907123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77536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716588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83CC0-A590-5E23-DA68-8D9B7FB31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3B7F19-C8EA-42F3-883A-B53CC18E0E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21C4E3-DB69-5F05-E60B-D4E1691BB9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932457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617028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8384769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608180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18380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8D2A3-20CA-0C3D-1082-967970ED4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308AFE-0895-FEF3-CBED-4168F99531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432F7D-69E5-095C-3F93-5938512089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459970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864146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079608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545736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079608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224753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8F371-30D8-E394-80BC-D7E84B5EB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D22D3A-73AD-0A74-3FBD-182B86AAD3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701B18-8760-C1EB-9BCE-2CB602FE7C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AU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8414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2652153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11953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65F12-C36D-E93C-E07C-A29929BDE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690A42-A2B5-42A3-2BA9-0B18940C31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6D4E2F-14F1-92E9-05D2-732C45533B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2182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19188" y="138113"/>
            <a:ext cx="4651375" cy="2617787"/>
          </a:xfrm>
        </p:spPr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52624" y="3056676"/>
            <a:ext cx="6395985" cy="6664556"/>
          </a:xfr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283550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37660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44491-B338-F32C-CDF3-6E1487B6FE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DED455-377B-2F59-DCA0-DE0D7E2BF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BD2D65-C5BB-13F3-9D06-F97771B64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7CE69D-D0A5-1889-A756-73EF53CE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DA785-1223-BC14-6DE0-A8633F164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EDAE2-604A-41CC-A75D-ACE651F5694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0457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34C61-4A36-9848-144E-0C5AFB5B2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BF653B-FFAA-F5D9-EDAA-00FA019172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4CB46-9B48-7851-C6BA-E5DD5A9EC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7E146-6872-932D-C980-F050E73A4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C8AD8E-427E-9B3E-1F19-AFBC97883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EDAE2-604A-41CC-A75D-ACE651F5694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6218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A9FAF-EB79-4DE2-91BD-BD8DB30D4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5E9B3A-2C4B-F5BE-0638-F050DB7F6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DBFEED-0F83-57F0-65EF-DD922AA574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81D3E-7F96-0E91-2B7F-B7562BB0FB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DD64F7-2898-22F4-A352-5EAB71F8B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EDAE2-604A-41CC-A75D-ACE651F5694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78174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564D8-949F-8F73-203B-C634B7F177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8A1F52-A4A7-891A-6278-0F2AB49D49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690469-806F-0D1B-6EF6-D5B2FA210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CD851C-3684-025E-34B0-26C459F16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F23908-6CB9-EE4B-A312-DBACD4096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9F3FC7-1EEB-D947-C260-FF84E3E87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EDAE2-604A-41CC-A75D-ACE651F5694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8306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8C251-AE98-BA39-A8A6-4BF48C354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476097-F282-9D7A-A0B5-1220F2188E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B811B5-59ED-8C18-77B8-85C3FA08E4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4FE63B-4720-6B50-E80F-E118C61370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2EA5FD-88C9-D52C-A734-06B9A48036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738FB1-9B46-001F-3B82-52506DCE19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B3256E-AE41-38D7-A773-B0D5811F8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AC6394-F84C-4307-EF12-EA187D44B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EDAE2-604A-41CC-A75D-ACE651F5694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686533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0CDA7-BD14-FFE4-84B5-2DAD1DCAE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EA979D-68CB-CC74-23FB-F02C1AC4D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CCD7DD-09F4-85B6-07F4-5B1A80971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294895-BFCE-3ED3-2ED6-ACE0CEFDB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EDAE2-604A-41CC-A75D-ACE651F5694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48446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CB6505-7BC5-F32B-91E4-FA23D933A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528C1F-1867-C984-2B92-59A8BC2B1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94F3E7-E740-59E5-1C76-96307FCEA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EDAE2-604A-41CC-A75D-ACE651F5694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22910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EA032-DDC7-408C-A618-4DD2C0C99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ADF076-7183-824F-D45D-2B20CCB2C8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52356B-F6E6-DD87-B590-D84517BDCF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6589F2-AC4D-5D77-06B8-7531C3A56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4CA305-B24B-70A7-9B81-02B226AAD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36986E-C233-ADBE-40DE-D4E592236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EDAE2-604A-41CC-A75D-ACE651F5694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5807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59DE7-58A0-2D8D-F3D5-EA25E7CA9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DFAEBE-F1C6-98D5-A6FA-6EB88BE271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2DB84-D50E-C95B-FA72-183C26DE66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E19618-94D6-5B04-A4CC-EBD83A8A5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A01740-044D-FF03-56E0-EC48A1371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F3CE75-0AE3-F2AF-5692-197F04920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EDAE2-604A-41CC-A75D-ACE651F5694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8270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485CB-66D8-A014-643C-DCD818CEA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F37EF7-731E-2E47-976F-DFB2B6ECC6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4522CF-66D3-7555-3F81-6A686CF0D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75300-FFCA-D9E9-50BD-4719013F8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BCA89-E240-66FC-FC88-CC3EA5FC9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EDAE2-604A-41CC-A75D-ACE651F5694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75348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744B64-0BF2-6711-DC62-FA64759BFD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2DF395-2484-40C5-169A-6333CC42B2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0202F0-A02F-7783-29F6-C853F6765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60D814-AF6D-FE10-B578-A52E1842E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E8EB59-857E-0B3A-11F3-8DBAF3236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EDAE2-604A-41CC-A75D-ACE651F5694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481705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bg>
      <p:bgPr>
        <a:solidFill>
          <a:schemeClr val="bg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A2DFB5-8B00-2D60-251B-0760199BA9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5186" y="3151098"/>
            <a:ext cx="4928201" cy="6464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marL="0" marR="0" lvl="0" indent="0" algn="l" defTabSz="457200" rtl="0" eaLnBrk="1" fontAlgn="base" latinLnBrk="0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33333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/>
              </a:rPr>
              <a:t>Subheading</a:t>
            </a:r>
          </a:p>
          <a:p>
            <a:pPr marL="0" marR="0" lvl="0" indent="0" algn="l" defTabSz="457200" rtl="0" eaLnBrk="1" fontAlgn="base" latinLnBrk="0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000" b="0" i="0" u="none" strike="noStrike" kern="1200" cap="none" spc="0" normalizeH="0" baseline="0" noProof="0">
              <a:ln>
                <a:noFill/>
              </a:ln>
              <a:solidFill>
                <a:srgbClr val="333333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BC4C94C-F4D6-5826-679A-82424D1B7901}"/>
              </a:ext>
            </a:extLst>
          </p:cNvPr>
          <p:cNvCxnSpPr/>
          <p:nvPr userDrawn="1"/>
        </p:nvCxnSpPr>
        <p:spPr>
          <a:xfrm>
            <a:off x="1092832" y="6248618"/>
            <a:ext cx="4248149" cy="0"/>
          </a:xfrm>
          <a:prstGeom prst="line">
            <a:avLst/>
          </a:prstGeom>
          <a:noFill/>
          <a:ln w="6350" cap="flat" cmpd="sng" algn="ctr">
            <a:solidFill>
              <a:srgbClr val="333333"/>
            </a:solidFill>
            <a:prstDash val="solid"/>
          </a:ln>
          <a:effectLst/>
        </p:spPr>
      </p:cxn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EF98EF4C-B917-2A40-796F-636B1FDE67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3669" y="3825451"/>
            <a:ext cx="4928202" cy="403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Day Month Year</a:t>
            </a:r>
          </a:p>
        </p:txBody>
      </p:sp>
      <p:sp>
        <p:nvSpPr>
          <p:cNvPr id="43" name="Title 42">
            <a:extLst>
              <a:ext uri="{FF2B5EF4-FFF2-40B4-BE49-F238E27FC236}">
                <a16:creationId xmlns:a16="http://schemas.microsoft.com/office/drawing/2014/main" id="{A358187C-3D64-C566-B4CC-B8AE8179F2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7969" y="2069868"/>
            <a:ext cx="4945417" cy="838202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3600" b="1" i="0">
                <a:latin typeface="Calibri "/>
              </a:defRPr>
            </a:lvl1pPr>
          </a:lstStyle>
          <a:p>
            <a:r>
              <a:rPr lang="en-AU"/>
              <a:t>Heading 1 [max 2 lines]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39118412-518D-5B39-2958-1B46FB9967C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73668" y="5643566"/>
            <a:ext cx="4928200" cy="2679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1"/>
            </a:lvl1pPr>
          </a:lstStyle>
          <a:p>
            <a:pPr marL="0" marR="0" lvl="0" indent="0" algn="l" defTabSz="4572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333333">
                    <a:lumMod val="5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/>
              </a:rPr>
              <a:t>Author’s name/Presenter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69404F18-26C9-8049-9B24-438E84D1678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73666" y="5911483"/>
            <a:ext cx="4928201" cy="3371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Arial"/>
              </a:rPr>
              <a:t>Branch/Division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Calibri" panose="020F0502020204030204" pitchFamily="34" charset="0"/>
              <a:ea typeface="ＭＳ Ｐゴシック" panose="020B0600070205080204" pitchFamily="34" charset="-128"/>
              <a:cs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1AFC7F9-E994-69B1-F305-49E1147BA0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850" y="555091"/>
            <a:ext cx="2441453" cy="710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708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3">
            <a:extLst>
              <a:ext uri="{FF2B5EF4-FFF2-40B4-BE49-F238E27FC236}">
                <a16:creationId xmlns:a16="http://schemas.microsoft.com/office/drawing/2014/main" id="{E194AC54-BABD-116E-5B74-8EAA5E178B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882" y="728664"/>
            <a:ext cx="10262268" cy="917256"/>
          </a:xfrm>
          <a:prstGeom prst="rect">
            <a:avLst/>
          </a:prstGeom>
        </p:spPr>
        <p:txBody>
          <a:bodyPr/>
          <a:lstStyle>
            <a:lvl1pPr>
              <a:defRPr sz="5000">
                <a:latin typeface="+mn-lt"/>
              </a:defRPr>
            </a:lvl1pPr>
          </a:lstStyle>
          <a:p>
            <a:r>
              <a:rPr lang="en-US"/>
              <a:t>Heading 1</a:t>
            </a:r>
            <a:endParaRPr lang="en-AU"/>
          </a:p>
        </p:txBody>
      </p:sp>
      <p:sp>
        <p:nvSpPr>
          <p:cNvPr id="10" name="Text Placeholder 27">
            <a:extLst>
              <a:ext uri="{FF2B5EF4-FFF2-40B4-BE49-F238E27FC236}">
                <a16:creationId xmlns:a16="http://schemas.microsoft.com/office/drawing/2014/main" id="{D156E6CF-5182-8FC0-0E34-7E6AAEBB3F7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0883" y="1928218"/>
            <a:ext cx="4933030" cy="6318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/>
            </a:lvl1pPr>
          </a:lstStyle>
          <a:p>
            <a:pPr lvl="0"/>
            <a:r>
              <a:rPr lang="en-US"/>
              <a:t>Heading 2</a:t>
            </a:r>
          </a:p>
        </p:txBody>
      </p:sp>
      <p:sp>
        <p:nvSpPr>
          <p:cNvPr id="3" name="Picture Placeholder 21">
            <a:extLst>
              <a:ext uri="{FF2B5EF4-FFF2-40B4-BE49-F238E27FC236}">
                <a16:creationId xmlns:a16="http://schemas.microsoft.com/office/drawing/2014/main" id="{B7A95740-33FA-0217-88F1-25FF2EA7D85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300120" y="1920222"/>
            <a:ext cx="4933030" cy="3531755"/>
          </a:xfrm>
          <a:prstGeom prst="roundRect">
            <a:avLst>
              <a:gd name="adj" fmla="val 7910"/>
            </a:avLst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BE07843-4708-4BFD-7686-D88B619A959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70882" y="2792413"/>
            <a:ext cx="5125118" cy="28463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0" indent="-457200">
              <a:buFont typeface="Arial" panose="020B0604020202020204" pitchFamily="34" charset="0"/>
              <a:buChar char="•"/>
              <a:defRPr sz="2000" b="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92230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DD5C8-A672-A4C5-D493-B648C8B4CF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132E55-7659-FB9F-3134-BAC224213A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A89DA6-551C-42D5-6F10-6CC8BB2EB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7D84D-2CE4-8DDB-792B-F74A96B77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EE0E4-F01A-AB81-5D4D-4065C209C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C98F4-0013-4966-BBF4-FA2DABC3572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38285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E1FB8-0686-CDF1-652C-F118CADC5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33716-0BBD-C1D5-7D52-199038F569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6D55C9-154D-2873-A885-043C6A124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08636-CEBD-33CC-B187-AAF01300E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65796-8A41-4997-10C4-F821EE35C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C98F4-0013-4966-BBF4-FA2DABC3572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25427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38F07-E87D-5406-562E-1A81F980B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26397B-A09B-F670-E003-01542B2AA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1F8DBC-AC10-9743-CEBD-41008607C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417F8-61AA-945E-C890-E25A9B2CE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375182-42BC-A5AF-D6DD-4F56B8821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C98F4-0013-4966-BBF4-FA2DABC3572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17927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72C52-AFED-32B7-1D8F-ECDB3D162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7073E1-E674-C0CC-5E03-E0EE585B6F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2E5A61-4C7E-B0D7-451C-8F4E0EFBF7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AFD6D1-79A0-E3C1-4E76-9A319D7ED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CC5CAA-69FA-B480-B00B-0E0C8FCDA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BE178-7B00-F61B-452E-D0BF0C865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C98F4-0013-4966-BBF4-FA2DABC3572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398575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7A0C9-8A21-C43C-8D54-77CAFE644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1F1B4-DE01-620D-2154-54728A0995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FA47F9-F1C1-3579-A2C7-DE96ACB3E7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A4CAA9-4D25-CC85-C008-495C5EEB45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FA5ED8-DD66-3C99-FE6C-43C7EB5E71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8A6BFE-0916-A40A-C399-5A3A80A89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53E1EF-E211-9954-CDF2-10360DD60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0C4C8D-28E7-8EB9-B068-3426BC3A5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C98F4-0013-4966-BBF4-FA2DABC3572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862699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236BA-9D38-206E-D7C5-2A8A38DF6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0C43BEE-C047-2CCB-693A-6056B676F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CD76D4-A92C-46ED-B6C4-DDB0F2869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4472DB-E6B1-0577-7E9A-BDBDDFDD4F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C98F4-0013-4966-BBF4-FA2DABC3572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75037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CCA7B6-B2D8-08B4-390D-B966EF0AF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3F5A58-BC7D-4448-AD0B-130F74ED7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CCEE4E-11BD-8BAB-F112-23F47B0C8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C98F4-0013-4966-BBF4-FA2DABC3572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132838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D7CAC-1DF8-A952-6DE5-E5AD180BF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1E5319-5CFA-A192-AE90-92B65D8D49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7445B-B376-599A-3C80-B5345D6341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90BE6D-E0A0-AB92-1F17-1C14760A2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92F1AB-171C-A5CD-8EC2-4F65B53C7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C3C703-6E1E-A2F2-5A82-D801B9D7A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C98F4-0013-4966-BBF4-FA2DABC3572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919026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07C56-33BA-3981-44E7-09D417768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2C67B0-A096-4498-9593-A505CF5B2A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CB09FE-793A-DD56-26C9-DDF95D8CB2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206315-8015-C635-8596-4F0F581A7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E6CF7A-1286-F443-F23A-5E9EE1388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A81CF2-5364-BA57-C4A7-E752FFF7E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C98F4-0013-4966-BBF4-FA2DABC3572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60108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C62E5-885E-1F95-85F3-6093AB785B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3327E91-9FAA-1BCD-A449-5682E08A2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FE68E-1FD4-9DC2-2296-72F865BB8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8B705-792A-05D9-A397-EBB165555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D70EF-4AA3-A96A-389C-22328DFA7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C98F4-0013-4966-BBF4-FA2DABC3572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883508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7A49C5-0B2B-1994-2578-4D8A25F583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CE2869-21D2-7E0E-6632-D827C928B4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1A3EF-0939-DEB5-DDB3-CD4C0F734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A780D-786D-2504-54C0-238117E13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1F035-B677-3408-F700-DB23A82C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C98F4-0013-4966-BBF4-FA2DABC3572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148412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888F8-A9AB-3A59-B5C5-2A1BF6967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04807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84B6A0-5B11-1501-469D-395C8C03B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BB6AAA-BC8B-99DE-D75B-05DFD6038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505977-667A-C94D-4A66-4C1E7D4D57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4A672-B7EC-C5EE-91B1-F0D77578C9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46144-5C58-B06B-BBA4-9675F8AB97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0EDAE2-604A-41CC-A75D-ACE651F56944}" type="slidenum">
              <a:rPr lang="en-AU" smtClean="0"/>
              <a:t>‹#›</a:t>
            </a:fld>
            <a:endParaRPr lang="en-A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9AEB12-3C77-9299-AE3C-1E020836FCA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785612" y="63500"/>
            <a:ext cx="652463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2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3C29BF-FEC9-0E72-E90E-E714F177C860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5785612" y="6611620"/>
            <a:ext cx="652463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2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4266367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6BFA96-830D-E2DD-3309-9245ABF39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1460D9-5C98-B3E8-3CDC-649C3EC34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B3167-3CC0-B8E8-AA3C-C66CF81425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F757E-EA2A-8288-B594-B26BA86159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U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E66E8-4DA6-605C-636A-EA2D8A91B5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1C98F4-0013-4966-BBF4-FA2DABC3572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36292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hyperlink" Target="https://www.agriculture.gov.au/biosecurity-trade/import/industry-advice/2026/52-2026" TargetMode="External"/><Relationship Id="rId7" Type="http://schemas.openxmlformats.org/officeDocument/2006/relationships/image" Target="../media/image7.sv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hyperlink" Target="https://www.agriculture.gov.au/biosecurity-trade/import/industry-advice/2026/56-2026" TargetMode="External"/><Relationship Id="rId4" Type="http://schemas.openxmlformats.org/officeDocument/2006/relationships/hyperlink" Target="https://www.agriculture.gov.au/biosecurity-trade/import/industry-advice/2026/55-2026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sv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5.jpe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5.jpe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svg"/><Relationship Id="rId9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5.jpe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image" Target="../media/image42.svg"/><Relationship Id="rId4" Type="http://schemas.openxmlformats.org/officeDocument/2006/relationships/image" Target="../media/image28.svg"/><Relationship Id="rId9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5.jpe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6.jpeg"/><Relationship Id="rId5" Type="http://schemas.openxmlformats.org/officeDocument/2006/relationships/image" Target="../media/image8.svg"/><Relationship Id="rId4" Type="http://schemas.openxmlformats.org/officeDocument/2006/relationships/image" Target="../media/image7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microsoft.com/office/2007/relationships/hdphoto" Target="../media/hdphoto2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5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1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.pn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mailto:class19@aff.gov.au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5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png"/><Relationship Id="rId4" Type="http://schemas.openxmlformats.org/officeDocument/2006/relationships/image" Target="../media/image5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griculture.gov.au/biosecurity-trade/import/goods/food/type" TargetMode="External"/><Relationship Id="rId3" Type="http://schemas.openxmlformats.org/officeDocument/2006/relationships/image" Target="../media/image5.jpeg"/><Relationship Id="rId7" Type="http://schemas.openxmlformats.org/officeDocument/2006/relationships/hyperlink" Target="https://www.agriculture.gov.au/biosecurity-trade/import/goods/food/certification/safety-management-certificates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agriculture.gov.au/biosecurity-trade/import/goods/food/type/prohibited-plants-fungi" TargetMode="External"/><Relationship Id="rId5" Type="http://schemas.openxmlformats.org/officeDocument/2006/relationships/hyperlink" Target="https://www.agriculture.gov.au/biosecurity-trade/import/goods/food/inspection-testing/ifis" TargetMode="External"/><Relationship Id="rId4" Type="http://schemas.openxmlformats.org/officeDocument/2006/relationships/hyperlink" Target="http://www.agriculture.gov.au/import/online-services/bicon" TargetMode="External"/><Relationship Id="rId9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svg"/><Relationship Id="rId3" Type="http://schemas.openxmlformats.org/officeDocument/2006/relationships/image" Target="../media/image70.svg"/><Relationship Id="rId7" Type="http://schemas.openxmlformats.org/officeDocument/2006/relationships/image" Target="../media/image74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svg"/><Relationship Id="rId5" Type="http://schemas.openxmlformats.org/officeDocument/2006/relationships/image" Target="../media/image72.svg"/><Relationship Id="rId10" Type="http://schemas.openxmlformats.org/officeDocument/2006/relationships/image" Target="../media/image5.jpeg"/><Relationship Id="rId4" Type="http://schemas.openxmlformats.org/officeDocument/2006/relationships/image" Target="../media/image71.svg"/><Relationship Id="rId9" Type="http://schemas.openxmlformats.org/officeDocument/2006/relationships/image" Target="../media/image76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odstandards.gov.au/consumer/imported-foods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haveyoursay.agriculture.gov.au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oodstandards.gov.au/food-standards-code/legislation" TargetMode="External"/><Relationship Id="rId3" Type="http://schemas.openxmlformats.org/officeDocument/2006/relationships/hyperlink" Target="https://www.agriculture.gov.au/biosecurity-trade/import/goods/food/notices" TargetMode="External"/><Relationship Id="rId7" Type="http://schemas.openxmlformats.org/officeDocument/2006/relationships/hyperlink" Target="https://www.agriculture.gov.au/biosecurity-trade/import/goods/food/how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agriculture.gov.au/biosecurity-trade/import/goods/food/inspection-testing/ifis" TargetMode="External"/><Relationship Id="rId5" Type="http://schemas.openxmlformats.org/officeDocument/2006/relationships/hyperlink" Target="https://bicon.agriculture.gov.au/" TargetMode="External"/><Relationship Id="rId4" Type="http://schemas.openxmlformats.org/officeDocument/2006/relationships/hyperlink" Target="https://www.agriculture.gov.au/biosecurity-trade/import/goods/food/legislation" TargetMode="Externa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DBD89-318E-1AC7-C9B0-14047B0F3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6CF69D-96D9-46F6-98B5-B1C6CFF60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102" y="2761545"/>
            <a:ext cx="4945417" cy="1334909"/>
          </a:xfrm>
        </p:spPr>
        <p:txBody>
          <a:bodyPr>
            <a:noAutofit/>
          </a:bodyPr>
          <a:lstStyle/>
          <a:p>
            <a:r>
              <a:rPr lang="en-AU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Biosecurity Update and Reforms 2026</a:t>
            </a:r>
            <a:endParaRPr lang="en-AU" sz="4400" dirty="0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992D33F7-4B9B-03C0-FBDA-A2C4116D9D2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4727" y="5884929"/>
            <a:ext cx="5954988" cy="337136"/>
          </a:xfrm>
        </p:spPr>
        <p:txBody>
          <a:bodyPr>
            <a:noAutofit/>
          </a:bodyPr>
          <a:lstStyle/>
          <a:p>
            <a:r>
              <a:rPr lang="en-AU" b="1" dirty="0">
                <a:latin typeface="Calibri "/>
              </a:rPr>
              <a:t>Goods and Conveyance Policy – Biosecurity Operations Division </a:t>
            </a:r>
          </a:p>
          <a:p>
            <a:endParaRPr lang="en-AU" b="1" dirty="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5ABB4EC-CA5D-C8A7-9F2E-59C0BC52A79B}"/>
              </a:ext>
            </a:extLst>
          </p:cNvPr>
          <p:cNvSpPr/>
          <p:nvPr/>
        </p:nvSpPr>
        <p:spPr>
          <a:xfrm>
            <a:off x="5901868" y="446858"/>
            <a:ext cx="6113617" cy="5964284"/>
          </a:xfrm>
          <a:custGeom>
            <a:avLst/>
            <a:gdLst>
              <a:gd name="connsiteX0" fmla="*/ 0 w 1547374"/>
              <a:gd name="connsiteY0" fmla="*/ 0 h 1541765"/>
              <a:gd name="connsiteX1" fmla="*/ 1025661 w 1547374"/>
              <a:gd name="connsiteY1" fmla="*/ 0 h 1541765"/>
              <a:gd name="connsiteX2" fmla="*/ 1025661 w 1547374"/>
              <a:gd name="connsiteY2" fmla="*/ 83 h 1541765"/>
              <a:gd name="connsiteX3" fmla="*/ 1026596 w 1547374"/>
              <a:gd name="connsiteY3" fmla="*/ 0 h 1541765"/>
              <a:gd name="connsiteX4" fmla="*/ 1547374 w 1547374"/>
              <a:gd name="connsiteY4" fmla="*/ 520778 h 1541765"/>
              <a:gd name="connsiteX5" fmla="*/ 1547267 w 1547374"/>
              <a:gd name="connsiteY5" fmla="*/ 521990 h 1541765"/>
              <a:gd name="connsiteX6" fmla="*/ 1547374 w 1547374"/>
              <a:gd name="connsiteY6" fmla="*/ 521990 h 1541765"/>
              <a:gd name="connsiteX7" fmla="*/ 1547374 w 1547374"/>
              <a:gd name="connsiteY7" fmla="*/ 1541765 h 1541765"/>
              <a:gd name="connsiteX8" fmla="*/ 534190 w 1547374"/>
              <a:gd name="connsiteY8" fmla="*/ 1541765 h 1541765"/>
              <a:gd name="connsiteX9" fmla="*/ 534190 w 1547374"/>
              <a:gd name="connsiteY9" fmla="*/ 1540582 h 1541765"/>
              <a:gd name="connsiteX10" fmla="*/ 520778 w 1547374"/>
              <a:gd name="connsiteY10" fmla="*/ 1541765 h 1541765"/>
              <a:gd name="connsiteX11" fmla="*/ 0 w 1547374"/>
              <a:gd name="connsiteY11" fmla="*/ 1020987 h 1541765"/>
              <a:gd name="connsiteX12" fmla="*/ 330 w 1547374"/>
              <a:gd name="connsiteY12" fmla="*/ 1017247 h 1541765"/>
              <a:gd name="connsiteX13" fmla="*/ 0 w 1547374"/>
              <a:gd name="connsiteY13" fmla="*/ 1017247 h 1541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47374" h="1541765">
                <a:moveTo>
                  <a:pt x="0" y="0"/>
                </a:moveTo>
                <a:lnTo>
                  <a:pt x="1025661" y="0"/>
                </a:lnTo>
                <a:lnTo>
                  <a:pt x="1025661" y="83"/>
                </a:lnTo>
                <a:lnTo>
                  <a:pt x="1026596" y="0"/>
                </a:lnTo>
                <a:cubicBezTo>
                  <a:pt x="1314214" y="0"/>
                  <a:pt x="1547374" y="233160"/>
                  <a:pt x="1547374" y="520778"/>
                </a:cubicBezTo>
                <a:lnTo>
                  <a:pt x="1547267" y="521990"/>
                </a:lnTo>
                <a:lnTo>
                  <a:pt x="1547374" y="521990"/>
                </a:lnTo>
                <a:lnTo>
                  <a:pt x="1547374" y="1541765"/>
                </a:lnTo>
                <a:lnTo>
                  <a:pt x="534190" y="1541765"/>
                </a:lnTo>
                <a:lnTo>
                  <a:pt x="534190" y="1540582"/>
                </a:lnTo>
                <a:lnTo>
                  <a:pt x="520778" y="1541765"/>
                </a:lnTo>
                <a:cubicBezTo>
                  <a:pt x="233160" y="1541765"/>
                  <a:pt x="0" y="1308605"/>
                  <a:pt x="0" y="1020987"/>
                </a:cubicBezTo>
                <a:lnTo>
                  <a:pt x="330" y="1017247"/>
                </a:lnTo>
                <a:lnTo>
                  <a:pt x="0" y="1017247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U" dirty="0"/>
          </a:p>
        </p:txBody>
      </p:sp>
      <p:pic>
        <p:nvPicPr>
          <p:cNvPr id="12" name="Picture 11" descr="A picture containing text, vector graphics, balloon, aircraft">
            <a:extLst>
              <a:ext uri="{FF2B5EF4-FFF2-40B4-BE49-F238E27FC236}">
                <a16:creationId xmlns:a16="http://schemas.microsoft.com/office/drawing/2014/main" id="{1B8AB1C0-590F-EF34-70CB-CC2578F9A10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9" t="-1691"/>
          <a:stretch/>
        </p:blipFill>
        <p:spPr>
          <a:xfrm>
            <a:off x="10596880" y="5247425"/>
            <a:ext cx="1595120" cy="161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3684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5309A8-4136-5DA9-62CA-2A37255A8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text, vector graphics, balloon, aircraft">
            <a:extLst>
              <a:ext uri="{FF2B5EF4-FFF2-40B4-BE49-F238E27FC236}">
                <a16:creationId xmlns:a16="http://schemas.microsoft.com/office/drawing/2014/main" id="{B9798DA5-8573-4C62-C09E-4C31266F331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9" t="-1691"/>
          <a:stretch/>
        </p:blipFill>
        <p:spPr>
          <a:xfrm>
            <a:off x="7846142" y="2470035"/>
            <a:ext cx="4345858" cy="438796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C13FB48-7005-D24C-8278-EC49DE541E44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415971D1-5165-F11F-AC3E-207C6046F6D2}"/>
              </a:ext>
            </a:extLst>
          </p:cNvPr>
          <p:cNvSpPr txBox="1">
            <a:spLocks/>
          </p:cNvSpPr>
          <p:nvPr/>
        </p:nvSpPr>
        <p:spPr>
          <a:xfrm>
            <a:off x="511278" y="1405878"/>
            <a:ext cx="4933030" cy="6318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b="1" dirty="0">
                <a:latin typeface="Calibri "/>
              </a:rPr>
              <a:t>Overview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BD20CB-AE8A-0A44-A652-BE5A8455347F}"/>
              </a:ext>
            </a:extLst>
          </p:cNvPr>
          <p:cNvCxnSpPr>
            <a:cxnSpLocks/>
          </p:cNvCxnSpPr>
          <p:nvPr/>
        </p:nvCxnSpPr>
        <p:spPr>
          <a:xfrm>
            <a:off x="511278" y="1890755"/>
            <a:ext cx="623641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F3C517-C9C9-D44A-15DB-86A7DE94CC92}"/>
              </a:ext>
            </a:extLst>
          </p:cNvPr>
          <p:cNvSpPr txBox="1">
            <a:spLocks/>
          </p:cNvSpPr>
          <p:nvPr/>
        </p:nvSpPr>
        <p:spPr>
          <a:xfrm>
            <a:off x="471948" y="2191991"/>
            <a:ext cx="6913590" cy="38533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chemeClr val="tx1"/>
                </a:solidFill>
                <a:latin typeface="Calibri "/>
              </a:rPr>
              <a:t>Sea Cargo Policy Reforms</a:t>
            </a:r>
          </a:p>
          <a:p>
            <a:pPr marL="457200" indent="-457200" algn="l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chemeClr val="tx1"/>
                </a:solidFill>
                <a:latin typeface="Calibri "/>
              </a:rPr>
              <a:t>STEPS update</a:t>
            </a:r>
          </a:p>
          <a:p>
            <a:pPr marL="457200" indent="-457200" algn="l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chemeClr val="tx1"/>
                </a:solidFill>
                <a:latin typeface="Calibri "/>
              </a:rPr>
              <a:t>Introducing the Biosecurity Business Pledge Australia</a:t>
            </a:r>
          </a:p>
          <a:p>
            <a:pPr marL="457200" indent="-457200" algn="l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chemeClr val="tx1"/>
                </a:solidFill>
                <a:latin typeface="Calibri "/>
              </a:rPr>
              <a:t>You and the law</a:t>
            </a:r>
          </a:p>
          <a:p>
            <a:pPr marL="457200" indent="-457200" algn="l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chemeClr val="tx1"/>
                </a:solidFill>
                <a:latin typeface="Calibri "/>
              </a:rPr>
              <a:t>Imported food update</a:t>
            </a:r>
          </a:p>
          <a:p>
            <a:pPr marL="457200" indent="-457200" algn="l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chemeClr val="tx1"/>
                </a:solidFill>
                <a:latin typeface="Calibri "/>
              </a:rPr>
              <a:t>Further Information </a:t>
            </a:r>
          </a:p>
          <a:p>
            <a:pPr marL="457200" indent="-457200" algn="l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chemeClr val="tx1"/>
                </a:solidFill>
                <a:latin typeface="Calibri "/>
              </a:rPr>
              <a:t>Questions</a:t>
            </a:r>
            <a:endParaRPr lang="en-AU" sz="2000" dirty="0">
              <a:latin typeface="Calibri 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B390B75-FC15-2013-C63D-6668718A5906}"/>
              </a:ext>
            </a:extLst>
          </p:cNvPr>
          <p:cNvCxnSpPr>
            <a:cxnSpLocks/>
          </p:cNvCxnSpPr>
          <p:nvPr/>
        </p:nvCxnSpPr>
        <p:spPr>
          <a:xfrm>
            <a:off x="597877" y="6353908"/>
            <a:ext cx="4337539" cy="0"/>
          </a:xfrm>
          <a:prstGeom prst="line">
            <a:avLst/>
          </a:prstGeom>
          <a:ln w="63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734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6AA0E3D-46F4-E53A-2867-E3317898F16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1612" y="1391728"/>
            <a:ext cx="6731224" cy="631825"/>
          </a:xfrm>
        </p:spPr>
        <p:txBody>
          <a:bodyPr>
            <a:normAutofit/>
          </a:bodyPr>
          <a:lstStyle/>
          <a:p>
            <a:r>
              <a:rPr lang="en-AU" sz="2800" dirty="0">
                <a:latin typeface="Calibri "/>
              </a:rPr>
              <a:t>Impacts of conflict in the Middle East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EB0D39-9C39-040D-8193-3ED7EA74221C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3C1CF40-33A1-A8F0-FA3D-70AA5CA48307}"/>
              </a:ext>
            </a:extLst>
          </p:cNvPr>
          <p:cNvSpPr/>
          <p:nvPr/>
        </p:nvSpPr>
        <p:spPr>
          <a:xfrm>
            <a:off x="491612" y="2811124"/>
            <a:ext cx="6835310" cy="2018250"/>
          </a:xfrm>
          <a:custGeom>
            <a:avLst/>
            <a:gdLst>
              <a:gd name="csX0" fmla="*/ 0 w 6835310"/>
              <a:gd name="csY0" fmla="*/ 0 h 2018250"/>
              <a:gd name="csX1" fmla="*/ 6835310 w 6835310"/>
              <a:gd name="csY1" fmla="*/ 0 h 2018250"/>
              <a:gd name="csX2" fmla="*/ 6835310 w 6835310"/>
              <a:gd name="csY2" fmla="*/ 2018250 h 2018250"/>
              <a:gd name="csX3" fmla="*/ 0 w 6835310"/>
              <a:gd name="csY3" fmla="*/ 2018250 h 2018250"/>
              <a:gd name="csX4" fmla="*/ 0 w 6835310"/>
              <a:gd name="csY4" fmla="*/ 0 h 20182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835310" h="2018250">
                <a:moveTo>
                  <a:pt x="0" y="0"/>
                </a:moveTo>
                <a:lnTo>
                  <a:pt x="6835310" y="0"/>
                </a:lnTo>
                <a:lnTo>
                  <a:pt x="6835310" y="2018250"/>
                </a:lnTo>
                <a:lnTo>
                  <a:pt x="0" y="201825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17021" tIns="20320" rIns="113792" bIns="20320" numCol="1" spcCol="1270" anchor="t" anchorCtr="0">
            <a:noAutofit/>
          </a:bodyPr>
          <a:lstStyle/>
          <a:p>
            <a:pPr marL="171450" lvl="1" indent="-171450" algn="l" defTabSz="711200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  <a:buChar char="•"/>
            </a:pPr>
            <a:r>
              <a:rPr lang="en-US" sz="1600" kern="1200" dirty="0">
                <a:latin typeface="Calibri "/>
                <a:ea typeface="Calibri"/>
                <a:cs typeface="Calibri"/>
              </a:rPr>
              <a:t>Fuel and fertiliser security are key focuses.</a:t>
            </a:r>
          </a:p>
          <a:p>
            <a:pPr marL="171450" lvl="1" indent="-171450" algn="l" defTabSz="711200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  <a:buChar char="•"/>
            </a:pPr>
            <a:r>
              <a:rPr lang="en-AU" sz="1600" kern="1200" dirty="0">
                <a:latin typeface="Calibri "/>
                <a:ea typeface="Calibri"/>
                <a:cs typeface="Calibri"/>
              </a:rPr>
              <a:t>Supporting and accelerating biosecurity clearance of critical imports (</a:t>
            </a:r>
            <a:r>
              <a:rPr lang="en-AU" sz="1600" kern="1200" dirty="0">
                <a:latin typeface="Calibri "/>
                <a:ea typeface="Calibri"/>
                <a:cs typeface="Calibri"/>
                <a:hlinkClick r:id="rId3"/>
              </a:rPr>
              <a:t>IIAN 52-2026</a:t>
            </a:r>
            <a:r>
              <a:rPr lang="en-AU" sz="1600" kern="1200" dirty="0">
                <a:latin typeface="Calibri "/>
                <a:ea typeface="Calibri"/>
                <a:cs typeface="Calibri"/>
              </a:rPr>
              <a:t>, </a:t>
            </a:r>
            <a:r>
              <a:rPr lang="en-AU" sz="1600" kern="1200" dirty="0">
                <a:latin typeface="Calibri "/>
                <a:ea typeface="Calibri"/>
                <a:cs typeface="Calibri"/>
                <a:hlinkClick r:id="rId4"/>
              </a:rPr>
              <a:t>IIAN 55-2026</a:t>
            </a:r>
            <a:r>
              <a:rPr lang="en-AU" sz="1600" kern="1200" dirty="0">
                <a:latin typeface="Calibri "/>
                <a:ea typeface="Calibri"/>
                <a:cs typeface="Calibri"/>
              </a:rPr>
              <a:t>).</a:t>
            </a:r>
            <a:endParaRPr lang="en-US" sz="1600" kern="1200" dirty="0">
              <a:latin typeface="Calibri "/>
              <a:ea typeface="Calibri"/>
              <a:cs typeface="Calibri"/>
            </a:endParaRPr>
          </a:p>
          <a:p>
            <a:pPr marL="171450" lvl="1" indent="-171450" algn="l" defTabSz="711200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  <a:buChar char="•"/>
            </a:pPr>
            <a:r>
              <a:rPr lang="en-AU" sz="1600" b="0" i="0" kern="1200" dirty="0">
                <a:latin typeface="Calibri "/>
              </a:rPr>
              <a:t>Streamlining border processes for imported fertiliser.</a:t>
            </a:r>
            <a:endParaRPr lang="en-US" sz="1600" kern="1200" dirty="0">
              <a:latin typeface="Calibri "/>
              <a:ea typeface="Calibri"/>
              <a:cs typeface="Calibri"/>
            </a:endParaRPr>
          </a:p>
          <a:p>
            <a:pPr marL="171450" lvl="1" indent="-171450" algn="l" defTabSz="711200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  <a:buChar char="•"/>
            </a:pPr>
            <a:r>
              <a:rPr lang="en-US" sz="1600" kern="1200" dirty="0">
                <a:latin typeface="Calibri "/>
                <a:ea typeface="Calibri"/>
                <a:cs typeface="Calibri"/>
              </a:rPr>
              <a:t>Published updated inorganic fertiliser management policy (</a:t>
            </a:r>
            <a:r>
              <a:rPr lang="en-US" sz="1600" kern="1200" dirty="0">
                <a:latin typeface="Calibri "/>
                <a:ea typeface="Calibri"/>
                <a:cs typeface="Calibri"/>
                <a:hlinkClick r:id="rId5"/>
              </a:rPr>
              <a:t>IIAN 56-2026</a:t>
            </a:r>
            <a:r>
              <a:rPr lang="en-US" sz="1600" kern="1200" dirty="0">
                <a:latin typeface="Calibri "/>
                <a:ea typeface="Calibri"/>
                <a:cs typeface="Calibri"/>
              </a:rPr>
              <a:t>).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0AD94C-C6FD-78D6-E8E0-19EFC4CBA07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9292" y="1965684"/>
            <a:ext cx="3881096" cy="3881096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160CB027-DC83-3441-66C0-397DC911E9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V="1">
            <a:off x="491612" y="6030640"/>
            <a:ext cx="694764" cy="692377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327251B1-0DC9-1F93-3AF7-E52E47D905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5892" y="5644421"/>
            <a:ext cx="834585" cy="847739"/>
          </a:xfrm>
          <a:prstGeom prst="rect">
            <a:avLst/>
          </a:prstGeom>
        </p:spPr>
      </p:pic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E459E95B-113E-233F-FB43-F38033C04EC3}"/>
              </a:ext>
            </a:extLst>
          </p:cNvPr>
          <p:cNvSpPr/>
          <p:nvPr/>
        </p:nvSpPr>
        <p:spPr>
          <a:xfrm>
            <a:off x="568522" y="2023553"/>
            <a:ext cx="6577403" cy="504092"/>
          </a:xfrm>
          <a:prstGeom prst="round2Diag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AU" sz="20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Focus areas for the department:</a:t>
            </a:r>
            <a:endParaRPr lang="en-US" sz="2000" dirty="0">
              <a:solidFill>
                <a:schemeClr val="tx1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38357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DAA56-F82C-13B5-CD1E-09B011EF1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3F782B-9FD1-15B1-3376-780862B68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483" y="2963881"/>
            <a:ext cx="6456653" cy="838202"/>
          </a:xfrm>
        </p:spPr>
        <p:txBody>
          <a:bodyPr>
            <a:noAutofit/>
          </a:bodyPr>
          <a:lstStyle/>
          <a:p>
            <a:r>
              <a:rPr lang="en-AU" sz="4000" dirty="0"/>
              <a:t>Sea Cargo Policy Reforms 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BE340EA-4404-474F-EEBD-2EA45EA20111}"/>
              </a:ext>
            </a:extLst>
          </p:cNvPr>
          <p:cNvSpPr txBox="1">
            <a:spLocks/>
          </p:cNvSpPr>
          <p:nvPr/>
        </p:nvSpPr>
        <p:spPr>
          <a:xfrm>
            <a:off x="417483" y="5571403"/>
            <a:ext cx="4928201" cy="337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>
                <a:latin typeface="Calibri "/>
              </a:rPr>
              <a:t>Sea Cargo Policy &amp; Strategic Engagement </a:t>
            </a:r>
          </a:p>
          <a:p>
            <a:endParaRPr lang="en-AU" dirty="0">
              <a:latin typeface="Calibri "/>
            </a:endParaRP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8206D63A-301C-C2B9-056E-A866D620C391}"/>
              </a:ext>
            </a:extLst>
          </p:cNvPr>
          <p:cNvSpPr txBox="1">
            <a:spLocks/>
          </p:cNvSpPr>
          <p:nvPr/>
        </p:nvSpPr>
        <p:spPr>
          <a:xfrm>
            <a:off x="417483" y="5885210"/>
            <a:ext cx="4928201" cy="337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>
                <a:latin typeface="Calibri "/>
              </a:rPr>
              <a:t>Goods and Conveyance Policy</a:t>
            </a:r>
          </a:p>
          <a:p>
            <a:endParaRPr lang="en-AU" dirty="0">
              <a:latin typeface="Calibri 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A277B18-FA3C-394F-558B-698501C8263D}"/>
              </a:ext>
            </a:extLst>
          </p:cNvPr>
          <p:cNvSpPr/>
          <p:nvPr/>
        </p:nvSpPr>
        <p:spPr>
          <a:xfrm>
            <a:off x="5919083" y="400840"/>
            <a:ext cx="6113617" cy="5964284"/>
          </a:xfrm>
          <a:custGeom>
            <a:avLst/>
            <a:gdLst>
              <a:gd name="connsiteX0" fmla="*/ 0 w 1547374"/>
              <a:gd name="connsiteY0" fmla="*/ 0 h 1541765"/>
              <a:gd name="connsiteX1" fmla="*/ 1025661 w 1547374"/>
              <a:gd name="connsiteY1" fmla="*/ 0 h 1541765"/>
              <a:gd name="connsiteX2" fmla="*/ 1025661 w 1547374"/>
              <a:gd name="connsiteY2" fmla="*/ 83 h 1541765"/>
              <a:gd name="connsiteX3" fmla="*/ 1026596 w 1547374"/>
              <a:gd name="connsiteY3" fmla="*/ 0 h 1541765"/>
              <a:gd name="connsiteX4" fmla="*/ 1547374 w 1547374"/>
              <a:gd name="connsiteY4" fmla="*/ 520778 h 1541765"/>
              <a:gd name="connsiteX5" fmla="*/ 1547267 w 1547374"/>
              <a:gd name="connsiteY5" fmla="*/ 521990 h 1541765"/>
              <a:gd name="connsiteX6" fmla="*/ 1547374 w 1547374"/>
              <a:gd name="connsiteY6" fmla="*/ 521990 h 1541765"/>
              <a:gd name="connsiteX7" fmla="*/ 1547374 w 1547374"/>
              <a:gd name="connsiteY7" fmla="*/ 1541765 h 1541765"/>
              <a:gd name="connsiteX8" fmla="*/ 534190 w 1547374"/>
              <a:gd name="connsiteY8" fmla="*/ 1541765 h 1541765"/>
              <a:gd name="connsiteX9" fmla="*/ 534190 w 1547374"/>
              <a:gd name="connsiteY9" fmla="*/ 1540582 h 1541765"/>
              <a:gd name="connsiteX10" fmla="*/ 520778 w 1547374"/>
              <a:gd name="connsiteY10" fmla="*/ 1541765 h 1541765"/>
              <a:gd name="connsiteX11" fmla="*/ 0 w 1547374"/>
              <a:gd name="connsiteY11" fmla="*/ 1020987 h 1541765"/>
              <a:gd name="connsiteX12" fmla="*/ 330 w 1547374"/>
              <a:gd name="connsiteY12" fmla="*/ 1017247 h 1541765"/>
              <a:gd name="connsiteX13" fmla="*/ 0 w 1547374"/>
              <a:gd name="connsiteY13" fmla="*/ 1017247 h 1541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47374" h="1541765">
                <a:moveTo>
                  <a:pt x="0" y="0"/>
                </a:moveTo>
                <a:lnTo>
                  <a:pt x="1025661" y="0"/>
                </a:lnTo>
                <a:lnTo>
                  <a:pt x="1025661" y="83"/>
                </a:lnTo>
                <a:lnTo>
                  <a:pt x="1026596" y="0"/>
                </a:lnTo>
                <a:cubicBezTo>
                  <a:pt x="1314214" y="0"/>
                  <a:pt x="1547374" y="233160"/>
                  <a:pt x="1547374" y="520778"/>
                </a:cubicBezTo>
                <a:lnTo>
                  <a:pt x="1547267" y="521990"/>
                </a:lnTo>
                <a:lnTo>
                  <a:pt x="1547374" y="521990"/>
                </a:lnTo>
                <a:lnTo>
                  <a:pt x="1547374" y="1541765"/>
                </a:lnTo>
                <a:lnTo>
                  <a:pt x="534190" y="1541765"/>
                </a:lnTo>
                <a:lnTo>
                  <a:pt x="534190" y="1540582"/>
                </a:lnTo>
                <a:lnTo>
                  <a:pt x="520778" y="1541765"/>
                </a:lnTo>
                <a:cubicBezTo>
                  <a:pt x="233160" y="1541765"/>
                  <a:pt x="0" y="1308605"/>
                  <a:pt x="0" y="1020987"/>
                </a:cubicBezTo>
                <a:lnTo>
                  <a:pt x="330" y="1017247"/>
                </a:lnTo>
                <a:lnTo>
                  <a:pt x="0" y="1017247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U" dirty="0">
              <a:latin typeface="Calibri "/>
            </a:endParaRPr>
          </a:p>
        </p:txBody>
      </p:sp>
      <p:pic>
        <p:nvPicPr>
          <p:cNvPr id="12" name="Picture 11" descr="A picture containing text, vector graphics, balloon, aircraft">
            <a:extLst>
              <a:ext uri="{FF2B5EF4-FFF2-40B4-BE49-F238E27FC236}">
                <a16:creationId xmlns:a16="http://schemas.microsoft.com/office/drawing/2014/main" id="{6EA4B26E-45FD-17E6-EE1F-FBDFBFBB23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9" t="-1691"/>
          <a:stretch/>
        </p:blipFill>
        <p:spPr>
          <a:xfrm>
            <a:off x="10596880" y="5247425"/>
            <a:ext cx="1595120" cy="161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11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39092A-9C35-A0F9-DAE8-8A05BBF28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4978C540-3852-7F53-2DA9-BF6B1FD97CD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1613" y="1309156"/>
            <a:ext cx="7026786" cy="631825"/>
          </a:xfrm>
        </p:spPr>
        <p:txBody>
          <a:bodyPr>
            <a:normAutofit/>
          </a:bodyPr>
          <a:lstStyle/>
          <a:p>
            <a:r>
              <a:rPr lang="en-AU" sz="2800" dirty="0">
                <a:latin typeface="Calibri "/>
              </a:rPr>
              <a:t>Draft New Vehicle Policy Update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D3ECA64-FECF-B991-C606-F6A497905F5F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F155F642-7381-2519-E885-3EAC6B85E5E1}"/>
              </a:ext>
            </a:extLst>
          </p:cNvPr>
          <p:cNvSpPr/>
          <p:nvPr/>
        </p:nvSpPr>
        <p:spPr>
          <a:xfrm>
            <a:off x="374383" y="2641067"/>
            <a:ext cx="6392662" cy="3547229"/>
          </a:xfrm>
          <a:custGeom>
            <a:avLst/>
            <a:gdLst>
              <a:gd name="csX0" fmla="*/ 0 w 6392662"/>
              <a:gd name="csY0" fmla="*/ 0 h 3547229"/>
              <a:gd name="csX1" fmla="*/ 6392662 w 6392662"/>
              <a:gd name="csY1" fmla="*/ 0 h 3547229"/>
              <a:gd name="csX2" fmla="*/ 6392662 w 6392662"/>
              <a:gd name="csY2" fmla="*/ 3547229 h 3547229"/>
              <a:gd name="csX3" fmla="*/ 0 w 6392662"/>
              <a:gd name="csY3" fmla="*/ 3547229 h 3547229"/>
              <a:gd name="csX4" fmla="*/ 0 w 6392662"/>
              <a:gd name="csY4" fmla="*/ 0 h 35472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392662" h="3547229">
                <a:moveTo>
                  <a:pt x="0" y="0"/>
                </a:moveTo>
                <a:lnTo>
                  <a:pt x="6392662" y="0"/>
                </a:lnTo>
                <a:lnTo>
                  <a:pt x="6392662" y="3547229"/>
                </a:lnTo>
                <a:lnTo>
                  <a:pt x="0" y="35472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2967" tIns="20320" rIns="113792" bIns="20320" numCol="1" spcCol="1270" anchor="t" anchorCtr="0">
            <a:noAutofit/>
          </a:bodyPr>
          <a:lstStyle/>
          <a:p>
            <a:pPr marL="285750" lvl="1" indent="-285750" algn="l" defTabSz="711200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AU" sz="1600" kern="1200" dirty="0">
                <a:latin typeface="Calibri "/>
                <a:ea typeface="Calibri"/>
                <a:cs typeface="Calibri"/>
              </a:rPr>
              <a:t>Compliance model is based on onshore inspection outcomes.</a:t>
            </a:r>
            <a:endParaRPr lang="en-US" sz="1600" kern="1200" dirty="0">
              <a:latin typeface="Calibri "/>
              <a:ea typeface="Calibri"/>
              <a:cs typeface="Calibri"/>
            </a:endParaRPr>
          </a:p>
          <a:p>
            <a:pPr marL="285750" lvl="1" indent="-285750" algn="l" defTabSz="711200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AU" sz="1600" kern="1200" dirty="0">
                <a:latin typeface="Calibri "/>
                <a:ea typeface="Calibri"/>
                <a:cs typeface="Calibri"/>
              </a:rPr>
              <a:t>Compliance status is determined by the Supplier ID code in recorded in the Integrated Cargo System (ICS).</a:t>
            </a:r>
            <a:endParaRPr lang="en-US" sz="1600" kern="1200" dirty="0">
              <a:latin typeface="Calibri "/>
              <a:ea typeface="Calibri"/>
              <a:cs typeface="Calibri"/>
            </a:endParaRPr>
          </a:p>
          <a:p>
            <a:pPr marL="285750" lvl="1" indent="-285750" algn="l" defTabSz="711200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AU" sz="1600" kern="1200" dirty="0">
                <a:latin typeface="Calibri "/>
                <a:ea typeface="Calibri"/>
                <a:cs typeface="Calibri"/>
              </a:rPr>
              <a:t>Vehicle suppliers and manufacturers are encouraged to implement offshore measures to ensure vehicles meet import conditions and manage biosecurity risk.</a:t>
            </a:r>
            <a:endParaRPr lang="en-US" sz="1600" kern="1200" dirty="0">
              <a:latin typeface="Calibri "/>
              <a:ea typeface="Calibri"/>
              <a:cs typeface="Calibri"/>
            </a:endParaRPr>
          </a:p>
          <a:p>
            <a:pPr marL="285750" lvl="1" indent="-285750" algn="l" defTabSz="711200" rtl="0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AU" sz="1600" kern="1200" dirty="0">
                <a:latin typeface="Calibri "/>
                <a:ea typeface="Calibri"/>
                <a:cs typeface="Calibri"/>
              </a:rPr>
              <a:t>Reduced onshore intervention for compliant suppliers.</a:t>
            </a:r>
            <a:endParaRPr lang="en-US" sz="1600" kern="1200" dirty="0">
              <a:latin typeface="Calibri "/>
              <a:ea typeface="Calibri"/>
              <a:cs typeface="Calibri"/>
            </a:endParaRPr>
          </a:p>
          <a:p>
            <a:pPr marL="285750" lvl="1" indent="-285750" algn="l" defTabSz="711200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AU" sz="1600" kern="1200" dirty="0">
                <a:latin typeface="Calibri "/>
                <a:ea typeface="Calibri"/>
                <a:cs typeface="Calibri"/>
              </a:rPr>
              <a:t>Increased onshore intervention for non-compliant suppliers.</a:t>
            </a:r>
            <a:endParaRPr lang="en-US" sz="1600" kern="1200" dirty="0">
              <a:latin typeface="Calibri "/>
              <a:ea typeface="Calibri"/>
              <a:cs typeface="Calibri"/>
            </a:endParaRPr>
          </a:p>
          <a:p>
            <a:pPr marL="285750" lvl="1" indent="-285750" algn="l" defTabSz="711200" rtl="0">
              <a:lnSpc>
                <a:spcPct val="150000"/>
              </a:lnSpc>
              <a:spcBef>
                <a:spcPct val="0"/>
              </a:spcBef>
              <a:spcAft>
                <a:spcPct val="20000"/>
              </a:spcAft>
              <a:buFont typeface="Arial" panose="020B0604020202020204" pitchFamily="34" charset="0"/>
              <a:buChar char="•"/>
            </a:pPr>
            <a:r>
              <a:rPr lang="en-AU" sz="1600" kern="1200" dirty="0">
                <a:latin typeface="Calibri "/>
                <a:ea typeface="Calibri"/>
                <a:cs typeface="Calibri"/>
              </a:rPr>
              <a:t>Applies to break bulk, containerised and air freight vehicles.</a:t>
            </a:r>
            <a:endParaRPr lang="en-US" sz="1600" kern="1200" dirty="0">
              <a:latin typeface="Calibri "/>
              <a:ea typeface="Calibri"/>
              <a:cs typeface="Calibri"/>
            </a:endParaRPr>
          </a:p>
        </p:txBody>
      </p:sp>
      <p:pic>
        <p:nvPicPr>
          <p:cNvPr id="57" name="Picture 56" descr="A row of cars in a row&#10;&#10;AI-generated content may be incorrect.">
            <a:extLst>
              <a:ext uri="{FF2B5EF4-FFF2-40B4-BE49-F238E27FC236}">
                <a16:creationId xmlns:a16="http://schemas.microsoft.com/office/drawing/2014/main" id="{91244C2D-2C5D-BD28-C091-C71A41BAAFC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00646" y="1939227"/>
            <a:ext cx="4372477" cy="4375912"/>
          </a:xfrm>
          <a:prstGeom prst="rect">
            <a:avLst/>
          </a:prstGeom>
        </p:spPr>
      </p:pic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id="{5F7E7A7D-8A50-FDEB-93A2-CF42DEBC5030}"/>
              </a:ext>
            </a:extLst>
          </p:cNvPr>
          <p:cNvSpPr/>
          <p:nvPr/>
        </p:nvSpPr>
        <p:spPr>
          <a:xfrm>
            <a:off x="491613" y="1939227"/>
            <a:ext cx="6577403" cy="504092"/>
          </a:xfrm>
          <a:prstGeom prst="round2Diag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AU" sz="2000" dirty="0">
                <a:solidFill>
                  <a:schemeClr val="tx1"/>
                </a:solidFill>
                <a:latin typeface="Calibri "/>
                <a:ea typeface="Calibri"/>
                <a:cs typeface="Calibri"/>
              </a:rPr>
              <a:t>Key policy changes:</a:t>
            </a:r>
            <a:endParaRPr lang="en-US" sz="2000" dirty="0">
              <a:solidFill>
                <a:schemeClr val="tx1"/>
              </a:solidFill>
              <a:latin typeface="Calibri "/>
              <a:ea typeface="Calibri"/>
              <a:cs typeface="Calibri"/>
            </a:endParaRPr>
          </a:p>
          <a:p>
            <a:pPr algn="ctr"/>
            <a:endParaRPr lang="en-AU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34742843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AA554-E057-F1BF-8C66-B23D37961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425DCBD4-F6B2-D134-92E1-8D91BDC01B3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1612" y="1309156"/>
            <a:ext cx="5604387" cy="631825"/>
          </a:xfrm>
        </p:spPr>
        <p:txBody>
          <a:bodyPr>
            <a:normAutofit/>
          </a:bodyPr>
          <a:lstStyle/>
          <a:p>
            <a:r>
              <a:rPr lang="en-AU" dirty="0">
                <a:latin typeface="Calibri "/>
              </a:rPr>
              <a:t>Draft New Vehicle Policy Update</a:t>
            </a:r>
          </a:p>
          <a:p>
            <a:endParaRPr lang="en-AU" dirty="0">
              <a:latin typeface="Calibri 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3976D8-8F5E-AF0B-067B-7FB4759997F5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CC7B1A8-F94B-508B-6AAC-0543AA353D24}"/>
              </a:ext>
            </a:extLst>
          </p:cNvPr>
          <p:cNvSpPr/>
          <p:nvPr/>
        </p:nvSpPr>
        <p:spPr>
          <a:xfrm>
            <a:off x="491612" y="2922486"/>
            <a:ext cx="4315781" cy="1013027"/>
          </a:xfrm>
          <a:custGeom>
            <a:avLst/>
            <a:gdLst>
              <a:gd name="csX0" fmla="*/ 0 w 4315781"/>
              <a:gd name="csY0" fmla="*/ 0 h 1013027"/>
              <a:gd name="csX1" fmla="*/ 4315781 w 4315781"/>
              <a:gd name="csY1" fmla="*/ 0 h 1013027"/>
              <a:gd name="csX2" fmla="*/ 4315781 w 4315781"/>
              <a:gd name="csY2" fmla="*/ 1013027 h 1013027"/>
              <a:gd name="csX3" fmla="*/ 0 w 4315781"/>
              <a:gd name="csY3" fmla="*/ 1013027 h 1013027"/>
              <a:gd name="csX4" fmla="*/ 0 w 4315781"/>
              <a:gd name="csY4" fmla="*/ 0 h 10130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315781" h="1013027">
                <a:moveTo>
                  <a:pt x="0" y="0"/>
                </a:moveTo>
                <a:lnTo>
                  <a:pt x="4315781" y="0"/>
                </a:lnTo>
                <a:lnTo>
                  <a:pt x="4315781" y="1013027"/>
                </a:lnTo>
                <a:lnTo>
                  <a:pt x="0" y="10130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285750" lvl="0" indent="-285750" defTabSz="7556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AU" sz="1600" kern="1200" dirty="0">
                <a:latin typeface="Calibri "/>
                <a:ea typeface="Calibri"/>
                <a:cs typeface="Calibri"/>
              </a:rPr>
              <a:t>New vehicle policy drafted.</a:t>
            </a:r>
            <a:endParaRPr lang="en-US" sz="1600" kern="1200" dirty="0">
              <a:latin typeface="Calibri "/>
              <a:ea typeface="Calibri"/>
              <a:cs typeface="Calibri"/>
            </a:endParaRPr>
          </a:p>
          <a:p>
            <a:pPr marL="285750" lvl="0" indent="-285750" defTabSz="7556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AU" sz="1600" kern="1200" dirty="0">
                <a:latin typeface="Calibri "/>
                <a:ea typeface="Calibri"/>
                <a:cs typeface="Calibri"/>
              </a:rPr>
              <a:t>Internal departmental feedback completed.</a:t>
            </a:r>
            <a:endParaRPr lang="en-US" sz="1600" kern="1200" dirty="0">
              <a:latin typeface="Calibri "/>
              <a:ea typeface="Calibri"/>
              <a:cs typeface="Calibri"/>
            </a:endParaRPr>
          </a:p>
          <a:p>
            <a:pPr marL="285750" lvl="0" indent="-285750" defTabSz="75565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AU" sz="1600" kern="1200" dirty="0">
                <a:latin typeface="Calibri "/>
                <a:ea typeface="Calibri"/>
                <a:cs typeface="Calibri"/>
              </a:rPr>
              <a:t>Relevant updates </a:t>
            </a:r>
            <a:r>
              <a:rPr lang="en-AU" sz="160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  <a:latin typeface="Calibri "/>
                <a:ea typeface="Calibri"/>
                <a:cs typeface="Calibri"/>
              </a:rPr>
              <a:t>incorporated</a:t>
            </a:r>
            <a:r>
              <a:rPr lang="en-AU" sz="1600" kern="1200" dirty="0">
                <a:latin typeface="Calibri "/>
                <a:ea typeface="Calibri"/>
                <a:cs typeface="Calibri"/>
              </a:rPr>
              <a:t> into the policy.</a:t>
            </a:r>
            <a:endParaRPr lang="en-US" sz="1600" kern="1200" dirty="0">
              <a:latin typeface="Calibri "/>
              <a:ea typeface="Calibri"/>
              <a:cs typeface="Calibri"/>
            </a:endParaRPr>
          </a:p>
        </p:txBody>
      </p:sp>
      <p:sp>
        <p:nvSpPr>
          <p:cNvPr id="6" name="Rectangle 5" descr="Board Room">
            <a:extLst>
              <a:ext uri="{FF2B5EF4-FFF2-40B4-BE49-F238E27FC236}">
                <a16:creationId xmlns:a16="http://schemas.microsoft.com/office/drawing/2014/main" id="{11CE59BD-C242-7DEC-A7EF-30FA472E914A}"/>
              </a:ext>
            </a:extLst>
          </p:cNvPr>
          <p:cNvSpPr/>
          <p:nvPr/>
        </p:nvSpPr>
        <p:spPr>
          <a:xfrm>
            <a:off x="3452385" y="4127169"/>
            <a:ext cx="2156400" cy="2156400"/>
          </a:xfrm>
          <a:prstGeom prst="rect">
            <a:avLst/>
          </a:prstGeom>
          <a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en-AU" dirty="0">
              <a:latin typeface="Calibri 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F02A6DB-1EF0-2F2D-A4C9-776F8606F807}"/>
              </a:ext>
            </a:extLst>
          </p:cNvPr>
          <p:cNvSpPr/>
          <p:nvPr/>
        </p:nvSpPr>
        <p:spPr>
          <a:xfrm>
            <a:off x="6532956" y="2859011"/>
            <a:ext cx="4938828" cy="3424558"/>
          </a:xfrm>
          <a:custGeom>
            <a:avLst/>
            <a:gdLst>
              <a:gd name="csX0" fmla="*/ 0 w 4315781"/>
              <a:gd name="csY0" fmla="*/ 0 h 1013027"/>
              <a:gd name="csX1" fmla="*/ 4315781 w 4315781"/>
              <a:gd name="csY1" fmla="*/ 0 h 1013027"/>
              <a:gd name="csX2" fmla="*/ 4315781 w 4315781"/>
              <a:gd name="csY2" fmla="*/ 1013027 h 1013027"/>
              <a:gd name="csX3" fmla="*/ 0 w 4315781"/>
              <a:gd name="csY3" fmla="*/ 1013027 h 1013027"/>
              <a:gd name="csX4" fmla="*/ 0 w 4315781"/>
              <a:gd name="csY4" fmla="*/ 0 h 10130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315781" h="1013027">
                <a:moveTo>
                  <a:pt x="0" y="0"/>
                </a:moveTo>
                <a:lnTo>
                  <a:pt x="4315781" y="0"/>
                </a:lnTo>
                <a:lnTo>
                  <a:pt x="4315781" y="1013027"/>
                </a:lnTo>
                <a:lnTo>
                  <a:pt x="0" y="1013027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285750" lvl="0" indent="-285750" defTabSz="7556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AU" sz="1700" kern="1200" dirty="0">
                <a:latin typeface="Calibri "/>
                <a:ea typeface="Calibri"/>
                <a:cs typeface="Calibri"/>
              </a:rPr>
              <a:t>Develop a ‘Have Your Say’ for stakeholder review and comment.</a:t>
            </a:r>
            <a:endParaRPr lang="en-US" sz="1700" kern="1200" dirty="0">
              <a:latin typeface="Calibri "/>
              <a:ea typeface="Calibri"/>
              <a:cs typeface="Calibri"/>
            </a:endParaRPr>
          </a:p>
          <a:p>
            <a:pPr marL="285750" lvl="0" indent="-285750" defTabSz="7556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AU" sz="1700" kern="1200" dirty="0">
                <a:latin typeface="Calibri "/>
                <a:ea typeface="Calibri"/>
                <a:cs typeface="Calibri"/>
              </a:rPr>
              <a:t>Engage with stakeholders based on feedback received.</a:t>
            </a:r>
            <a:endParaRPr lang="en-US" sz="1700" kern="1200" dirty="0">
              <a:latin typeface="Calibri "/>
              <a:ea typeface="Calibri"/>
              <a:cs typeface="Calibri"/>
            </a:endParaRPr>
          </a:p>
          <a:p>
            <a:pPr marL="285750" lvl="0" indent="-285750" defTabSz="755650">
              <a:lnSpc>
                <a:spcPct val="15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AU" sz="1700" kern="1200" dirty="0">
                <a:latin typeface="Calibri "/>
                <a:ea typeface="Calibri"/>
                <a:cs typeface="Calibri"/>
              </a:rPr>
              <a:t>Development of guidance material for suppliers, manufacturers and importers on minimising biosecurity risk material on vehicles offshore to meet import requirements on arrival.</a:t>
            </a:r>
            <a:endParaRPr lang="en-US" sz="1700" kern="1200" dirty="0">
              <a:latin typeface="Calibri "/>
              <a:ea typeface="Calibri"/>
              <a:cs typeface="Calibri"/>
            </a:endParaRPr>
          </a:p>
        </p:txBody>
      </p:sp>
      <p:pic>
        <p:nvPicPr>
          <p:cNvPr id="22" name="Graphic 21" descr="Clipboard Checked with solid fill">
            <a:extLst>
              <a:ext uri="{FF2B5EF4-FFF2-40B4-BE49-F238E27FC236}">
                <a16:creationId xmlns:a16="http://schemas.microsoft.com/office/drawing/2014/main" id="{B1D78EF1-6E96-B7CC-BC55-0DE469DAB1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6869" y="4127844"/>
            <a:ext cx="2155725" cy="2155725"/>
          </a:xfrm>
          <a:prstGeom prst="rect">
            <a:avLst/>
          </a:prstGeom>
        </p:spPr>
      </p:pic>
      <p:sp>
        <p:nvSpPr>
          <p:cNvPr id="26" name="Rectangle: Diagonal Corners Rounded 25">
            <a:extLst>
              <a:ext uri="{FF2B5EF4-FFF2-40B4-BE49-F238E27FC236}">
                <a16:creationId xmlns:a16="http://schemas.microsoft.com/office/drawing/2014/main" id="{65018DD2-EB1A-EE39-336D-780E16ECDB96}"/>
              </a:ext>
            </a:extLst>
          </p:cNvPr>
          <p:cNvSpPr/>
          <p:nvPr/>
        </p:nvSpPr>
        <p:spPr>
          <a:xfrm>
            <a:off x="491613" y="1939227"/>
            <a:ext cx="5167431" cy="504092"/>
          </a:xfrm>
          <a:prstGeom prst="round2Diag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AU" sz="2000" dirty="0">
                <a:solidFill>
                  <a:schemeClr val="tx1"/>
                </a:solidFill>
                <a:latin typeface="Calibri "/>
                <a:ea typeface="Calibri"/>
                <a:cs typeface="Calibri"/>
              </a:rPr>
              <a:t>Where it’s at:</a:t>
            </a:r>
            <a:endParaRPr lang="en-US" sz="2000" dirty="0">
              <a:solidFill>
                <a:schemeClr val="tx1"/>
              </a:solidFill>
              <a:latin typeface="Calibri "/>
              <a:ea typeface="Calibri"/>
              <a:cs typeface="Calibri"/>
            </a:endParaRPr>
          </a:p>
          <a:p>
            <a:pPr algn="ctr"/>
            <a:endParaRPr lang="en-AU" dirty="0">
              <a:latin typeface="Calibri "/>
            </a:endParaRPr>
          </a:p>
        </p:txBody>
      </p:sp>
      <p:sp>
        <p:nvSpPr>
          <p:cNvPr id="27" name="Rectangle: Diagonal Corners Rounded 26">
            <a:extLst>
              <a:ext uri="{FF2B5EF4-FFF2-40B4-BE49-F238E27FC236}">
                <a16:creationId xmlns:a16="http://schemas.microsoft.com/office/drawing/2014/main" id="{9B75668B-8461-749A-0225-ED6039994C15}"/>
              </a:ext>
            </a:extLst>
          </p:cNvPr>
          <p:cNvSpPr/>
          <p:nvPr/>
        </p:nvSpPr>
        <p:spPr>
          <a:xfrm>
            <a:off x="6532956" y="1939227"/>
            <a:ext cx="5167431" cy="504092"/>
          </a:xfrm>
          <a:prstGeom prst="round2Diag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AU" sz="2000" dirty="0">
                <a:solidFill>
                  <a:schemeClr val="tx1"/>
                </a:solidFill>
                <a:latin typeface="Calibri "/>
                <a:ea typeface="Calibri"/>
                <a:cs typeface="Calibri"/>
              </a:rPr>
              <a:t>What’s next:</a:t>
            </a:r>
            <a:endParaRPr lang="en-US" sz="2000" dirty="0">
              <a:solidFill>
                <a:schemeClr val="tx1"/>
              </a:solidFill>
              <a:latin typeface="Calibri "/>
              <a:ea typeface="Calibri"/>
              <a:cs typeface="Calibri"/>
            </a:endParaRPr>
          </a:p>
          <a:p>
            <a:pPr algn="ctr"/>
            <a:endParaRPr lang="en-AU" dirty="0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24897328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6AA0E3D-46F4-E53A-2867-E3317898F16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096268" y="484942"/>
            <a:ext cx="4933030" cy="631825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AU" sz="3200" dirty="0">
                <a:latin typeface="Calibri" panose="020F0502020204030204" pitchFamily="34" charset="0"/>
                <a:cs typeface="Calibri" panose="020F0502020204030204" pitchFamily="34" charset="0"/>
              </a:rPr>
              <a:t>Class 14.4 Approved Arrangement</a:t>
            </a:r>
          </a:p>
          <a:p>
            <a:pPr algn="ctr"/>
            <a:r>
              <a:rPr lang="en-AU" sz="2000" dirty="0">
                <a:latin typeface="Calibri" panose="020F0502020204030204" pitchFamily="34" charset="0"/>
                <a:cs typeface="Calibri" panose="020F0502020204030204" pitchFamily="34" charset="0"/>
              </a:rPr>
              <a:t>1 March 2025 – 31 March  2026</a:t>
            </a:r>
          </a:p>
          <a:p>
            <a:pPr algn="ctr"/>
            <a:endParaRPr lang="en-AU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EB0D39-9C39-040D-8193-3ED7EA74221C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652B757B-5B1C-DFDD-A10D-A7399B5AADB0}"/>
              </a:ext>
            </a:extLst>
          </p:cNvPr>
          <p:cNvSpPr txBox="1">
            <a:spLocks/>
          </p:cNvSpPr>
          <p:nvPr/>
        </p:nvSpPr>
        <p:spPr>
          <a:xfrm>
            <a:off x="416252" y="1322184"/>
            <a:ext cx="11576455" cy="631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800" dirty="0">
                <a:latin typeface="Calibri "/>
              </a:rPr>
              <a:t>AA Class 14.4 – Rural Tailgate Inspection: July 2025 – June 2026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895A1FB-7F57-F7C5-AB14-9945217E3ED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8391" y="1851681"/>
            <a:ext cx="9815217" cy="4678211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79820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AA554-E057-F1BF-8C66-B23D37961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C58974-AD59-90EE-C1B1-742C818356A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327038" y="4050759"/>
            <a:ext cx="3274551" cy="748892"/>
          </a:xfrm>
        </p:spPr>
        <p:txBody>
          <a:bodyPr>
            <a:normAutofit/>
          </a:bodyPr>
          <a:lstStyle/>
          <a:p>
            <a:r>
              <a:rPr lang="en-AU" sz="1600" dirty="0">
                <a:latin typeface="Calibri "/>
              </a:rPr>
              <a:t>Australian Bureau of Agricultural and Resource Economics and Sciences</a:t>
            </a:r>
          </a:p>
          <a:p>
            <a:endParaRPr lang="en-AU" sz="1600" dirty="0">
              <a:latin typeface="Calibri "/>
            </a:endParaRP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425DCBD4-F6B2-D134-92E1-8D91BDC01B3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86333" y="1313943"/>
            <a:ext cx="5541122" cy="631825"/>
          </a:xfrm>
        </p:spPr>
        <p:txBody>
          <a:bodyPr>
            <a:normAutofit/>
          </a:bodyPr>
          <a:lstStyle/>
          <a:p>
            <a:r>
              <a:rPr lang="en-AU" sz="2800" dirty="0">
                <a:latin typeface="Calibri "/>
              </a:rPr>
              <a:t>Postcode Classification - Review 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3976D8-8F5E-AF0B-067B-7FB4759997F5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1082D389-FB01-37FD-C48C-6D9E4EB982DB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96000" y="1972815"/>
            <a:ext cx="5913156" cy="456791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9189A2-D529-AAD3-A26A-DEABA3C83180}"/>
              </a:ext>
            </a:extLst>
          </p:cNvPr>
          <p:cNvPicPr>
            <a:picLocks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5870" y="3991405"/>
            <a:ext cx="867600" cy="867600"/>
          </a:xfrm>
          <a:prstGeom prst="rect">
            <a:avLst/>
          </a:prstGeom>
        </p:spPr>
      </p:pic>
      <p:pic>
        <p:nvPicPr>
          <p:cNvPr id="13" name="Picture 2" descr="The University of Melbourne - Australia ...">
            <a:extLst>
              <a:ext uri="{FF2B5EF4-FFF2-40B4-BE49-F238E27FC236}">
                <a16:creationId xmlns:a16="http://schemas.microsoft.com/office/drawing/2014/main" id="{6AEB3D4F-C38D-B37F-3EF5-2ADF4F4AF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870" y="5299837"/>
            <a:ext cx="868063" cy="868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37FB643-C717-B4BB-9EDE-2837B671D148}"/>
              </a:ext>
            </a:extLst>
          </p:cNvPr>
          <p:cNvSpPr txBox="1"/>
          <p:nvPr/>
        </p:nvSpPr>
        <p:spPr>
          <a:xfrm>
            <a:off x="424315" y="2651330"/>
            <a:ext cx="5353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libri "/>
              </a:rPr>
              <a:t>A nationally consistent, evidence‑based postcode classification system that reflects today’s land use, transport pathways, and biosecurity risks.</a:t>
            </a:r>
          </a:p>
        </p:txBody>
      </p:sp>
      <p:sp>
        <p:nvSpPr>
          <p:cNvPr id="12" name="Rectangle: Diagonal Corners Rounded 11">
            <a:extLst>
              <a:ext uri="{FF2B5EF4-FFF2-40B4-BE49-F238E27FC236}">
                <a16:creationId xmlns:a16="http://schemas.microsoft.com/office/drawing/2014/main" id="{A9BAA1FE-9FCE-71EB-D160-BF552F2F00F1}"/>
              </a:ext>
            </a:extLst>
          </p:cNvPr>
          <p:cNvSpPr/>
          <p:nvPr/>
        </p:nvSpPr>
        <p:spPr>
          <a:xfrm>
            <a:off x="424315" y="1948826"/>
            <a:ext cx="5167431" cy="504092"/>
          </a:xfrm>
          <a:prstGeom prst="round2Diag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AU" sz="2000" b="1" dirty="0">
                <a:solidFill>
                  <a:schemeClr val="tx1"/>
                </a:solidFill>
                <a:latin typeface="Calibri "/>
                <a:ea typeface="Calibri"/>
                <a:cs typeface="Calibri"/>
              </a:rPr>
              <a:t>Outcome:</a:t>
            </a:r>
            <a:endParaRPr lang="en-US" sz="2000" b="1" dirty="0">
              <a:solidFill>
                <a:schemeClr val="tx1"/>
              </a:solidFill>
              <a:latin typeface="Calibri "/>
              <a:ea typeface="Calibri"/>
              <a:cs typeface="Calibri"/>
            </a:endParaRPr>
          </a:p>
          <a:p>
            <a:pPr algn="ctr"/>
            <a:endParaRPr lang="en-AU" dirty="0">
              <a:latin typeface="Calibri 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2BCB3D-5902-C368-0F17-6C25377FD35F}"/>
              </a:ext>
            </a:extLst>
          </p:cNvPr>
          <p:cNvSpPr txBox="1"/>
          <p:nvPr/>
        </p:nvSpPr>
        <p:spPr>
          <a:xfrm>
            <a:off x="1327038" y="5368083"/>
            <a:ext cx="3520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libri "/>
              </a:rPr>
              <a:t>Centre of Excellence for  Biosecurity Risk Analysis (CEBRA) </a:t>
            </a:r>
          </a:p>
        </p:txBody>
      </p:sp>
    </p:spTree>
    <p:extLst>
      <p:ext uri="{BB962C8B-B14F-4D97-AF65-F5344CB8AC3E}">
        <p14:creationId xmlns:p14="http://schemas.microsoft.com/office/powerpoint/2010/main" val="42236420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0C74B-9CC9-8FDE-F8DA-F0804DFA3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377111-6FCD-E1AB-F944-7F75DE28C4A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78105" y="1991170"/>
            <a:ext cx="5406885" cy="4414380"/>
          </a:xfrm>
        </p:spPr>
        <p:txBody>
          <a:bodyPr>
            <a:normAutofit/>
          </a:bodyPr>
          <a:lstStyle/>
          <a:p>
            <a:r>
              <a:rPr lang="en-AU" b="1" dirty="0">
                <a:latin typeface="Calibri "/>
              </a:rPr>
              <a:t>Current Position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600" dirty="0">
                <a:latin typeface="Calibri "/>
              </a:rPr>
              <a:t>Movement beyond the metro port of discharge will require intervention.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600" dirty="0">
                <a:latin typeface="Calibri "/>
              </a:rPr>
              <a:t>All inspection activities must be performed at the port of discharge prior to movement.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600" dirty="0">
                <a:latin typeface="Calibri "/>
              </a:rPr>
              <a:t>Updates to departmental systems and Conditions to allow the continued use of Class 19.1 and Class 14.4.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1600" dirty="0">
              <a:latin typeface="Calibri "/>
            </a:endParaRPr>
          </a:p>
          <a:p>
            <a:r>
              <a:rPr lang="en-AU" b="1" dirty="0">
                <a:latin typeface="Calibri "/>
              </a:rPr>
              <a:t>Interactive online map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600" dirty="0">
                <a:latin typeface="Calibri "/>
              </a:rPr>
              <a:t>Exact delivery address information.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600" dirty="0">
                <a:latin typeface="Calibri "/>
              </a:rPr>
              <a:t>Approved Arrangement locations.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600" dirty="0">
                <a:latin typeface="Calibri "/>
              </a:rPr>
              <a:t>Port of discharge, AA site and Postcode information pop ups.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26A49BB2-3E60-479A-93A5-0AED0840A3B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8105" y="1309156"/>
            <a:ext cx="9996817" cy="557997"/>
          </a:xfrm>
        </p:spPr>
        <p:txBody>
          <a:bodyPr>
            <a:noAutofit/>
          </a:bodyPr>
          <a:lstStyle/>
          <a:p>
            <a:r>
              <a:rPr lang="en-AU" sz="2800" dirty="0">
                <a:latin typeface="Calibri "/>
              </a:rPr>
              <a:t>Postcode Classification – Landbridging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FA4E798-DB78-95F7-9917-1EBA06A3E15C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3A94FEF-9C80-A56A-E0C9-845115AB467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4990" y="2023155"/>
            <a:ext cx="6170182" cy="420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034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F5072-578A-7C29-EB64-D5C2D2700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A4571ED-CB6F-F9FC-C085-D10406E69CD2}"/>
              </a:ext>
            </a:extLst>
          </p:cNvPr>
          <p:cNvSpPr/>
          <p:nvPr/>
        </p:nvSpPr>
        <p:spPr>
          <a:xfrm>
            <a:off x="6324917" y="841087"/>
            <a:ext cx="5562000" cy="5248800"/>
          </a:xfrm>
          <a:custGeom>
            <a:avLst/>
            <a:gdLst>
              <a:gd name="connsiteX0" fmla="*/ 0 w 1547374"/>
              <a:gd name="connsiteY0" fmla="*/ 0 h 1541765"/>
              <a:gd name="connsiteX1" fmla="*/ 1025661 w 1547374"/>
              <a:gd name="connsiteY1" fmla="*/ 0 h 1541765"/>
              <a:gd name="connsiteX2" fmla="*/ 1025661 w 1547374"/>
              <a:gd name="connsiteY2" fmla="*/ 83 h 1541765"/>
              <a:gd name="connsiteX3" fmla="*/ 1026596 w 1547374"/>
              <a:gd name="connsiteY3" fmla="*/ 0 h 1541765"/>
              <a:gd name="connsiteX4" fmla="*/ 1547374 w 1547374"/>
              <a:gd name="connsiteY4" fmla="*/ 520778 h 1541765"/>
              <a:gd name="connsiteX5" fmla="*/ 1547267 w 1547374"/>
              <a:gd name="connsiteY5" fmla="*/ 521990 h 1541765"/>
              <a:gd name="connsiteX6" fmla="*/ 1547374 w 1547374"/>
              <a:gd name="connsiteY6" fmla="*/ 521990 h 1541765"/>
              <a:gd name="connsiteX7" fmla="*/ 1547374 w 1547374"/>
              <a:gd name="connsiteY7" fmla="*/ 1541765 h 1541765"/>
              <a:gd name="connsiteX8" fmla="*/ 534190 w 1547374"/>
              <a:gd name="connsiteY8" fmla="*/ 1541765 h 1541765"/>
              <a:gd name="connsiteX9" fmla="*/ 534190 w 1547374"/>
              <a:gd name="connsiteY9" fmla="*/ 1540582 h 1541765"/>
              <a:gd name="connsiteX10" fmla="*/ 520778 w 1547374"/>
              <a:gd name="connsiteY10" fmla="*/ 1541765 h 1541765"/>
              <a:gd name="connsiteX11" fmla="*/ 0 w 1547374"/>
              <a:gd name="connsiteY11" fmla="*/ 1020987 h 1541765"/>
              <a:gd name="connsiteX12" fmla="*/ 330 w 1547374"/>
              <a:gd name="connsiteY12" fmla="*/ 1017247 h 1541765"/>
              <a:gd name="connsiteX13" fmla="*/ 0 w 1547374"/>
              <a:gd name="connsiteY13" fmla="*/ 1017247 h 1541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47374" h="1541765">
                <a:moveTo>
                  <a:pt x="0" y="0"/>
                </a:moveTo>
                <a:lnTo>
                  <a:pt x="1025661" y="0"/>
                </a:lnTo>
                <a:lnTo>
                  <a:pt x="1025661" y="83"/>
                </a:lnTo>
                <a:lnTo>
                  <a:pt x="1026596" y="0"/>
                </a:lnTo>
                <a:cubicBezTo>
                  <a:pt x="1314214" y="0"/>
                  <a:pt x="1547374" y="233160"/>
                  <a:pt x="1547374" y="520778"/>
                </a:cubicBezTo>
                <a:lnTo>
                  <a:pt x="1547267" y="521990"/>
                </a:lnTo>
                <a:lnTo>
                  <a:pt x="1547374" y="521990"/>
                </a:lnTo>
                <a:lnTo>
                  <a:pt x="1547374" y="1541765"/>
                </a:lnTo>
                <a:lnTo>
                  <a:pt x="534190" y="1541765"/>
                </a:lnTo>
                <a:lnTo>
                  <a:pt x="534190" y="1540582"/>
                </a:lnTo>
                <a:lnTo>
                  <a:pt x="520778" y="1541765"/>
                </a:lnTo>
                <a:cubicBezTo>
                  <a:pt x="233160" y="1541765"/>
                  <a:pt x="0" y="1308605"/>
                  <a:pt x="0" y="1020987"/>
                </a:cubicBezTo>
                <a:lnTo>
                  <a:pt x="330" y="1017247"/>
                </a:lnTo>
                <a:lnTo>
                  <a:pt x="0" y="1017247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U"/>
          </a:p>
        </p:txBody>
      </p:sp>
      <p:pic>
        <p:nvPicPr>
          <p:cNvPr id="12" name="Picture 11" descr="A picture containing text, vector graphics, balloon, aircraft">
            <a:extLst>
              <a:ext uri="{FF2B5EF4-FFF2-40B4-BE49-F238E27FC236}">
                <a16:creationId xmlns:a16="http://schemas.microsoft.com/office/drawing/2014/main" id="{3147E46D-C044-91BD-5F42-24765D0800E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9" t="-1691"/>
          <a:stretch/>
        </p:blipFill>
        <p:spPr>
          <a:xfrm>
            <a:off x="10596880" y="5247425"/>
            <a:ext cx="1595120" cy="1610575"/>
          </a:xfrm>
          <a:prstGeom prst="rect">
            <a:avLst/>
          </a:prstGeom>
        </p:spPr>
      </p:pic>
      <p:sp>
        <p:nvSpPr>
          <p:cNvPr id="16" name="Title 3">
            <a:extLst>
              <a:ext uri="{FF2B5EF4-FFF2-40B4-BE49-F238E27FC236}">
                <a16:creationId xmlns:a16="http://schemas.microsoft.com/office/drawing/2014/main" id="{C1F24B8B-CEBF-ECEB-8945-4292E4052B8F}"/>
              </a:ext>
            </a:extLst>
          </p:cNvPr>
          <p:cNvSpPr txBox="1">
            <a:spLocks/>
          </p:cNvSpPr>
          <p:nvPr/>
        </p:nvSpPr>
        <p:spPr>
          <a:xfrm>
            <a:off x="495066" y="2889863"/>
            <a:ext cx="6522621" cy="11512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3600" b="1" i="0" kern="1200">
                <a:solidFill>
                  <a:schemeClr val="tx1"/>
                </a:solidFill>
                <a:latin typeface="Calibri "/>
                <a:ea typeface="+mj-ea"/>
                <a:cs typeface="+mj-cs"/>
              </a:defRPr>
            </a:lvl1pPr>
          </a:lstStyle>
          <a:p>
            <a:r>
              <a:rPr lang="en-AU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Container Cleanliness &amp; </a:t>
            </a:r>
          </a:p>
          <a:p>
            <a:r>
              <a:rPr lang="en-AU" sz="4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Movements</a:t>
            </a:r>
            <a:endParaRPr lang="en-AU" sz="4000" dirty="0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id="{C3285483-45DF-25FA-8E51-C57E2B9C3FA1}"/>
              </a:ext>
            </a:extLst>
          </p:cNvPr>
          <p:cNvSpPr txBox="1">
            <a:spLocks/>
          </p:cNvSpPr>
          <p:nvPr/>
        </p:nvSpPr>
        <p:spPr>
          <a:xfrm>
            <a:off x="495066" y="5535587"/>
            <a:ext cx="4928200" cy="2679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b="0">
                <a:latin typeface="Calibri "/>
              </a:rPr>
              <a:t>Sea Cargo Policy and Strategic Engagement </a:t>
            </a:r>
          </a:p>
          <a:p>
            <a:endParaRPr lang="en-AU"/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0BC8E401-AFF9-176F-5A05-164F4A53B25F}"/>
              </a:ext>
            </a:extLst>
          </p:cNvPr>
          <p:cNvSpPr txBox="1">
            <a:spLocks/>
          </p:cNvSpPr>
          <p:nvPr/>
        </p:nvSpPr>
        <p:spPr>
          <a:xfrm>
            <a:off x="495066" y="5921319"/>
            <a:ext cx="5954988" cy="3371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b="1">
                <a:latin typeface="Calibri "/>
              </a:rPr>
              <a:t>Goods and Conveyance Policy – Biosecurity Operations Division </a:t>
            </a:r>
          </a:p>
          <a:p>
            <a:endParaRPr lang="en-AU" b="1"/>
          </a:p>
        </p:txBody>
      </p:sp>
    </p:spTree>
    <p:extLst>
      <p:ext uri="{BB962C8B-B14F-4D97-AF65-F5344CB8AC3E}">
        <p14:creationId xmlns:p14="http://schemas.microsoft.com/office/powerpoint/2010/main" val="1843034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7A846-94C3-90B7-8A83-898F36434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89B3B1F-92D8-3755-F70A-A3C82AA57B42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F3172F53-EDF4-F89B-D62A-1D7ECAAC5C41}"/>
              </a:ext>
            </a:extLst>
          </p:cNvPr>
          <p:cNvSpPr txBox="1">
            <a:spLocks/>
          </p:cNvSpPr>
          <p:nvPr/>
        </p:nvSpPr>
        <p:spPr>
          <a:xfrm>
            <a:off x="373970" y="1314352"/>
            <a:ext cx="10850657" cy="5457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800" b="1" spc="17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Movement of goods subject to biosecurity</a:t>
            </a:r>
            <a:endParaRPr kumimoji="0" lang="en-AU" sz="2800" b="1" i="0" u="none" strike="noStrike" kern="1200" cap="none" spc="170" normalizeH="0" baseline="0" noProof="0">
              <a:ln>
                <a:noFill/>
              </a:ln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3D6BFE-5EBE-07E6-CE80-829069930915}"/>
              </a:ext>
            </a:extLst>
          </p:cNvPr>
          <p:cNvSpPr txBox="1"/>
          <p:nvPr/>
        </p:nvSpPr>
        <p:spPr>
          <a:xfrm>
            <a:off x="354920" y="1975249"/>
            <a:ext cx="7107485" cy="47705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Movement of goods under biosecurity control: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goods must be moved as soon as practicable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via the most direct route to the location specified on the biosecurity direction.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A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the Approved Arrangement is inaccessible goods should not be moved from the wharf to an alternative location for storage unless directed by the department.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Where goods are being managed outside of business hours, and an updated movement direction cannot be issued then: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Seek to have the AA where the goods have been directed</a:t>
            </a:r>
            <a:r>
              <a:rPr lang="en-AU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open </a:t>
            </a: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receive direct delivery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Leave the container at port until the AA is open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AU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Goods stored for any period at a location other than the specified location will be considered non-compliant with the biosecurity direction.</a:t>
            </a:r>
          </a:p>
          <a:p>
            <a:endParaRPr lang="en-AU" sz="1600" dirty="0"/>
          </a:p>
          <a:p>
            <a:pPr lvl="1"/>
            <a:endParaRPr lang="en-AU" sz="16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E10EC6B-CD14-1B9E-196D-13651052BD7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1411" y="2419350"/>
            <a:ext cx="4385540" cy="3124298"/>
          </a:xfrm>
          <a:prstGeom prst="rect">
            <a:avLst/>
          </a:prstGeom>
          <a:noFill/>
          <a:effectLst/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5E1EBA7-5346-2AE1-6A7A-6246C1809A5C}"/>
              </a:ext>
            </a:extLst>
          </p:cNvPr>
          <p:cNvCxnSpPr>
            <a:cxnSpLocks/>
          </p:cNvCxnSpPr>
          <p:nvPr/>
        </p:nvCxnSpPr>
        <p:spPr>
          <a:xfrm>
            <a:off x="478745" y="1867394"/>
            <a:ext cx="6983660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8645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059B6-CACB-7194-C685-D569E4EB1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7480BD2-1C60-A653-5063-9885BDA7151F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F4FB65C0-A82C-17C1-5E2B-D1465184B571}"/>
              </a:ext>
            </a:extLst>
          </p:cNvPr>
          <p:cNvSpPr txBox="1">
            <a:spLocks/>
          </p:cNvSpPr>
          <p:nvPr/>
        </p:nvSpPr>
        <p:spPr>
          <a:xfrm>
            <a:off x="421595" y="1365572"/>
            <a:ext cx="10850657" cy="545798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800" b="1" spc="17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Container cleanliness and reporting</a:t>
            </a:r>
            <a:endParaRPr kumimoji="0" lang="en-AU" sz="2800" b="1" i="0" u="none" strike="noStrike" kern="1200" cap="none" spc="170" normalizeH="0" baseline="0" noProof="0">
              <a:ln>
                <a:noFill/>
              </a:ln>
              <a:solidFill>
                <a:schemeClr val="tx1"/>
              </a:solidFill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DB62E4-4AC6-E6C4-3FB8-9115CFCE9CDC}"/>
              </a:ext>
            </a:extLst>
          </p:cNvPr>
          <p:cNvSpPr txBox="1"/>
          <p:nvPr/>
        </p:nvSpPr>
        <p:spPr>
          <a:xfrm>
            <a:off x="421595" y="2055030"/>
            <a:ext cx="7044944" cy="4004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R="0" defTabSz="91440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1050" b="1" spc="17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R="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AU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Checking cargo and containers</a:t>
            </a:r>
          </a:p>
          <a:p>
            <a:pPr marL="800100" lvl="1" indent="-3429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Exotic pests, diseases and weeds can hitch a ride to Australia with vessels, shipping containers and break-bulk cargo</a:t>
            </a:r>
          </a:p>
          <a:p>
            <a:pPr lvl="0" defTabSz="914400">
              <a:lnSpc>
                <a:spcPct val="90000"/>
              </a:lnSpc>
              <a:spcBef>
                <a:spcPct val="0"/>
              </a:spcBef>
              <a:defRPr/>
            </a:pPr>
            <a:endParaRPr lang="en-AU" sz="16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en-AU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to look for</a:t>
            </a:r>
          </a:p>
          <a:p>
            <a:pPr marL="800100" marR="0" lvl="1" indent="-34290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Live or dead animals</a:t>
            </a:r>
          </a:p>
          <a:p>
            <a:pPr marL="800100" marR="0" lvl="1" indent="-34290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Live or large numbers of dead invertebrates</a:t>
            </a:r>
          </a:p>
          <a:p>
            <a:pPr marL="800100" marR="0" lvl="1" indent="-34290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Egg masses on any surfaces</a:t>
            </a:r>
          </a:p>
          <a:p>
            <a:pPr marL="800100" marR="0" lvl="1" indent="-34290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Holes in timber or frass</a:t>
            </a:r>
          </a:p>
          <a:p>
            <a:pPr marL="800100" marR="0" lvl="1" indent="-34290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Plant matter, soil or mud</a:t>
            </a:r>
          </a:p>
          <a:p>
            <a:pPr lvl="0" defTabSz="914400">
              <a:lnSpc>
                <a:spcPct val="90000"/>
              </a:lnSpc>
              <a:spcBef>
                <a:spcPct val="0"/>
              </a:spcBef>
              <a:defRPr/>
            </a:pPr>
            <a:endParaRPr lang="en-AU" sz="1600" b="1" spc="17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  <a:defRPr/>
            </a:pPr>
            <a:r>
              <a:rPr lang="en-AU" sz="16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Where to look</a:t>
            </a:r>
          </a:p>
          <a:p>
            <a:pPr marL="800100" lvl="1" indent="-3429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Inside and on the outside of shipping containers</a:t>
            </a:r>
          </a:p>
          <a:p>
            <a:pPr marL="800100" lvl="1" indent="-3429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Attached to machinery and vehicles (or any break bulk)</a:t>
            </a:r>
          </a:p>
          <a:p>
            <a:pPr marL="800100" lvl="1" indent="-3429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timber (</a:t>
            </a:r>
            <a:r>
              <a:rPr lang="en-AU" sz="160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eg</a:t>
            </a:r>
            <a:r>
              <a:rPr lang="en-AU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pallets)</a:t>
            </a:r>
          </a:p>
          <a:p>
            <a:pPr marL="800100" lvl="1" indent="-3429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packaging including plastic wrapping, cardboard boxes and polystyrene</a:t>
            </a:r>
          </a:p>
          <a:p>
            <a:pPr marL="800100" lvl="1" indent="-342900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6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food stuffs and wrapping</a:t>
            </a:r>
          </a:p>
        </p:txBody>
      </p:sp>
      <p:pic>
        <p:nvPicPr>
          <p:cNvPr id="4" name="Picture 3" descr="A person wearing a yellow hard hat and a safety vest holding a box&#10;&#10;Description automatically generated">
            <a:extLst>
              <a:ext uri="{FF2B5EF4-FFF2-40B4-BE49-F238E27FC236}">
                <a16:creationId xmlns:a16="http://schemas.microsoft.com/office/drawing/2014/main" id="{F5A9C763-E76F-3BB7-371D-8560624E0DE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6654" y="2198505"/>
            <a:ext cx="3212112" cy="3266576"/>
          </a:xfrm>
          <a:prstGeom prst="rect">
            <a:avLst/>
          </a:prstGeom>
          <a:effectLst/>
        </p:spPr>
      </p:pic>
      <p:pic>
        <p:nvPicPr>
          <p:cNvPr id="5" name="Picture 4" descr="A white text on a grey background&#10;&#10;Description automatically generated">
            <a:extLst>
              <a:ext uri="{FF2B5EF4-FFF2-40B4-BE49-F238E27FC236}">
                <a16:creationId xmlns:a16="http://schemas.microsoft.com/office/drawing/2014/main" id="{B1B23D51-7C59-D4DA-8C0C-B7A3E08DB65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6539" y="5683337"/>
            <a:ext cx="4476846" cy="598185"/>
          </a:xfrm>
          <a:prstGeom prst="rect">
            <a:avLst/>
          </a:prstGeom>
          <a:effectLst/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F5EC9C-ABCF-566D-26F9-2F7C8833A374}"/>
              </a:ext>
            </a:extLst>
          </p:cNvPr>
          <p:cNvCxnSpPr>
            <a:cxnSpLocks/>
          </p:cNvCxnSpPr>
          <p:nvPr/>
        </p:nvCxnSpPr>
        <p:spPr>
          <a:xfrm>
            <a:off x="516845" y="1911370"/>
            <a:ext cx="594110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93E80E1B-0C55-642B-2396-D1235EAD08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V="1">
            <a:off x="10863582" y="1741145"/>
            <a:ext cx="694764" cy="69163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2D3C5803-E65C-EA1D-3206-77C5E3B273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257862" y="1354926"/>
            <a:ext cx="834585" cy="84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982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F168A-B064-9111-EB3D-E7A4CAE8D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2E6C69-8F04-5FF2-3F25-69A0E8602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934" y="2892074"/>
            <a:ext cx="5835925" cy="838202"/>
          </a:xfrm>
        </p:spPr>
        <p:txBody>
          <a:bodyPr>
            <a:noAutofit/>
          </a:bodyPr>
          <a:lstStyle/>
          <a:p>
            <a:r>
              <a:rPr lang="en-AU" sz="4000" dirty="0"/>
              <a:t>STEPS Program Update</a:t>
            </a:r>
            <a:br>
              <a:rPr lang="en-AU" sz="4000" dirty="0"/>
            </a:br>
            <a:endParaRPr lang="en-AU" sz="4000" dirty="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D68B117A-F601-52C5-2E79-0BCB85136C7F}"/>
              </a:ext>
            </a:extLst>
          </p:cNvPr>
          <p:cNvSpPr txBox="1">
            <a:spLocks/>
          </p:cNvSpPr>
          <p:nvPr/>
        </p:nvSpPr>
        <p:spPr>
          <a:xfrm>
            <a:off x="791224" y="5591852"/>
            <a:ext cx="4928201" cy="337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>
                <a:latin typeface="Calibri "/>
              </a:rPr>
              <a:t>STEPS Implementation</a:t>
            </a:r>
          </a:p>
          <a:p>
            <a:endParaRPr lang="en-AU" dirty="0">
              <a:latin typeface="Calibri "/>
            </a:endParaRP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E8640B4E-9E90-AEA0-36C7-4405B0774502}"/>
              </a:ext>
            </a:extLst>
          </p:cNvPr>
          <p:cNvSpPr txBox="1">
            <a:spLocks/>
          </p:cNvSpPr>
          <p:nvPr/>
        </p:nvSpPr>
        <p:spPr>
          <a:xfrm>
            <a:off x="791224" y="5905659"/>
            <a:ext cx="4928201" cy="337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>
                <a:latin typeface="Calibri "/>
              </a:rPr>
              <a:t>Digital Solutions and Enablement </a:t>
            </a:r>
          </a:p>
          <a:p>
            <a:endParaRPr lang="en-AU" dirty="0">
              <a:latin typeface="Calibri "/>
            </a:endParaRPr>
          </a:p>
        </p:txBody>
      </p:sp>
      <p:pic>
        <p:nvPicPr>
          <p:cNvPr id="12" name="Picture 11" descr="A picture containing text, vector graphics, balloon, aircraft">
            <a:extLst>
              <a:ext uri="{FF2B5EF4-FFF2-40B4-BE49-F238E27FC236}">
                <a16:creationId xmlns:a16="http://schemas.microsoft.com/office/drawing/2014/main" id="{65A25079-B943-97BC-6DBB-FB92B84AFFE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9" t="-1691"/>
          <a:stretch/>
        </p:blipFill>
        <p:spPr>
          <a:xfrm>
            <a:off x="10596880" y="5247425"/>
            <a:ext cx="1595120" cy="161057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125732C-D428-650D-0BCE-E9EE0DEE01BA}"/>
              </a:ext>
            </a:extLst>
          </p:cNvPr>
          <p:cNvSpPr txBox="1"/>
          <p:nvPr/>
        </p:nvSpPr>
        <p:spPr>
          <a:xfrm>
            <a:off x="732934" y="3287805"/>
            <a:ext cx="80093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AU" sz="1400" b="1" i="0" u="none" strike="noStrike" kern="1200" cap="none" spc="12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"/>
                <a:ea typeface="Cambria" panose="02040503050406030204" pitchFamily="18" charset="0"/>
              </a:rPr>
              <a:t>S</a:t>
            </a:r>
            <a:r>
              <a:rPr kumimoji="0" lang="en-AU" sz="1400" b="0" i="0" u="none" strike="noStrike" kern="1200" cap="none" spc="12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"/>
                <a:ea typeface="Cambria" panose="02040503050406030204" pitchFamily="18" charset="0"/>
              </a:rPr>
              <a:t>implified</a:t>
            </a:r>
            <a:r>
              <a:rPr kumimoji="0" lang="en-AU" sz="1400" i="0" u="none" strike="noStrike" kern="1200" cap="none" spc="12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"/>
                <a:ea typeface="Cambria" panose="02040503050406030204" pitchFamily="18" charset="0"/>
              </a:rPr>
              <a:t> </a:t>
            </a:r>
            <a:r>
              <a:rPr kumimoji="0" lang="en-AU" sz="1400" b="1" i="0" u="none" strike="noStrike" kern="1200" cap="none" spc="12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"/>
                <a:ea typeface="Cambria" panose="02040503050406030204" pitchFamily="18" charset="0"/>
              </a:rPr>
              <a:t>T</a:t>
            </a:r>
            <a:r>
              <a:rPr kumimoji="0" lang="en-AU" sz="1400" b="0" i="0" u="none" strike="noStrike" kern="1200" cap="none" spc="12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"/>
                <a:ea typeface="Cambria" panose="02040503050406030204" pitchFamily="18" charset="0"/>
              </a:rPr>
              <a:t>argeting</a:t>
            </a:r>
            <a:r>
              <a:rPr kumimoji="0" lang="en-AU" sz="1400" i="0" u="none" strike="noStrike" kern="1200" cap="none" spc="12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"/>
                <a:ea typeface="Cambria" panose="02040503050406030204" pitchFamily="18" charset="0"/>
              </a:rPr>
              <a:t> </a:t>
            </a:r>
            <a:r>
              <a:rPr kumimoji="0" lang="en-AU" sz="1400" b="0" i="0" u="none" strike="noStrike" kern="1200" cap="none" spc="12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"/>
                <a:ea typeface="Cambria" panose="02040503050406030204" pitchFamily="18" charset="0"/>
              </a:rPr>
              <a:t>and</a:t>
            </a:r>
            <a:r>
              <a:rPr kumimoji="0" lang="en-AU" sz="1400" i="0" u="none" strike="noStrike" kern="1200" cap="none" spc="12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"/>
                <a:ea typeface="Cambria" panose="02040503050406030204" pitchFamily="18" charset="0"/>
              </a:rPr>
              <a:t> </a:t>
            </a:r>
            <a:r>
              <a:rPr kumimoji="0" lang="en-AU" sz="1400" b="1" i="0" u="none" strike="noStrike" kern="1200" cap="none" spc="12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"/>
                <a:ea typeface="Cambria" panose="02040503050406030204" pitchFamily="18" charset="0"/>
              </a:rPr>
              <a:t>E</a:t>
            </a:r>
            <a:r>
              <a:rPr kumimoji="0" lang="en-AU" sz="1400" b="0" i="0" u="none" strike="noStrike" kern="1200" cap="none" spc="12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"/>
                <a:ea typeface="Cambria" panose="02040503050406030204" pitchFamily="18" charset="0"/>
              </a:rPr>
              <a:t>nhanced</a:t>
            </a:r>
            <a:r>
              <a:rPr kumimoji="0" lang="en-AU" sz="1400" i="0" u="none" strike="noStrike" kern="1200" cap="none" spc="12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"/>
                <a:ea typeface="Cambria" panose="02040503050406030204" pitchFamily="18" charset="0"/>
              </a:rPr>
              <a:t> </a:t>
            </a:r>
            <a:r>
              <a:rPr kumimoji="0" lang="en-AU" sz="1400" b="1" i="0" u="none" strike="noStrike" kern="1200" cap="none" spc="12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"/>
                <a:ea typeface="Cambria" panose="02040503050406030204" pitchFamily="18" charset="0"/>
              </a:rPr>
              <a:t>P</a:t>
            </a:r>
            <a:r>
              <a:rPr kumimoji="0" lang="en-AU" sz="1400" b="0" i="0" u="none" strike="noStrike" kern="1200" cap="none" spc="12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"/>
                <a:ea typeface="Cambria" panose="02040503050406030204" pitchFamily="18" charset="0"/>
              </a:rPr>
              <a:t>rocessing</a:t>
            </a:r>
            <a:r>
              <a:rPr kumimoji="0" lang="en-AU" sz="1400" i="0" u="none" strike="noStrike" kern="1200" cap="none" spc="12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"/>
                <a:ea typeface="Cambria" panose="02040503050406030204" pitchFamily="18" charset="0"/>
              </a:rPr>
              <a:t> </a:t>
            </a:r>
            <a:r>
              <a:rPr kumimoji="0" lang="en-AU" sz="1400" b="1" i="0" u="none" strike="noStrike" kern="1200" cap="none" spc="12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"/>
                <a:ea typeface="Cambria" panose="02040503050406030204" pitchFamily="18" charset="0"/>
              </a:rPr>
              <a:t>S</a:t>
            </a:r>
            <a:r>
              <a:rPr kumimoji="0" lang="en-AU" sz="1400" b="0" i="0" u="none" strike="noStrike" kern="1200" cap="none" spc="12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"/>
                <a:ea typeface="Cambria" panose="02040503050406030204" pitchFamily="18" charset="0"/>
              </a:rPr>
              <a:t>ystems (STEPS)</a:t>
            </a:r>
            <a:endParaRPr lang="en-AU" sz="1400" spc="120" dirty="0">
              <a:latin typeface="Calibri "/>
            </a:endParaRPr>
          </a:p>
        </p:txBody>
      </p:sp>
      <p:pic>
        <p:nvPicPr>
          <p:cNvPr id="6" name="Picture 20" descr="A picture containing logo&#10;&#10;Description automatically generated">
            <a:extLst>
              <a:ext uri="{FF2B5EF4-FFF2-40B4-BE49-F238E27FC236}">
                <a16:creationId xmlns:a16="http://schemas.microsoft.com/office/drawing/2014/main" id="{9B0A214D-7B19-31F3-3160-F15861C3D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68859" y="945462"/>
            <a:ext cx="5139064" cy="5139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622542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38D8631-D920-550D-0956-602059B933A0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7AF7C30-8115-67C0-AABF-931E20FA2075}"/>
              </a:ext>
            </a:extLst>
          </p:cNvPr>
          <p:cNvSpPr txBox="1">
            <a:spLocks/>
          </p:cNvSpPr>
          <p:nvPr/>
        </p:nvSpPr>
        <p:spPr>
          <a:xfrm>
            <a:off x="471948" y="1563700"/>
            <a:ext cx="4933030" cy="63182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b="1" dirty="0">
                <a:latin typeface="Calibri "/>
              </a:rPr>
              <a:t>Overview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66A1DB3-4A34-F166-8B2C-0AEB88E9C3AD}"/>
              </a:ext>
            </a:extLst>
          </p:cNvPr>
          <p:cNvCxnSpPr>
            <a:cxnSpLocks/>
          </p:cNvCxnSpPr>
          <p:nvPr/>
        </p:nvCxnSpPr>
        <p:spPr>
          <a:xfrm>
            <a:off x="511278" y="2090048"/>
            <a:ext cx="623641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37581F1E-B23D-52D4-6AE5-AD999F22B4D3}"/>
              </a:ext>
            </a:extLst>
          </p:cNvPr>
          <p:cNvSpPr txBox="1">
            <a:spLocks/>
          </p:cNvSpPr>
          <p:nvPr/>
        </p:nvSpPr>
        <p:spPr>
          <a:xfrm>
            <a:off x="378163" y="2721873"/>
            <a:ext cx="6913590" cy="32463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indent="-4572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2000" dirty="0">
                <a:latin typeface="Calibri "/>
              </a:rPr>
              <a:t>What is STEPS: Recap</a:t>
            </a:r>
          </a:p>
          <a:p>
            <a:pPr lvl="1" indent="-4572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2000" dirty="0">
                <a:latin typeface="Calibri "/>
              </a:rPr>
              <a:t>What has been delivered</a:t>
            </a:r>
          </a:p>
          <a:p>
            <a:pPr lvl="1" indent="-4572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2000" dirty="0">
                <a:latin typeface="Calibri "/>
              </a:rPr>
              <a:t>What is next for delivery</a:t>
            </a:r>
          </a:p>
          <a:p>
            <a:pPr lvl="1" indent="-457200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AU" sz="2000" dirty="0">
                <a:latin typeface="Calibri "/>
              </a:rPr>
              <a:t>Product highlight</a:t>
            </a:r>
          </a:p>
          <a:p>
            <a:pPr algn="l">
              <a:lnSpc>
                <a:spcPct val="150000"/>
              </a:lnSpc>
              <a:spcBef>
                <a:spcPts val="1000"/>
              </a:spcBef>
            </a:pPr>
            <a:endParaRPr lang="en-AU" sz="2000" i="1" dirty="0">
              <a:solidFill>
                <a:schemeClr val="tx1"/>
              </a:solidFill>
              <a:latin typeface="Calibri 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AU" dirty="0">
              <a:latin typeface="Calibri "/>
            </a:endParaRPr>
          </a:p>
          <a:p>
            <a:pPr>
              <a:lnSpc>
                <a:spcPct val="150000"/>
              </a:lnSpc>
            </a:pPr>
            <a:endParaRPr lang="en-AU" dirty="0">
              <a:latin typeface="Calibri "/>
            </a:endParaRPr>
          </a:p>
        </p:txBody>
      </p:sp>
      <p:pic>
        <p:nvPicPr>
          <p:cNvPr id="6" name="Picture 5" descr="A picture containing text, vector graphics, balloon, aircraft">
            <a:extLst>
              <a:ext uri="{FF2B5EF4-FFF2-40B4-BE49-F238E27FC236}">
                <a16:creationId xmlns:a16="http://schemas.microsoft.com/office/drawing/2014/main" id="{120261F9-BE53-F8B1-DA56-6518B291E4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9" t="-1691"/>
          <a:stretch/>
        </p:blipFill>
        <p:spPr>
          <a:xfrm>
            <a:off x="7846142" y="2470035"/>
            <a:ext cx="4345858" cy="438796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459883B-CFF3-0429-8DE4-8594D66E7687}"/>
              </a:ext>
            </a:extLst>
          </p:cNvPr>
          <p:cNvCxnSpPr/>
          <p:nvPr/>
        </p:nvCxnSpPr>
        <p:spPr>
          <a:xfrm>
            <a:off x="597877" y="6353908"/>
            <a:ext cx="4337539" cy="0"/>
          </a:xfrm>
          <a:prstGeom prst="line">
            <a:avLst/>
          </a:prstGeom>
          <a:ln w="635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1280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0C74B-9CC9-8FDE-F8DA-F0804DFA3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FA4E798-DB78-95F7-9917-1EBA06A3E15C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2BB03D60-EEAD-578E-7304-B0132D7EF0D4}"/>
              </a:ext>
            </a:extLst>
          </p:cNvPr>
          <p:cNvSpPr/>
          <p:nvPr/>
        </p:nvSpPr>
        <p:spPr>
          <a:xfrm>
            <a:off x="456852" y="1414248"/>
            <a:ext cx="3912989" cy="4311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457200" rtl="0" eaLnBrk="1" fontAlgn="auto" latinLnBrk="0" hangingPunct="1">
              <a:lnSpc>
                <a:spcPts val="33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72D45"/>
                </a:solidFill>
                <a:effectLst/>
                <a:uLnTx/>
                <a:uFillTx/>
                <a:latin typeface="Calibri "/>
                <a:ea typeface="Kanit Light" pitchFamily="34" charset="-122"/>
                <a:cs typeface="Kanit Light" pitchFamily="34" charset="-120"/>
              </a:rPr>
              <a:t>How STEPS Delivers Value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Calibri 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E94223B-B3B0-EE2E-7ADD-28F8582528C0}"/>
              </a:ext>
            </a:extLst>
          </p:cNvPr>
          <p:cNvSpPr/>
          <p:nvPr/>
        </p:nvSpPr>
        <p:spPr>
          <a:xfrm>
            <a:off x="456852" y="2240306"/>
            <a:ext cx="2174576" cy="1869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marR="0" lvl="0" indent="0" algn="l" defTabSz="457200" rtl="0" eaLnBrk="1" fontAlgn="auto" latinLnBrk="0" hangingPunct="1">
              <a:lnSpc>
                <a:spcPts val="166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72D45"/>
                </a:solidFill>
                <a:effectLst/>
                <a:uLnTx/>
                <a:uFillTx/>
                <a:latin typeface="Calibri "/>
                <a:ea typeface="Kanit Light" pitchFamily="34" charset="-122"/>
                <a:cs typeface="Kanit Light" pitchFamily="34" charset="-120"/>
              </a:rPr>
              <a:t>Five Core Outcomes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Calibri "/>
            </a:endParaRP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DD6EACA-8FE4-4C4F-D298-C56B219BD0F2}"/>
              </a:ext>
            </a:extLst>
          </p:cNvPr>
          <p:cNvCxnSpPr>
            <a:cxnSpLocks/>
          </p:cNvCxnSpPr>
          <p:nvPr/>
        </p:nvCxnSpPr>
        <p:spPr>
          <a:xfrm>
            <a:off x="456852" y="1958706"/>
            <a:ext cx="6236416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58" name="Group 57">
            <a:extLst>
              <a:ext uri="{FF2B5EF4-FFF2-40B4-BE49-F238E27FC236}">
                <a16:creationId xmlns:a16="http://schemas.microsoft.com/office/drawing/2014/main" id="{F9E49093-95B0-9B19-AFA6-D6633BCC9DBD}"/>
              </a:ext>
            </a:extLst>
          </p:cNvPr>
          <p:cNvGrpSpPr/>
          <p:nvPr/>
        </p:nvGrpSpPr>
        <p:grpSpPr>
          <a:xfrm>
            <a:off x="439211" y="2708847"/>
            <a:ext cx="11752789" cy="3715791"/>
            <a:chOff x="395892" y="2587346"/>
            <a:chExt cx="11752789" cy="3715791"/>
          </a:xfrm>
        </p:grpSpPr>
        <p:sp>
          <p:nvSpPr>
            <p:cNvPr id="8" name="Text 3">
              <a:extLst>
                <a:ext uri="{FF2B5EF4-FFF2-40B4-BE49-F238E27FC236}">
                  <a16:creationId xmlns:a16="http://schemas.microsoft.com/office/drawing/2014/main" id="{721A848C-433A-1A44-80F8-923AF389D3AC}"/>
                </a:ext>
              </a:extLst>
            </p:cNvPr>
            <p:cNvSpPr/>
            <p:nvPr/>
          </p:nvSpPr>
          <p:spPr>
            <a:xfrm>
              <a:off x="1237854" y="2789375"/>
              <a:ext cx="10910827" cy="22594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defTabSz="457200">
                <a:lnSpc>
                  <a:spcPts val="1667"/>
                </a:lnSpc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2C3249"/>
                  </a:solidFill>
                  <a:effectLst/>
                  <a:uLnTx/>
                  <a:uFillTx/>
                  <a:latin typeface="Calibri "/>
                  <a:ea typeface="Kanit Light" pitchFamily="34" charset="-122"/>
                  <a:cs typeface="Kanit Light" pitchFamily="34" charset="-120"/>
                </a:rPr>
                <a:t>Faster and Easier Assessments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2C3249"/>
                  </a:solidFill>
                  <a:effectLst/>
                  <a:uLnTx/>
                  <a:uFillTx/>
                  <a:latin typeface="Calibri "/>
                  <a:ea typeface="Kanit Light" pitchFamily="34" charset="-122"/>
                  <a:cs typeface="Kanit Light" pitchFamily="34" charset="-120"/>
                </a:rPr>
                <a:t>- </a:t>
              </a:r>
              <a:r>
                <a:rPr lang="en-US" sz="1600" dirty="0">
                  <a:solidFill>
                    <a:srgbClr val="2C3249"/>
                  </a:solidFill>
                  <a:latin typeface="Calibri "/>
                  <a:ea typeface="Martel Sans" pitchFamily="34" charset="-122"/>
                  <a:cs typeface="Martel Sans" pitchFamily="34" charset="-120"/>
                </a:rPr>
                <a:t>Reduced end-to-end processing times through automation and streamlined decision pathways.</a:t>
              </a:r>
              <a:endParaRPr lang="en-US" sz="1600" dirty="0">
                <a:solidFill>
                  <a:srgbClr val="1F1F1F"/>
                </a:solidFill>
                <a:latin typeface="Calibri "/>
              </a:endParaRPr>
            </a:p>
            <a:p>
              <a:pPr marL="0" marR="0" lvl="0" indent="0" algn="l" defTabSz="457200" rtl="0" eaLnBrk="1" fontAlgn="auto" latinLnBrk="0" hangingPunct="1">
                <a:lnSpc>
                  <a:spcPts val="166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 "/>
              </a:endParaRPr>
            </a:p>
          </p:txBody>
        </p:sp>
        <p:sp>
          <p:nvSpPr>
            <p:cNvPr id="12" name="Text 6">
              <a:extLst>
                <a:ext uri="{FF2B5EF4-FFF2-40B4-BE49-F238E27FC236}">
                  <a16:creationId xmlns:a16="http://schemas.microsoft.com/office/drawing/2014/main" id="{9DCEABA3-3F17-DF04-6E1F-F64BC5FBC30C}"/>
                </a:ext>
              </a:extLst>
            </p:cNvPr>
            <p:cNvSpPr/>
            <p:nvPr/>
          </p:nvSpPr>
          <p:spPr>
            <a:xfrm>
              <a:off x="1237854" y="3500020"/>
              <a:ext cx="10447865" cy="28317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defTabSz="457200">
                <a:lnSpc>
                  <a:spcPts val="1667"/>
                </a:lnSpc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2C3249"/>
                  </a:solidFill>
                  <a:effectLst/>
                  <a:uLnTx/>
                  <a:uFillTx/>
                  <a:latin typeface="Calibri "/>
                  <a:ea typeface="Kanit Light" pitchFamily="34" charset="-122"/>
                  <a:cs typeface="Kanit Light" pitchFamily="34" charset="-120"/>
                </a:rPr>
                <a:t>Streamlined Inspections &amp; Management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2C3249"/>
                  </a:solidFill>
                  <a:effectLst/>
                  <a:uLnTx/>
                  <a:uFillTx/>
                  <a:latin typeface="Calibri "/>
                  <a:ea typeface="Kanit Light" pitchFamily="34" charset="-122"/>
                  <a:cs typeface="Kanit Light" pitchFamily="34" charset="-120"/>
                </a:rPr>
                <a:t>- </a:t>
              </a:r>
              <a:r>
                <a:rPr lang="en-US" sz="1600" dirty="0">
                  <a:solidFill>
                    <a:srgbClr val="2C3249"/>
                  </a:solidFill>
                  <a:latin typeface="Calibri "/>
                  <a:ea typeface="Martel Sans" pitchFamily="34" charset="-122"/>
                  <a:cs typeface="Martel Sans" pitchFamily="34" charset="-120"/>
                </a:rPr>
                <a:t>Digital tools equipping inspectors with real-time data and workflow support in the field.</a:t>
              </a:r>
              <a:endParaRPr lang="en-US" sz="1600" dirty="0">
                <a:solidFill>
                  <a:srgbClr val="1F1F1F"/>
                </a:solidFill>
                <a:latin typeface="Calibri "/>
              </a:endParaRPr>
            </a:p>
            <a:p>
              <a:pPr marL="0" marR="0" lvl="0" indent="0" algn="l" defTabSz="457200" rtl="0" eaLnBrk="1" fontAlgn="auto" latinLnBrk="0" hangingPunct="1">
                <a:lnSpc>
                  <a:spcPts val="166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 "/>
              </a:endParaRPr>
            </a:p>
          </p:txBody>
        </p:sp>
        <p:sp>
          <p:nvSpPr>
            <p:cNvPr id="18" name="Text 9">
              <a:extLst>
                <a:ext uri="{FF2B5EF4-FFF2-40B4-BE49-F238E27FC236}">
                  <a16:creationId xmlns:a16="http://schemas.microsoft.com/office/drawing/2014/main" id="{2CA9DDA7-12F6-7E6F-59BD-03ED809D84FB}"/>
                </a:ext>
              </a:extLst>
            </p:cNvPr>
            <p:cNvSpPr/>
            <p:nvPr/>
          </p:nvSpPr>
          <p:spPr>
            <a:xfrm>
              <a:off x="1237854" y="4281074"/>
              <a:ext cx="10644554" cy="283173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defTabSz="457200">
                <a:lnSpc>
                  <a:spcPts val="1667"/>
                </a:lnSpc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2C3249"/>
                  </a:solidFill>
                  <a:effectLst/>
                  <a:uLnTx/>
                  <a:uFillTx/>
                  <a:latin typeface="Calibri "/>
                  <a:ea typeface="Kanit Light" pitchFamily="34" charset="-122"/>
                  <a:cs typeface="Kanit Light" pitchFamily="34" charset="-120"/>
                </a:rPr>
                <a:t>Better Support for Industry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2C3249"/>
                  </a:solidFill>
                  <a:effectLst/>
                  <a:uLnTx/>
                  <a:uFillTx/>
                  <a:latin typeface="Calibri "/>
                  <a:ea typeface="Kanit Light" pitchFamily="34" charset="-122"/>
                  <a:cs typeface="Kanit Light" pitchFamily="34" charset="-120"/>
                </a:rPr>
                <a:t>- </a:t>
              </a:r>
              <a:r>
                <a:rPr lang="en-US" sz="1600" dirty="0">
                  <a:solidFill>
                    <a:srgbClr val="2C3249"/>
                  </a:solidFill>
                  <a:latin typeface="Calibri "/>
                  <a:ea typeface="Martel Sans"/>
                  <a:cs typeface="Martel Sans" pitchFamily="34" charset="-120"/>
                </a:rPr>
                <a:t>Self-service capabilities, clear timelines, and transparency.</a:t>
              </a:r>
              <a:endParaRPr lang="en-US" sz="1600" dirty="0">
                <a:solidFill>
                  <a:srgbClr val="2C3249"/>
                </a:solidFill>
                <a:latin typeface="Calibri "/>
                <a:ea typeface="Martel Sans"/>
              </a:endParaRPr>
            </a:p>
            <a:p>
              <a:pPr marL="0" marR="0" lvl="0" indent="0" algn="l" defTabSz="457200" rtl="0" eaLnBrk="1" fontAlgn="auto" latinLnBrk="0" hangingPunct="1">
                <a:lnSpc>
                  <a:spcPts val="166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 "/>
              </a:endParaRPr>
            </a:p>
          </p:txBody>
        </p:sp>
        <p:sp>
          <p:nvSpPr>
            <p:cNvPr id="22" name="Text 12">
              <a:extLst>
                <a:ext uri="{FF2B5EF4-FFF2-40B4-BE49-F238E27FC236}">
                  <a16:creationId xmlns:a16="http://schemas.microsoft.com/office/drawing/2014/main" id="{C0495845-8A16-1F79-B6DC-40A3ED0F0789}"/>
                </a:ext>
              </a:extLst>
            </p:cNvPr>
            <p:cNvSpPr/>
            <p:nvPr/>
          </p:nvSpPr>
          <p:spPr>
            <a:xfrm>
              <a:off x="1237854" y="5062129"/>
              <a:ext cx="9800491" cy="28317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defTabSz="457200">
                <a:lnSpc>
                  <a:spcPts val="1667"/>
                </a:lnSpc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2C3249"/>
                  </a:solidFill>
                  <a:effectLst/>
                  <a:uLnTx/>
                  <a:uFillTx/>
                  <a:latin typeface="Calibri "/>
                  <a:ea typeface="Kanit Light" pitchFamily="34" charset="-122"/>
                  <a:cs typeface="Kanit Light" pitchFamily="34" charset="-120"/>
                </a:rPr>
                <a:t>Improved Data Capture &amp; Visibility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2C3249"/>
                  </a:solidFill>
                  <a:effectLst/>
                  <a:uLnTx/>
                  <a:uFillTx/>
                  <a:latin typeface="Calibri "/>
                  <a:ea typeface="Kanit Light" pitchFamily="34" charset="-122"/>
                  <a:cs typeface="Kanit Light" pitchFamily="34" charset="-120"/>
                </a:rPr>
                <a:t>- </a:t>
              </a:r>
              <a:r>
                <a:rPr lang="en-US" sz="1600" dirty="0">
                  <a:solidFill>
                    <a:srgbClr val="2C3249"/>
                  </a:solidFill>
                  <a:latin typeface="Calibri "/>
                  <a:ea typeface="Martel Sans"/>
                  <a:cs typeface="Martel Sans" pitchFamily="34" charset="-120"/>
                </a:rPr>
                <a:t>Centralised, high-quality data enabling better reporting, compliance, and risk analysis.</a:t>
              </a:r>
              <a:endParaRPr lang="en-US" sz="1600" dirty="0">
                <a:solidFill>
                  <a:srgbClr val="1F1F1F"/>
                </a:solidFill>
                <a:latin typeface="Calibri "/>
                <a:ea typeface="Martel Sans"/>
              </a:endParaRPr>
            </a:p>
            <a:p>
              <a:pPr marL="0" marR="0" lvl="0" indent="0" algn="l" defTabSz="457200" rtl="0" eaLnBrk="1" fontAlgn="auto" latinLnBrk="0" hangingPunct="1">
                <a:lnSpc>
                  <a:spcPts val="1667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 "/>
              </a:endParaRPr>
            </a:p>
          </p:txBody>
        </p:sp>
        <p:sp>
          <p:nvSpPr>
            <p:cNvPr id="33" name="Text 16">
              <a:extLst>
                <a:ext uri="{FF2B5EF4-FFF2-40B4-BE49-F238E27FC236}">
                  <a16:creationId xmlns:a16="http://schemas.microsoft.com/office/drawing/2014/main" id="{0F862FF1-F085-9240-FAF5-DF499D2014C6}"/>
                </a:ext>
              </a:extLst>
            </p:cNvPr>
            <p:cNvSpPr/>
            <p:nvPr/>
          </p:nvSpPr>
          <p:spPr>
            <a:xfrm>
              <a:off x="1237854" y="5846551"/>
              <a:ext cx="9929446" cy="283172"/>
            </a:xfrm>
            <a:prstGeom prst="rect">
              <a:avLst/>
            </a:prstGeom>
            <a:noFill/>
            <a:ln/>
          </p:spPr>
          <p:txBody>
            <a:bodyPr wrap="none" lIns="0" tIns="0" rIns="0" bIns="0" rtlCol="0" anchor="t"/>
            <a:lstStyle/>
            <a:p>
              <a:pPr marL="0" marR="0" lvl="0" indent="0" algn="l" defTabSz="457200" rtl="0" eaLnBrk="1" fontAlgn="auto" latinLnBrk="0" hangingPunct="1">
                <a:lnSpc>
                  <a:spcPts val="158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2C3249"/>
                  </a:solidFill>
                  <a:effectLst/>
                  <a:uLnTx/>
                  <a:uFillTx/>
                  <a:latin typeface="Calibri "/>
                  <a:ea typeface="Martel Sans" pitchFamily="34" charset="-122"/>
                  <a:cs typeface="Martel Sans" pitchFamily="34" charset="-120"/>
                </a:rPr>
                <a:t>Modern Digital Service 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2C3249"/>
                  </a:solidFill>
                  <a:effectLst/>
                  <a:uLnTx/>
                  <a:uFillTx/>
                  <a:latin typeface="Calibri "/>
                  <a:ea typeface="Martel Sans" pitchFamily="34" charset="-122"/>
                  <a:cs typeface="Martel Sans" pitchFamily="34" charset="-120"/>
                </a:rPr>
                <a:t>- Contemporary user interfaces replacing outdated legacy portals and paper-based processes.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 "/>
              </a:endParaRPr>
            </a:p>
          </p:txBody>
        </p:sp>
        <p:pic>
          <p:nvPicPr>
            <p:cNvPr id="35" name="Image 0" descr="preencoded.png">
              <a:extLst>
                <a:ext uri="{FF2B5EF4-FFF2-40B4-BE49-F238E27FC236}">
                  <a16:creationId xmlns:a16="http://schemas.microsoft.com/office/drawing/2014/main" id="{B1F9C9C1-A237-6A5D-4B0A-5B7ED76B631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95892" y="2587346"/>
              <a:ext cx="630000" cy="630000"/>
            </a:xfrm>
            <a:prstGeom prst="rect">
              <a:avLst/>
            </a:prstGeom>
          </p:spPr>
        </p:pic>
        <p:pic>
          <p:nvPicPr>
            <p:cNvPr id="36" name="Image 1" descr="preencoded.png">
              <a:extLst>
                <a:ext uri="{FF2B5EF4-FFF2-40B4-BE49-F238E27FC236}">
                  <a16:creationId xmlns:a16="http://schemas.microsoft.com/office/drawing/2014/main" id="{0BBCB2AA-BDE1-858F-E8A2-6354BF96B69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395892" y="3326606"/>
              <a:ext cx="630000" cy="630000"/>
            </a:xfrm>
            <a:prstGeom prst="rect">
              <a:avLst/>
            </a:prstGeom>
          </p:spPr>
        </p:pic>
        <p:pic>
          <p:nvPicPr>
            <p:cNvPr id="37" name="Image 2" descr="preencoded.png">
              <a:extLst>
                <a:ext uri="{FF2B5EF4-FFF2-40B4-BE49-F238E27FC236}">
                  <a16:creationId xmlns:a16="http://schemas.microsoft.com/office/drawing/2014/main" id="{12402908-EA18-DB77-EB07-A51F804020C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95892" y="4115823"/>
              <a:ext cx="630000" cy="613675"/>
            </a:xfrm>
            <a:prstGeom prst="rect">
              <a:avLst/>
            </a:prstGeom>
          </p:spPr>
        </p:pic>
        <p:pic>
          <p:nvPicPr>
            <p:cNvPr id="38" name="Image 3" descr="preencoded.png">
              <a:extLst>
                <a:ext uri="{FF2B5EF4-FFF2-40B4-BE49-F238E27FC236}">
                  <a16:creationId xmlns:a16="http://schemas.microsoft.com/office/drawing/2014/main" id="{94B0A2A9-7DB9-1B53-7E2C-FD0E746E186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95892" y="4888715"/>
              <a:ext cx="630000" cy="630000"/>
            </a:xfrm>
            <a:prstGeom prst="rect">
              <a:avLst/>
            </a:prstGeom>
          </p:spPr>
        </p:pic>
        <p:pic>
          <p:nvPicPr>
            <p:cNvPr id="39" name="Image 4" descr="preencoded.png">
              <a:extLst>
                <a:ext uri="{FF2B5EF4-FFF2-40B4-BE49-F238E27FC236}">
                  <a16:creationId xmlns:a16="http://schemas.microsoft.com/office/drawing/2014/main" id="{C5CA1935-2CEF-E1ED-48F9-34E99326544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395892" y="5673137"/>
              <a:ext cx="630000" cy="63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38266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CFBDF1-FAE6-C6B7-C605-90A4B5119E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925DAA12-2B74-2870-19CE-5E65B7423114}"/>
              </a:ext>
            </a:extLst>
          </p:cNvPr>
          <p:cNvGraphicFramePr>
            <a:graphicFrameLocks noGrp="1"/>
          </p:cNvGraphicFramePr>
          <p:nvPr/>
        </p:nvGraphicFramePr>
        <p:xfrm>
          <a:off x="1803992" y="1818082"/>
          <a:ext cx="10332980" cy="4827374"/>
        </p:xfrm>
        <a:graphic>
          <a:graphicData uri="http://schemas.openxmlformats.org/drawingml/2006/table">
            <a:tbl>
              <a:tblPr/>
              <a:tblGrid>
                <a:gridCol w="2448299">
                  <a:extLst>
                    <a:ext uri="{9D8B030D-6E8A-4147-A177-3AD203B41FA5}">
                      <a16:colId xmlns:a16="http://schemas.microsoft.com/office/drawing/2014/main" val="3419776022"/>
                    </a:ext>
                  </a:extLst>
                </a:gridCol>
                <a:gridCol w="2718191">
                  <a:extLst>
                    <a:ext uri="{9D8B030D-6E8A-4147-A177-3AD203B41FA5}">
                      <a16:colId xmlns:a16="http://schemas.microsoft.com/office/drawing/2014/main" val="578658133"/>
                    </a:ext>
                  </a:extLst>
                </a:gridCol>
                <a:gridCol w="2824219">
                  <a:extLst>
                    <a:ext uri="{9D8B030D-6E8A-4147-A177-3AD203B41FA5}">
                      <a16:colId xmlns:a16="http://schemas.microsoft.com/office/drawing/2014/main" val="1658443792"/>
                    </a:ext>
                  </a:extLst>
                </a:gridCol>
                <a:gridCol w="2342271">
                  <a:extLst>
                    <a:ext uri="{9D8B030D-6E8A-4147-A177-3AD203B41FA5}">
                      <a16:colId xmlns:a16="http://schemas.microsoft.com/office/drawing/2014/main" val="557077235"/>
                    </a:ext>
                  </a:extLst>
                </a:gridCol>
              </a:tblGrid>
              <a:tr h="321536">
                <a:tc>
                  <a:txBody>
                    <a:bodyPr/>
                    <a:lstStyle/>
                    <a:p>
                      <a:pPr algn="l" fontAlgn="base">
                        <a:lnSpc>
                          <a:spcPts val="1425"/>
                        </a:lnSpc>
                        <a:buNone/>
                      </a:pPr>
                      <a:r>
                        <a:rPr lang="en-AU" sz="1200" b="1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Product</a:t>
                      </a:r>
                      <a:r>
                        <a:rPr lang="en-AU" sz="1200" b="1" i="0" dirty="0">
                          <a:solidFill>
                            <a:srgbClr val="FFFFFF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3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425"/>
                        </a:lnSpc>
                        <a:buNone/>
                      </a:pPr>
                      <a:r>
                        <a:rPr lang="en-AU" sz="1200" b="1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Tech</a:t>
                      </a:r>
                      <a:r>
                        <a:rPr lang="en-US" sz="1200" b="1" i="0" dirty="0">
                          <a:solidFill>
                            <a:srgbClr val="FFFFFF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3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1425"/>
                        </a:lnSpc>
                        <a:buNone/>
                      </a:pPr>
                      <a:r>
                        <a:rPr lang="en-US" sz="1200" b="1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Outcome</a:t>
                      </a:r>
                      <a:r>
                        <a:rPr lang="en-AU" sz="1200" b="1" i="0" dirty="0">
                          <a:solidFill>
                            <a:srgbClr val="FFFFFF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3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1425"/>
                        </a:lnSpc>
                        <a:buNone/>
                      </a:pPr>
                      <a:r>
                        <a:rPr lang="en-AU" sz="900" b="1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433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2729870"/>
                  </a:ext>
                </a:extLst>
              </a:tr>
              <a:tr h="576874">
                <a:tc>
                  <a:txBody>
                    <a:bodyPr/>
                    <a:lstStyle/>
                    <a:p>
                      <a:pPr algn="l" fontAlgn="base">
                        <a:lnSpc>
                          <a:spcPts val="1125"/>
                        </a:lnSpc>
                        <a:buNone/>
                      </a:pPr>
                      <a:r>
                        <a:rPr lang="en-AU" sz="1100" b="1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Approved Arrangement Management Product (AAMP) – Release 1</a:t>
                      </a: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3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900"/>
                        </a:lnSpc>
                        <a:buNone/>
                      </a:pPr>
                      <a:r>
                        <a:rPr lang="en-AU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Addition of a new AA management tile on the Biosecurity Client Portal</a:t>
                      </a:r>
                      <a:r>
                        <a:rPr lang="en-US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3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900"/>
                        </a:lnSpc>
                        <a:buNone/>
                      </a:pPr>
                      <a:r>
                        <a:rPr lang="en-AU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Industry can update Approved Arrangement details online</a:t>
                      </a:r>
                      <a:r>
                        <a:rPr lang="en-US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3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900"/>
                        </a:lnSpc>
                        <a:buNone/>
                      </a:pPr>
                      <a:r>
                        <a:rPr lang="en-AU" sz="7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4336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3681629"/>
                  </a:ext>
                </a:extLst>
              </a:tr>
              <a:tr h="539046">
                <a:tc>
                  <a:txBody>
                    <a:bodyPr/>
                    <a:lstStyle/>
                    <a:p>
                      <a:pPr algn="l" fontAlgn="base">
                        <a:lnSpc>
                          <a:spcPts val="1125"/>
                        </a:lnSpc>
                        <a:buNone/>
                      </a:pPr>
                      <a:r>
                        <a:rPr lang="en-AU" sz="1100" b="1" i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Electronic Verification for eCert (EVE)</a:t>
                      </a: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900"/>
                        </a:lnSpc>
                        <a:buNone/>
                      </a:pPr>
                      <a:r>
                        <a:rPr lang="en-AU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Addition of a new eCertificates tile on the Biosecurity Client Portal</a:t>
                      </a:r>
                      <a:r>
                        <a:rPr lang="en-US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900"/>
                        </a:lnSpc>
                        <a:buNone/>
                      </a:pPr>
                      <a:r>
                        <a:rPr lang="en-AU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Accredited persons access digital copies of sanitary certificates online</a:t>
                      </a:r>
                      <a:r>
                        <a:rPr lang="en-US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900"/>
                        </a:lnSpc>
                        <a:buNone/>
                      </a:pPr>
                      <a:r>
                        <a:rPr lang="en-AU" sz="7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3946179"/>
                  </a:ext>
                </a:extLst>
              </a:tr>
              <a:tr h="453934">
                <a:tc>
                  <a:txBody>
                    <a:bodyPr/>
                    <a:lstStyle/>
                    <a:p>
                      <a:pPr algn="l" fontAlgn="base">
                        <a:lnSpc>
                          <a:spcPts val="1125"/>
                        </a:lnSpc>
                        <a:buNone/>
                      </a:pPr>
                      <a:r>
                        <a:rPr lang="en-AU" sz="1100" b="1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COLS enhancement 1</a:t>
                      </a: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900"/>
                        </a:lnSpc>
                        <a:buNone/>
                      </a:pPr>
                      <a:r>
                        <a:rPr lang="en-AU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Technical upgrades expanding file size limit to existing lodgement system</a:t>
                      </a:r>
                      <a:r>
                        <a:rPr lang="en-US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900"/>
                        </a:lnSpc>
                        <a:buNone/>
                      </a:pPr>
                      <a:r>
                        <a:rPr lang="en-AU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Industry can lodge documents at 2x the previous file size limit</a:t>
                      </a:r>
                      <a:r>
                        <a:rPr lang="en-US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900"/>
                        </a:lnSpc>
                        <a:buNone/>
                      </a:pPr>
                      <a:r>
                        <a:rPr lang="en-AU" sz="7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9331636"/>
                  </a:ext>
                </a:extLst>
              </a:tr>
              <a:tr h="539046">
                <a:tc>
                  <a:txBody>
                    <a:bodyPr/>
                    <a:lstStyle/>
                    <a:p>
                      <a:pPr algn="l" fontAlgn="base">
                        <a:lnSpc>
                          <a:spcPts val="1125"/>
                        </a:lnSpc>
                        <a:buNone/>
                      </a:pPr>
                      <a:r>
                        <a:rPr lang="en-AU" sz="1100" b="1" i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COLS enhancement 2</a:t>
                      </a: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900"/>
                        </a:lnSpc>
                        <a:buNone/>
                      </a:pPr>
                      <a:r>
                        <a:rPr lang="en-AU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Expansion of existing online lodgement system to accept informal entries as well as ship or aircraft stores and carnets, and trigger UPE assessment workflows</a:t>
                      </a:r>
                      <a:r>
                        <a:rPr lang="en-US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900"/>
                        </a:lnSpc>
                        <a:buNone/>
                      </a:pPr>
                      <a:r>
                        <a:rPr lang="en-AU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Enabling more lodgements through COLS rather than email, offering a more streamlined and modern workflow. Hypercare phase ended, no major issues</a:t>
                      </a:r>
                      <a:r>
                        <a:rPr lang="en-US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900"/>
                        </a:lnSpc>
                        <a:buNone/>
                      </a:pPr>
                      <a:r>
                        <a:rPr lang="en-AU" sz="7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9382791"/>
                  </a:ext>
                </a:extLst>
              </a:tr>
              <a:tr h="576874">
                <a:tc>
                  <a:txBody>
                    <a:bodyPr/>
                    <a:lstStyle/>
                    <a:p>
                      <a:pPr algn="l" fontAlgn="base">
                        <a:lnSpc>
                          <a:spcPts val="1125"/>
                        </a:lnSpc>
                        <a:buNone/>
                      </a:pPr>
                      <a:r>
                        <a:rPr lang="en-AU" sz="1100" b="1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Biosecurity Industry Reporting release 1 – Cargo Status Tracker (MyID login only)</a:t>
                      </a: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900"/>
                        </a:lnSpc>
                        <a:buNone/>
                      </a:pPr>
                      <a:r>
                        <a:rPr lang="en-AU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New Industry reporting tile (and underlying data analysis) available on the Biosecurity Portal for MyID users</a:t>
                      </a:r>
                      <a:r>
                        <a:rPr lang="en-US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900"/>
                        </a:lnSpc>
                        <a:buNone/>
                      </a:pPr>
                      <a:r>
                        <a:rPr lang="en-AU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AA Class 19’s using a MyID login can check the status of consignments online with the Biosecurity Industry Reporting</a:t>
                      </a:r>
                      <a:r>
                        <a:rPr lang="en-US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900"/>
                        </a:lnSpc>
                        <a:buNone/>
                      </a:pPr>
                      <a:r>
                        <a:rPr lang="en-AU" sz="7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7169765"/>
                  </a:ext>
                </a:extLst>
              </a:tr>
              <a:tr h="583213">
                <a:tc>
                  <a:txBody>
                    <a:bodyPr/>
                    <a:lstStyle/>
                    <a:p>
                      <a:pPr algn="l" fontAlgn="base">
                        <a:lnSpc>
                          <a:spcPts val="1125"/>
                        </a:lnSpc>
                        <a:buNone/>
                      </a:pPr>
                      <a:r>
                        <a:rPr lang="en-AU" sz="1100" b="1" i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Biosecurity Industry Reporting release 2 – Fees and AA Class 19 usage and uptake</a:t>
                      </a: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900"/>
                        </a:lnSpc>
                        <a:buNone/>
                      </a:pPr>
                      <a:r>
                        <a:rPr lang="en-AU" sz="1000" b="0" i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Addition of a Fees Report and an Approved Arrangement (AA) Class 19.2 Usage and Uptake reports under the Industry Reporting tile on the Biosecurity Portal</a:t>
                      </a:r>
                      <a:r>
                        <a:rPr lang="en-US" sz="1000" b="0" i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900"/>
                        </a:lnSpc>
                        <a:buNone/>
                      </a:pPr>
                      <a:r>
                        <a:rPr lang="en-AU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AA class 19 Biosecurity Industry Participants can now check fees and charges (records of service) associated with their consignments online and have visibility of the AA Class 19.2 usage and uptake.</a:t>
                      </a:r>
                      <a:r>
                        <a:rPr lang="en-US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900"/>
                        </a:lnSpc>
                        <a:buNone/>
                      </a:pPr>
                      <a:r>
                        <a:rPr lang="en-AU" sz="7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0315981"/>
                  </a:ext>
                </a:extLst>
              </a:tr>
              <a:tr h="576874">
                <a:tc>
                  <a:txBody>
                    <a:bodyPr/>
                    <a:lstStyle/>
                    <a:p>
                      <a:pPr algn="l" fontAlgn="base">
                        <a:lnSpc>
                          <a:spcPts val="1125"/>
                        </a:lnSpc>
                        <a:buNone/>
                      </a:pPr>
                      <a:r>
                        <a:rPr lang="en-AU" sz="1100" b="1" i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Biosecurity Industry Reporting release 3 – expanded access via. Email authentication</a:t>
                      </a:r>
                      <a:r>
                        <a:rPr lang="en-US" sz="1100" b="0" i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900"/>
                        </a:lnSpc>
                        <a:buNone/>
                      </a:pPr>
                      <a:r>
                        <a:rPr lang="en-AU" sz="1000" b="0" i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Extending access to the Biosecurity Industry Reports via the Biosecurity Portal for email authenticated users.</a:t>
                      </a:r>
                      <a:r>
                        <a:rPr lang="en-US" sz="1000" b="0" i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900"/>
                        </a:lnSpc>
                        <a:buNone/>
                      </a:pPr>
                      <a:r>
                        <a:rPr lang="en-AU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Self-service reports mean that accredited persons will no longer need to rely on calling or emailing the department to get this information. </a:t>
                      </a:r>
                      <a:r>
                        <a:rPr lang="en-US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900"/>
                        </a:lnSpc>
                        <a:buNone/>
                      </a:pPr>
                      <a:r>
                        <a:rPr lang="en-AU" sz="700" b="0" i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367716"/>
                  </a:ext>
                </a:extLst>
              </a:tr>
              <a:tr h="576874">
                <a:tc>
                  <a:txBody>
                    <a:bodyPr/>
                    <a:lstStyle/>
                    <a:p>
                      <a:pPr algn="l" fontAlgn="base">
                        <a:lnSpc>
                          <a:spcPts val="1125"/>
                        </a:lnSpc>
                        <a:buNone/>
                      </a:pPr>
                      <a:r>
                        <a:rPr lang="en-AU" sz="1100" b="1" i="0" dirty="0" err="1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ProviderHub</a:t>
                      </a:r>
                      <a:r>
                        <a:rPr lang="en-AU" sz="1100" b="1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-Release 1 and 2</a:t>
                      </a:r>
                      <a:r>
                        <a:rPr lang="en-US" sz="11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900"/>
                        </a:lnSpc>
                        <a:buNone/>
                      </a:pPr>
                      <a:r>
                        <a:rPr lang="en-AU" sz="1000" b="0" i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New Offshore Treatment Provider (OTP) registration portal</a:t>
                      </a:r>
                      <a:r>
                        <a:rPr lang="en-US" sz="1000" b="0" i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ts val="900"/>
                        </a:lnSpc>
                        <a:buNone/>
                      </a:pPr>
                      <a:r>
                        <a:rPr lang="en-AU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Replacing the current email-based process for registration, offering a simpler exchange of details and more clarity and speed in processing</a:t>
                      </a:r>
                      <a:r>
                        <a:rPr lang="en-US" sz="1000" b="0" i="0" dirty="0">
                          <a:solidFill>
                            <a:srgbClr val="000000"/>
                          </a:solidFill>
                          <a:effectLst/>
                          <a:latin typeface="Calbri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auto">
                        <a:lnSpc>
                          <a:spcPts val="900"/>
                        </a:lnSpc>
                        <a:buNone/>
                      </a:pPr>
                      <a:r>
                        <a:rPr lang="en-AU" sz="700" b="0" i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​</a:t>
                      </a:r>
                    </a:p>
                  </a:txBody>
                  <a:tcPr marL="83379" marR="83379" marT="41689" marB="41689" anchor="ctr">
                    <a:lnL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0263857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B611AEC9-1E35-022F-D060-BCD33CAAC7EA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27C142B-107E-66F4-007E-4DC1A1B1D7BD}"/>
              </a:ext>
            </a:extLst>
          </p:cNvPr>
          <p:cNvGrpSpPr/>
          <p:nvPr/>
        </p:nvGrpSpPr>
        <p:grpSpPr>
          <a:xfrm>
            <a:off x="1583921" y="3844765"/>
            <a:ext cx="145454" cy="145452"/>
            <a:chOff x="7511883" y="4980855"/>
            <a:chExt cx="929621" cy="95815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B19EFFC-680F-8761-ACA6-90C5C18EE9D8}"/>
                </a:ext>
              </a:extLst>
            </p:cNvPr>
            <p:cNvSpPr/>
            <p:nvPr/>
          </p:nvSpPr>
          <p:spPr>
            <a:xfrm>
              <a:off x="7511883" y="4980855"/>
              <a:ext cx="929621" cy="92543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643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 "/>
              </a:endParaRPr>
            </a:p>
          </p:txBody>
        </p:sp>
        <p:pic>
          <p:nvPicPr>
            <p:cNvPr id="5" name="Graphic 4" descr="Checkmark with solid fill">
              <a:extLst>
                <a:ext uri="{FF2B5EF4-FFF2-40B4-BE49-F238E27FC236}">
                  <a16:creationId xmlns:a16="http://schemas.microsoft.com/office/drawing/2014/main" id="{420EFEA8-C86C-8FA5-F269-DDD219987D0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19494" y="5024614"/>
              <a:ext cx="914400" cy="91440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CED08668-E67F-8E72-3D13-F5499D05FC6B}"/>
              </a:ext>
            </a:extLst>
          </p:cNvPr>
          <p:cNvGrpSpPr/>
          <p:nvPr/>
        </p:nvGrpSpPr>
        <p:grpSpPr>
          <a:xfrm>
            <a:off x="1592899" y="2340642"/>
            <a:ext cx="145454" cy="145452"/>
            <a:chOff x="7511883" y="4980855"/>
            <a:chExt cx="929621" cy="958159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F010B3C-315A-D366-650A-E0FA3D3E345D}"/>
                </a:ext>
              </a:extLst>
            </p:cNvPr>
            <p:cNvSpPr/>
            <p:nvPr/>
          </p:nvSpPr>
          <p:spPr>
            <a:xfrm>
              <a:off x="7511883" y="4980855"/>
              <a:ext cx="929621" cy="92543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643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 "/>
              </a:endParaRPr>
            </a:p>
          </p:txBody>
        </p:sp>
        <p:pic>
          <p:nvPicPr>
            <p:cNvPr id="8" name="Graphic 7" descr="Checkmark with solid fill">
              <a:extLst>
                <a:ext uri="{FF2B5EF4-FFF2-40B4-BE49-F238E27FC236}">
                  <a16:creationId xmlns:a16="http://schemas.microsoft.com/office/drawing/2014/main" id="{618F211B-920E-82FE-ECA7-CD0895723E0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19494" y="5024614"/>
              <a:ext cx="914400" cy="914400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A8B5065-CC87-F044-E906-BA247151EC17}"/>
              </a:ext>
            </a:extLst>
          </p:cNvPr>
          <p:cNvGrpSpPr/>
          <p:nvPr/>
        </p:nvGrpSpPr>
        <p:grpSpPr>
          <a:xfrm>
            <a:off x="1588652" y="2859396"/>
            <a:ext cx="145454" cy="145452"/>
            <a:chOff x="7511883" y="4980855"/>
            <a:chExt cx="929621" cy="95815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E7279B6-A089-CDD7-1ABA-77ADC89E4AF3}"/>
                </a:ext>
              </a:extLst>
            </p:cNvPr>
            <p:cNvSpPr/>
            <p:nvPr/>
          </p:nvSpPr>
          <p:spPr>
            <a:xfrm>
              <a:off x="7511883" y="4980855"/>
              <a:ext cx="929621" cy="92543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643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 "/>
              </a:endParaRPr>
            </a:p>
          </p:txBody>
        </p:sp>
        <p:pic>
          <p:nvPicPr>
            <p:cNvPr id="11" name="Graphic 10" descr="Checkmark with solid fill">
              <a:extLst>
                <a:ext uri="{FF2B5EF4-FFF2-40B4-BE49-F238E27FC236}">
                  <a16:creationId xmlns:a16="http://schemas.microsoft.com/office/drawing/2014/main" id="{59ABD17B-E2DB-0C28-681B-CAD8BE48335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19494" y="5024614"/>
              <a:ext cx="914400" cy="914400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CFC265D-0310-CA02-2DD3-9C8DDA522691}"/>
              </a:ext>
            </a:extLst>
          </p:cNvPr>
          <p:cNvGrpSpPr/>
          <p:nvPr/>
        </p:nvGrpSpPr>
        <p:grpSpPr>
          <a:xfrm>
            <a:off x="1595148" y="3359226"/>
            <a:ext cx="145454" cy="145452"/>
            <a:chOff x="7511883" y="4980855"/>
            <a:chExt cx="929621" cy="95815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1AC032E-7BEA-009E-2A75-CC89E293748A}"/>
                </a:ext>
              </a:extLst>
            </p:cNvPr>
            <p:cNvSpPr/>
            <p:nvPr/>
          </p:nvSpPr>
          <p:spPr>
            <a:xfrm>
              <a:off x="7511883" y="4980855"/>
              <a:ext cx="929621" cy="92543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643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 "/>
              </a:endParaRPr>
            </a:p>
          </p:txBody>
        </p:sp>
        <p:pic>
          <p:nvPicPr>
            <p:cNvPr id="14" name="Graphic 13" descr="Checkmark with solid fill">
              <a:extLst>
                <a:ext uri="{FF2B5EF4-FFF2-40B4-BE49-F238E27FC236}">
                  <a16:creationId xmlns:a16="http://schemas.microsoft.com/office/drawing/2014/main" id="{B408EE02-7F61-5E50-C220-F1B015ABBE8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19494" y="5024614"/>
              <a:ext cx="914400" cy="914400"/>
            </a:xfrm>
            <a:prstGeom prst="rect">
              <a:avLst/>
            </a:prstGeom>
          </p:spPr>
        </p:pic>
      </p:grpSp>
      <p:pic>
        <p:nvPicPr>
          <p:cNvPr id="15" name="Picture 14" descr="A screenshot of a computer&#10;&#10;Description automatically generated">
            <a:extLst>
              <a:ext uri="{FF2B5EF4-FFF2-40B4-BE49-F238E27FC236}">
                <a16:creationId xmlns:a16="http://schemas.microsoft.com/office/drawing/2014/main" id="{7DA1924B-E28E-27F7-CD14-3AEBDDD5E93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8863" y="2150140"/>
            <a:ext cx="1026438" cy="55098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7" name="Picture 16" descr="A screenshot of a computer&#10;&#10;Description automatically generated">
            <a:extLst>
              <a:ext uri="{FF2B5EF4-FFF2-40B4-BE49-F238E27FC236}">
                <a16:creationId xmlns:a16="http://schemas.microsoft.com/office/drawing/2014/main" id="{B6586D1B-BFC1-AEAB-5B80-C7AE8C0EE7B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3927" y="2865285"/>
            <a:ext cx="987372" cy="56258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2713DF7-9644-FBB3-048E-59E2E5522532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1694" y="3706097"/>
            <a:ext cx="985419" cy="69768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9" name="Picture 18" descr="A screenshot of a login page&#10;&#10;AI-generated content may be incorrect.">
            <a:extLst>
              <a:ext uri="{FF2B5EF4-FFF2-40B4-BE49-F238E27FC236}">
                <a16:creationId xmlns:a16="http://schemas.microsoft.com/office/drawing/2014/main" id="{E7228A91-C7E5-A42B-5348-26D569D9F2DF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78913" y="4104054"/>
            <a:ext cx="949622" cy="82487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6B472EFA-E5E4-BF5D-2DFD-440C7F7BEF87}"/>
              </a:ext>
            </a:extLst>
          </p:cNvPr>
          <p:cNvGrpSpPr/>
          <p:nvPr/>
        </p:nvGrpSpPr>
        <p:grpSpPr>
          <a:xfrm>
            <a:off x="1587461" y="4428107"/>
            <a:ext cx="145454" cy="145452"/>
            <a:chOff x="7511883" y="4980855"/>
            <a:chExt cx="929621" cy="958159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50302F5-59AC-A7FA-77D6-8D12811F738C}"/>
                </a:ext>
              </a:extLst>
            </p:cNvPr>
            <p:cNvSpPr/>
            <p:nvPr/>
          </p:nvSpPr>
          <p:spPr>
            <a:xfrm>
              <a:off x="7511883" y="4980855"/>
              <a:ext cx="929621" cy="92543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643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 "/>
              </a:endParaRPr>
            </a:p>
          </p:txBody>
        </p:sp>
        <p:pic>
          <p:nvPicPr>
            <p:cNvPr id="22" name="Graphic 21" descr="Checkmark with solid fill">
              <a:extLst>
                <a:ext uri="{FF2B5EF4-FFF2-40B4-BE49-F238E27FC236}">
                  <a16:creationId xmlns:a16="http://schemas.microsoft.com/office/drawing/2014/main" id="{FFB0CA51-DF8B-1DA0-826C-10CFDF7CEAA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19494" y="5024614"/>
              <a:ext cx="914400" cy="914400"/>
            </a:xfrm>
            <a:prstGeom prst="rect">
              <a:avLst/>
            </a:prstGeom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8376FB15-C53D-D3E6-FC03-2EFFCCA8F0B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4072" y="3088031"/>
            <a:ext cx="1020268" cy="71155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4" name="Picture 23" descr="A screenshot of a computer&#10;&#10;Description automatically generated">
            <a:extLst>
              <a:ext uri="{FF2B5EF4-FFF2-40B4-BE49-F238E27FC236}">
                <a16:creationId xmlns:a16="http://schemas.microsoft.com/office/drawing/2014/main" id="{A9FC2D3E-DEE8-31D2-B973-0FF20A66358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81694" y="4803829"/>
            <a:ext cx="1070396" cy="706868"/>
          </a:xfrm>
          <a:prstGeom prst="rect">
            <a:avLst/>
          </a:prstGeom>
          <a:ln w="9525">
            <a:solidFill>
              <a:schemeClr val="bg1">
                <a:lumMod val="75000"/>
              </a:schemeClr>
            </a:solidFill>
          </a:ln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D92FFEA-5D59-4B60-355C-EB788DC54F4D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4072" y="5274123"/>
            <a:ext cx="980260" cy="72140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521A77E1-E6D5-4E78-A7FB-68D8135CF4AC}"/>
              </a:ext>
            </a:extLst>
          </p:cNvPr>
          <p:cNvGrpSpPr/>
          <p:nvPr/>
        </p:nvGrpSpPr>
        <p:grpSpPr>
          <a:xfrm>
            <a:off x="1592806" y="4988479"/>
            <a:ext cx="145454" cy="145452"/>
            <a:chOff x="7511883" y="4980855"/>
            <a:chExt cx="929621" cy="958159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41193F3-E8BB-A96B-B17C-1DF1D2D93959}"/>
                </a:ext>
              </a:extLst>
            </p:cNvPr>
            <p:cNvSpPr/>
            <p:nvPr/>
          </p:nvSpPr>
          <p:spPr>
            <a:xfrm>
              <a:off x="7511883" y="4980855"/>
              <a:ext cx="929621" cy="92543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643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 "/>
              </a:endParaRPr>
            </a:p>
          </p:txBody>
        </p:sp>
        <p:pic>
          <p:nvPicPr>
            <p:cNvPr id="28" name="Graphic 27" descr="Checkmark with solid fill">
              <a:extLst>
                <a:ext uri="{FF2B5EF4-FFF2-40B4-BE49-F238E27FC236}">
                  <a16:creationId xmlns:a16="http://schemas.microsoft.com/office/drawing/2014/main" id="{3F97C53F-E145-49EB-B91E-29A19E41A41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19494" y="5024614"/>
              <a:ext cx="914400" cy="914400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4D78EED-48D9-FF4C-E568-883F8887C5E1}"/>
              </a:ext>
            </a:extLst>
          </p:cNvPr>
          <p:cNvGrpSpPr/>
          <p:nvPr/>
        </p:nvGrpSpPr>
        <p:grpSpPr>
          <a:xfrm>
            <a:off x="1602615" y="5597110"/>
            <a:ext cx="145454" cy="145452"/>
            <a:chOff x="7511883" y="4980855"/>
            <a:chExt cx="929621" cy="958159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9FD8B70-AA3D-9A3C-8B25-DA270941CF07}"/>
                </a:ext>
              </a:extLst>
            </p:cNvPr>
            <p:cNvSpPr/>
            <p:nvPr/>
          </p:nvSpPr>
          <p:spPr>
            <a:xfrm>
              <a:off x="7511883" y="4980855"/>
              <a:ext cx="929621" cy="92543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643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 "/>
              </a:endParaRPr>
            </a:p>
          </p:txBody>
        </p:sp>
        <p:pic>
          <p:nvPicPr>
            <p:cNvPr id="31" name="Graphic 30" descr="Checkmark with solid fill">
              <a:extLst>
                <a:ext uri="{FF2B5EF4-FFF2-40B4-BE49-F238E27FC236}">
                  <a16:creationId xmlns:a16="http://schemas.microsoft.com/office/drawing/2014/main" id="{62F03776-F736-59ED-6054-3ECA9D524FD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19494" y="5024614"/>
              <a:ext cx="914400" cy="914400"/>
            </a:xfrm>
            <a:prstGeom prst="rect">
              <a:avLst/>
            </a:prstGeom>
          </p:spPr>
        </p:pic>
      </p:grpSp>
      <p:pic>
        <p:nvPicPr>
          <p:cNvPr id="32" name="drawing">
            <a:extLst>
              <a:ext uri="{FF2B5EF4-FFF2-40B4-BE49-F238E27FC236}">
                <a16:creationId xmlns:a16="http://schemas.microsoft.com/office/drawing/2014/main" id="{9508E4D1-E8C1-8DBD-FD90-F3EF8E42BED3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10352" y="5858637"/>
            <a:ext cx="999832" cy="69755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196320CC-355B-598E-A4EC-95DB38E0BE13}"/>
              </a:ext>
            </a:extLst>
          </p:cNvPr>
          <p:cNvGrpSpPr/>
          <p:nvPr/>
        </p:nvGrpSpPr>
        <p:grpSpPr>
          <a:xfrm>
            <a:off x="1593957" y="6200774"/>
            <a:ext cx="145454" cy="145452"/>
            <a:chOff x="7511883" y="4980855"/>
            <a:chExt cx="929621" cy="958159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E6994F46-7304-D7CD-D494-663ECF058720}"/>
                </a:ext>
              </a:extLst>
            </p:cNvPr>
            <p:cNvSpPr/>
            <p:nvPr/>
          </p:nvSpPr>
          <p:spPr>
            <a:xfrm>
              <a:off x="7511883" y="4980855"/>
              <a:ext cx="929621" cy="92543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643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 "/>
              </a:endParaRPr>
            </a:p>
          </p:txBody>
        </p:sp>
        <p:pic>
          <p:nvPicPr>
            <p:cNvPr id="35" name="Graphic 34" descr="Checkmark with solid fill">
              <a:extLst>
                <a:ext uri="{FF2B5EF4-FFF2-40B4-BE49-F238E27FC236}">
                  <a16:creationId xmlns:a16="http://schemas.microsoft.com/office/drawing/2014/main" id="{FAFB5222-30D3-3933-D5D4-933801C152C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19494" y="5024614"/>
              <a:ext cx="914400" cy="914400"/>
            </a:xfrm>
            <a:prstGeom prst="rect">
              <a:avLst/>
            </a:prstGeom>
          </p:spPr>
        </p:pic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5FE41345-EFF4-056E-E698-AD2E95749064}"/>
              </a:ext>
            </a:extLst>
          </p:cNvPr>
          <p:cNvSpPr/>
          <p:nvPr/>
        </p:nvSpPr>
        <p:spPr>
          <a:xfrm>
            <a:off x="55026" y="1818082"/>
            <a:ext cx="1491664" cy="4744269"/>
          </a:xfrm>
          <a:prstGeom prst="rect">
            <a:avLst/>
          </a:prstGeom>
          <a:solidFill>
            <a:srgbClr val="DD8C6E"/>
          </a:solidFill>
          <a:ln>
            <a:noFill/>
          </a:ln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horz" lIns="36000" tIns="48006" rIns="36000" bIns="48006" rtlCol="0" anchor="ctr"/>
          <a:lstStyle/>
          <a:p>
            <a:pPr algn="ctr" defTabSz="960140">
              <a:lnSpc>
                <a:spcPct val="85000"/>
              </a:lnSpc>
              <a:defRPr/>
            </a:pPr>
            <a:r>
              <a:rPr lang="en-AU" b="1">
                <a:solidFill>
                  <a:srgbClr val="FFFFFF"/>
                </a:solidFill>
                <a:latin typeface="Calibri "/>
                <a:cs typeface="Calibri"/>
              </a:rPr>
              <a:t>Enhanced </a:t>
            </a:r>
          </a:p>
          <a:p>
            <a:pPr algn="ctr" defTabSz="960140">
              <a:lnSpc>
                <a:spcPct val="85000"/>
              </a:lnSpc>
              <a:defRPr/>
            </a:pPr>
            <a:r>
              <a:rPr lang="en-AU" b="1">
                <a:solidFill>
                  <a:srgbClr val="FFFFFF"/>
                </a:solidFill>
                <a:latin typeface="Calibri "/>
                <a:cs typeface="Calibri"/>
              </a:rPr>
              <a:t>Industry Arrangements </a:t>
            </a:r>
          </a:p>
          <a:p>
            <a:pPr algn="ctr" defTabSz="960140">
              <a:lnSpc>
                <a:spcPct val="85000"/>
              </a:lnSpc>
              <a:defRPr/>
            </a:pPr>
            <a:r>
              <a:rPr lang="en-AU" b="1">
                <a:solidFill>
                  <a:srgbClr val="FFFFFF"/>
                </a:solidFill>
                <a:latin typeface="Calibri "/>
                <a:cs typeface="Calibri"/>
              </a:rPr>
              <a:t>and Support</a:t>
            </a:r>
            <a:endParaRPr lang="en-AU" b="1">
              <a:solidFill>
                <a:prstClr val="white"/>
              </a:solidFill>
              <a:latin typeface="Calibri "/>
              <a:cs typeface="Calibri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DF9C80F-739C-F2D1-BF88-F6B42B798601}"/>
              </a:ext>
            </a:extLst>
          </p:cNvPr>
          <p:cNvSpPr txBox="1"/>
          <p:nvPr/>
        </p:nvSpPr>
        <p:spPr>
          <a:xfrm>
            <a:off x="332800" y="1270894"/>
            <a:ext cx="9705769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lnSpc>
                <a:spcPct val="90000"/>
              </a:lnSpc>
              <a:defRPr/>
            </a:pPr>
            <a:r>
              <a:rPr lang="en-AU" sz="2800" b="1" dirty="0">
                <a:solidFill>
                  <a:srgbClr val="1F1F1F"/>
                </a:solidFill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Industry Focussed Delivery</a:t>
            </a:r>
          </a:p>
        </p:txBody>
      </p:sp>
      <p:sp>
        <p:nvSpPr>
          <p:cNvPr id="43" name="Rectangle 20">
            <a:extLst>
              <a:ext uri="{FF2B5EF4-FFF2-40B4-BE49-F238E27FC236}">
                <a16:creationId xmlns:a16="http://schemas.microsoft.com/office/drawing/2014/main" id="{B4BD3DA1-2F60-1A51-F4DA-9C60724AE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38539" y="220456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7192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97ABF-9A56-6A98-3DAC-0157662B3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251228-92D5-E28A-6EF6-D864D26614EF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F68FCD5-28C9-6E3F-FE63-E81A43CAD159}"/>
              </a:ext>
            </a:extLst>
          </p:cNvPr>
          <p:cNvGraphicFramePr>
            <a:graphicFrameLocks noGrp="1"/>
          </p:cNvGraphicFramePr>
          <p:nvPr/>
        </p:nvGraphicFramePr>
        <p:xfrm>
          <a:off x="2695609" y="1962959"/>
          <a:ext cx="9306403" cy="4622778"/>
        </p:xfrm>
        <a:graphic>
          <a:graphicData uri="http://schemas.openxmlformats.org/drawingml/2006/table">
            <a:tbl>
              <a:tblPr firstRow="1">
                <a:tableStyleId>{00A15C55-8517-42AA-B614-E9B94910E393}</a:tableStyleId>
              </a:tblPr>
              <a:tblGrid>
                <a:gridCol w="2165050">
                  <a:extLst>
                    <a:ext uri="{9D8B030D-6E8A-4147-A177-3AD203B41FA5}">
                      <a16:colId xmlns:a16="http://schemas.microsoft.com/office/drawing/2014/main" val="2176500905"/>
                    </a:ext>
                  </a:extLst>
                </a:gridCol>
                <a:gridCol w="2452744">
                  <a:extLst>
                    <a:ext uri="{9D8B030D-6E8A-4147-A177-3AD203B41FA5}">
                      <a16:colId xmlns:a16="http://schemas.microsoft.com/office/drawing/2014/main" val="1071474199"/>
                    </a:ext>
                  </a:extLst>
                </a:gridCol>
                <a:gridCol w="2600618">
                  <a:extLst>
                    <a:ext uri="{9D8B030D-6E8A-4147-A177-3AD203B41FA5}">
                      <a16:colId xmlns:a16="http://schemas.microsoft.com/office/drawing/2014/main" val="2845152537"/>
                    </a:ext>
                  </a:extLst>
                </a:gridCol>
                <a:gridCol w="2087991">
                  <a:extLst>
                    <a:ext uri="{9D8B030D-6E8A-4147-A177-3AD203B41FA5}">
                      <a16:colId xmlns:a16="http://schemas.microsoft.com/office/drawing/2014/main" val="1569093653"/>
                    </a:ext>
                  </a:extLst>
                </a:gridCol>
              </a:tblGrid>
              <a:tr h="660858">
                <a:tc>
                  <a:txBody>
                    <a:bodyPr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400"/>
                        </a:spcAft>
                      </a:pPr>
                      <a:r>
                        <a:rPr lang="en-AU" sz="1200" dirty="0">
                          <a:solidFill>
                            <a:sysClr val="windowText" lastClr="000000"/>
                          </a:solidFill>
                          <a:effectLst/>
                          <a:latin typeface="Calbri"/>
                        </a:rPr>
                        <a:t>Product</a:t>
                      </a:r>
                      <a:endParaRPr lang="en-AU" sz="1200" dirty="0">
                        <a:solidFill>
                          <a:sysClr val="windowText" lastClr="000000"/>
                        </a:solidFill>
                        <a:effectLst/>
                        <a:latin typeface="Calbri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7709" marR="37709" marT="37709" marB="37709" anchor="ctr"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400"/>
                        </a:spcAft>
                      </a:pPr>
                      <a:r>
                        <a:rPr lang="en-AU" sz="1200" dirty="0">
                          <a:solidFill>
                            <a:sysClr val="windowText" lastClr="000000"/>
                          </a:solidFill>
                          <a:effectLst/>
                          <a:latin typeface="Calbri"/>
                          <a:ea typeface="MS Mincho" panose="02020609040205080304" pitchFamily="49" charset="-128"/>
                          <a:cs typeface="Arial" panose="020B0604020202020204" pitchFamily="34" charset="0"/>
                        </a:rPr>
                        <a:t>Tech</a:t>
                      </a:r>
                    </a:p>
                  </a:txBody>
                  <a:tcPr marL="37709" marR="37709" marT="37709" marB="37709" anchor="ctr"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400"/>
                        </a:spcAft>
                      </a:pPr>
                      <a:r>
                        <a:rPr lang="en-US" sz="1200" dirty="0">
                          <a:solidFill>
                            <a:sysClr val="windowText" lastClr="000000"/>
                          </a:solidFill>
                          <a:effectLst/>
                          <a:latin typeface="Calbri"/>
                        </a:rPr>
                        <a:t>Outcome</a:t>
                      </a:r>
                      <a:endParaRPr lang="en-AU" sz="1200" dirty="0">
                        <a:solidFill>
                          <a:sysClr val="windowText" lastClr="000000"/>
                        </a:solidFill>
                        <a:effectLst/>
                        <a:latin typeface="Calbri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7709" marR="37709" marT="37709" marB="37709" anchor="ctr"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6000"/>
                        </a:lnSpc>
                        <a:spcAft>
                          <a:spcPts val="400"/>
                        </a:spcAft>
                      </a:pPr>
                      <a:endParaRPr lang="en-AU" sz="1000" dirty="0">
                        <a:solidFill>
                          <a:sysClr val="windowText" lastClr="000000"/>
                        </a:solidFill>
                        <a:effectLst/>
                        <a:latin typeface="Calbri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37709" marR="37709" marT="37709" marB="37709" anchor="ctr"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9253020"/>
                  </a:ext>
                </a:extLst>
              </a:tr>
              <a:tr h="10051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AU" sz="1200" b="1" kern="1200" dirty="0">
                          <a:solidFill>
                            <a:schemeClr val="dk1"/>
                          </a:solidFill>
                          <a:latin typeface="Calbri"/>
                          <a:ea typeface="+mn-ea"/>
                          <a:cs typeface="+mn-cs"/>
                        </a:rPr>
                        <a:t>Industry reporting release 1 – </a:t>
                      </a:r>
                      <a:br>
                        <a:rPr lang="en-AU" sz="1200" b="1" kern="1200" dirty="0">
                          <a:solidFill>
                            <a:srgbClr val="1F1F1F"/>
                          </a:solidFill>
                          <a:latin typeface="Calbri"/>
                          <a:ea typeface="+mn-ea"/>
                          <a:cs typeface="+mn-cs"/>
                        </a:rPr>
                      </a:br>
                      <a:r>
                        <a:rPr lang="en-AU" sz="1200" b="1" kern="1200" dirty="0">
                          <a:solidFill>
                            <a:schemeClr val="dk1"/>
                          </a:solidFill>
                          <a:latin typeface="Calbri"/>
                          <a:ea typeface="+mn-ea"/>
                          <a:cs typeface="+mn-cs"/>
                        </a:rPr>
                        <a:t>Biosecurity Cargo Status Tracker</a:t>
                      </a:r>
                    </a:p>
                  </a:txBody>
                  <a:tcPr marL="37709" marR="37709" marT="37709" marB="37709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16" rtl="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kern="1200" dirty="0">
                          <a:solidFill>
                            <a:schemeClr val="dk1"/>
                          </a:solidFill>
                          <a:latin typeface="Calbri"/>
                          <a:ea typeface="+mn-ea"/>
                          <a:cs typeface="+mn-cs"/>
                        </a:rPr>
                        <a:t>New Industry reporting tile (and underlying data analysis) available on the Biosecurity Portal</a:t>
                      </a:r>
                    </a:p>
                  </a:txBody>
                  <a:tcPr marL="37709" marR="37709" marT="37709" marB="37709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16" rtl="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kern="1200">
                          <a:solidFill>
                            <a:schemeClr val="dk1"/>
                          </a:solidFill>
                          <a:latin typeface="Calbri"/>
                          <a:ea typeface="+mn-ea"/>
                          <a:cs typeface="+mn-cs"/>
                        </a:rPr>
                        <a:t>Industry  can check the status of consignments online</a:t>
                      </a:r>
                    </a:p>
                  </a:txBody>
                  <a:tcPr marL="37709" marR="37709" marT="37709" marB="37709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16" rtl="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800" kern="1200" dirty="0">
                        <a:solidFill>
                          <a:schemeClr val="dk1"/>
                        </a:solidFill>
                        <a:latin typeface="Calbri"/>
                        <a:ea typeface="+mn-ea"/>
                        <a:cs typeface="+mn-cs"/>
                      </a:endParaRPr>
                    </a:p>
                  </a:txBody>
                  <a:tcPr marL="37709" marR="37709" marT="37709" marB="37709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749156"/>
                  </a:ext>
                </a:extLst>
              </a:tr>
              <a:tr h="100516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AU" sz="1200" b="1" kern="1200">
                          <a:solidFill>
                            <a:schemeClr val="dk1"/>
                          </a:solidFill>
                          <a:latin typeface="Calbri"/>
                          <a:ea typeface="+mn-ea"/>
                          <a:cs typeface="+mn-cs"/>
                        </a:rPr>
                        <a:t>Industry reporting release 2 – </a:t>
                      </a:r>
                      <a:br>
                        <a:rPr lang="en-AU" sz="1200" b="1" kern="1200">
                          <a:solidFill>
                            <a:srgbClr val="1F1F1F"/>
                          </a:solidFill>
                          <a:latin typeface="Calbri"/>
                          <a:ea typeface="+mn-ea"/>
                          <a:cs typeface="+mn-cs"/>
                        </a:rPr>
                      </a:br>
                      <a:r>
                        <a:rPr lang="en-AU" sz="1200" b="1" kern="1200">
                          <a:solidFill>
                            <a:schemeClr val="dk1"/>
                          </a:solidFill>
                          <a:latin typeface="Calbri"/>
                          <a:ea typeface="+mn-ea"/>
                          <a:cs typeface="+mn-cs"/>
                        </a:rPr>
                        <a:t>Fees and Class 19.2 usage and uptake reporting</a:t>
                      </a:r>
                    </a:p>
                  </a:txBody>
                  <a:tcPr marL="37709" marR="37709" marT="37709" marB="37709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16" rtl="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kern="1200" dirty="0">
                          <a:solidFill>
                            <a:schemeClr val="dk1"/>
                          </a:solidFill>
                          <a:latin typeface="Calbri"/>
                          <a:ea typeface="+mn-ea"/>
                          <a:cs typeface="+mn-cs"/>
                        </a:rPr>
                        <a:t>Addition of a Fees Report and an Approved Arrangement (AA) Class 19.2 Usage and Uptake reports under the Industry Reporting tile on the Biosecurity Portal</a:t>
                      </a:r>
                    </a:p>
                  </a:txBody>
                  <a:tcPr marL="37709" marR="37709" marT="37709" marB="37709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16" rtl="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kern="1200" dirty="0">
                          <a:solidFill>
                            <a:schemeClr val="dk1"/>
                          </a:solidFill>
                          <a:latin typeface="Calbri"/>
                          <a:ea typeface="+mn-ea"/>
                          <a:cs typeface="+mn-cs"/>
                        </a:rPr>
                        <a:t>Approved arrangement class 19’s Biosecurity Industry Participants can now check fees and charges (records of service) associated with their consignments online and the class 19.2 usage and uptake.</a:t>
                      </a:r>
                    </a:p>
                  </a:txBody>
                  <a:tcPr marL="37709" marR="37709" marT="37709" marB="37709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16" rtl="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800" kern="1200" dirty="0">
                        <a:solidFill>
                          <a:schemeClr val="dk1"/>
                        </a:solidFill>
                        <a:latin typeface="Calbri"/>
                        <a:ea typeface="+mn-ea"/>
                        <a:cs typeface="+mn-cs"/>
                      </a:endParaRPr>
                    </a:p>
                  </a:txBody>
                  <a:tcPr marL="37709" marR="37709" marT="37709" marB="37709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8056253"/>
                  </a:ext>
                </a:extLst>
              </a:tr>
              <a:tr h="8886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AU" sz="1200" b="1">
                          <a:latin typeface="Calbri"/>
                        </a:rPr>
                        <a:t>AI PoC</a:t>
                      </a:r>
                    </a:p>
                  </a:txBody>
                  <a:tcPr marL="37688" marR="37688" marT="37688" marB="37688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16" rtl="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kern="1200">
                          <a:solidFill>
                            <a:schemeClr val="dk1"/>
                          </a:solidFill>
                          <a:latin typeface="Calbri"/>
                          <a:ea typeface="+mn-ea"/>
                          <a:cs typeface="+mn-cs"/>
                        </a:rPr>
                        <a:t>Exploring the use of automated data extraction to assist in document assessment and check against policy requirements</a:t>
                      </a:r>
                    </a:p>
                  </a:txBody>
                  <a:tcPr marL="37709" marR="37709" marT="37709" marB="37709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16" rtl="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kern="1200">
                          <a:solidFill>
                            <a:schemeClr val="dk1"/>
                          </a:solidFill>
                          <a:latin typeface="Calbri"/>
                          <a:ea typeface="+mn-ea"/>
                          <a:cs typeface="+mn-cs"/>
                        </a:rPr>
                        <a:t>Demonstrated strong potential as a supportive tool to provide consistency in document assessment, enabling faster and more consistent evaluations</a:t>
                      </a:r>
                    </a:p>
                  </a:txBody>
                  <a:tcPr marL="37709" marR="37709" marT="37709" marB="37709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16" rtl="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800" kern="1200">
                        <a:solidFill>
                          <a:schemeClr val="dk1"/>
                        </a:solidFill>
                        <a:latin typeface="Calbri"/>
                        <a:ea typeface="+mn-ea"/>
                        <a:cs typeface="+mn-cs"/>
                      </a:endParaRPr>
                    </a:p>
                  </a:txBody>
                  <a:tcPr marL="37709" marR="37709" marT="37709" marB="37709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4950276"/>
                  </a:ext>
                </a:extLst>
              </a:tr>
              <a:tr h="10050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20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AU" sz="1200" b="1" kern="1200" dirty="0">
                          <a:solidFill>
                            <a:schemeClr val="dk1"/>
                          </a:solidFill>
                          <a:latin typeface="Calbri"/>
                          <a:ea typeface="+mn-ea"/>
                          <a:cs typeface="+mn-cs"/>
                        </a:rPr>
                        <a:t>Industry reporting release 3 </a:t>
                      </a:r>
                      <a:r>
                        <a:rPr lang="en-AU" sz="1200" b="1" dirty="0">
                          <a:latin typeface="Calbri"/>
                        </a:rPr>
                        <a:t>– </a:t>
                      </a:r>
                      <a:br>
                        <a:rPr lang="en-AU" sz="1200" b="1" dirty="0">
                          <a:latin typeface="Calbri"/>
                        </a:rPr>
                      </a:br>
                      <a:r>
                        <a:rPr lang="en-AU" sz="1200" b="1" dirty="0">
                          <a:latin typeface="Calbri"/>
                        </a:rPr>
                        <a:t>expanded access via. alternative login</a:t>
                      </a:r>
                    </a:p>
                  </a:txBody>
                  <a:tcPr marL="37688" marR="37688" marT="37688" marB="37688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16" rtl="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kern="1200">
                          <a:solidFill>
                            <a:schemeClr val="dk1"/>
                          </a:solidFill>
                          <a:latin typeface="Calbri"/>
                          <a:ea typeface="+mn-ea"/>
                          <a:cs typeface="+mn-cs"/>
                        </a:rPr>
                        <a:t>Expanding access for accredited persons to the Biosecurity Industry Reports via the Biosecurity Portal using an additional log-in method, email and password.</a:t>
                      </a:r>
                    </a:p>
                  </a:txBody>
                  <a:tcPr marL="37709" marR="37709" marT="37709" marB="37709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16" rtl="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kern="1200" dirty="0">
                          <a:solidFill>
                            <a:schemeClr val="dk1"/>
                          </a:solidFill>
                          <a:latin typeface="Calbri"/>
                          <a:ea typeface="+mn-ea"/>
                          <a:cs typeface="+mn-cs"/>
                        </a:rPr>
                        <a:t>Self-service reports mean that accredited persons will no longer need to rely on calling or emailing the department to get this information. </a:t>
                      </a:r>
                    </a:p>
                  </a:txBody>
                  <a:tcPr marL="37709" marR="37709" marT="37709" marB="37709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16" rtl="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800" kern="1200" dirty="0">
                        <a:solidFill>
                          <a:schemeClr val="dk1"/>
                        </a:solidFill>
                        <a:latin typeface="Calbri"/>
                        <a:ea typeface="+mn-ea"/>
                        <a:cs typeface="+mn-cs"/>
                      </a:endParaRPr>
                    </a:p>
                  </a:txBody>
                  <a:tcPr marL="37709" marR="37709" marT="37709" marB="37709" anchor="ctr"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3914549"/>
                  </a:ext>
                </a:extLst>
              </a:tr>
            </a:tbl>
          </a:graphicData>
        </a:graphic>
      </p:graphicFrame>
      <p:pic>
        <p:nvPicPr>
          <p:cNvPr id="6" name="Graphic 5" descr="Checkmark with solid fill">
            <a:extLst>
              <a:ext uri="{FF2B5EF4-FFF2-40B4-BE49-F238E27FC236}">
                <a16:creationId xmlns:a16="http://schemas.microsoft.com/office/drawing/2014/main" id="{A47CAB6A-97A8-BA52-A3CF-BA348B5191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33535" y="5667365"/>
            <a:ext cx="143074" cy="13881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003E51F-9B64-0F49-3A9A-3E5565A06E0F}"/>
              </a:ext>
            </a:extLst>
          </p:cNvPr>
          <p:cNvSpPr/>
          <p:nvPr/>
        </p:nvSpPr>
        <p:spPr>
          <a:xfrm>
            <a:off x="435105" y="2466661"/>
            <a:ext cx="1618700" cy="4144895"/>
          </a:xfrm>
          <a:prstGeom prst="rect">
            <a:avLst/>
          </a:prstGeom>
          <a:solidFill>
            <a:srgbClr val="B8B400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vert="horz" lIns="36000" rIns="36000" rtlCol="0" anchor="ctr"/>
          <a:lstStyle/>
          <a:p>
            <a:pPr marL="0" marR="0" lvl="0" indent="0" algn="ctr" defTabSz="96014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Modernised data capture, use and visibility</a:t>
            </a:r>
          </a:p>
        </p:txBody>
      </p:sp>
      <p:sp>
        <p:nvSpPr>
          <p:cNvPr id="11" name="ee4pHeader1">
            <a:extLst>
              <a:ext uri="{FF2B5EF4-FFF2-40B4-BE49-F238E27FC236}">
                <a16:creationId xmlns:a16="http://schemas.microsoft.com/office/drawing/2014/main" id="{CD668FF3-70E0-47BD-AE67-48DFDB5F3191}"/>
              </a:ext>
            </a:extLst>
          </p:cNvPr>
          <p:cNvSpPr txBox="1"/>
          <p:nvPr/>
        </p:nvSpPr>
        <p:spPr>
          <a:xfrm>
            <a:off x="435105" y="1983582"/>
            <a:ext cx="1913014" cy="444664"/>
          </a:xfrm>
          <a:prstGeom prst="homePlate">
            <a:avLst>
              <a:gd name="adj" fmla="val 12004"/>
            </a:avLst>
          </a:prstGeom>
          <a:noFill/>
          <a:ln cap="rnd">
            <a:noFill/>
          </a:ln>
        </p:spPr>
        <p:txBody>
          <a:bodyPr vert="horz" wrap="square" lIns="38405" tIns="38405" rIns="38405" bIns="38405" rtlCol="0" anchor="ctr" anchorCtr="0">
            <a:noAutofit/>
          </a:bodyPr>
          <a:lstStyle/>
          <a:p>
            <a:pPr marL="0" marR="0" lvl="0" indent="0" defTabSz="1280160" rtl="0" eaLnBrk="1" fontAlgn="base" latinLnBrk="0" hangingPunct="1">
              <a:lnSpc>
                <a:spcPct val="100000"/>
              </a:lnSpc>
              <a:spcBef>
                <a:spcPts val="840"/>
              </a:spcBef>
              <a:spcAft>
                <a:spcPts val="84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200" b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Times New Roman" panose="02020603050405020304" pitchFamily="18" charset="0"/>
                <a:cs typeface="Arial" panose="020B0604020202020204" pitchFamily="34" charset="0"/>
              </a:rPr>
              <a:t>Alignment to original SPBC business goals:</a:t>
            </a:r>
          </a:p>
        </p:txBody>
      </p:sp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E122D083-9D2E-6AE9-93B3-23C27AC3C97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39885" y="2562127"/>
            <a:ext cx="1392433" cy="919536"/>
          </a:xfrm>
          <a:prstGeom prst="rect">
            <a:avLst/>
          </a:prstGeom>
          <a:ln w="9525">
            <a:solidFill>
              <a:schemeClr val="bg1">
                <a:lumMod val="75000"/>
              </a:schemeClr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50BF824-3A3C-39AB-BD32-A4ED2B07B8A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8653" y="5380581"/>
            <a:ext cx="1350570" cy="63759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DD00111-D495-4A75-A730-E056F63DB71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92748" y="5886735"/>
            <a:ext cx="1135640" cy="83575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2EB751-6722-8F20-0640-85B980696B38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32987" y="3947747"/>
            <a:ext cx="1027265" cy="83011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3D421415-4EDB-0DAB-723C-B3CF7B0E45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92748" y="4702785"/>
            <a:ext cx="1149696" cy="64077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05D72359-0BD6-20AD-5D86-9D68E7B268A7}"/>
              </a:ext>
            </a:extLst>
          </p:cNvPr>
          <p:cNvGrpSpPr/>
          <p:nvPr/>
        </p:nvGrpSpPr>
        <p:grpSpPr>
          <a:xfrm>
            <a:off x="2301980" y="3015252"/>
            <a:ext cx="155694" cy="3047711"/>
            <a:chOff x="2419455" y="3102983"/>
            <a:chExt cx="155694" cy="304771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052FC14-853E-CCAE-23CF-D40EEA8FC639}"/>
                </a:ext>
              </a:extLst>
            </p:cNvPr>
            <p:cNvGrpSpPr/>
            <p:nvPr/>
          </p:nvGrpSpPr>
          <p:grpSpPr>
            <a:xfrm>
              <a:off x="2419455" y="3102983"/>
              <a:ext cx="145454" cy="145452"/>
              <a:chOff x="7511883" y="4980855"/>
              <a:chExt cx="929621" cy="958159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F370BE8D-C53C-783E-281E-0FE0D8D10BA6}"/>
                  </a:ext>
                </a:extLst>
              </p:cNvPr>
              <p:cNvSpPr/>
              <p:nvPr/>
            </p:nvSpPr>
            <p:spPr>
              <a:xfrm>
                <a:off x="7511883" y="4980855"/>
                <a:ext cx="929621" cy="925438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643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5" name="Graphic 4" descr="Checkmark with solid fill">
                <a:extLst>
                  <a:ext uri="{FF2B5EF4-FFF2-40B4-BE49-F238E27FC236}">
                    <a16:creationId xmlns:a16="http://schemas.microsoft.com/office/drawing/2014/main" id="{88C2E320-91DA-E503-9B72-4124E7489F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519494" y="5024614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C86B7BB-4F86-D041-A66A-9B6DE5E1E1CA}"/>
                </a:ext>
              </a:extLst>
            </p:cNvPr>
            <p:cNvGrpSpPr/>
            <p:nvPr/>
          </p:nvGrpSpPr>
          <p:grpSpPr>
            <a:xfrm>
              <a:off x="2424206" y="4139752"/>
              <a:ext cx="145454" cy="145452"/>
              <a:chOff x="7511883" y="4980855"/>
              <a:chExt cx="929621" cy="958159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721DC669-96B2-2B89-3563-B0443B5B289D}"/>
                  </a:ext>
                </a:extLst>
              </p:cNvPr>
              <p:cNvSpPr/>
              <p:nvPr/>
            </p:nvSpPr>
            <p:spPr>
              <a:xfrm>
                <a:off x="7511883" y="4980855"/>
                <a:ext cx="929621" cy="925438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643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9" name="Graphic 8" descr="Checkmark with solid fill">
                <a:extLst>
                  <a:ext uri="{FF2B5EF4-FFF2-40B4-BE49-F238E27FC236}">
                    <a16:creationId xmlns:a16="http://schemas.microsoft.com/office/drawing/2014/main" id="{16A21075-6D29-1974-42D6-1F7D48F6B4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519494" y="5024614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3389BE7B-3E99-E573-AB87-C0F76021FD41}"/>
                </a:ext>
              </a:extLst>
            </p:cNvPr>
            <p:cNvGrpSpPr/>
            <p:nvPr/>
          </p:nvGrpSpPr>
          <p:grpSpPr>
            <a:xfrm>
              <a:off x="2429695" y="6005242"/>
              <a:ext cx="145454" cy="145452"/>
              <a:chOff x="7511883" y="4980855"/>
              <a:chExt cx="929621" cy="958159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E95BCC67-E74D-46F2-6C7A-FFE7E51A2BC1}"/>
                  </a:ext>
                </a:extLst>
              </p:cNvPr>
              <p:cNvSpPr/>
              <p:nvPr/>
            </p:nvSpPr>
            <p:spPr>
              <a:xfrm>
                <a:off x="7511883" y="4980855"/>
                <a:ext cx="929621" cy="925438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643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21" name="Graphic 20" descr="Checkmark with solid fill">
                <a:extLst>
                  <a:ext uri="{FF2B5EF4-FFF2-40B4-BE49-F238E27FC236}">
                    <a16:creationId xmlns:a16="http://schemas.microsoft.com/office/drawing/2014/main" id="{421C546C-C4CA-E47D-48F1-3F952993B0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519494" y="5024614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F89B286-18CA-47D2-5C6D-B1DCD2A1E45A}"/>
                </a:ext>
              </a:extLst>
            </p:cNvPr>
            <p:cNvGrpSpPr/>
            <p:nvPr/>
          </p:nvGrpSpPr>
          <p:grpSpPr>
            <a:xfrm>
              <a:off x="2421251" y="5069494"/>
              <a:ext cx="145454" cy="145452"/>
              <a:chOff x="7511883" y="4980855"/>
              <a:chExt cx="929621" cy="958159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4ACF1ED6-C48B-6B32-2F91-949C1F407134}"/>
                  </a:ext>
                </a:extLst>
              </p:cNvPr>
              <p:cNvSpPr/>
              <p:nvPr/>
            </p:nvSpPr>
            <p:spPr>
              <a:xfrm>
                <a:off x="7511883" y="4980855"/>
                <a:ext cx="929621" cy="925438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AU" sz="643" b="0" i="0" u="none" strike="noStrike" kern="1200" cap="none" spc="0" normalizeH="0" baseline="0" noProof="0">
                  <a:ln>
                    <a:noFill/>
                  </a:ln>
                  <a:solidFill>
                    <a:prstClr val="white">
                      <a:lumMod val="75000"/>
                    </a:prstClr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24" name="Graphic 23" descr="Checkmark with solid fill">
                <a:extLst>
                  <a:ext uri="{FF2B5EF4-FFF2-40B4-BE49-F238E27FC236}">
                    <a16:creationId xmlns:a16="http://schemas.microsoft.com/office/drawing/2014/main" id="{4BE1B4C0-4EC0-29E9-AEA4-A7BD773D3D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519494" y="5024614"/>
                <a:ext cx="914400" cy="914400"/>
              </a:xfrm>
              <a:prstGeom prst="rect">
                <a:avLst/>
              </a:prstGeom>
            </p:spPr>
          </p:pic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79895C0-C09A-95F2-9773-5412B15BA7DE}"/>
              </a:ext>
            </a:extLst>
          </p:cNvPr>
          <p:cNvSpPr txBox="1"/>
          <p:nvPr/>
        </p:nvSpPr>
        <p:spPr>
          <a:xfrm>
            <a:off x="11343098" y="6448523"/>
            <a:ext cx="67146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700" b="0" i="1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Delivered</a:t>
            </a:r>
            <a:endParaRPr kumimoji="0" lang="en-AU" sz="1000" b="0" i="1" u="none" strike="noStrike" kern="1200" cap="none" spc="0" normalizeH="0" baseline="0" noProof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1266119-B6F7-CCDB-FB1C-9A132F973112}"/>
              </a:ext>
            </a:extLst>
          </p:cNvPr>
          <p:cNvGrpSpPr/>
          <p:nvPr/>
        </p:nvGrpSpPr>
        <p:grpSpPr>
          <a:xfrm>
            <a:off x="11263851" y="6478339"/>
            <a:ext cx="140424" cy="140422"/>
            <a:chOff x="7511883" y="4980855"/>
            <a:chExt cx="929621" cy="958159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94FBA29-E07D-5381-D3AB-DCB2A8A3C46E}"/>
                </a:ext>
              </a:extLst>
            </p:cNvPr>
            <p:cNvSpPr/>
            <p:nvPr/>
          </p:nvSpPr>
          <p:spPr>
            <a:xfrm>
              <a:off x="7511883" y="4980855"/>
              <a:ext cx="929621" cy="92543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8" name="Graphic 27" descr="Checkmark with solid fill">
              <a:extLst>
                <a:ext uri="{FF2B5EF4-FFF2-40B4-BE49-F238E27FC236}">
                  <a16:creationId xmlns:a16="http://schemas.microsoft.com/office/drawing/2014/main" id="{C5BF12D1-C994-8919-0CB4-2B415F2E58A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519494" y="5024614"/>
              <a:ext cx="914400" cy="914400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9F3983B7-7FA6-70B6-2CCE-7C32FA44D7C6}"/>
              </a:ext>
            </a:extLst>
          </p:cNvPr>
          <p:cNvSpPr txBox="1"/>
          <p:nvPr/>
        </p:nvSpPr>
        <p:spPr>
          <a:xfrm>
            <a:off x="332800" y="1270894"/>
            <a:ext cx="9705769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lnSpc>
                <a:spcPct val="90000"/>
              </a:lnSpc>
              <a:defRPr/>
            </a:pPr>
            <a:r>
              <a:rPr lang="en-AU" sz="2800" b="1" dirty="0">
                <a:solidFill>
                  <a:srgbClr val="1F1F1F"/>
                </a:solidFill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Data Improvements – improve our readiness for AI</a:t>
            </a:r>
          </a:p>
        </p:txBody>
      </p:sp>
      <p:pic>
        <p:nvPicPr>
          <p:cNvPr id="37" name="Graphic 12" descr="Database with solid fill">
            <a:extLst>
              <a:ext uri="{FF2B5EF4-FFF2-40B4-BE49-F238E27FC236}">
                <a16:creationId xmlns:a16="http://schemas.microsoft.com/office/drawing/2014/main" id="{4CB15315-FD95-25A8-B82E-2C782F1558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691235" y="3455435"/>
            <a:ext cx="512620" cy="51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5099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5CDA7-45BA-24A4-701A-F90ED520CF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0BC2B4F4-45CD-845E-620A-4613F3778435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Isosceles Triangle 1">
            <a:extLst>
              <a:ext uri="{FF2B5EF4-FFF2-40B4-BE49-F238E27FC236}">
                <a16:creationId xmlns:a16="http://schemas.microsoft.com/office/drawing/2014/main" id="{D9FD4A83-285C-4E81-8C6D-F1AA6237C8AF}"/>
              </a:ext>
            </a:extLst>
          </p:cNvPr>
          <p:cNvSpPr/>
          <p:nvPr/>
        </p:nvSpPr>
        <p:spPr>
          <a:xfrm rot="5400000">
            <a:off x="-728312" y="3011866"/>
            <a:ext cx="2631372" cy="1174749"/>
          </a:xfrm>
          <a:prstGeom prst="triangle">
            <a:avLst/>
          </a:prstGeom>
          <a:solidFill>
            <a:srgbClr val="C8D7D0">
              <a:alpha val="5686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3D79EB6B-CE31-EC0D-3312-F1D71FCFE7EA}"/>
              </a:ext>
            </a:extLst>
          </p:cNvPr>
          <p:cNvSpPr/>
          <p:nvPr/>
        </p:nvSpPr>
        <p:spPr>
          <a:xfrm rot="5400000">
            <a:off x="-728312" y="4679831"/>
            <a:ext cx="2631372" cy="1174749"/>
          </a:xfrm>
          <a:prstGeom prst="triangle">
            <a:avLst/>
          </a:prstGeom>
          <a:solidFill>
            <a:srgbClr val="C8D7D0">
              <a:alpha val="56863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Picture 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133077C-6751-12CD-97C5-E6ADD2F6495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29" y="3235553"/>
            <a:ext cx="2246995" cy="3261110"/>
          </a:xfrm>
          <a:prstGeom prst="rect">
            <a:avLst/>
          </a:prstGeom>
          <a:ln>
            <a:noFill/>
          </a:ln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E70B6C-01E0-BADC-FB3C-A6F913299619}"/>
              </a:ext>
            </a:extLst>
          </p:cNvPr>
          <p:cNvSpPr txBox="1"/>
          <p:nvPr/>
        </p:nvSpPr>
        <p:spPr>
          <a:xfrm>
            <a:off x="6262590" y="1873456"/>
            <a:ext cx="5873496" cy="107721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ProviderHub strengthens Australia’s borders by improving oversight and compliance of </a:t>
            </a: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offshore biosecurity treatments</a:t>
            </a: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helping to manage biosecurity risk </a:t>
            </a:r>
            <a:r>
              <a:rPr kumimoji="0" lang="en-AU" sz="16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before goods arrive in Australia</a:t>
            </a:r>
            <a:r>
              <a:rPr kumimoji="0" lang="en-AU" sz="1600" b="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and supporting more effective onshore risk management.</a:t>
            </a:r>
          </a:p>
        </p:txBody>
      </p:sp>
      <p:pic>
        <p:nvPicPr>
          <p:cNvPr id="7" name="drawing">
            <a:extLst>
              <a:ext uri="{FF2B5EF4-FFF2-40B4-BE49-F238E27FC236}">
                <a16:creationId xmlns:a16="http://schemas.microsoft.com/office/drawing/2014/main" id="{509D3658-2F93-5F88-3784-4D7E246BBB0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79553" y="4278771"/>
            <a:ext cx="3562068" cy="2485164"/>
          </a:xfrm>
          <a:prstGeom prst="rect">
            <a:avLst/>
          </a:prstGeom>
          <a:ln>
            <a:noFill/>
          </a:ln>
          <a:effectLst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BCCAEAC-3608-1611-17EB-1444B2899100}"/>
              </a:ext>
            </a:extLst>
          </p:cNvPr>
          <p:cNvSpPr txBox="1"/>
          <p:nvPr/>
        </p:nvSpPr>
        <p:spPr>
          <a:xfrm>
            <a:off x="6327648" y="3053785"/>
            <a:ext cx="5632704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601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lang="en-AU" sz="1600" dirty="0">
                <a:solidFill>
                  <a:srgbClr val="1F1F1F"/>
                </a:solidFill>
                <a:latin typeface="Calibri"/>
              </a:rPr>
              <a:t>We estimate ProviderHub will contribute significant savings to both the department and to the importing industry </a:t>
            </a:r>
          </a:p>
        </p:txBody>
      </p:sp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842D59E8-4408-6D4A-DD52-2C4E78E6A9D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5871" y="3652814"/>
            <a:ext cx="2076068" cy="2386911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479A34-1D8B-47DD-A303-4EC68E99AE10}"/>
              </a:ext>
            </a:extLst>
          </p:cNvPr>
          <p:cNvSpPr txBox="1"/>
          <p:nvPr/>
        </p:nvSpPr>
        <p:spPr>
          <a:xfrm>
            <a:off x="6146425" y="6238131"/>
            <a:ext cx="6096000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601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600" b="1" i="1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Release-3 is scheduled by the end of July 2026.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94C214A-6F6C-FC91-0DB1-7932D287BF61}"/>
              </a:ext>
            </a:extLst>
          </p:cNvPr>
          <p:cNvSpPr txBox="1"/>
          <p:nvPr/>
        </p:nvSpPr>
        <p:spPr>
          <a:xfrm>
            <a:off x="6931839" y="5865830"/>
            <a:ext cx="4418116" cy="203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60116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800" b="0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INDICATIVE ONLY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5BB5E8-6A7C-6078-6AD3-D0E09DCE613F}"/>
              </a:ext>
            </a:extLst>
          </p:cNvPr>
          <p:cNvSpPr txBox="1"/>
          <p:nvPr/>
        </p:nvSpPr>
        <p:spPr>
          <a:xfrm>
            <a:off x="0" y="1284750"/>
            <a:ext cx="6096000" cy="2304674"/>
          </a:xfrm>
          <a:prstGeom prst="rect">
            <a:avLst/>
          </a:prstGeom>
          <a:noFill/>
        </p:spPr>
        <p:txBody>
          <a:bodyPr anchor="ctr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lvl1pPr>
            <a:lvl2pPr marL="0" indent="-4572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b="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45720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solidFill>
                  <a:srgbClr val="1F1F1F"/>
                </a:solidFill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Offshore treatment providers under </a:t>
            </a:r>
            <a:r>
              <a:rPr lang="en-AU" sz="1600" dirty="0" err="1">
                <a:solidFill>
                  <a:srgbClr val="1F1F1F"/>
                </a:solidFill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AusTreat</a:t>
            </a:r>
            <a:r>
              <a:rPr lang="en-AU" sz="1600" dirty="0">
                <a:solidFill>
                  <a:srgbClr val="1F1F1F"/>
                </a:solidFill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 can register online</a:t>
            </a:r>
          </a:p>
          <a:p>
            <a:pPr marL="45720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solidFill>
                  <a:srgbClr val="1F1F1F"/>
                </a:solidFill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Ability for registered providers to add new treatments to their existing registration.</a:t>
            </a:r>
          </a:p>
          <a:p>
            <a:pPr marL="45720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solidFill>
                  <a:srgbClr val="1F1F1F"/>
                </a:solidFill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Efficient assessment process supporting a consistent, transparent and auditable approach to compliance.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9868BA-B423-9BF7-DB50-01BA3A7A3D73}"/>
              </a:ext>
            </a:extLst>
          </p:cNvPr>
          <p:cNvSpPr txBox="1"/>
          <p:nvPr/>
        </p:nvSpPr>
        <p:spPr>
          <a:xfrm>
            <a:off x="8518200" y="1161315"/>
            <a:ext cx="3544439" cy="560722"/>
          </a:xfrm>
          <a:prstGeom prst="rect">
            <a:avLst/>
          </a:prstGeom>
          <a:noFill/>
        </p:spPr>
        <p:txBody>
          <a:bodyPr anchor="ctr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lvl1pPr>
            <a:lvl2pPr marL="0" indent="-4572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b="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Release 1 and 2 DELIVERED</a:t>
            </a:r>
            <a:endParaRPr kumimoji="0" lang="en-AU" sz="2000" b="1" i="1" u="none" strike="noStrike" kern="1200" cap="none" spc="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CE2351-9B20-E400-9324-E349FBC52000}"/>
              </a:ext>
            </a:extLst>
          </p:cNvPr>
          <p:cNvSpPr txBox="1"/>
          <p:nvPr/>
        </p:nvSpPr>
        <p:spPr>
          <a:xfrm>
            <a:off x="330529" y="1223430"/>
            <a:ext cx="5419929" cy="560722"/>
          </a:xfrm>
          <a:prstGeom prst="rect">
            <a:avLst/>
          </a:prstGeom>
          <a:noFill/>
        </p:spPr>
        <p:txBody>
          <a:bodyPr anchor="ctr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lvl1pPr>
            <a:lvl2pPr marL="0" indent="-4572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b="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defTabSz="457200">
              <a:spcBef>
                <a:spcPts val="0"/>
              </a:spcBef>
              <a:defRPr/>
            </a:pPr>
            <a:r>
              <a:rPr lang="en-AU" sz="2800" b="1" dirty="0">
                <a:latin typeface="Calibri "/>
              </a:rPr>
              <a:t>ProviderHub Product Highlight	</a:t>
            </a:r>
            <a:r>
              <a:rPr lang="en-AU" sz="2800" b="1" dirty="0">
                <a:solidFill>
                  <a:srgbClr val="1F1F1F"/>
                </a:solidFill>
                <a:latin typeface="Calibri "/>
              </a:rPr>
              <a:t>	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EED7994A-E9AC-C3C0-9A0A-7AE3DAC90E76}"/>
              </a:ext>
            </a:extLst>
          </p:cNvPr>
          <p:cNvGraphicFramePr>
            <a:graphicFrameLocks noGrp="1"/>
          </p:cNvGraphicFramePr>
          <p:nvPr/>
        </p:nvGraphicFramePr>
        <p:xfrm>
          <a:off x="6420323" y="3861795"/>
          <a:ext cx="5441148" cy="1907047"/>
        </p:xfrm>
        <a:graphic>
          <a:graphicData uri="http://schemas.openxmlformats.org/drawingml/2006/table">
            <a:tbl>
              <a:tblPr firstRow="1">
                <a:tableStyleId>{F5AB1C69-6EDB-4FF4-983F-18BD219EF322}</a:tableStyleId>
              </a:tblPr>
              <a:tblGrid>
                <a:gridCol w="2040596">
                  <a:extLst>
                    <a:ext uri="{9D8B030D-6E8A-4147-A177-3AD203B41FA5}">
                      <a16:colId xmlns:a16="http://schemas.microsoft.com/office/drawing/2014/main" val="1646197005"/>
                    </a:ext>
                  </a:extLst>
                </a:gridCol>
                <a:gridCol w="2146438">
                  <a:extLst>
                    <a:ext uri="{9D8B030D-6E8A-4147-A177-3AD203B41FA5}">
                      <a16:colId xmlns:a16="http://schemas.microsoft.com/office/drawing/2014/main" val="3352590883"/>
                    </a:ext>
                  </a:extLst>
                </a:gridCol>
                <a:gridCol w="1254114">
                  <a:extLst>
                    <a:ext uri="{9D8B030D-6E8A-4147-A177-3AD203B41FA5}">
                      <a16:colId xmlns:a16="http://schemas.microsoft.com/office/drawing/2014/main" val="497742137"/>
                    </a:ext>
                  </a:extLst>
                </a:gridCol>
              </a:tblGrid>
              <a:tr h="105069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AU" sz="140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B1) Reduced cost of regulation for the department</a:t>
                      </a:r>
                    </a:p>
                    <a:p>
                      <a:pPr algn="l" fontAlgn="ctr">
                        <a:buNone/>
                      </a:pPr>
                      <a:r>
                        <a:rPr lang="en-AU" sz="140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annually</a:t>
                      </a:r>
                      <a:endParaRPr lang="en-AU" sz="1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AU" sz="140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B3) Reduced holding cost for industry</a:t>
                      </a:r>
                    </a:p>
                    <a:p>
                      <a:pPr algn="l" fontAlgn="ctr">
                        <a:buNone/>
                      </a:pPr>
                      <a:r>
                        <a:rPr lang="en-AU" sz="140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annually</a:t>
                      </a:r>
                      <a:endParaRPr lang="en-AU" sz="1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AU" sz="1400" u="none" strike="noStrike" dirty="0">
                          <a:solidFill>
                            <a:srgbClr val="00B05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Total benefits annually</a:t>
                      </a:r>
                      <a:endParaRPr lang="en-AU" sz="1400" b="1" i="0" u="none" strike="noStrike" dirty="0">
                        <a:solidFill>
                          <a:srgbClr val="00B05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8697700"/>
                  </a:ext>
                </a:extLst>
              </a:tr>
              <a:tr h="856356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AU" sz="14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$328k</a:t>
                      </a:r>
                      <a:endParaRPr lang="en-AU" sz="1400" b="0" i="0" u="none" strike="noStrike" dirty="0">
                        <a:solidFill>
                          <a:srgbClr val="1F1F1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400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$16.2m</a:t>
                      </a:r>
                      <a:endParaRPr lang="en-A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400" b="1" u="none" strike="noStrik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$16.6m</a:t>
                      </a:r>
                      <a:endParaRPr lang="en-AU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478583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8612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42ABC-36D4-72BC-1D6B-3D9FD3BA9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2A67DE0-CDD0-5107-C472-DA62D8FE2610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FAB36D-B2A7-C312-B0AD-48EF9BA24D38}"/>
              </a:ext>
            </a:extLst>
          </p:cNvPr>
          <p:cNvSpPr txBox="1"/>
          <p:nvPr/>
        </p:nvSpPr>
        <p:spPr>
          <a:xfrm>
            <a:off x="426026" y="1280375"/>
            <a:ext cx="11549744" cy="560722"/>
          </a:xfrm>
          <a:prstGeom prst="rect">
            <a:avLst/>
          </a:prstGeom>
          <a:noFill/>
        </p:spPr>
        <p:txBody>
          <a:bodyPr lIns="91440" tIns="45720" rIns="91440" bIns="45720" anchor="ctr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lvl1pPr>
            <a:lvl2pPr marL="0" indent="-4572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b="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 defTabSz="457200">
              <a:spcBef>
                <a:spcPts val="0"/>
              </a:spcBef>
              <a:defRPr/>
            </a:pPr>
            <a:r>
              <a:rPr lang="en-AU" sz="2800" b="1" dirty="0">
                <a:solidFill>
                  <a:srgbClr val="1F1F1F"/>
                </a:solidFill>
                <a:latin typeface="Calibri "/>
              </a:rPr>
              <a:t>Biosecurity Industry Reporting Product Highlight 						 </a:t>
            </a:r>
            <a:r>
              <a:rPr lang="en-AU" sz="2000" b="1" dirty="0">
                <a:solidFill>
                  <a:srgbClr val="1F1F1F"/>
                </a:solidFill>
                <a:latin typeface="Calibri "/>
              </a:rPr>
              <a:t>Delivered</a:t>
            </a:r>
            <a:r>
              <a:rPr lang="en-AU" sz="2800" b="1" dirty="0">
                <a:solidFill>
                  <a:srgbClr val="1F1F1F"/>
                </a:solidFill>
                <a:latin typeface="Calibri "/>
              </a:rPr>
              <a:t> 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96C1E6-9C43-F39F-8149-20F3B365E107}"/>
              </a:ext>
            </a:extLst>
          </p:cNvPr>
          <p:cNvSpPr txBox="1"/>
          <p:nvPr/>
        </p:nvSpPr>
        <p:spPr>
          <a:xfrm>
            <a:off x="426026" y="5873083"/>
            <a:ext cx="11549743" cy="523220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spAutoFit/>
          </a:bodyPr>
          <a:lstStyle/>
          <a:p>
            <a:pPr marL="0" lvl="1">
              <a:defRPr/>
            </a:pPr>
            <a:r>
              <a:rPr lang="en-AU" sz="1400" dirty="0"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The Biosecurity Industry Reporting allows approved arrangement class 19 accredited persons to self-service online via the Biosecurity Portal using the Industry Reporting tile to </a:t>
            </a:r>
            <a:r>
              <a:rPr lang="en-AU" sz="1400" b="1" dirty="0"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check the status of their consignments</a:t>
            </a:r>
            <a:r>
              <a:rPr lang="en-AU" sz="1400" dirty="0"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AU" sz="1400" b="1" dirty="0"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view the fees and charges</a:t>
            </a:r>
            <a:r>
              <a:rPr lang="en-AU" sz="1400" dirty="0"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, and </a:t>
            </a:r>
            <a:r>
              <a:rPr lang="en-AU" sz="1400" b="1" dirty="0"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view their entries processed under their AA Class 19.2</a:t>
            </a:r>
            <a:endParaRPr kumimoji="0" lang="en-AU" sz="1400" b="0" i="0" u="none" strike="noStrike" kern="1200" cap="none" spc="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Calibri 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5596BB-90D1-3337-00B1-F84B13FCAFA5}"/>
              </a:ext>
            </a:extLst>
          </p:cNvPr>
          <p:cNvSpPr txBox="1"/>
          <p:nvPr/>
        </p:nvSpPr>
        <p:spPr>
          <a:xfrm>
            <a:off x="799866" y="2603548"/>
            <a:ext cx="5669973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>
                <a:latin typeface="Calibri "/>
              </a:rPr>
              <a:t>What you can see</a:t>
            </a:r>
            <a:endParaRPr lang="en-AU" sz="2000" dirty="0">
              <a:latin typeface="Calibri 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AU" sz="1400" dirty="0">
                <a:latin typeface="Calibri "/>
              </a:rPr>
              <a:t>Entries currently in progress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AU" sz="1400" dirty="0">
                <a:latin typeface="Calibri "/>
              </a:rPr>
              <a:t>Status of referred consignments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AU" sz="1400" dirty="0">
                <a:latin typeface="Calibri "/>
              </a:rPr>
              <a:t>Consignment and historical details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AU" sz="1400" dirty="0">
                <a:latin typeface="Calibri "/>
              </a:rPr>
              <a:t>Search by entry reference number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AU" sz="1400" dirty="0">
                <a:latin typeface="Calibri "/>
              </a:rPr>
              <a:t>Designed with industry, the reports make it easier to track consignments, understand progress, and reduce follow‑up enquiries.</a:t>
            </a:r>
          </a:p>
          <a:p>
            <a:endParaRPr lang="en-AU" dirty="0">
              <a:latin typeface="Calibri 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5A69BA8-A676-54C7-D8E6-838B95DEB12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2176" y="2592081"/>
            <a:ext cx="4463331" cy="287071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68AC560-85BE-4777-00A0-FEEAEE35FACD}"/>
              </a:ext>
            </a:extLst>
          </p:cNvPr>
          <p:cNvSpPr txBox="1"/>
          <p:nvPr/>
        </p:nvSpPr>
        <p:spPr>
          <a:xfrm>
            <a:off x="426026" y="1818529"/>
            <a:ext cx="11549744" cy="646331"/>
          </a:xfrm>
          <a:prstGeom prst="rect">
            <a:avLst/>
          </a:prstGeom>
          <a:noFill/>
        </p:spPr>
        <p:txBody>
          <a:bodyPr anchor="ctr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lvl1pPr>
            <a:lvl2pPr marL="0" indent="-4572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b="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>
              <a:spcBef>
                <a:spcPts val="600"/>
              </a:spcBef>
              <a:defRPr/>
            </a:pPr>
            <a:r>
              <a:rPr lang="en-AU" sz="1600" dirty="0">
                <a:latin typeface="Calibri "/>
              </a:rPr>
              <a:t>The Biosecurity Industry Reporting is an interactive digital report that allows approved arrangement class 19 accredited persons to view details of their cargo currently being managed by the department.</a:t>
            </a:r>
            <a:endParaRPr kumimoji="0" lang="en-AU" sz="1600" b="1" u="none" strike="noStrike" kern="1200" cap="none" spc="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1490277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0E320-C6D3-B471-554F-FE03E7985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6E760D9-84D8-6EDB-63EA-172F16677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148" y="2966164"/>
            <a:ext cx="4945417" cy="838202"/>
          </a:xfrm>
        </p:spPr>
        <p:txBody>
          <a:bodyPr>
            <a:normAutofit/>
          </a:bodyPr>
          <a:lstStyle/>
          <a:p>
            <a:r>
              <a:rPr lang="en-AU" dirty="0"/>
              <a:t>Biosecurity Pledge 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9E37DF8-D410-7750-7F85-CFA39990E239}"/>
              </a:ext>
            </a:extLst>
          </p:cNvPr>
          <p:cNvSpPr txBox="1">
            <a:spLocks/>
          </p:cNvSpPr>
          <p:nvPr/>
        </p:nvSpPr>
        <p:spPr>
          <a:xfrm>
            <a:off x="692596" y="5570337"/>
            <a:ext cx="4928201" cy="337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>
                <a:latin typeface="Calbri"/>
              </a:rPr>
              <a:t>Biosecurity Education </a:t>
            </a:r>
          </a:p>
          <a:p>
            <a:endParaRPr lang="en-AU" dirty="0">
              <a:latin typeface="Calbri"/>
            </a:endParaRP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21552D70-69E0-4597-618D-D57ACD40676D}"/>
              </a:ext>
            </a:extLst>
          </p:cNvPr>
          <p:cNvSpPr txBox="1">
            <a:spLocks/>
          </p:cNvSpPr>
          <p:nvPr/>
        </p:nvSpPr>
        <p:spPr>
          <a:xfrm>
            <a:off x="692596" y="5884144"/>
            <a:ext cx="4928201" cy="337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>
                <a:latin typeface="Calbri"/>
              </a:rPr>
              <a:t>Risk Intelligence and Strategy</a:t>
            </a:r>
          </a:p>
          <a:p>
            <a:endParaRPr lang="en-AU" dirty="0">
              <a:latin typeface="Calbri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4673F45-FB60-4FEA-4F88-526E26BE7534}"/>
              </a:ext>
            </a:extLst>
          </p:cNvPr>
          <p:cNvSpPr/>
          <p:nvPr/>
        </p:nvSpPr>
        <p:spPr>
          <a:xfrm>
            <a:off x="5673213" y="403123"/>
            <a:ext cx="6113617" cy="5964284"/>
          </a:xfrm>
          <a:custGeom>
            <a:avLst/>
            <a:gdLst>
              <a:gd name="connsiteX0" fmla="*/ 0 w 1547374"/>
              <a:gd name="connsiteY0" fmla="*/ 0 h 1541765"/>
              <a:gd name="connsiteX1" fmla="*/ 1025661 w 1547374"/>
              <a:gd name="connsiteY1" fmla="*/ 0 h 1541765"/>
              <a:gd name="connsiteX2" fmla="*/ 1025661 w 1547374"/>
              <a:gd name="connsiteY2" fmla="*/ 83 h 1541765"/>
              <a:gd name="connsiteX3" fmla="*/ 1026596 w 1547374"/>
              <a:gd name="connsiteY3" fmla="*/ 0 h 1541765"/>
              <a:gd name="connsiteX4" fmla="*/ 1547374 w 1547374"/>
              <a:gd name="connsiteY4" fmla="*/ 520778 h 1541765"/>
              <a:gd name="connsiteX5" fmla="*/ 1547267 w 1547374"/>
              <a:gd name="connsiteY5" fmla="*/ 521990 h 1541765"/>
              <a:gd name="connsiteX6" fmla="*/ 1547374 w 1547374"/>
              <a:gd name="connsiteY6" fmla="*/ 521990 h 1541765"/>
              <a:gd name="connsiteX7" fmla="*/ 1547374 w 1547374"/>
              <a:gd name="connsiteY7" fmla="*/ 1541765 h 1541765"/>
              <a:gd name="connsiteX8" fmla="*/ 534190 w 1547374"/>
              <a:gd name="connsiteY8" fmla="*/ 1541765 h 1541765"/>
              <a:gd name="connsiteX9" fmla="*/ 534190 w 1547374"/>
              <a:gd name="connsiteY9" fmla="*/ 1540582 h 1541765"/>
              <a:gd name="connsiteX10" fmla="*/ 520778 w 1547374"/>
              <a:gd name="connsiteY10" fmla="*/ 1541765 h 1541765"/>
              <a:gd name="connsiteX11" fmla="*/ 0 w 1547374"/>
              <a:gd name="connsiteY11" fmla="*/ 1020987 h 1541765"/>
              <a:gd name="connsiteX12" fmla="*/ 330 w 1547374"/>
              <a:gd name="connsiteY12" fmla="*/ 1017247 h 1541765"/>
              <a:gd name="connsiteX13" fmla="*/ 0 w 1547374"/>
              <a:gd name="connsiteY13" fmla="*/ 1017247 h 1541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47374" h="1541765">
                <a:moveTo>
                  <a:pt x="0" y="0"/>
                </a:moveTo>
                <a:lnTo>
                  <a:pt x="1025661" y="0"/>
                </a:lnTo>
                <a:lnTo>
                  <a:pt x="1025661" y="83"/>
                </a:lnTo>
                <a:lnTo>
                  <a:pt x="1026596" y="0"/>
                </a:lnTo>
                <a:cubicBezTo>
                  <a:pt x="1314214" y="0"/>
                  <a:pt x="1547374" y="233160"/>
                  <a:pt x="1547374" y="520778"/>
                </a:cubicBezTo>
                <a:lnTo>
                  <a:pt x="1547267" y="521990"/>
                </a:lnTo>
                <a:lnTo>
                  <a:pt x="1547374" y="521990"/>
                </a:lnTo>
                <a:lnTo>
                  <a:pt x="1547374" y="1541765"/>
                </a:lnTo>
                <a:lnTo>
                  <a:pt x="534190" y="1541765"/>
                </a:lnTo>
                <a:lnTo>
                  <a:pt x="534190" y="1540582"/>
                </a:lnTo>
                <a:lnTo>
                  <a:pt x="520778" y="1541765"/>
                </a:lnTo>
                <a:cubicBezTo>
                  <a:pt x="233160" y="1541765"/>
                  <a:pt x="0" y="1308605"/>
                  <a:pt x="0" y="1020987"/>
                </a:cubicBezTo>
                <a:lnTo>
                  <a:pt x="330" y="1017247"/>
                </a:lnTo>
                <a:lnTo>
                  <a:pt x="0" y="1017247"/>
                </a:lnTo>
                <a:close/>
              </a:path>
            </a:pathLst>
          </a:cu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U" dirty="0"/>
          </a:p>
        </p:txBody>
      </p:sp>
      <p:pic>
        <p:nvPicPr>
          <p:cNvPr id="5" name="Picture 4" descr="A picture containing text, vector graphics, balloon, aircraft">
            <a:extLst>
              <a:ext uri="{FF2B5EF4-FFF2-40B4-BE49-F238E27FC236}">
                <a16:creationId xmlns:a16="http://schemas.microsoft.com/office/drawing/2014/main" id="{BBAA05EC-532C-A38F-90B1-8D737FBD2E9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9" t="-1691"/>
          <a:stretch/>
        </p:blipFill>
        <p:spPr>
          <a:xfrm>
            <a:off x="10596880" y="5247425"/>
            <a:ext cx="1595120" cy="161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2765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DA03D-60AD-B5E8-E8CC-72C4CEB21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E050BFA-7F7E-E160-45F0-BA539057FC6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329617" y="1651819"/>
            <a:ext cx="5323872" cy="4513006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AU" dirty="0">
              <a:latin typeface="Calibri 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95EE3-0D4A-2FE2-37C1-FBDCE4381AF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1613" y="2133600"/>
            <a:ext cx="5604387" cy="403122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>
                <a:latin typeface="Calibri "/>
              </a:rPr>
              <a:t>A practical biosecurity initiative for Australian businesses.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>
                <a:latin typeface="Calibri "/>
              </a:rPr>
              <a:t>Designed to help manage biosecurity risk before issues arise.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>
                <a:latin typeface="Calibri "/>
              </a:rPr>
              <a:t>Supports supply chain resilience and business continuity.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>
                <a:latin typeface="Calibri "/>
              </a:rPr>
              <a:t>Voluntary and industry-informed.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dirty="0">
                <a:latin typeface="Calibri "/>
              </a:rPr>
              <a:t>Focused on practical value, not regulation.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69EA906-52A7-E1DC-B3CA-2B924195D1A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1613" y="1423774"/>
            <a:ext cx="8091948" cy="631825"/>
          </a:xfrm>
        </p:spPr>
        <p:txBody>
          <a:bodyPr>
            <a:normAutofit/>
          </a:bodyPr>
          <a:lstStyle/>
          <a:p>
            <a:r>
              <a:rPr lang="en-AU" dirty="0">
                <a:latin typeface="Calibri "/>
              </a:rPr>
              <a:t>The Biosecurity Business Pledge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2A69C6-A7BA-5F36-3E6E-5FA5EECCFEED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84E671B-0B4F-07EE-562B-28737BBC82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144231" y="5935238"/>
            <a:ext cx="694764" cy="691635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B95C8BE0-AAF4-4609-9EA4-E97940E182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8511" y="5549019"/>
            <a:ext cx="834585" cy="84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205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1CAED-5FC0-BBDE-6BDD-06BE23A90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7CCC672-936A-C91A-5DF4-6FC0B0863C8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1613" y="1309156"/>
            <a:ext cx="4933030" cy="631825"/>
          </a:xfrm>
        </p:spPr>
        <p:txBody>
          <a:bodyPr>
            <a:normAutofit/>
          </a:bodyPr>
          <a:lstStyle/>
          <a:p>
            <a:r>
              <a:rPr lang="en-AU" sz="2800" dirty="0">
                <a:latin typeface="Calbri"/>
              </a:rPr>
              <a:t>Your </a:t>
            </a:r>
            <a:r>
              <a:rPr lang="en-AU" sz="2800" dirty="0">
                <a:latin typeface="Calibri "/>
              </a:rPr>
              <a:t>Pledge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0F11B01-870A-7FF2-D592-2D80A0E0C078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444DBCF5-316D-AE21-8F1C-9B67D1FA92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614" y="2009807"/>
            <a:ext cx="6876156" cy="385021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CF56824-3F97-BB91-E171-969FF4A6B461}"/>
              </a:ext>
            </a:extLst>
          </p:cNvPr>
          <p:cNvSpPr txBox="1"/>
          <p:nvPr/>
        </p:nvSpPr>
        <p:spPr>
          <a:xfrm>
            <a:off x="7963117" y="2057479"/>
            <a:ext cx="3637935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Strengthens</a:t>
            </a: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biosecurity risk management.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Covers operations and supply chains.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Internal practices and external commitment.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Proactive and practical approach.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F35FA283-65B6-40D3-06B0-7DA790A9E4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10372187" y="5775157"/>
            <a:ext cx="694764" cy="691635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6370F6B4-CD38-978A-9BF7-C29EAC7C39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66467" y="5388938"/>
            <a:ext cx="834585" cy="846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8491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3F4DB-3EF6-614D-D2D0-36A66B236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294D9F83-6AC9-BC8F-C4A6-8D133987D9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1612" y="1309156"/>
            <a:ext cx="8200103" cy="631825"/>
          </a:xfrm>
        </p:spPr>
        <p:txBody>
          <a:bodyPr>
            <a:noAutofit/>
          </a:bodyPr>
          <a:lstStyle/>
          <a:p>
            <a:r>
              <a:rPr lang="en-AU" sz="2800" dirty="0">
                <a:latin typeface="Calibri "/>
              </a:rPr>
              <a:t>Benefits of taking the Biosecurity Business Pledge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F84389D-194E-B97B-37CF-753F1E61B9DD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22A827-F735-F42F-3EC7-88A6D62370B7}"/>
              </a:ext>
            </a:extLst>
          </p:cNvPr>
          <p:cNvSpPr txBox="1"/>
          <p:nvPr/>
        </p:nvSpPr>
        <p:spPr>
          <a:xfrm>
            <a:off x="482541" y="2269671"/>
            <a:ext cx="363793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Network access.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Practical support.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Department connection.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Public recognition.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AU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 cost, low effort.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848AA1-D61A-C513-938E-19B69AD6817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611" y="5405180"/>
            <a:ext cx="7256207" cy="9485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8EC5F1-D992-7B86-0B3D-FF31E68B085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56145" y="2133600"/>
            <a:ext cx="3279709" cy="291602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3E840EE-6D14-9C43-F277-E14FD2CC2DB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8302" y="2090111"/>
            <a:ext cx="3152087" cy="426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0070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A367E-B630-8760-81D5-2678FBCCDF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E5F14430-BD8B-1881-0859-034F1C9206A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98000" y="3730959"/>
            <a:ext cx="3875059" cy="631825"/>
          </a:xfrm>
        </p:spPr>
        <p:txBody>
          <a:bodyPr>
            <a:noAutofit/>
          </a:bodyPr>
          <a:lstStyle/>
          <a:p>
            <a:r>
              <a:rPr lang="en-AU" sz="4000" dirty="0">
                <a:solidFill>
                  <a:schemeClr val="accent6">
                    <a:lumMod val="75000"/>
                  </a:schemeClr>
                </a:solidFill>
                <a:latin typeface="Calbri"/>
              </a:rPr>
              <a:t>Take the PLEDGE!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7C581D8-47A6-4646-3BF3-A9FB47CC850D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5594D7B-960C-D011-1FCE-1DD7E89759A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5239" y="1911050"/>
            <a:ext cx="7367170" cy="427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1141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DAA56-F82C-13B5-CD1E-09B011EF1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3F782B-9FD1-15B1-3376-780862B68B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066" y="2803617"/>
            <a:ext cx="6298926" cy="838202"/>
          </a:xfrm>
        </p:spPr>
        <p:txBody>
          <a:bodyPr>
            <a:noAutofit/>
          </a:bodyPr>
          <a:lstStyle/>
          <a:p>
            <a:r>
              <a:rPr lang="en-AU" sz="4000" dirty="0">
                <a:latin typeface="Calibri"/>
                <a:ea typeface="Calibri"/>
                <a:cs typeface="Calibri"/>
              </a:rPr>
              <a:t>You and the law</a:t>
            </a:r>
            <a:endParaRPr lang="en-AU" sz="4000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5A277B18-FA3C-394F-558B-698501C8263D}"/>
              </a:ext>
            </a:extLst>
          </p:cNvPr>
          <p:cNvSpPr/>
          <p:nvPr/>
        </p:nvSpPr>
        <p:spPr>
          <a:xfrm>
            <a:off x="6405606" y="841087"/>
            <a:ext cx="5562000" cy="5248800"/>
          </a:xfrm>
          <a:custGeom>
            <a:avLst/>
            <a:gdLst>
              <a:gd name="connsiteX0" fmla="*/ 0 w 1547374"/>
              <a:gd name="connsiteY0" fmla="*/ 0 h 1541765"/>
              <a:gd name="connsiteX1" fmla="*/ 1025661 w 1547374"/>
              <a:gd name="connsiteY1" fmla="*/ 0 h 1541765"/>
              <a:gd name="connsiteX2" fmla="*/ 1025661 w 1547374"/>
              <a:gd name="connsiteY2" fmla="*/ 83 h 1541765"/>
              <a:gd name="connsiteX3" fmla="*/ 1026596 w 1547374"/>
              <a:gd name="connsiteY3" fmla="*/ 0 h 1541765"/>
              <a:gd name="connsiteX4" fmla="*/ 1547374 w 1547374"/>
              <a:gd name="connsiteY4" fmla="*/ 520778 h 1541765"/>
              <a:gd name="connsiteX5" fmla="*/ 1547267 w 1547374"/>
              <a:gd name="connsiteY5" fmla="*/ 521990 h 1541765"/>
              <a:gd name="connsiteX6" fmla="*/ 1547374 w 1547374"/>
              <a:gd name="connsiteY6" fmla="*/ 521990 h 1541765"/>
              <a:gd name="connsiteX7" fmla="*/ 1547374 w 1547374"/>
              <a:gd name="connsiteY7" fmla="*/ 1541765 h 1541765"/>
              <a:gd name="connsiteX8" fmla="*/ 534190 w 1547374"/>
              <a:gd name="connsiteY8" fmla="*/ 1541765 h 1541765"/>
              <a:gd name="connsiteX9" fmla="*/ 534190 w 1547374"/>
              <a:gd name="connsiteY9" fmla="*/ 1540582 h 1541765"/>
              <a:gd name="connsiteX10" fmla="*/ 520778 w 1547374"/>
              <a:gd name="connsiteY10" fmla="*/ 1541765 h 1541765"/>
              <a:gd name="connsiteX11" fmla="*/ 0 w 1547374"/>
              <a:gd name="connsiteY11" fmla="*/ 1020987 h 1541765"/>
              <a:gd name="connsiteX12" fmla="*/ 330 w 1547374"/>
              <a:gd name="connsiteY12" fmla="*/ 1017247 h 1541765"/>
              <a:gd name="connsiteX13" fmla="*/ 0 w 1547374"/>
              <a:gd name="connsiteY13" fmla="*/ 1017247 h 1541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47374" h="1541765">
                <a:moveTo>
                  <a:pt x="0" y="0"/>
                </a:moveTo>
                <a:lnTo>
                  <a:pt x="1025661" y="0"/>
                </a:lnTo>
                <a:lnTo>
                  <a:pt x="1025661" y="83"/>
                </a:lnTo>
                <a:lnTo>
                  <a:pt x="1026596" y="0"/>
                </a:lnTo>
                <a:cubicBezTo>
                  <a:pt x="1314214" y="0"/>
                  <a:pt x="1547374" y="233160"/>
                  <a:pt x="1547374" y="520778"/>
                </a:cubicBezTo>
                <a:lnTo>
                  <a:pt x="1547267" y="521990"/>
                </a:lnTo>
                <a:lnTo>
                  <a:pt x="1547374" y="521990"/>
                </a:lnTo>
                <a:lnTo>
                  <a:pt x="1547374" y="1541765"/>
                </a:lnTo>
                <a:lnTo>
                  <a:pt x="534190" y="1541765"/>
                </a:lnTo>
                <a:lnTo>
                  <a:pt x="534190" y="1540582"/>
                </a:lnTo>
                <a:lnTo>
                  <a:pt x="520778" y="1541765"/>
                </a:lnTo>
                <a:cubicBezTo>
                  <a:pt x="233160" y="1541765"/>
                  <a:pt x="0" y="1308605"/>
                  <a:pt x="0" y="1020987"/>
                </a:cubicBezTo>
                <a:lnTo>
                  <a:pt x="330" y="1017247"/>
                </a:lnTo>
                <a:lnTo>
                  <a:pt x="0" y="1017247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U"/>
          </a:p>
        </p:txBody>
      </p:sp>
      <p:pic>
        <p:nvPicPr>
          <p:cNvPr id="12" name="Picture 11" descr="A picture containing text, vector graphics, balloon, aircraft">
            <a:extLst>
              <a:ext uri="{FF2B5EF4-FFF2-40B4-BE49-F238E27FC236}">
                <a16:creationId xmlns:a16="http://schemas.microsoft.com/office/drawing/2014/main" id="{6EA4B26E-45FD-17E6-EE1F-FBDFBFBB23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9" t="-1691"/>
          <a:stretch/>
        </p:blipFill>
        <p:spPr>
          <a:xfrm>
            <a:off x="10596880" y="5247425"/>
            <a:ext cx="1595120" cy="1610575"/>
          </a:xfrm>
          <a:prstGeom prst="rect">
            <a:avLst/>
          </a:prstGeom>
        </p:spPr>
      </p:pic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F709CDB-1A60-33FF-17A3-961F1EB885B9}"/>
              </a:ext>
            </a:extLst>
          </p:cNvPr>
          <p:cNvSpPr txBox="1">
            <a:spLocks/>
          </p:cNvSpPr>
          <p:nvPr/>
        </p:nvSpPr>
        <p:spPr>
          <a:xfrm>
            <a:off x="495066" y="5535587"/>
            <a:ext cx="4928200" cy="2679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b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Cargo Information Policy</a:t>
            </a:r>
            <a:endParaRPr lang="en-AU" b="0"/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B52A209F-54B0-CC61-1667-B8D30B8BAFBF}"/>
              </a:ext>
            </a:extLst>
          </p:cNvPr>
          <p:cNvSpPr txBox="1">
            <a:spLocks/>
          </p:cNvSpPr>
          <p:nvPr/>
        </p:nvSpPr>
        <p:spPr>
          <a:xfrm>
            <a:off x="495066" y="5921319"/>
            <a:ext cx="5954988" cy="3371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b="1">
                <a:latin typeface="Calibri "/>
              </a:rPr>
              <a:t>Goods and Conveyance Policy – Biosecurity Operations Division </a:t>
            </a:r>
          </a:p>
          <a:p>
            <a:endParaRPr lang="en-AU" b="1"/>
          </a:p>
        </p:txBody>
      </p:sp>
    </p:spTree>
    <p:extLst>
      <p:ext uri="{BB962C8B-B14F-4D97-AF65-F5344CB8AC3E}">
        <p14:creationId xmlns:p14="http://schemas.microsoft.com/office/powerpoint/2010/main" val="16218832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683AC-B57D-BA63-08FD-9439F4244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9D3A4C-131F-E28B-0E0D-55A2984C781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1612" y="2122001"/>
            <a:ext cx="7433187" cy="44334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AU" sz="1800">
                <a:latin typeface="Calibri "/>
                <a:ea typeface="Calibri"/>
                <a:cs typeface="Calibri"/>
              </a:rPr>
              <a:t>As a freight forwarder, you have responsibilities under law.</a:t>
            </a:r>
            <a:endParaRPr lang="en-AU" sz="1800">
              <a:latin typeface="Calibri 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C77A5B0-3983-FF0F-A6F7-C5219B1F2FF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1612" y="1309156"/>
            <a:ext cx="8089679" cy="6318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AU" sz="2800" dirty="0">
                <a:latin typeface="Calibri "/>
              </a:rPr>
              <a:t>Your responsi</a:t>
            </a:r>
            <a:r>
              <a:rPr lang="en-AU" sz="2800">
                <a:latin typeface="Calibri "/>
              </a:rPr>
              <a:t>bilities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AC87386-DD8E-87F6-4B26-3077B25F0CB0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EF92E8-F05F-301D-DAF7-BF439F3056F8}"/>
              </a:ext>
            </a:extLst>
          </p:cNvPr>
          <p:cNvSpPr txBox="1"/>
          <p:nvPr/>
        </p:nvSpPr>
        <p:spPr>
          <a:xfrm>
            <a:off x="625694" y="2738546"/>
            <a:ext cx="4526151" cy="2308324"/>
          </a:xfrm>
          <a:prstGeom prst="rect">
            <a:avLst/>
          </a:prstGeom>
          <a:solidFill>
            <a:srgbClr val="D5D2CA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defTabSz="457200"/>
            <a:r>
              <a:rPr lang="en-AU" sz="1600" dirty="0">
                <a:solidFill>
                  <a:srgbClr val="1F1F1F"/>
                </a:solidFill>
                <a:latin typeface="Calibri "/>
              </a:rPr>
              <a:t>Section 22 of the </a:t>
            </a:r>
            <a:r>
              <a:rPr lang="en-AU" sz="1600" i="1">
                <a:solidFill>
                  <a:srgbClr val="1F1F1F"/>
                </a:solidFill>
                <a:latin typeface="Calibri "/>
              </a:rPr>
              <a:t>Biosecurity Act 2015</a:t>
            </a:r>
            <a:r>
              <a:rPr lang="en-AU" sz="1600">
                <a:solidFill>
                  <a:srgbClr val="1F1F1F"/>
                </a:solidFill>
                <a:latin typeface="Calibri "/>
              </a:rPr>
              <a:t> defines </a:t>
            </a:r>
            <a:r>
              <a:rPr lang="en-AU" sz="1600" b="1">
                <a:solidFill>
                  <a:srgbClr val="1F1F1F"/>
                </a:solidFill>
                <a:latin typeface="Calibri "/>
              </a:rPr>
              <a:t>person in charge</a:t>
            </a:r>
            <a:r>
              <a:rPr lang="en-AU" sz="1600">
                <a:solidFill>
                  <a:srgbClr val="1F1F1F"/>
                </a:solidFill>
                <a:latin typeface="Calibri "/>
              </a:rPr>
              <a:t> (of goods) as:</a:t>
            </a:r>
          </a:p>
          <a:p>
            <a:pPr marL="285750" indent="-285750" defTabSz="457200">
              <a:buFont typeface="Arial"/>
              <a:buChar char="•"/>
            </a:pPr>
            <a:r>
              <a:rPr lang="en-AU" sz="1600">
                <a:solidFill>
                  <a:srgbClr val="1F1F1F"/>
                </a:solidFill>
                <a:latin typeface="Calibri "/>
              </a:rPr>
              <a:t>the owner of the goods; or</a:t>
            </a:r>
            <a:endParaRPr lang="en-AU" sz="1600" dirty="0">
              <a:solidFill>
                <a:srgbClr val="1F1F1F"/>
              </a:solidFill>
              <a:latin typeface="Calibri "/>
            </a:endParaRPr>
          </a:p>
          <a:p>
            <a:pPr marL="285750" indent="-285750" defTabSz="457200">
              <a:buFont typeface="Arial"/>
              <a:buChar char="•"/>
            </a:pPr>
            <a:r>
              <a:rPr lang="en-AU" sz="1600">
                <a:solidFill>
                  <a:srgbClr val="1F1F1F"/>
                </a:solidFill>
                <a:latin typeface="Calibri "/>
              </a:rPr>
              <a:t>a person in possession or control of the goods; </a:t>
            </a:r>
            <a:r>
              <a:rPr lang="en-AU" sz="1600" dirty="0">
                <a:solidFill>
                  <a:srgbClr val="1F1F1F"/>
                </a:solidFill>
                <a:latin typeface="Calibri "/>
              </a:rPr>
              <a:t>or</a:t>
            </a:r>
          </a:p>
          <a:p>
            <a:pPr marL="285750" indent="-285750" defTabSz="457200">
              <a:buFont typeface="Arial"/>
              <a:buChar char="•"/>
            </a:pPr>
            <a:r>
              <a:rPr lang="en-AU" sz="1600">
                <a:solidFill>
                  <a:srgbClr val="1F1F1F"/>
                </a:solidFill>
                <a:latin typeface="Calibri "/>
              </a:rPr>
              <a:t>a biosec</a:t>
            </a:r>
            <a:r>
              <a:rPr lang="en-AU" sz="1600" dirty="0">
                <a:solidFill>
                  <a:srgbClr val="1F1F1F"/>
                </a:solidFill>
                <a:latin typeface="Calibri "/>
              </a:rPr>
              <a:t>urity industry participant operating under an approved arrangement.</a:t>
            </a:r>
          </a:p>
          <a:p>
            <a:pPr marL="285750" indent="-285750" defTabSz="457200">
              <a:buFont typeface="Arial"/>
              <a:buChar char="•"/>
            </a:pPr>
            <a:endParaRPr lang="en-AU" sz="1600" dirty="0">
              <a:solidFill>
                <a:srgbClr val="1F1F1F"/>
              </a:solidFill>
              <a:latin typeface="Calibri "/>
            </a:endParaRPr>
          </a:p>
          <a:p>
            <a:pPr defTabSz="457200"/>
            <a:endParaRPr lang="en-AU" sz="1600" dirty="0">
              <a:solidFill>
                <a:srgbClr val="1F1F1F"/>
              </a:solidFill>
              <a:latin typeface="Calibri 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602C92-BFC4-6D88-5EEB-9DCE18740338}"/>
              </a:ext>
            </a:extLst>
          </p:cNvPr>
          <p:cNvSpPr txBox="1"/>
          <p:nvPr/>
        </p:nvSpPr>
        <p:spPr>
          <a:xfrm>
            <a:off x="5238344" y="2738546"/>
            <a:ext cx="4447159" cy="2308324"/>
          </a:xfrm>
          <a:prstGeom prst="rect">
            <a:avLst/>
          </a:prstGeom>
          <a:solidFill>
            <a:srgbClr val="A7BDB1"/>
          </a:solidFill>
          <a:effectLst/>
        </p:spPr>
        <p:txBody>
          <a:bodyPr wrap="square" lIns="91440" tIns="45720" rIns="91440" bIns="45720" rtlCol="0" anchor="t">
            <a:noAutofit/>
          </a:bodyPr>
          <a:lstStyle/>
          <a:p>
            <a:pPr defTabSz="457200"/>
            <a:endParaRPr lang="en-AU" sz="1600" dirty="0">
              <a:solidFill>
                <a:srgbClr val="1F1F1F"/>
              </a:solidFill>
              <a:latin typeface="Calibri "/>
            </a:endParaRPr>
          </a:p>
          <a:p>
            <a:pPr defTabSz="457200"/>
            <a:r>
              <a:rPr lang="en-AU" sz="1600" dirty="0">
                <a:solidFill>
                  <a:srgbClr val="1F1F1F"/>
                </a:solidFill>
                <a:latin typeface="Calibri "/>
              </a:rPr>
              <a:t>If you have the goods in your possession and/or have control the goods, you are subject to biosecurity requirements. </a:t>
            </a:r>
          </a:p>
          <a:p>
            <a:pPr defTabSz="457200"/>
            <a:endParaRPr lang="en-AU" sz="1600" dirty="0">
              <a:solidFill>
                <a:srgbClr val="1F1F1F"/>
              </a:solidFill>
              <a:latin typeface="Calibri "/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6EB348D-309C-DE72-9458-6158F5C0D4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231414" y="5935063"/>
            <a:ext cx="694764" cy="69163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4DBF1AFA-6BD4-4EBB-8DD7-60A36F5EFD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5694" y="5548844"/>
            <a:ext cx="834585" cy="84683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9DDF1B6-4A94-6ECE-F0C6-0DC588ED492C}"/>
              </a:ext>
            </a:extLst>
          </p:cNvPr>
          <p:cNvCxnSpPr>
            <a:cxnSpLocks/>
          </p:cNvCxnSpPr>
          <p:nvPr/>
        </p:nvCxnSpPr>
        <p:spPr>
          <a:xfrm flipV="1">
            <a:off x="607824" y="1811048"/>
            <a:ext cx="2989978" cy="7257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C475E06-A2B2-689A-3C92-E44C1165F371}"/>
              </a:ext>
            </a:extLst>
          </p:cNvPr>
          <p:cNvSpPr/>
          <p:nvPr/>
        </p:nvSpPr>
        <p:spPr>
          <a:xfrm>
            <a:off x="8081818" y="4021929"/>
            <a:ext cx="3574473" cy="2373745"/>
          </a:xfrm>
          <a:prstGeom prst="round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211487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90AD4-1393-C029-C614-59DC690D7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ECF531-1986-328E-6DA8-0C02059952B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1612" y="2122001"/>
            <a:ext cx="7433187" cy="443346"/>
          </a:xfrm>
        </p:spPr>
        <p:txBody>
          <a:bodyPr>
            <a:normAutofit/>
          </a:bodyPr>
          <a:lstStyle/>
          <a:p>
            <a:r>
              <a:rPr lang="en-AU" sz="1800"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Understanding obligations on importers and their representatives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1ADBDF25-7ABA-2058-6AE7-BFA454BEBBE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1612" y="1309156"/>
            <a:ext cx="8089679" cy="6318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AU" sz="2800" dirty="0">
                <a:latin typeface="Calibri "/>
              </a:rPr>
              <a:t>Goods are subject to biosecurity control 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45EF007-04C0-D392-D083-6F2E52540EAD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F6F3619-6FCB-928C-547E-54FE3966E413}"/>
              </a:ext>
            </a:extLst>
          </p:cNvPr>
          <p:cNvSpPr txBox="1"/>
          <p:nvPr/>
        </p:nvSpPr>
        <p:spPr>
          <a:xfrm>
            <a:off x="625694" y="2738546"/>
            <a:ext cx="4526151" cy="2308324"/>
          </a:xfrm>
          <a:prstGeom prst="rect">
            <a:avLst/>
          </a:prstGeom>
          <a:solidFill>
            <a:srgbClr val="D5D2CA"/>
          </a:solidFill>
        </p:spPr>
        <p:txBody>
          <a:bodyPr wrap="square" rtlCol="0">
            <a:spAutoFit/>
          </a:bodyPr>
          <a:lstStyle/>
          <a:p>
            <a:pPr defTabSz="457200"/>
            <a:r>
              <a:rPr lang="en-AU" sz="1600">
                <a:solidFill>
                  <a:srgbClr val="1F1F1F"/>
                </a:solidFill>
                <a:latin typeface="Calibri "/>
              </a:rPr>
              <a:t>Subject to biosecurity control</a:t>
            </a:r>
          </a:p>
          <a:p>
            <a:pPr defTabSz="457200"/>
            <a:r>
              <a:rPr lang="en-AU" sz="1600">
                <a:solidFill>
                  <a:srgbClr val="1F1F1F"/>
                </a:solidFill>
                <a:latin typeface="Calibri "/>
              </a:rPr>
              <a:t>Section 119 of </a:t>
            </a:r>
            <a:r>
              <a:rPr lang="en-AU" sz="1600" i="1">
                <a:solidFill>
                  <a:srgbClr val="1F1F1F"/>
                </a:solidFill>
                <a:latin typeface="Calibri "/>
              </a:rPr>
              <a:t>Biosecurity Act 2015</a:t>
            </a:r>
          </a:p>
          <a:p>
            <a:pPr defTabSz="457200"/>
            <a:endParaRPr lang="en-AU" sz="1600">
              <a:solidFill>
                <a:srgbClr val="1F1F1F"/>
              </a:solidFill>
              <a:latin typeface="Calibri "/>
            </a:endParaRPr>
          </a:p>
          <a:p>
            <a:pPr defTabSz="457200"/>
            <a:r>
              <a:rPr lang="en-AU" sz="1600">
                <a:solidFill>
                  <a:srgbClr val="1F1F1F"/>
                </a:solidFill>
                <a:latin typeface="Calibri "/>
              </a:rPr>
              <a:t>s119(2) The goods become subject to biosecurity control when the aircraft or vessel carrying the goods enters Australian territory.</a:t>
            </a:r>
          </a:p>
          <a:p>
            <a:pPr defTabSz="457200"/>
            <a:endParaRPr lang="en-AU" sz="1600">
              <a:solidFill>
                <a:srgbClr val="1F1F1F"/>
              </a:solidFill>
              <a:latin typeface="Calibri "/>
            </a:endParaRPr>
          </a:p>
          <a:p>
            <a:pPr defTabSz="457200"/>
            <a:r>
              <a:rPr lang="en-AU" sz="1600">
                <a:solidFill>
                  <a:srgbClr val="1F1F1F"/>
                </a:solidFill>
                <a:latin typeface="Calibri "/>
              </a:rPr>
              <a:t>s119(3) The goods remain subject to biosecurity control until they are released under Division 10.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1B8823-2A12-09AE-EC80-7E09868893A4}"/>
              </a:ext>
            </a:extLst>
          </p:cNvPr>
          <p:cNvSpPr txBox="1"/>
          <p:nvPr/>
        </p:nvSpPr>
        <p:spPr>
          <a:xfrm>
            <a:off x="5238344" y="2738546"/>
            <a:ext cx="4447159" cy="2308324"/>
          </a:xfrm>
          <a:prstGeom prst="rect">
            <a:avLst/>
          </a:prstGeom>
          <a:solidFill>
            <a:srgbClr val="A7BDB1"/>
          </a:solidFill>
          <a:effectLst/>
        </p:spPr>
        <p:txBody>
          <a:bodyPr wrap="square" rtlCol="0">
            <a:noAutofit/>
          </a:bodyPr>
          <a:lstStyle/>
          <a:p>
            <a:pPr defTabSz="457200"/>
            <a:endParaRPr lang="en-AU" sz="1600">
              <a:solidFill>
                <a:srgbClr val="1F1F1F"/>
              </a:solidFill>
              <a:latin typeface="Calibri "/>
            </a:endParaRPr>
          </a:p>
          <a:p>
            <a:pPr defTabSz="457200"/>
            <a:r>
              <a:rPr lang="en-AU" sz="1600">
                <a:solidFill>
                  <a:srgbClr val="1F1F1F"/>
                </a:solidFill>
                <a:latin typeface="Calibri "/>
              </a:rPr>
              <a:t>All goods entering Australia are subject to biosecurity control without exception.</a:t>
            </a:r>
          </a:p>
          <a:p>
            <a:pPr defTabSz="457200"/>
            <a:endParaRPr lang="en-AU" sz="1600">
              <a:solidFill>
                <a:srgbClr val="1F1F1F"/>
              </a:solidFill>
              <a:latin typeface="Calibri "/>
            </a:endParaRPr>
          </a:p>
          <a:p>
            <a:pPr defTabSz="457200"/>
            <a:endParaRPr lang="en-AU" sz="1600">
              <a:solidFill>
                <a:srgbClr val="1F1F1F"/>
              </a:solidFill>
              <a:latin typeface="Calibri "/>
            </a:endParaRPr>
          </a:p>
          <a:p>
            <a:pPr defTabSz="457200"/>
            <a:r>
              <a:rPr lang="en-AU" sz="1600">
                <a:solidFill>
                  <a:srgbClr val="1F1F1F"/>
                </a:solidFill>
                <a:latin typeface="Calibri "/>
              </a:rPr>
              <a:t>Goods must be released from biosecurity control. 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33883DC4-3EDB-7904-7067-AE34EFDC16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V="1">
            <a:off x="231414" y="5935063"/>
            <a:ext cx="694764" cy="691635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69951276-FB88-704E-DBEF-B9E2D4233A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5694" y="5548844"/>
            <a:ext cx="834585" cy="84683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E651DC4-5A28-F750-1639-4756E46B9B77}"/>
              </a:ext>
            </a:extLst>
          </p:cNvPr>
          <p:cNvCxnSpPr>
            <a:cxnSpLocks/>
          </p:cNvCxnSpPr>
          <p:nvPr/>
        </p:nvCxnSpPr>
        <p:spPr>
          <a:xfrm>
            <a:off x="625694" y="1876048"/>
            <a:ext cx="6455455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93BED20-E304-389D-55C3-A3E729B19174}"/>
              </a:ext>
            </a:extLst>
          </p:cNvPr>
          <p:cNvSpPr/>
          <p:nvPr/>
        </p:nvSpPr>
        <p:spPr>
          <a:xfrm>
            <a:off x="8724690" y="4530044"/>
            <a:ext cx="2674800" cy="2037600"/>
          </a:xfrm>
          <a:prstGeom prst="round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437330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8D2CE-A9A1-FB4A-ED4C-FCB946DD2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BB03EE-D400-0C77-5608-56F9BE0E01E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4065" y="1953057"/>
            <a:ext cx="4545809" cy="4099655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18A95D6-24F4-ECC2-F69F-E551E6DFFBB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2125" y="2063469"/>
            <a:ext cx="6512179" cy="32543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en-AU" sz="1700" dirty="0">
                <a:latin typeface="Calibri "/>
              </a:rPr>
              <a:t>Goods that are subject to biosecurity control must not be dealt with unless: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har char="•"/>
            </a:pPr>
            <a:r>
              <a:rPr lang="en-AU" sz="1700" dirty="0">
                <a:latin typeface="Calibri "/>
              </a:rPr>
              <a:t>a direction or notice has been given allowing that action to occur; or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har char="•"/>
            </a:pPr>
            <a:r>
              <a:rPr lang="en-AU" sz="1700" dirty="0">
                <a:latin typeface="Calibri "/>
              </a:rPr>
              <a:t>a direction or notice has been given releasing the goods from biosecurity control. 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har char="•"/>
            </a:pPr>
            <a:endParaRPr lang="en-AU" sz="1700" dirty="0">
              <a:latin typeface="Calibri 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1700" dirty="0">
                <a:latin typeface="Calibri "/>
              </a:rPr>
              <a:t>A direction is issued by a biosecurity officer.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AU" sz="1700" dirty="0">
              <a:latin typeface="Calibri 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1700" dirty="0">
                <a:latin typeface="Calibri "/>
              </a:rPr>
              <a:t>A notice is issued by a biosecurity industry participant operating under an approved arrangement.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AU" sz="1700" dirty="0">
              <a:latin typeface="Calibri 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AU" sz="1700" dirty="0">
                <a:latin typeface="Calibri "/>
              </a:rPr>
              <a:t>Directions and notices are available in the Biosecurity Portal. </a:t>
            </a:r>
          </a:p>
          <a:p>
            <a:endParaRPr lang="en-AU" dirty="0">
              <a:latin typeface="Calibri 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1A6F394-A4EC-E91D-9796-DBAA448DCD37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3825F24-9AA1-CBD7-C49F-DE58162678B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2125" y="1321232"/>
            <a:ext cx="6034557" cy="6318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AU" sz="2800">
                <a:latin typeface="Calibri "/>
                <a:ea typeface="Calibri"/>
                <a:cs typeface="Calibri"/>
              </a:rPr>
              <a:t>Directions and notices</a:t>
            </a:r>
            <a:endParaRPr lang="en-AU" sz="2800">
              <a:latin typeface="Calibri 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A picture containing text, vector graphics, balloon, aircraft">
            <a:extLst>
              <a:ext uri="{FF2B5EF4-FFF2-40B4-BE49-F238E27FC236}">
                <a16:creationId xmlns:a16="http://schemas.microsoft.com/office/drawing/2014/main" id="{BBDA3B3E-4AAF-1CC6-17AA-3896C49C738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9" t="-1691"/>
          <a:stretch/>
        </p:blipFill>
        <p:spPr>
          <a:xfrm>
            <a:off x="10596880" y="5247425"/>
            <a:ext cx="1595120" cy="161057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D1BF2A7-CE3B-B1F8-4400-5377C0843C43}"/>
              </a:ext>
            </a:extLst>
          </p:cNvPr>
          <p:cNvCxnSpPr>
            <a:cxnSpLocks/>
          </p:cNvCxnSpPr>
          <p:nvPr/>
        </p:nvCxnSpPr>
        <p:spPr>
          <a:xfrm>
            <a:off x="578796" y="1811048"/>
            <a:ext cx="3288354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9132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F35CB-B0E7-6076-1BFD-B12099C3E1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7D8B5E6-D5DF-412D-4B37-D4219A1A7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233" y="3009899"/>
            <a:ext cx="6408654" cy="838202"/>
          </a:xfrm>
        </p:spPr>
        <p:txBody>
          <a:bodyPr>
            <a:noAutofit/>
          </a:bodyPr>
          <a:lstStyle/>
          <a:p>
            <a:r>
              <a:rPr lang="en-AU" sz="4000" dirty="0">
                <a:latin typeface="Calibri"/>
                <a:ea typeface="Calibri"/>
                <a:cs typeface="Calibri"/>
              </a:rPr>
              <a:t>Approved Arrangements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34319DB-C63D-82FD-DEF9-947EE50021B1}"/>
              </a:ext>
            </a:extLst>
          </p:cNvPr>
          <p:cNvSpPr/>
          <p:nvPr/>
        </p:nvSpPr>
        <p:spPr>
          <a:xfrm>
            <a:off x="6362096" y="1009655"/>
            <a:ext cx="5562000" cy="5248800"/>
          </a:xfrm>
          <a:custGeom>
            <a:avLst/>
            <a:gdLst>
              <a:gd name="connsiteX0" fmla="*/ 0 w 1547374"/>
              <a:gd name="connsiteY0" fmla="*/ 0 h 1541765"/>
              <a:gd name="connsiteX1" fmla="*/ 1025661 w 1547374"/>
              <a:gd name="connsiteY1" fmla="*/ 0 h 1541765"/>
              <a:gd name="connsiteX2" fmla="*/ 1025661 w 1547374"/>
              <a:gd name="connsiteY2" fmla="*/ 83 h 1541765"/>
              <a:gd name="connsiteX3" fmla="*/ 1026596 w 1547374"/>
              <a:gd name="connsiteY3" fmla="*/ 0 h 1541765"/>
              <a:gd name="connsiteX4" fmla="*/ 1547374 w 1547374"/>
              <a:gd name="connsiteY4" fmla="*/ 520778 h 1541765"/>
              <a:gd name="connsiteX5" fmla="*/ 1547267 w 1547374"/>
              <a:gd name="connsiteY5" fmla="*/ 521990 h 1541765"/>
              <a:gd name="connsiteX6" fmla="*/ 1547374 w 1547374"/>
              <a:gd name="connsiteY6" fmla="*/ 521990 h 1541765"/>
              <a:gd name="connsiteX7" fmla="*/ 1547374 w 1547374"/>
              <a:gd name="connsiteY7" fmla="*/ 1541765 h 1541765"/>
              <a:gd name="connsiteX8" fmla="*/ 534190 w 1547374"/>
              <a:gd name="connsiteY8" fmla="*/ 1541765 h 1541765"/>
              <a:gd name="connsiteX9" fmla="*/ 534190 w 1547374"/>
              <a:gd name="connsiteY9" fmla="*/ 1540582 h 1541765"/>
              <a:gd name="connsiteX10" fmla="*/ 520778 w 1547374"/>
              <a:gd name="connsiteY10" fmla="*/ 1541765 h 1541765"/>
              <a:gd name="connsiteX11" fmla="*/ 0 w 1547374"/>
              <a:gd name="connsiteY11" fmla="*/ 1020987 h 1541765"/>
              <a:gd name="connsiteX12" fmla="*/ 330 w 1547374"/>
              <a:gd name="connsiteY12" fmla="*/ 1017247 h 1541765"/>
              <a:gd name="connsiteX13" fmla="*/ 0 w 1547374"/>
              <a:gd name="connsiteY13" fmla="*/ 1017247 h 1541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47374" h="1541765">
                <a:moveTo>
                  <a:pt x="0" y="0"/>
                </a:moveTo>
                <a:lnTo>
                  <a:pt x="1025661" y="0"/>
                </a:lnTo>
                <a:lnTo>
                  <a:pt x="1025661" y="83"/>
                </a:lnTo>
                <a:lnTo>
                  <a:pt x="1026596" y="0"/>
                </a:lnTo>
                <a:cubicBezTo>
                  <a:pt x="1314214" y="0"/>
                  <a:pt x="1547374" y="233160"/>
                  <a:pt x="1547374" y="520778"/>
                </a:cubicBezTo>
                <a:lnTo>
                  <a:pt x="1547267" y="521990"/>
                </a:lnTo>
                <a:lnTo>
                  <a:pt x="1547374" y="521990"/>
                </a:lnTo>
                <a:lnTo>
                  <a:pt x="1547374" y="1541765"/>
                </a:lnTo>
                <a:lnTo>
                  <a:pt x="534190" y="1541765"/>
                </a:lnTo>
                <a:lnTo>
                  <a:pt x="534190" y="1540582"/>
                </a:lnTo>
                <a:lnTo>
                  <a:pt x="520778" y="1541765"/>
                </a:lnTo>
                <a:cubicBezTo>
                  <a:pt x="233160" y="1541765"/>
                  <a:pt x="0" y="1308605"/>
                  <a:pt x="0" y="1020987"/>
                </a:cubicBezTo>
                <a:lnTo>
                  <a:pt x="330" y="1017247"/>
                </a:lnTo>
                <a:lnTo>
                  <a:pt x="0" y="1017247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U"/>
          </a:p>
        </p:txBody>
      </p:sp>
      <p:pic>
        <p:nvPicPr>
          <p:cNvPr id="12" name="Picture 11" descr="A picture containing text, vector graphics, balloon, aircraft">
            <a:extLst>
              <a:ext uri="{FF2B5EF4-FFF2-40B4-BE49-F238E27FC236}">
                <a16:creationId xmlns:a16="http://schemas.microsoft.com/office/drawing/2014/main" id="{090851CA-4273-7023-E257-C47BC103B8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9" t="-1691"/>
          <a:stretch/>
        </p:blipFill>
        <p:spPr>
          <a:xfrm>
            <a:off x="10596880" y="5247425"/>
            <a:ext cx="1595120" cy="1610575"/>
          </a:xfrm>
          <a:prstGeom prst="rect">
            <a:avLst/>
          </a:prstGeom>
        </p:spPr>
      </p:pic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AB40703-C228-6285-8FDF-2892E654DC8E}"/>
              </a:ext>
            </a:extLst>
          </p:cNvPr>
          <p:cNvSpPr txBox="1">
            <a:spLocks/>
          </p:cNvSpPr>
          <p:nvPr/>
        </p:nvSpPr>
        <p:spPr>
          <a:xfrm>
            <a:off x="495066" y="5535587"/>
            <a:ext cx="4928200" cy="2679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b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Cargo Information Policy</a:t>
            </a:r>
            <a:endParaRPr lang="en-AU" b="0"/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A4C87140-ECA9-8852-E212-3CE3F0BBD622}"/>
              </a:ext>
            </a:extLst>
          </p:cNvPr>
          <p:cNvSpPr txBox="1">
            <a:spLocks/>
          </p:cNvSpPr>
          <p:nvPr/>
        </p:nvSpPr>
        <p:spPr>
          <a:xfrm>
            <a:off x="495066" y="5921319"/>
            <a:ext cx="5954988" cy="3371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b="1">
                <a:latin typeface="Calibri "/>
              </a:rPr>
              <a:t>Goods and Conveyance Policy – Biosecurity Operations Division </a:t>
            </a:r>
          </a:p>
          <a:p>
            <a:endParaRPr lang="en-AU" b="1"/>
          </a:p>
        </p:txBody>
      </p:sp>
    </p:spTree>
    <p:extLst>
      <p:ext uri="{BB962C8B-B14F-4D97-AF65-F5344CB8AC3E}">
        <p14:creationId xmlns:p14="http://schemas.microsoft.com/office/powerpoint/2010/main" val="32461494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C008F-A5C0-0C7E-E1AF-2C4EEC160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90658F-26B3-80FE-4574-CF34020B4A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84036" y="2015788"/>
            <a:ext cx="6535721" cy="440470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AU" sz="1700" dirty="0">
                <a:latin typeface="Calibri "/>
              </a:rPr>
              <a:t>An agreement between the Director of Biosecurity and a biosecurity industry participant under section 406 of the </a:t>
            </a:r>
            <a:r>
              <a:rPr lang="en-AU" sz="1700" i="1" dirty="0">
                <a:latin typeface="Calibri "/>
              </a:rPr>
              <a:t>Biosecurity Act 2015</a:t>
            </a:r>
            <a:r>
              <a:rPr lang="en-AU" sz="1700" dirty="0">
                <a:latin typeface="Calibri "/>
              </a:rPr>
              <a:t>.</a:t>
            </a:r>
            <a:endParaRPr lang="en-US" dirty="0"/>
          </a:p>
          <a:p>
            <a:pPr>
              <a:lnSpc>
                <a:spcPct val="100000"/>
              </a:lnSpc>
            </a:pPr>
            <a:endParaRPr lang="en-AU" sz="1700" dirty="0">
              <a:latin typeface="Calibri "/>
            </a:endParaRPr>
          </a:p>
          <a:p>
            <a:pPr>
              <a:lnSpc>
                <a:spcPct val="100000"/>
              </a:lnSpc>
            </a:pPr>
            <a:r>
              <a:rPr lang="en-AU" sz="1700" dirty="0">
                <a:latin typeface="Calibri "/>
              </a:rPr>
              <a:t>Activities that can be undertaken under an approved arrangement are specified in the arrangement itself. Only specified activities can be undertaken under an approved arrangement.</a:t>
            </a:r>
          </a:p>
          <a:p>
            <a:pPr>
              <a:lnSpc>
                <a:spcPct val="100000"/>
              </a:lnSpc>
            </a:pPr>
            <a:endParaRPr lang="en-AU" sz="1700" dirty="0">
              <a:latin typeface="Calibri "/>
            </a:endParaRPr>
          </a:p>
          <a:p>
            <a:pPr>
              <a:lnSpc>
                <a:spcPct val="100000"/>
              </a:lnSpc>
            </a:pPr>
            <a:r>
              <a:rPr lang="en-AU" sz="1700" dirty="0">
                <a:latin typeface="Calibri "/>
              </a:rPr>
              <a:t>To hold an approved arrangement, a biosecurity industry participant must demonstrate they are a fit and proper person, and that they are able to undertake the activities under the arrangement to manage biosecurity. </a:t>
            </a:r>
          </a:p>
          <a:p>
            <a:pPr>
              <a:lnSpc>
                <a:spcPct val="150000"/>
              </a:lnSpc>
            </a:pPr>
            <a:endParaRPr lang="en-AU" sz="1700" i="1" dirty="0">
              <a:latin typeface="Calibri "/>
            </a:endParaRPr>
          </a:p>
          <a:p>
            <a:pPr>
              <a:lnSpc>
                <a:spcPct val="150000"/>
              </a:lnSpc>
            </a:pPr>
            <a:endParaRPr lang="en-AU" sz="1700" i="1" dirty="0">
              <a:latin typeface="Calibri "/>
            </a:endParaRPr>
          </a:p>
          <a:p>
            <a:pPr>
              <a:lnSpc>
                <a:spcPct val="150000"/>
              </a:lnSpc>
            </a:pPr>
            <a:endParaRPr lang="en-AU" dirty="0">
              <a:latin typeface="Calibri "/>
            </a:endParaRP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18DB69C0-7151-39D8-C6B9-DE8186F3E1D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84036" y="1348688"/>
            <a:ext cx="9543341" cy="631825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spcAft>
                <a:spcPts val="600"/>
              </a:spcAft>
              <a:defRPr/>
            </a:pPr>
            <a:r>
              <a:rPr lang="en-AU" sz="2800">
                <a:solidFill>
                  <a:schemeClr val="tx2">
                    <a:lumMod val="50000"/>
                  </a:schemeClr>
                </a:solidFill>
                <a:latin typeface="Calibri "/>
                <a:ea typeface="ＭＳ Ｐゴシック"/>
              </a:rPr>
              <a:t>What is an approved arrangement</a:t>
            </a:r>
            <a:r>
              <a:rPr lang="en-AU" sz="2800">
                <a:solidFill>
                  <a:schemeClr val="tx2">
                    <a:lumMod val="50000"/>
                  </a:schemeClr>
                </a:solidFill>
                <a:latin typeface="Calibri "/>
                <a:ea typeface="ＭＳ Ｐゴシック"/>
                <a:cs typeface="Calibri"/>
              </a:rPr>
              <a:t>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7C05A45-8A62-9AE2-A1B8-C1A4307C477F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  <p:pic>
        <p:nvPicPr>
          <p:cNvPr id="2" name="Picture Placeholder 2">
            <a:extLst>
              <a:ext uri="{FF2B5EF4-FFF2-40B4-BE49-F238E27FC236}">
                <a16:creationId xmlns:a16="http://schemas.microsoft.com/office/drawing/2014/main" id="{C423C7F9-B79A-35A4-5AAF-65E8C98A63C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28501" y="2273409"/>
            <a:ext cx="4673055" cy="3345629"/>
          </a:xfrm>
          <a:prstGeom prst="roundRect">
            <a:avLst>
              <a:gd name="adj" fmla="val 7910"/>
            </a:avLst>
          </a:prstGeom>
        </p:spPr>
      </p:pic>
      <p:pic>
        <p:nvPicPr>
          <p:cNvPr id="3" name="Picture 2" descr="A picture containing text, vector graphics, balloon, aircraft">
            <a:extLst>
              <a:ext uri="{FF2B5EF4-FFF2-40B4-BE49-F238E27FC236}">
                <a16:creationId xmlns:a16="http://schemas.microsoft.com/office/drawing/2014/main" id="{7E70F1E6-3036-539D-DD11-28D9C09D758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9" t="-1691"/>
          <a:stretch/>
        </p:blipFill>
        <p:spPr>
          <a:xfrm>
            <a:off x="10596880" y="5247425"/>
            <a:ext cx="1595120" cy="161057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B605E99-1CE1-65D8-980D-4DE594312BA4}"/>
              </a:ext>
            </a:extLst>
          </p:cNvPr>
          <p:cNvCxnSpPr>
            <a:cxnSpLocks/>
          </p:cNvCxnSpPr>
          <p:nvPr/>
        </p:nvCxnSpPr>
        <p:spPr>
          <a:xfrm>
            <a:off x="487356" y="1829336"/>
            <a:ext cx="5160969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52271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E0055-A2BF-1386-8D09-351BCA363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F6BE5CE3-EF50-4010-5D68-FA5C4204DB7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3764" y="1383972"/>
            <a:ext cx="11324471" cy="78782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AU" sz="2800" dirty="0">
                <a:latin typeface="Calibri "/>
              </a:rPr>
              <a:t>Approved arrangement class 19</a:t>
            </a:r>
            <a:endParaRPr lang="en-AU" sz="2800" dirty="0"/>
          </a:p>
          <a:p>
            <a:endParaRPr lang="en-AU" sz="2800" dirty="0">
              <a:latin typeface="Calibri 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C1D991-D531-3038-4D6A-DB54638FFF6B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2C65A64-E2B1-6A1A-1139-A5E1ADE06EE6}"/>
              </a:ext>
            </a:extLst>
          </p:cNvPr>
          <p:cNvGrpSpPr/>
          <p:nvPr/>
        </p:nvGrpSpPr>
        <p:grpSpPr>
          <a:xfrm>
            <a:off x="807931" y="2116473"/>
            <a:ext cx="4771304" cy="4829446"/>
            <a:chOff x="543031" y="2281924"/>
            <a:chExt cx="4771304" cy="482944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3F949B0-49C3-97A9-CA28-2BDDED9D82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3031" y="2281924"/>
              <a:ext cx="1590194" cy="130563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345F32A-6F13-9ABF-C5BD-025BA9D23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77143" y="2281924"/>
              <a:ext cx="1485157" cy="1305633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91E3DA8-ECEB-82AE-7258-189843278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93602" y="2281924"/>
              <a:ext cx="1448831" cy="1305633"/>
            </a:xfrm>
            <a:prstGeom prst="rect">
              <a:avLst/>
            </a:prstGeom>
          </p:spPr>
        </p:pic>
        <p:graphicFrame>
          <p:nvGraphicFramePr>
            <p:cNvPr id="21" name="Chart 20">
              <a:extLst>
                <a:ext uri="{FF2B5EF4-FFF2-40B4-BE49-F238E27FC236}">
                  <a16:creationId xmlns:a16="http://schemas.microsoft.com/office/drawing/2014/main" id="{CED1847B-5487-3828-9A64-E75D9731ACDA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742335" y="3726049"/>
            <a:ext cx="4572000" cy="3385321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</p:grpSp>
      <p:sp>
        <p:nvSpPr>
          <p:cNvPr id="22" name="Rectangle: Top Corners Rounded 21">
            <a:extLst>
              <a:ext uri="{FF2B5EF4-FFF2-40B4-BE49-F238E27FC236}">
                <a16:creationId xmlns:a16="http://schemas.microsoft.com/office/drawing/2014/main" id="{75C6AF4E-E598-954A-58E3-0B2CA805DB2E}"/>
              </a:ext>
            </a:extLst>
          </p:cNvPr>
          <p:cNvSpPr/>
          <p:nvPr/>
        </p:nvSpPr>
        <p:spPr>
          <a:xfrm>
            <a:off x="7188955" y="2116473"/>
            <a:ext cx="4195114" cy="484140"/>
          </a:xfrm>
          <a:prstGeom prst="round2SameRect">
            <a:avLst>
              <a:gd name="adj1" fmla="val 43310"/>
              <a:gd name="adj2" fmla="val 0"/>
            </a:avLst>
          </a:prstGeom>
          <a:solidFill>
            <a:srgbClr val="A7BDB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28000" tIns="108000" rIns="108000" bIns="108000" rtlCol="0" anchor="ctr"/>
          <a:lstStyle/>
          <a:p>
            <a:pPr marL="0" marR="0" lvl="0" indent="0" defTabSz="127975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b="1" i="0" u="none" strike="noStrike" kern="0" cap="none" spc="0" normalizeH="0" baseline="0" noProof="0">
                <a:ln>
                  <a:noFill/>
                </a:ln>
                <a:solidFill>
                  <a:srgbClr val="22372B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Top 5 class 19.1 referrals</a:t>
            </a:r>
            <a:endParaRPr kumimoji="0" lang="en-US" b="1" i="0" u="none" strike="noStrike" kern="0" cap="none" spc="0" normalizeH="0" baseline="0" noProof="0">
              <a:ln>
                <a:noFill/>
              </a:ln>
              <a:solidFill>
                <a:srgbClr val="22372B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AA90FB12-44D6-5AA7-701F-80836C422BBC}"/>
              </a:ext>
            </a:extLst>
          </p:cNvPr>
          <p:cNvGraphicFramePr>
            <a:graphicFrameLocks noGrp="1"/>
          </p:cNvGraphicFramePr>
          <p:nvPr/>
        </p:nvGraphicFramePr>
        <p:xfrm>
          <a:off x="7213209" y="2566095"/>
          <a:ext cx="4186790" cy="1364415"/>
        </p:xfrm>
        <a:graphic>
          <a:graphicData uri="http://schemas.openxmlformats.org/drawingml/2006/table">
            <a:tbl>
              <a:tblPr/>
              <a:tblGrid>
                <a:gridCol w="2571600">
                  <a:extLst>
                    <a:ext uri="{9D8B030D-6E8A-4147-A177-3AD203B41FA5}">
                      <a16:colId xmlns:a16="http://schemas.microsoft.com/office/drawing/2014/main" val="2967119643"/>
                    </a:ext>
                  </a:extLst>
                </a:gridCol>
                <a:gridCol w="798365">
                  <a:extLst>
                    <a:ext uri="{9D8B030D-6E8A-4147-A177-3AD203B41FA5}">
                      <a16:colId xmlns:a16="http://schemas.microsoft.com/office/drawing/2014/main" val="2147621859"/>
                    </a:ext>
                  </a:extLst>
                </a:gridCol>
                <a:gridCol w="816825">
                  <a:extLst>
                    <a:ext uri="{9D8B030D-6E8A-4147-A177-3AD203B41FA5}">
                      <a16:colId xmlns:a16="http://schemas.microsoft.com/office/drawing/2014/main" val="3509270344"/>
                    </a:ext>
                  </a:extLst>
                </a:gridCol>
              </a:tblGrid>
              <a:tr h="258742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A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Concern type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A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Code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E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buNone/>
                      </a:pPr>
                      <a:r>
                        <a:rPr lang="en-A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Entry count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8883761"/>
                  </a:ext>
                </a:extLst>
              </a:tr>
              <a:tr h="258742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Rural unpack destination –  class 14.4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RUAA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17,423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1007506"/>
                  </a:ext>
                </a:extLst>
              </a:tr>
              <a:tr h="19346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Rural unpack destination – class 1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RURL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15,290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4008056"/>
                  </a:ext>
                </a:extLst>
              </a:tr>
              <a:tr h="219866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Packing declaration concerns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PDIN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3,687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7589711"/>
                  </a:ext>
                </a:extLst>
              </a:tr>
              <a:tr h="240145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Volunteered – non commodity concerns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BNCC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E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1,770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9873180"/>
                  </a:ext>
                </a:extLst>
              </a:tr>
              <a:tr h="193460">
                <a:tc>
                  <a:txBody>
                    <a:bodyPr/>
                    <a:lstStyle/>
                    <a:p>
                      <a:pPr algn="l" rtl="0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Volunteered – commodity concerns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BCOM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>
                        <a:buNone/>
                      </a:pPr>
                      <a:r>
                        <a:rPr lang="en-A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1,045</a:t>
                      </a:r>
                    </a:p>
                  </a:txBody>
                  <a:tcPr marL="7620" marR="7620" marT="762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8650002"/>
                  </a:ext>
                </a:extLst>
              </a:tr>
            </a:tbl>
          </a:graphicData>
        </a:graphic>
      </p:graphicFrame>
      <p:sp>
        <p:nvSpPr>
          <p:cNvPr id="24" name="Rectangle: Top Corners Rounded 23">
            <a:extLst>
              <a:ext uri="{FF2B5EF4-FFF2-40B4-BE49-F238E27FC236}">
                <a16:creationId xmlns:a16="http://schemas.microsoft.com/office/drawing/2014/main" id="{6E0E0037-F3A7-AE71-0B5B-BDED6E8F90F0}"/>
              </a:ext>
            </a:extLst>
          </p:cNvPr>
          <p:cNvSpPr/>
          <p:nvPr/>
        </p:nvSpPr>
        <p:spPr>
          <a:xfrm>
            <a:off x="7213214" y="4439139"/>
            <a:ext cx="4255712" cy="484140"/>
          </a:xfrm>
          <a:prstGeom prst="round2SameRect">
            <a:avLst>
              <a:gd name="adj1" fmla="val 43310"/>
              <a:gd name="adj2" fmla="val 0"/>
            </a:avLst>
          </a:prstGeom>
          <a:solidFill>
            <a:srgbClr val="A7BDB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828000" tIns="108000" rIns="108000" bIns="108000" rtlCol="0" anchor="ctr"/>
          <a:lstStyle/>
          <a:p>
            <a:pPr lvl="0" defTabSz="1279757">
              <a:defRPr/>
            </a:pPr>
            <a:r>
              <a:rPr lang="en-AU" b="1" kern="0">
                <a:solidFill>
                  <a:srgbClr val="22372B"/>
                </a:solidFill>
                <a:ea typeface="Calibri"/>
                <a:cs typeface="Calibri"/>
              </a:rPr>
              <a:t>Top 5 class 19.2 commodities</a:t>
            </a:r>
            <a:endParaRPr kumimoji="0" lang="en-US" b="1" i="0" u="none" strike="noStrike" kern="0" cap="none" spc="0" normalizeH="0" baseline="0" noProof="0">
              <a:ln>
                <a:noFill/>
              </a:ln>
              <a:solidFill>
                <a:srgbClr val="22372B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7E91606C-C438-F103-7C40-9B0263DD6782}"/>
              </a:ext>
            </a:extLst>
          </p:cNvPr>
          <p:cNvGraphicFramePr>
            <a:graphicFrameLocks noGrp="1"/>
          </p:cNvGraphicFramePr>
          <p:nvPr/>
        </p:nvGraphicFramePr>
        <p:xfrm>
          <a:off x="7213209" y="4924044"/>
          <a:ext cx="4269340" cy="14386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9296">
                  <a:extLst>
                    <a:ext uri="{9D8B030D-6E8A-4147-A177-3AD203B41FA5}">
                      <a16:colId xmlns:a16="http://schemas.microsoft.com/office/drawing/2014/main" val="1531092769"/>
                    </a:ext>
                  </a:extLst>
                </a:gridCol>
                <a:gridCol w="542915">
                  <a:extLst>
                    <a:ext uri="{9D8B030D-6E8A-4147-A177-3AD203B41FA5}">
                      <a16:colId xmlns:a16="http://schemas.microsoft.com/office/drawing/2014/main" val="2763435314"/>
                    </a:ext>
                  </a:extLst>
                </a:gridCol>
                <a:gridCol w="552970">
                  <a:extLst>
                    <a:ext uri="{9D8B030D-6E8A-4147-A177-3AD203B41FA5}">
                      <a16:colId xmlns:a16="http://schemas.microsoft.com/office/drawing/2014/main" val="2313411798"/>
                    </a:ext>
                  </a:extLst>
                </a:gridCol>
                <a:gridCol w="774159">
                  <a:extLst>
                    <a:ext uri="{9D8B030D-6E8A-4147-A177-3AD203B41FA5}">
                      <a16:colId xmlns:a16="http://schemas.microsoft.com/office/drawing/2014/main" val="1960756296"/>
                    </a:ext>
                  </a:extLst>
                </a:gridCol>
              </a:tblGrid>
              <a:tr h="40514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Commodity</a:t>
                      </a:r>
                    </a:p>
                  </a:txBody>
                  <a:tcPr marL="7620" marR="7620" marT="7620" marB="0" anchor="b">
                    <a:solidFill>
                      <a:srgbClr val="EDF2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Eligible</a:t>
                      </a:r>
                    </a:p>
                  </a:txBody>
                  <a:tcPr marL="7620" marR="7620" marT="7620" marB="0" anchor="b">
                    <a:solidFill>
                      <a:srgbClr val="EDF2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Entry count</a:t>
                      </a:r>
                    </a:p>
                  </a:txBody>
                  <a:tcPr marL="7620" marR="7620" marT="7620" marB="0" anchor="b">
                    <a:solidFill>
                      <a:srgbClr val="EDF2E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AU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Proportion lodged %</a:t>
                      </a:r>
                    </a:p>
                  </a:txBody>
                  <a:tcPr marL="7620" marR="7620" marT="7620" marB="0" anchor="b">
                    <a:solidFill>
                      <a:srgbClr val="EDF2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0022551"/>
                  </a:ext>
                </a:extLst>
              </a:tr>
              <a:tr h="2067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Manufactured wooden articles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116,904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63,920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54.7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468310"/>
                  </a:ext>
                </a:extLst>
              </a:tr>
              <a:tr h="2067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Used vehicles, aircraft, machinery</a:t>
                      </a:r>
                    </a:p>
                  </a:txBody>
                  <a:tcPr marL="7620" marR="7620" marT="7620" marB="0" anchor="b">
                    <a:solidFill>
                      <a:srgbClr val="EDF2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101,556</a:t>
                      </a:r>
                    </a:p>
                  </a:txBody>
                  <a:tcPr marL="7620" marR="7620" marT="7620" marB="0" anchor="b">
                    <a:solidFill>
                      <a:srgbClr val="EDF2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47,528</a:t>
                      </a:r>
                    </a:p>
                  </a:txBody>
                  <a:tcPr marL="7620" marR="7620" marT="7620" marB="0" anchor="b">
                    <a:solidFill>
                      <a:srgbClr val="EDF2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46.8</a:t>
                      </a:r>
                    </a:p>
                  </a:txBody>
                  <a:tcPr marL="7620" marR="7620" marT="7620" marB="0" anchor="b">
                    <a:solidFill>
                      <a:srgbClr val="EDF2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486042"/>
                  </a:ext>
                </a:extLst>
              </a:tr>
              <a:tr h="2067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Tyres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34,542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28,672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7227005"/>
                  </a:ext>
                </a:extLst>
              </a:tr>
              <a:tr h="2067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BMSB high risk goods</a:t>
                      </a:r>
                    </a:p>
                  </a:txBody>
                  <a:tcPr marL="7620" marR="7620" marT="7620" marB="0" anchor="b">
                    <a:solidFill>
                      <a:srgbClr val="EDF2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87,039</a:t>
                      </a:r>
                    </a:p>
                  </a:txBody>
                  <a:tcPr marL="7620" marR="7620" marT="7620" marB="0" anchor="b">
                    <a:solidFill>
                      <a:srgbClr val="EDF2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23,324</a:t>
                      </a:r>
                    </a:p>
                  </a:txBody>
                  <a:tcPr marL="7620" marR="7620" marT="7620" marB="0" anchor="b">
                    <a:solidFill>
                      <a:srgbClr val="EDF2E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26.8</a:t>
                      </a:r>
                    </a:p>
                  </a:txBody>
                  <a:tcPr marL="7620" marR="7620" marT="7620" marB="0" anchor="b">
                    <a:solidFill>
                      <a:srgbClr val="EDF2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8647515"/>
                  </a:ext>
                </a:extLst>
              </a:tr>
              <a:tr h="20670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Seafood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15,624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AU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6,503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A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41.6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8294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49198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1911C-F42B-0B14-D286-B38571F2D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29444C-D060-5DE6-E91B-BDE5AB9B0F7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91613" y="2133600"/>
            <a:ext cx="6174267" cy="4031225"/>
          </a:xfrm>
        </p:spPr>
        <p:txBody>
          <a:bodyPr>
            <a:normAutofit/>
          </a:bodyPr>
          <a:lstStyle/>
          <a:p>
            <a:r>
              <a:rPr lang="en-AU" b="1" dirty="0">
                <a:latin typeface="Calibri "/>
              </a:rPr>
              <a:t>When assessing documents under approved arrangement class 19, ask yourself: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>
                <a:latin typeface="Calibri "/>
              </a:rPr>
              <a:t>Has this document been issued by the correct entity?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>
                <a:latin typeface="Calibri "/>
              </a:rPr>
              <a:t>Is it endorsed in an acceptable manner?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>
                <a:latin typeface="Calibri "/>
              </a:rPr>
              <a:t>Are there any unendorsed alterations?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>
                <a:latin typeface="Calibri "/>
              </a:rPr>
              <a:t>Does it present any conflicting information?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>
              <a:latin typeface="Calibri "/>
            </a:endParaRPr>
          </a:p>
          <a:p>
            <a:r>
              <a:rPr lang="en-AU" b="1" dirty="0">
                <a:latin typeface="Calibri "/>
              </a:rPr>
              <a:t>If in doubt refer it to the department: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>
                <a:latin typeface="Calibri "/>
              </a:rPr>
              <a:t>By using the relevant volunteer concern code BCOM or BNCC.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1600" dirty="0">
                <a:latin typeface="Calibri "/>
              </a:rPr>
              <a:t>Upload the documentation in COLS with a detailed explanation of your concerns.</a:t>
            </a:r>
          </a:p>
          <a:p>
            <a:endParaRPr lang="en-AU" dirty="0">
              <a:latin typeface="Calibri "/>
            </a:endParaRP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9685695-D59A-8BE5-9991-D4B7DCEBB13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1613" y="1309156"/>
            <a:ext cx="4933030" cy="631825"/>
          </a:xfrm>
        </p:spPr>
        <p:txBody>
          <a:bodyPr>
            <a:normAutofit/>
          </a:bodyPr>
          <a:lstStyle/>
          <a:p>
            <a:r>
              <a:rPr lang="en-AU" sz="2800" dirty="0">
                <a:latin typeface="Calibri "/>
              </a:rPr>
              <a:t>Due Diligence on Documents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B334B28-4AEE-FBC2-4144-35CCB12702A6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  <p:pic>
        <p:nvPicPr>
          <p:cNvPr id="9" name="Picture Placeholder 8" descr="Close up of checklist">
            <a:extLst>
              <a:ext uri="{FF2B5EF4-FFF2-40B4-BE49-F238E27FC236}">
                <a16:creationId xmlns:a16="http://schemas.microsoft.com/office/drawing/2014/main" id="{8549105D-49C5-A4BF-6B4A-7ADB92E7BD84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00792" y="1940981"/>
            <a:ext cx="4593648" cy="3737647"/>
          </a:xfr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chemeClr val="bg1"/>
            </a:solidFill>
          </a:ln>
        </p:spPr>
      </p:pic>
      <p:pic>
        <p:nvPicPr>
          <p:cNvPr id="11" name="Picture 10" descr="A picture containing text, vector graphics, balloon, aircraft">
            <a:extLst>
              <a:ext uri="{FF2B5EF4-FFF2-40B4-BE49-F238E27FC236}">
                <a16:creationId xmlns:a16="http://schemas.microsoft.com/office/drawing/2014/main" id="{4CBC49E4-986B-3630-DF5B-05D1BC3A3BF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9" t="-1691"/>
          <a:stretch/>
        </p:blipFill>
        <p:spPr>
          <a:xfrm>
            <a:off x="10596880" y="5247425"/>
            <a:ext cx="1595120" cy="161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2790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B219A-91E1-EF36-E120-58250A0584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FB566-E5F4-2DF4-B220-DFEC7501F84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424" y="3419388"/>
            <a:ext cx="7408803" cy="4031225"/>
          </a:xfrm>
        </p:spPr>
        <p:txBody>
          <a:bodyPr>
            <a:norm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endParaRPr lang="en-AU" dirty="0">
              <a:latin typeface="Calibri "/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latin typeface="Calibri "/>
              </a:rPr>
              <a:t>Where a branch ID is not approved to lodge under approved arrangement class 19.1, this question must be answered ‘No’ regardless of the individual’s accreditation status. 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endParaRPr lang="en-AU" sz="1600" dirty="0">
              <a:latin typeface="Calibri "/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latin typeface="Calibri "/>
              </a:rPr>
              <a:t>This includes branch IDs with current applications in progress that have not yet been approved.</a:t>
            </a:r>
          </a:p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endParaRPr lang="en-AU" sz="1600" dirty="0">
              <a:latin typeface="Calibri "/>
            </a:endParaRP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n-AU" sz="1600" b="1" dirty="0">
                <a:latin typeface="Calibri "/>
              </a:rPr>
              <a:t>Class 19 accreditation status enquiries: email </a:t>
            </a:r>
            <a:r>
              <a:rPr lang="en-AU" sz="1600" b="1" dirty="0">
                <a:latin typeface="Calibri "/>
                <a:hlinkClick r:id="rId2"/>
              </a:rPr>
              <a:t>class19@aff.gov.au</a:t>
            </a:r>
            <a:endParaRPr lang="en-AU" sz="1600" b="1" dirty="0">
              <a:latin typeface="Calibri "/>
            </a:endParaRPr>
          </a:p>
          <a:p>
            <a:endParaRPr lang="en-AU" dirty="0">
              <a:latin typeface="Calibri "/>
            </a:endParaRP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42D0C3E5-D6F7-8AD2-6EC1-0343101444D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1613" y="1309156"/>
            <a:ext cx="7984172" cy="631825"/>
          </a:xfrm>
        </p:spPr>
        <p:txBody>
          <a:bodyPr>
            <a:normAutofit/>
          </a:bodyPr>
          <a:lstStyle/>
          <a:p>
            <a:r>
              <a:rPr lang="en-AU" sz="2800" dirty="0">
                <a:latin typeface="Calibri "/>
              </a:rPr>
              <a:t>Non-Commodity General Declaration Question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FBEE681-5287-7265-4C2B-D2A9651727E8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2921AE34-6D26-C7E7-ED31-FBA7431301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5785" y="2468241"/>
            <a:ext cx="2543832" cy="3080603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E56598B-F169-B17C-9842-A56E48F32592}"/>
              </a:ext>
            </a:extLst>
          </p:cNvPr>
          <p:cNvSpPr/>
          <p:nvPr/>
        </p:nvSpPr>
        <p:spPr>
          <a:xfrm>
            <a:off x="459607" y="1994321"/>
            <a:ext cx="7211892" cy="637240"/>
          </a:xfrm>
          <a:prstGeom prst="roundRect">
            <a:avLst/>
          </a:prstGeom>
          <a:noFill/>
          <a:ln w="28575">
            <a:solidFill>
              <a:srgbClr val="E97B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CBBC44A-36DA-2621-4FD5-555E04E7C198}"/>
              </a:ext>
            </a:extLst>
          </p:cNvPr>
          <p:cNvSpPr/>
          <p:nvPr/>
        </p:nvSpPr>
        <p:spPr>
          <a:xfrm>
            <a:off x="459607" y="2782148"/>
            <a:ext cx="7211892" cy="637240"/>
          </a:xfrm>
          <a:prstGeom prst="roundRect">
            <a:avLst/>
          </a:prstGeom>
          <a:noFill/>
          <a:ln w="28575">
            <a:solidFill>
              <a:srgbClr val="E97B2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noFill/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270CAE-5AFA-DBE9-4AF7-9D9D0901F940}"/>
              </a:ext>
            </a:extLst>
          </p:cNvPr>
          <p:cNvSpPr txBox="1"/>
          <p:nvPr/>
        </p:nvSpPr>
        <p:spPr>
          <a:xfrm>
            <a:off x="511424" y="2128275"/>
            <a:ext cx="7211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 dirty="0">
                <a:latin typeface="Calibri "/>
              </a:rPr>
              <a:t>Are you an accredited person for FCL/X non-commodity clearances? (ID 6)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57FA61-5EFF-F68A-885E-572B6E78ADE2}"/>
              </a:ext>
            </a:extLst>
          </p:cNvPr>
          <p:cNvSpPr txBox="1"/>
          <p:nvPr/>
        </p:nvSpPr>
        <p:spPr>
          <a:xfrm>
            <a:off x="578796" y="2916102"/>
            <a:ext cx="7211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AU" b="1" dirty="0">
                <a:latin typeface="Calibri "/>
              </a:rPr>
              <a:t>Are you an accredited person for LCL non-commodity clearances? (ID 8)</a:t>
            </a:r>
          </a:p>
        </p:txBody>
      </p:sp>
    </p:spTree>
    <p:extLst>
      <p:ext uri="{BB962C8B-B14F-4D97-AF65-F5344CB8AC3E}">
        <p14:creationId xmlns:p14="http://schemas.microsoft.com/office/powerpoint/2010/main" val="760373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BC008F-A5C0-0C7E-E1AF-2C4EEC160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90658F-26B3-80FE-4574-CF34020B4A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84036" y="2015788"/>
            <a:ext cx="6535721" cy="440470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AU" b="1" dirty="0">
                <a:latin typeface="Calibri "/>
              </a:rPr>
              <a:t>Supporting CBC and biosecurity compliance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b="1" dirty="0">
                <a:latin typeface="Calibri "/>
              </a:rPr>
              <a:t>Just‑in‑time and refresher learning </a:t>
            </a:r>
            <a:r>
              <a:rPr lang="en-AU" sz="1600" dirty="0">
                <a:latin typeface="Calibri "/>
              </a:rPr>
              <a:t>-</a:t>
            </a:r>
            <a:r>
              <a:rPr lang="en-AU" sz="1600" b="1" dirty="0">
                <a:latin typeface="Calibri "/>
              </a:rPr>
              <a:t> </a:t>
            </a:r>
            <a:r>
              <a:rPr lang="en-AU" sz="1600" dirty="0">
                <a:latin typeface="Calibri "/>
              </a:rPr>
              <a:t>Bite‑size modules and videos (5–10 minutes) to support ongoing CBC and biosecurity obligations when learning is needed most.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b="1" dirty="0">
                <a:latin typeface="Calibri "/>
              </a:rPr>
              <a:t>Support when issues arise </a:t>
            </a:r>
            <a:r>
              <a:rPr lang="en-AU" sz="1600" dirty="0">
                <a:latin typeface="Calibri "/>
              </a:rPr>
              <a:t>-</a:t>
            </a:r>
            <a:r>
              <a:rPr lang="en-AU" sz="1600" b="1" dirty="0">
                <a:latin typeface="Calibri "/>
              </a:rPr>
              <a:t> </a:t>
            </a:r>
            <a:r>
              <a:rPr lang="en-AU" sz="1600" dirty="0">
                <a:latin typeface="Calibri "/>
              </a:rPr>
              <a:t>Where non‑compliance occurs and a relevant module exists; learning can help clarify requirements and support early correction.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600" b="1" dirty="0">
                <a:latin typeface="Calibri "/>
              </a:rPr>
              <a:t>Growing library over time </a:t>
            </a:r>
            <a:r>
              <a:rPr lang="en-AU" sz="1600" dirty="0">
                <a:latin typeface="Calibri "/>
              </a:rPr>
              <a:t>-</a:t>
            </a:r>
            <a:r>
              <a:rPr lang="en-AU" sz="1600" b="1" dirty="0">
                <a:latin typeface="Calibri "/>
              </a:rPr>
              <a:t> </a:t>
            </a:r>
            <a:r>
              <a:rPr lang="en-AU" sz="1600" dirty="0">
                <a:latin typeface="Calibri "/>
              </a:rPr>
              <a:t>A planned, expanding set of modules developed over time in response to common issues, changes, and emerging risks.</a:t>
            </a:r>
          </a:p>
          <a:p>
            <a:pPr>
              <a:lnSpc>
                <a:spcPct val="150000"/>
              </a:lnSpc>
            </a:pPr>
            <a:endParaRPr lang="en-AU" dirty="0">
              <a:latin typeface="Calibri "/>
            </a:endParaRP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18DB69C0-7151-39D8-C6B9-DE8186F3E1D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84036" y="1348688"/>
            <a:ext cx="9543341" cy="631825"/>
          </a:xfrm>
        </p:spPr>
        <p:txBody>
          <a:bodyPr>
            <a:noAutofit/>
          </a:bodyPr>
          <a:lstStyle/>
          <a:p>
            <a:pPr>
              <a:spcAft>
                <a:spcPts val="600"/>
              </a:spcAft>
              <a:defRPr/>
            </a:pPr>
            <a:r>
              <a:rPr lang="en-AU" sz="2800" dirty="0">
                <a:solidFill>
                  <a:schemeClr val="tx2">
                    <a:lumMod val="50000"/>
                  </a:schemeClr>
                </a:solidFill>
                <a:latin typeface="Calibri "/>
                <a:ea typeface="ＭＳ Ｐゴシック"/>
              </a:rPr>
              <a:t>Class 19 Micro-Learning Is Coming To LearnHub</a:t>
            </a:r>
            <a:endParaRPr lang="en-AU" sz="2800" dirty="0">
              <a:solidFill>
                <a:schemeClr val="tx2">
                  <a:lumMod val="50000"/>
                </a:schemeClr>
              </a:solidFill>
              <a:latin typeface="Calibri "/>
              <a:ea typeface="ＭＳ Ｐゴシック"/>
              <a:cs typeface="Calibri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7C05A45-8A62-9AE2-A1B8-C1A4307C477F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  <p:pic>
        <p:nvPicPr>
          <p:cNvPr id="2" name="Picture Placeholder 2">
            <a:extLst>
              <a:ext uri="{FF2B5EF4-FFF2-40B4-BE49-F238E27FC236}">
                <a16:creationId xmlns:a16="http://schemas.microsoft.com/office/drawing/2014/main" id="{C423C7F9-B79A-35A4-5AAF-65E8C98A63CA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27333" y="2176047"/>
            <a:ext cx="4673055" cy="3345629"/>
          </a:xfrm>
          <a:prstGeom prst="roundRect">
            <a:avLst>
              <a:gd name="adj" fmla="val 7910"/>
            </a:avLst>
          </a:prstGeom>
        </p:spPr>
      </p:pic>
      <p:pic>
        <p:nvPicPr>
          <p:cNvPr id="3" name="Picture 2" descr="A picture containing text, vector graphics, balloon, aircraft">
            <a:extLst>
              <a:ext uri="{FF2B5EF4-FFF2-40B4-BE49-F238E27FC236}">
                <a16:creationId xmlns:a16="http://schemas.microsoft.com/office/drawing/2014/main" id="{7E70F1E6-3036-539D-DD11-28D9C09D758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9" t="-1691"/>
          <a:stretch/>
        </p:blipFill>
        <p:spPr>
          <a:xfrm>
            <a:off x="10596880" y="5247425"/>
            <a:ext cx="1595120" cy="161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75103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92DD2-7808-A900-D7FE-A39EE54B5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B0D77B-7872-F655-DD1F-50F86DE01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400" y="2963881"/>
            <a:ext cx="4945417" cy="838202"/>
          </a:xfrm>
        </p:spPr>
        <p:txBody>
          <a:bodyPr>
            <a:noAutofit/>
          </a:bodyPr>
          <a:lstStyle/>
          <a:p>
            <a:r>
              <a:rPr lang="en-AU" sz="4000" dirty="0"/>
              <a:t>Imported Food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86B63624-25EE-EADA-943B-A050A20349F4}"/>
              </a:ext>
            </a:extLst>
          </p:cNvPr>
          <p:cNvSpPr txBox="1">
            <a:spLocks/>
          </p:cNvSpPr>
          <p:nvPr/>
        </p:nvSpPr>
        <p:spPr>
          <a:xfrm>
            <a:off x="590400" y="5609507"/>
            <a:ext cx="4928201" cy="337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>
                <a:latin typeface="Calibri "/>
              </a:rPr>
              <a:t>Imported Food </a:t>
            </a:r>
          </a:p>
          <a:p>
            <a:endParaRPr lang="en-AU" dirty="0">
              <a:latin typeface="Calibri "/>
            </a:endParaRP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C1947FB5-918C-1CDB-8154-13BEBD0A7D66}"/>
              </a:ext>
            </a:extLst>
          </p:cNvPr>
          <p:cNvSpPr txBox="1">
            <a:spLocks/>
          </p:cNvSpPr>
          <p:nvPr/>
        </p:nvSpPr>
        <p:spPr>
          <a:xfrm>
            <a:off x="590400" y="5946643"/>
            <a:ext cx="4928201" cy="337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>
                <a:latin typeface="Calibri "/>
              </a:rPr>
              <a:t>Residues and Food </a:t>
            </a:r>
          </a:p>
          <a:p>
            <a:endParaRPr lang="en-AU" dirty="0">
              <a:latin typeface="Calibri 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048158B-AE35-0E15-F787-7DFC2E4BF762}"/>
              </a:ext>
            </a:extLst>
          </p:cNvPr>
          <p:cNvSpPr/>
          <p:nvPr/>
        </p:nvSpPr>
        <p:spPr>
          <a:xfrm>
            <a:off x="5886168" y="400840"/>
            <a:ext cx="6113617" cy="5964284"/>
          </a:xfrm>
          <a:custGeom>
            <a:avLst/>
            <a:gdLst>
              <a:gd name="connsiteX0" fmla="*/ 0 w 1547374"/>
              <a:gd name="connsiteY0" fmla="*/ 0 h 1541765"/>
              <a:gd name="connsiteX1" fmla="*/ 1025661 w 1547374"/>
              <a:gd name="connsiteY1" fmla="*/ 0 h 1541765"/>
              <a:gd name="connsiteX2" fmla="*/ 1025661 w 1547374"/>
              <a:gd name="connsiteY2" fmla="*/ 83 h 1541765"/>
              <a:gd name="connsiteX3" fmla="*/ 1026596 w 1547374"/>
              <a:gd name="connsiteY3" fmla="*/ 0 h 1541765"/>
              <a:gd name="connsiteX4" fmla="*/ 1547374 w 1547374"/>
              <a:gd name="connsiteY4" fmla="*/ 520778 h 1541765"/>
              <a:gd name="connsiteX5" fmla="*/ 1547267 w 1547374"/>
              <a:gd name="connsiteY5" fmla="*/ 521990 h 1541765"/>
              <a:gd name="connsiteX6" fmla="*/ 1547374 w 1547374"/>
              <a:gd name="connsiteY6" fmla="*/ 521990 h 1541765"/>
              <a:gd name="connsiteX7" fmla="*/ 1547374 w 1547374"/>
              <a:gd name="connsiteY7" fmla="*/ 1541765 h 1541765"/>
              <a:gd name="connsiteX8" fmla="*/ 534190 w 1547374"/>
              <a:gd name="connsiteY8" fmla="*/ 1541765 h 1541765"/>
              <a:gd name="connsiteX9" fmla="*/ 534190 w 1547374"/>
              <a:gd name="connsiteY9" fmla="*/ 1540582 h 1541765"/>
              <a:gd name="connsiteX10" fmla="*/ 520778 w 1547374"/>
              <a:gd name="connsiteY10" fmla="*/ 1541765 h 1541765"/>
              <a:gd name="connsiteX11" fmla="*/ 0 w 1547374"/>
              <a:gd name="connsiteY11" fmla="*/ 1020987 h 1541765"/>
              <a:gd name="connsiteX12" fmla="*/ 330 w 1547374"/>
              <a:gd name="connsiteY12" fmla="*/ 1017247 h 1541765"/>
              <a:gd name="connsiteX13" fmla="*/ 0 w 1547374"/>
              <a:gd name="connsiteY13" fmla="*/ 1017247 h 1541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47374" h="1541765">
                <a:moveTo>
                  <a:pt x="0" y="0"/>
                </a:moveTo>
                <a:lnTo>
                  <a:pt x="1025661" y="0"/>
                </a:lnTo>
                <a:lnTo>
                  <a:pt x="1025661" y="83"/>
                </a:lnTo>
                <a:lnTo>
                  <a:pt x="1026596" y="0"/>
                </a:lnTo>
                <a:cubicBezTo>
                  <a:pt x="1314214" y="0"/>
                  <a:pt x="1547374" y="233160"/>
                  <a:pt x="1547374" y="520778"/>
                </a:cubicBezTo>
                <a:lnTo>
                  <a:pt x="1547267" y="521990"/>
                </a:lnTo>
                <a:lnTo>
                  <a:pt x="1547374" y="521990"/>
                </a:lnTo>
                <a:lnTo>
                  <a:pt x="1547374" y="1541765"/>
                </a:lnTo>
                <a:lnTo>
                  <a:pt x="534190" y="1541765"/>
                </a:lnTo>
                <a:lnTo>
                  <a:pt x="534190" y="1540582"/>
                </a:lnTo>
                <a:lnTo>
                  <a:pt x="520778" y="1541765"/>
                </a:lnTo>
                <a:cubicBezTo>
                  <a:pt x="233160" y="1541765"/>
                  <a:pt x="0" y="1308605"/>
                  <a:pt x="0" y="1020987"/>
                </a:cubicBezTo>
                <a:lnTo>
                  <a:pt x="330" y="1017247"/>
                </a:lnTo>
                <a:lnTo>
                  <a:pt x="0" y="1017247"/>
                </a:lnTo>
                <a:close/>
              </a:path>
            </a:pathLst>
          </a:cu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AU" dirty="0"/>
          </a:p>
        </p:txBody>
      </p:sp>
      <p:pic>
        <p:nvPicPr>
          <p:cNvPr id="12" name="Picture 11" descr="A picture containing text, vector graphics, balloon, aircraft">
            <a:extLst>
              <a:ext uri="{FF2B5EF4-FFF2-40B4-BE49-F238E27FC236}">
                <a16:creationId xmlns:a16="http://schemas.microsoft.com/office/drawing/2014/main" id="{2B02EE0A-0A9B-CFC9-E8DE-E1D815ED700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9" t="-1691"/>
          <a:stretch/>
        </p:blipFill>
        <p:spPr>
          <a:xfrm>
            <a:off x="10596880" y="5247425"/>
            <a:ext cx="1595120" cy="161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7467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20D21-CDD8-6A1E-E2FD-10E69E93B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D7D6CA-1F71-6966-6DE4-4A040B9D000C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itle 3">
            <a:extLst>
              <a:ext uri="{FF2B5EF4-FFF2-40B4-BE49-F238E27FC236}">
                <a16:creationId xmlns:a16="http://schemas.microsoft.com/office/drawing/2014/main" id="{CD475C0F-25EE-3773-61B8-90C6D4E595F5}"/>
              </a:ext>
            </a:extLst>
          </p:cNvPr>
          <p:cNvSpPr txBox="1">
            <a:spLocks/>
          </p:cNvSpPr>
          <p:nvPr/>
        </p:nvSpPr>
        <p:spPr>
          <a:xfrm>
            <a:off x="573211" y="1206775"/>
            <a:ext cx="9131545" cy="49711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AU" dirty="0"/>
              <a:t>Legislation For Imported Food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69E142-F9B8-E932-E6C3-FA276A8DB5CE}"/>
              </a:ext>
            </a:extLst>
          </p:cNvPr>
          <p:cNvSpPr txBox="1"/>
          <p:nvPr/>
        </p:nvSpPr>
        <p:spPr>
          <a:xfrm>
            <a:off x="1027164" y="2239102"/>
            <a:ext cx="5569575" cy="1631216"/>
          </a:xfrm>
          <a:prstGeom prst="rect">
            <a:avLst/>
          </a:prstGeom>
          <a:solidFill>
            <a:srgbClr val="F2F2F2"/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latin typeface="Calibri "/>
                <a:ea typeface="Cambria" panose="02040503050406030204" pitchFamily="18" charset="0"/>
              </a:rPr>
              <a:t>Some food not permitted for import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latin typeface="Calibri "/>
                <a:ea typeface="Cambria" panose="02040503050406030204" pitchFamily="18" charset="0"/>
              </a:rPr>
              <a:t>Some food requires permits and/or certification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latin typeface="Calibri "/>
                <a:ea typeface="Cambria" panose="02040503050406030204" pitchFamily="18" charset="0"/>
              </a:rPr>
              <a:t>Some food may require treatment before being imported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1600" dirty="0">
                <a:latin typeface="Calibri "/>
                <a:ea typeface="Cambria" panose="02040503050406030204" pitchFamily="18" charset="0"/>
              </a:rPr>
              <a:t>Border inspection and testing may apply</a:t>
            </a:r>
          </a:p>
          <a:p>
            <a:pPr algn="ctr">
              <a:spcAft>
                <a:spcPts val="600"/>
              </a:spcAft>
              <a:defRPr/>
            </a:pPr>
            <a:r>
              <a:rPr lang="en-AU" sz="1600" b="1" dirty="0">
                <a:latin typeface="Calibri "/>
                <a:ea typeface="Cambria" panose="02040503050406030204" pitchFamily="18" charset="0"/>
              </a:rPr>
              <a:t>See </a:t>
            </a:r>
            <a:r>
              <a:rPr lang="en-AU" sz="1600" b="1" dirty="0">
                <a:latin typeface="Calibri "/>
                <a:ea typeface="Cambria" panose="02040503050406030204" pitchFamily="18" charset="0"/>
                <a:hlinkClick r:id="rId4"/>
              </a:rPr>
              <a:t>BICON</a:t>
            </a:r>
            <a:r>
              <a:rPr lang="en-AU" sz="1600" b="1" dirty="0">
                <a:latin typeface="Calibri "/>
                <a:ea typeface="Cambria" panose="02040503050406030204" pitchFamily="18" charset="0"/>
              </a:rPr>
              <a:t> for import conditions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8608A17-1CBD-F470-B4AC-6C19DDBFBD51}"/>
              </a:ext>
            </a:extLst>
          </p:cNvPr>
          <p:cNvGrpSpPr/>
          <p:nvPr/>
        </p:nvGrpSpPr>
        <p:grpSpPr>
          <a:xfrm>
            <a:off x="1027165" y="3974123"/>
            <a:ext cx="5569579" cy="2790143"/>
            <a:chOff x="3383497" y="4451435"/>
            <a:chExt cx="5424996" cy="2530882"/>
          </a:xfrm>
        </p:grpSpPr>
        <p:sp>
          <p:nvSpPr>
            <p:cNvPr id="7" name="Right Arrow 1">
              <a:extLst>
                <a:ext uri="{FF2B5EF4-FFF2-40B4-BE49-F238E27FC236}">
                  <a16:creationId xmlns:a16="http://schemas.microsoft.com/office/drawing/2014/main" id="{7AB7E8C8-ADB6-0B0E-1250-840D82E7BA56}"/>
                </a:ext>
              </a:extLst>
            </p:cNvPr>
            <p:cNvSpPr/>
            <p:nvPr/>
          </p:nvSpPr>
          <p:spPr bwMode="auto">
            <a:xfrm rot="5400000">
              <a:off x="5674073" y="4587228"/>
              <a:ext cx="635744" cy="364157"/>
            </a:xfrm>
            <a:prstGeom prst="rightArrow">
              <a:avLst/>
            </a:prstGeom>
            <a:solidFill>
              <a:srgbClr val="FFC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AU" sz="1600" dirty="0">
                <a:latin typeface="Calibri "/>
              </a:endParaRPr>
            </a:p>
          </p:txBody>
        </p:sp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932A3465-019D-2EFD-F504-32C9C64112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3498" y="5087176"/>
              <a:ext cx="5424995" cy="307095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2700">
              <a:solidFill>
                <a:schemeClr val="tx1"/>
              </a:solidFill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>
                <a:defRPr/>
              </a:pPr>
              <a:r>
                <a:rPr lang="en-AU" altLang="en-US" sz="1600" dirty="0">
                  <a:solidFill>
                    <a:schemeClr val="tx1"/>
                  </a:solidFill>
                  <a:latin typeface="Calibri "/>
                </a:rPr>
                <a:t>2. Imported Food Control Act 1992</a:t>
              </a:r>
            </a:p>
          </p:txBody>
        </p:sp>
        <p:sp>
          <p:nvSpPr>
            <p:cNvPr id="11" name="TextBox 6">
              <a:extLst>
                <a:ext uri="{FF2B5EF4-FFF2-40B4-BE49-F238E27FC236}">
                  <a16:creationId xmlns:a16="http://schemas.microsoft.com/office/drawing/2014/main" id="{07B6FCDB-0C21-D7A3-2DEE-D11E89659B4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83497" y="5502674"/>
              <a:ext cx="5424993" cy="1479643"/>
            </a:xfrm>
            <a:prstGeom prst="rect">
              <a:avLst/>
            </a:prstGeom>
            <a:solidFill>
              <a:srgbClr val="F2F2F2"/>
            </a:solidFill>
            <a:ln w="12700">
              <a:solidFill>
                <a:schemeClr val="tx1"/>
              </a:solidFill>
            </a:ln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2000" b="1">
                  <a:solidFill>
                    <a:schemeClr val="bg1"/>
                  </a:solidFill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AU" altLang="en-US" sz="1600" b="0" dirty="0">
                  <a:solidFill>
                    <a:schemeClr val="tx1"/>
                  </a:solidFill>
                  <a:latin typeface="Calibri "/>
                  <a:ea typeface="Cambria" panose="02040503050406030204" pitchFamily="18" charset="0"/>
                </a:rPr>
                <a:t>Risk-based border inspection scheme (</a:t>
              </a:r>
              <a:r>
                <a:rPr lang="en-AU" altLang="en-US" sz="1600" b="0" dirty="0">
                  <a:solidFill>
                    <a:schemeClr val="tx1"/>
                  </a:solidFill>
                  <a:latin typeface="Calibri "/>
                  <a:ea typeface="Cambria" panose="02040503050406030204" pitchFamily="18" charset="0"/>
                  <a:hlinkClick r:id="rId5"/>
                </a:rPr>
                <a:t>IFIS</a:t>
              </a:r>
              <a:r>
                <a:rPr lang="en-AU" altLang="en-US" sz="1600" b="0" dirty="0">
                  <a:solidFill>
                    <a:schemeClr val="tx1"/>
                  </a:solidFill>
                  <a:latin typeface="Calibri "/>
                  <a:ea typeface="Cambria" panose="02040503050406030204" pitchFamily="18" charset="0"/>
                </a:rPr>
                <a:t>)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AU" altLang="en-US" sz="1600" b="0" dirty="0">
                  <a:solidFill>
                    <a:schemeClr val="tx1"/>
                  </a:solidFill>
                  <a:latin typeface="Calibri "/>
                  <a:ea typeface="Cambria" panose="02040503050406030204" pitchFamily="18" charset="0"/>
                </a:rPr>
                <a:t>Some foods are prohibited e.g. </a:t>
              </a:r>
              <a:r>
                <a:rPr lang="en-AU" altLang="en-US" sz="1600" b="0" dirty="0">
                  <a:solidFill>
                    <a:schemeClr val="tx1"/>
                  </a:solidFill>
                  <a:latin typeface="Calibri "/>
                  <a:ea typeface="Cambria" panose="02040503050406030204" pitchFamily="18" charset="0"/>
                  <a:hlinkClick r:id="rId6"/>
                </a:rPr>
                <a:t>prohibited plants and fungi</a:t>
              </a:r>
              <a:endParaRPr lang="en-AU" altLang="en-US" sz="1600" b="0" dirty="0">
                <a:solidFill>
                  <a:schemeClr val="tx1"/>
                </a:solidFill>
                <a:latin typeface="Calibri "/>
                <a:ea typeface="Cambria" panose="02040503050406030204" pitchFamily="18" charset="0"/>
              </a:endParaRP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AU" altLang="en-US" sz="1600" b="0" dirty="0">
                  <a:solidFill>
                    <a:schemeClr val="tx1"/>
                  </a:solidFill>
                  <a:latin typeface="Calibri "/>
                  <a:ea typeface="Cambria" panose="02040503050406030204" pitchFamily="18" charset="0"/>
                </a:rPr>
                <a:t>Some foods require </a:t>
              </a:r>
              <a:r>
                <a:rPr lang="en-AU" altLang="en-US" sz="1600" b="0" dirty="0">
                  <a:solidFill>
                    <a:schemeClr val="tx1"/>
                  </a:solidFill>
                  <a:latin typeface="Calibri "/>
                  <a:ea typeface="Cambria" panose="02040503050406030204" pitchFamily="18" charset="0"/>
                  <a:hlinkClick r:id="rId7"/>
                </a:rPr>
                <a:t>certification</a:t>
              </a:r>
              <a:endParaRPr lang="en-AU" altLang="en-US" sz="1600" b="0" dirty="0">
                <a:solidFill>
                  <a:schemeClr val="tx1"/>
                </a:solidFill>
                <a:latin typeface="Calibri "/>
                <a:ea typeface="Cambria" panose="02040503050406030204" pitchFamily="18" charset="0"/>
              </a:endParaRP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AU" altLang="en-US" sz="1600" b="0" dirty="0">
                  <a:solidFill>
                    <a:schemeClr val="tx1"/>
                  </a:solidFill>
                  <a:latin typeface="Calibri "/>
                  <a:ea typeface="Cambria" panose="02040503050406030204" pitchFamily="18" charset="0"/>
                </a:rPr>
                <a:t>Border </a:t>
              </a:r>
              <a:r>
                <a:rPr lang="en-AU" altLang="en-US" sz="1600" b="0" dirty="0">
                  <a:solidFill>
                    <a:schemeClr val="tx1"/>
                  </a:solidFill>
                  <a:latin typeface="Calibri "/>
                  <a:ea typeface="Cambria" panose="02040503050406030204" pitchFamily="18" charset="0"/>
                  <a:hlinkClick r:id="rId5"/>
                </a:rPr>
                <a:t>inspection and testing</a:t>
              </a:r>
              <a:r>
                <a:rPr lang="en-AU" altLang="en-US" sz="1600" b="0" dirty="0">
                  <a:solidFill>
                    <a:schemeClr val="tx1"/>
                  </a:solidFill>
                  <a:latin typeface="Calibri "/>
                  <a:ea typeface="Cambria" panose="02040503050406030204" pitchFamily="18" charset="0"/>
                </a:rPr>
                <a:t> may apply</a:t>
              </a:r>
            </a:p>
            <a:p>
              <a:pPr algn="ctr">
                <a:spcAft>
                  <a:spcPts val="600"/>
                </a:spcAft>
                <a:defRPr/>
              </a:pPr>
              <a:r>
                <a:rPr lang="en-AU" altLang="en-US" sz="1600" dirty="0">
                  <a:solidFill>
                    <a:schemeClr val="tx1"/>
                  </a:solidFill>
                  <a:latin typeface="Calibri "/>
                  <a:ea typeface="Cambria" panose="02040503050406030204" pitchFamily="18" charset="0"/>
                </a:rPr>
                <a:t>See </a:t>
              </a:r>
              <a:r>
                <a:rPr lang="en-AU" sz="1600" dirty="0">
                  <a:latin typeface="Calibri "/>
                  <a:ea typeface="Cambria" panose="02040503050406030204" pitchFamily="18" charset="0"/>
                </a:rPr>
                <a:t> </a:t>
              </a:r>
              <a:r>
                <a:rPr lang="en-AU" sz="1600" dirty="0">
                  <a:latin typeface="Calibri "/>
                  <a:ea typeface="Cambria" panose="02040503050406030204" pitchFamily="18" charset="0"/>
                  <a:hlinkClick r:id="rId4"/>
                </a:rPr>
                <a:t>BICON</a:t>
              </a:r>
              <a:r>
                <a:rPr lang="en-AU" sz="1600" dirty="0">
                  <a:latin typeface="Calibri "/>
                  <a:hlinkClick r:id="rId8"/>
                </a:rPr>
                <a:t> </a:t>
              </a:r>
              <a:r>
                <a:rPr kumimoji="0" lang="en-AU" sz="160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 "/>
                  <a:ea typeface="Cambria" panose="02040503050406030204" pitchFamily="18" charset="0"/>
                </a:rPr>
                <a:t>for more information </a:t>
              </a:r>
              <a:endParaRPr kumimoji="0" lang="en-AU" sz="1600" i="0" u="none" strike="noStrike" kern="1200" cap="none" spc="0" normalizeH="0" baseline="0" noProof="0" dirty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 "/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73C44154-0189-EA48-5AAA-0F877936D137}"/>
              </a:ext>
            </a:extLst>
          </p:cNvPr>
          <p:cNvSpPr txBox="1"/>
          <p:nvPr/>
        </p:nvSpPr>
        <p:spPr>
          <a:xfrm>
            <a:off x="1027164" y="4079825"/>
            <a:ext cx="5569576" cy="33855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600" b="1" dirty="0">
                <a:latin typeface="Calibri "/>
              </a:rPr>
              <a:t>Food must pass biosecurity requirements first</a:t>
            </a:r>
          </a:p>
        </p:txBody>
      </p:sp>
      <p:sp>
        <p:nvSpPr>
          <p:cNvPr id="14" name="TextBox 2">
            <a:extLst>
              <a:ext uri="{FF2B5EF4-FFF2-40B4-BE49-F238E27FC236}">
                <a16:creationId xmlns:a16="http://schemas.microsoft.com/office/drawing/2014/main" id="{F04C5058-CDB7-C850-E6C6-E362B975DF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7164" y="1757507"/>
            <a:ext cx="5569576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en-AU" altLang="en-US" sz="1600" b="1" dirty="0">
                <a:latin typeface="Calibri "/>
              </a:rPr>
              <a:t>1. The Biosecurity Act 2015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3BDD529-6F03-D1B7-E711-97846777B36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9254" y="2180667"/>
            <a:ext cx="3291005" cy="329100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FF88AF1-3790-3270-EAD2-3D1487FFF47C}"/>
              </a:ext>
            </a:extLst>
          </p:cNvPr>
          <p:cNvSpPr txBox="1"/>
          <p:nvPr/>
        </p:nvSpPr>
        <p:spPr>
          <a:xfrm>
            <a:off x="7797472" y="5823539"/>
            <a:ext cx="38145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2000" b="1" dirty="0">
                <a:latin typeface="Calbri"/>
              </a:rPr>
              <a:t>How to import food </a:t>
            </a:r>
            <a:r>
              <a:rPr lang="en-AU" sz="2000" b="1" dirty="0">
                <a:latin typeface="Calibri "/>
              </a:rPr>
              <a:t>into</a:t>
            </a:r>
            <a:r>
              <a:rPr lang="en-AU" sz="2000" b="1" dirty="0">
                <a:latin typeface="Calbri"/>
              </a:rPr>
              <a:t> Australia - A step-by-step  guide</a:t>
            </a:r>
          </a:p>
        </p:txBody>
      </p:sp>
    </p:spTree>
    <p:extLst>
      <p:ext uri="{BB962C8B-B14F-4D97-AF65-F5344CB8AC3E}">
        <p14:creationId xmlns:p14="http://schemas.microsoft.com/office/powerpoint/2010/main" val="136321665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FF598-9188-AEA7-FAD9-F25EE0360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B7838768-DA11-FD6C-0499-CEF32FAB6A36}"/>
              </a:ext>
            </a:extLst>
          </p:cNvPr>
          <p:cNvSpPr txBox="1"/>
          <p:nvPr/>
        </p:nvSpPr>
        <p:spPr>
          <a:xfrm>
            <a:off x="461253" y="2319263"/>
            <a:ext cx="11269494" cy="7255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550"/>
              </a:spcAft>
              <a:buNone/>
            </a:pPr>
            <a:r>
              <a:rPr lang="en-AU" sz="2000" dirty="0">
                <a:effectLst/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Under the </a:t>
            </a:r>
            <a:r>
              <a:rPr lang="en-AU" sz="2000" i="1" dirty="0">
                <a:effectLst/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Legislation Act 2003</a:t>
            </a:r>
            <a:r>
              <a:rPr lang="en-AU" sz="2000" dirty="0">
                <a:effectLst/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, legislative instruments automatically "sunset" (cease to have effect) after 10 years unless they are remade or repealed before their sunsetting date.</a:t>
            </a:r>
            <a:endParaRPr lang="en-AU" sz="2000" strike="sngStrike" dirty="0">
              <a:solidFill>
                <a:srgbClr val="000000"/>
              </a:solidFill>
              <a:effectLst/>
              <a:latin typeface="Calibri 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280272A-F014-4322-01DF-8748843FD95D}"/>
              </a:ext>
            </a:extLst>
          </p:cNvPr>
          <p:cNvSpPr txBox="1"/>
          <p:nvPr/>
        </p:nvSpPr>
        <p:spPr>
          <a:xfrm>
            <a:off x="465306" y="3429000"/>
            <a:ext cx="10936824" cy="1847598"/>
          </a:xfrm>
          <a:prstGeom prst="roundRect">
            <a:avLst/>
          </a:prstGeom>
          <a:solidFill>
            <a:srgbClr val="CDF1FF">
              <a:alpha val="80000"/>
            </a:srgbClr>
          </a:solidFill>
          <a:ln>
            <a:solidFill>
              <a:srgbClr val="CDF1FF"/>
            </a:solidFill>
          </a:ln>
        </p:spPr>
        <p:txBody>
          <a:bodyPr wrap="square">
            <a:spAutoFit/>
          </a:bodyPr>
          <a:lstStyle/>
          <a:p>
            <a:pPr lvl="1">
              <a:lnSpc>
                <a:spcPct val="105000"/>
              </a:lnSpc>
              <a:spcAft>
                <a:spcPts val="550"/>
              </a:spcAft>
            </a:pPr>
            <a:r>
              <a:rPr lang="en-AU" sz="2000" b="1" dirty="0"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Why sunsetting matters?</a:t>
            </a:r>
          </a:p>
          <a:p>
            <a:pPr marL="800100" lvl="1" indent="-342900">
              <a:lnSpc>
                <a:spcPct val="105000"/>
              </a:lnSpc>
              <a:spcAft>
                <a:spcPts val="550"/>
              </a:spcAft>
              <a:buAutoNum type="arabicPeriod"/>
            </a:pPr>
            <a:r>
              <a:rPr lang="en-AU" sz="1600" dirty="0"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Ensures that legislative instruments are up to date and only remain in force for as long as they are needed.</a:t>
            </a:r>
          </a:p>
          <a:p>
            <a:pPr marL="800100" lvl="1" indent="-342900">
              <a:lnSpc>
                <a:spcPct val="105000"/>
              </a:lnSpc>
              <a:spcAft>
                <a:spcPts val="550"/>
              </a:spcAft>
              <a:buAutoNum type="arabicPeriod"/>
            </a:pPr>
            <a:r>
              <a:rPr lang="en-AU" sz="1600" dirty="0"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Provides an opportunity for agencies to review and streamline legislative instruments.</a:t>
            </a:r>
          </a:p>
          <a:p>
            <a:pPr marL="800100" lvl="1" indent="-342900">
              <a:lnSpc>
                <a:spcPct val="105000"/>
              </a:lnSpc>
              <a:spcAft>
                <a:spcPts val="550"/>
              </a:spcAft>
              <a:buAutoNum type="arabicPeriod"/>
            </a:pPr>
            <a:r>
              <a:rPr lang="en-AU" sz="1600" dirty="0"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Is an important mechanism for reducing red tape, delivering clearer laws and aligning existing legislation with current government policy.</a:t>
            </a:r>
            <a:endParaRPr lang="en-AU" sz="1600" dirty="0">
              <a:effectLst/>
              <a:latin typeface="Calibri 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53FD3AA-3048-436A-371E-53A9F4E05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253" y="1537658"/>
            <a:ext cx="12192000" cy="397451"/>
          </a:xfrm>
        </p:spPr>
        <p:txBody>
          <a:bodyPr>
            <a:noAutofit/>
          </a:bodyPr>
          <a:lstStyle/>
          <a:p>
            <a:r>
              <a:rPr lang="en-AU" sz="2800" b="1" dirty="0"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Sunsetting of Imported Food Legislation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51D5050-77D9-8ED8-2578-7605BA16EF79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  <p:pic>
        <p:nvPicPr>
          <p:cNvPr id="3" name="Picture 2" descr="A picture containing text, vector graphics, balloon, aircraft">
            <a:extLst>
              <a:ext uri="{FF2B5EF4-FFF2-40B4-BE49-F238E27FC236}">
                <a16:creationId xmlns:a16="http://schemas.microsoft.com/office/drawing/2014/main" id="{7BA93F46-75C3-2490-A01D-7F94130BAAC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9" t="-1691"/>
          <a:stretch/>
        </p:blipFill>
        <p:spPr>
          <a:xfrm>
            <a:off x="9950824" y="4595109"/>
            <a:ext cx="2241176" cy="226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52510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CE4ED-560B-2125-5959-CAFDBEC4D4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A0101BF2-35B0-B767-DFAB-BEDBC4E5BC18}"/>
              </a:ext>
            </a:extLst>
          </p:cNvPr>
          <p:cNvSpPr/>
          <p:nvPr/>
        </p:nvSpPr>
        <p:spPr>
          <a:xfrm>
            <a:off x="606342" y="2669365"/>
            <a:ext cx="9860435" cy="2578060"/>
          </a:xfrm>
          <a:prstGeom prst="roundRect">
            <a:avLst/>
          </a:prstGeom>
          <a:solidFill>
            <a:srgbClr val="CDF1FF"/>
          </a:solidFill>
          <a:ln>
            <a:solidFill>
              <a:srgbClr val="CDF1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lnSpc>
                <a:spcPct val="105000"/>
              </a:lnSpc>
              <a:spcAft>
                <a:spcPts val="550"/>
              </a:spcAft>
              <a:buFont typeface="Arial" panose="020B0604020202020204" pitchFamily="34" charset="0"/>
              <a:buChar char="•"/>
            </a:pPr>
            <a:r>
              <a:rPr lang="en-AU" sz="2000" b="1" dirty="0">
                <a:solidFill>
                  <a:schemeClr val="tx1"/>
                </a:solidFill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Imported Food Control Regulation 2019 </a:t>
            </a:r>
          </a:p>
          <a:p>
            <a:pPr marL="285750" indent="-285750">
              <a:lnSpc>
                <a:spcPct val="105000"/>
              </a:lnSpc>
              <a:spcAft>
                <a:spcPts val="550"/>
              </a:spcAft>
              <a:buFont typeface="Arial" panose="020B0604020202020204" pitchFamily="34" charset="0"/>
              <a:buChar char="•"/>
            </a:pPr>
            <a:endParaRPr lang="en-AU" sz="2000" b="1" dirty="0">
              <a:solidFill>
                <a:schemeClr val="tx1"/>
              </a:solidFill>
              <a:latin typeface="Calibri 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5000"/>
              </a:lnSpc>
              <a:spcAft>
                <a:spcPts val="550"/>
              </a:spcAft>
              <a:buFont typeface="Arial" panose="020B0604020202020204" pitchFamily="34" charset="0"/>
              <a:buChar char="•"/>
            </a:pPr>
            <a:r>
              <a:rPr lang="en-AU" sz="2000" b="1" dirty="0">
                <a:solidFill>
                  <a:schemeClr val="tx1"/>
                </a:solidFill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Imported Food Control Order 2019 </a:t>
            </a:r>
          </a:p>
          <a:p>
            <a:pPr>
              <a:lnSpc>
                <a:spcPct val="105000"/>
              </a:lnSpc>
              <a:spcAft>
                <a:spcPts val="550"/>
              </a:spcAft>
            </a:pPr>
            <a:endParaRPr lang="en-AU" sz="2000" b="1" dirty="0">
              <a:solidFill>
                <a:schemeClr val="tx1"/>
              </a:solidFill>
              <a:latin typeface="Calibri 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05000"/>
              </a:lnSpc>
              <a:spcAft>
                <a:spcPts val="550"/>
              </a:spcAft>
              <a:buFont typeface="Arial" panose="020B0604020202020204" pitchFamily="34" charset="0"/>
              <a:buChar char="•"/>
            </a:pPr>
            <a:r>
              <a:rPr lang="en-AU" sz="2000" b="1" dirty="0">
                <a:solidFill>
                  <a:schemeClr val="tx1"/>
                </a:solidFill>
                <a:latin typeface="Calibri "/>
                <a:ea typeface="Calibri" panose="020F0502020204030204" pitchFamily="34" charset="0"/>
                <a:cs typeface="Calibri" panose="020F0502020204030204" pitchFamily="34" charset="0"/>
              </a:rPr>
              <a:t>Imported Food Control (Recordkeeping) Determination 2019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883D5091-29E7-93AA-172C-DCD8A8BAC7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7226" y="1610575"/>
            <a:ext cx="7422036" cy="522230"/>
          </a:xfrm>
        </p:spPr>
        <p:txBody>
          <a:bodyPr>
            <a:noAutofit/>
          </a:bodyPr>
          <a:lstStyle/>
          <a:p>
            <a:pPr algn="l"/>
            <a:r>
              <a:rPr lang="en-AU" sz="2800" b="1" dirty="0">
                <a:latin typeface="Calibri "/>
              </a:rPr>
              <a:t>Legislative Instruments Under Review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91B9D34-A1D1-4C57-318E-BDC574573C79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  <p:pic>
        <p:nvPicPr>
          <p:cNvPr id="3" name="Picture 2" descr="A picture containing text, vector graphics, balloon, aircraft">
            <a:extLst>
              <a:ext uri="{FF2B5EF4-FFF2-40B4-BE49-F238E27FC236}">
                <a16:creationId xmlns:a16="http://schemas.microsoft.com/office/drawing/2014/main" id="{2F085AC3-E1FD-FEC4-5CE7-A428492138A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39" t="-1691"/>
          <a:stretch/>
        </p:blipFill>
        <p:spPr>
          <a:xfrm>
            <a:off x="9864762" y="4508213"/>
            <a:ext cx="2327238" cy="234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2106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2A65F986-7C4D-8D2C-5620-461C8F00DCED}"/>
              </a:ext>
            </a:extLst>
          </p:cNvPr>
          <p:cNvSpPr txBox="1">
            <a:spLocks/>
          </p:cNvSpPr>
          <p:nvPr/>
        </p:nvSpPr>
        <p:spPr>
          <a:xfrm>
            <a:off x="726454" y="104470"/>
            <a:ext cx="10891990" cy="613685"/>
          </a:xfr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4000" b="1" dirty="0">
                <a:latin typeface="Calibri "/>
              </a:rPr>
              <a:t>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266C073-B853-51B0-B1EB-4C6392B1C621}"/>
              </a:ext>
            </a:extLst>
          </p:cNvPr>
          <p:cNvSpPr txBox="1">
            <a:spLocks/>
          </p:cNvSpPr>
          <p:nvPr/>
        </p:nvSpPr>
        <p:spPr>
          <a:xfrm>
            <a:off x="390755" y="1355753"/>
            <a:ext cx="2815024" cy="613685"/>
          </a:xfr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AU" sz="2800" b="1" dirty="0">
                <a:latin typeface="Calibri "/>
              </a:rPr>
              <a:t>Timeline</a:t>
            </a:r>
            <a:r>
              <a:rPr lang="en-AU" sz="4000" b="1" dirty="0">
                <a:latin typeface="Calibri "/>
              </a:rPr>
              <a:t> 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15178F3-CDBA-9550-4527-6EE9BDB8F27B}"/>
              </a:ext>
            </a:extLst>
          </p:cNvPr>
          <p:cNvGrpSpPr/>
          <p:nvPr/>
        </p:nvGrpSpPr>
        <p:grpSpPr>
          <a:xfrm>
            <a:off x="454845" y="1500596"/>
            <a:ext cx="11282309" cy="4221066"/>
            <a:chOff x="427407" y="1911463"/>
            <a:chExt cx="11282309" cy="377463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B1EEA99-3BF2-F81E-5723-42791965C294}"/>
                </a:ext>
              </a:extLst>
            </p:cNvPr>
            <p:cNvGrpSpPr/>
            <p:nvPr/>
          </p:nvGrpSpPr>
          <p:grpSpPr>
            <a:xfrm>
              <a:off x="690179" y="1911463"/>
              <a:ext cx="11019537" cy="3774637"/>
              <a:chOff x="857353" y="1180101"/>
              <a:chExt cx="11019537" cy="3774637"/>
            </a:xfrm>
          </p:grpSpPr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0E727DE6-D54D-C5A1-0C57-0DB6880A5A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7353" y="4944391"/>
                <a:ext cx="10811641" cy="0"/>
              </a:xfrm>
              <a:prstGeom prst="straightConnector1">
                <a:avLst/>
              </a:prstGeom>
              <a:ln w="57150">
                <a:solidFill>
                  <a:schemeClr val="bg1">
                    <a:lumMod val="50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809242A3-23C9-5126-1259-E1ED120E4E34}"/>
                  </a:ext>
                </a:extLst>
              </p:cNvPr>
              <p:cNvGrpSpPr/>
              <p:nvPr/>
            </p:nvGrpSpPr>
            <p:grpSpPr>
              <a:xfrm>
                <a:off x="10611416" y="3204142"/>
                <a:ext cx="914400" cy="1740249"/>
                <a:chOff x="8584628" y="2646408"/>
                <a:chExt cx="914400" cy="1740249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277AD1AC-A830-3CB9-B248-1D38052F2EFE}"/>
                    </a:ext>
                  </a:extLst>
                </p:cNvPr>
                <p:cNvSpPr/>
                <p:nvPr/>
              </p:nvSpPr>
              <p:spPr>
                <a:xfrm>
                  <a:off x="8584628" y="2646408"/>
                  <a:ext cx="914400" cy="869204"/>
                </a:xfrm>
                <a:prstGeom prst="ellipse">
                  <a:avLst/>
                </a:prstGeom>
                <a:noFill/>
                <a:ln w="127000">
                  <a:solidFill>
                    <a:srgbClr val="A6BCB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latin typeface="Calibri "/>
                  </a:endParaRPr>
                </a:p>
              </p:txBody>
            </p:sp>
            <p:cxnSp>
              <p:nvCxnSpPr>
                <p:cNvPr id="23" name="Straight Arrow Connector 22">
                  <a:extLst>
                    <a:ext uri="{FF2B5EF4-FFF2-40B4-BE49-F238E27FC236}">
                      <a16:creationId xmlns:a16="http://schemas.microsoft.com/office/drawing/2014/main" id="{84EBE611-F442-8D33-9DA3-EDD01268AAE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041828" y="3490302"/>
                  <a:ext cx="0" cy="896355"/>
                </a:xfrm>
                <a:prstGeom prst="straightConnector1">
                  <a:avLst/>
                </a:prstGeom>
                <a:ln w="63500" cap="rnd">
                  <a:solidFill>
                    <a:srgbClr val="A6BCB0"/>
                  </a:solidFill>
                  <a:tailEnd type="oval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BB02275C-6419-5803-C2FA-1F1F415BC277}"/>
                  </a:ext>
                </a:extLst>
              </p:cNvPr>
              <p:cNvGrpSpPr/>
              <p:nvPr/>
            </p:nvGrpSpPr>
            <p:grpSpPr>
              <a:xfrm>
                <a:off x="7556071" y="3204142"/>
                <a:ext cx="914400" cy="1750596"/>
                <a:chOff x="6237201" y="2634034"/>
                <a:chExt cx="914400" cy="1750596"/>
              </a:xfrm>
            </p:grpSpPr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id="{093B9C7E-6102-6D04-99B2-F850A3E0F509}"/>
                    </a:ext>
                  </a:extLst>
                </p:cNvPr>
                <p:cNvSpPr/>
                <p:nvPr/>
              </p:nvSpPr>
              <p:spPr>
                <a:xfrm>
                  <a:off x="6237201" y="2634034"/>
                  <a:ext cx="914400" cy="854241"/>
                </a:xfrm>
                <a:prstGeom prst="ellipse">
                  <a:avLst/>
                </a:prstGeom>
                <a:noFill/>
                <a:ln w="127000">
                  <a:solidFill>
                    <a:srgbClr val="532A3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latin typeface="Calibri "/>
                  </a:endParaRPr>
                </a:p>
              </p:txBody>
            </p:sp>
            <p:cxnSp>
              <p:nvCxnSpPr>
                <p:cNvPr id="24" name="Straight Arrow Connector 23">
                  <a:extLst>
                    <a:ext uri="{FF2B5EF4-FFF2-40B4-BE49-F238E27FC236}">
                      <a16:creationId xmlns:a16="http://schemas.microsoft.com/office/drawing/2014/main" id="{DF7F1918-8713-DCE4-8D61-FA4AE986CFA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01894" y="3488275"/>
                  <a:ext cx="0" cy="896355"/>
                </a:xfrm>
                <a:prstGeom prst="straightConnector1">
                  <a:avLst/>
                </a:prstGeom>
                <a:ln w="63500" cap="rnd">
                  <a:solidFill>
                    <a:srgbClr val="532A32"/>
                  </a:solidFill>
                  <a:tailEnd type="oval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1CE420F6-36D4-64BD-5F78-B32FAEDEE82E}"/>
                  </a:ext>
                </a:extLst>
              </p:cNvPr>
              <p:cNvGrpSpPr/>
              <p:nvPr/>
            </p:nvGrpSpPr>
            <p:grpSpPr>
              <a:xfrm>
                <a:off x="4306889" y="3163717"/>
                <a:ext cx="914400" cy="1780674"/>
                <a:chOff x="4246246" y="2593609"/>
                <a:chExt cx="914400" cy="1780674"/>
              </a:xfrm>
            </p:grpSpPr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A3BCD38E-9877-F7F9-B4D2-8DF81B5779F2}"/>
                    </a:ext>
                  </a:extLst>
                </p:cNvPr>
                <p:cNvSpPr/>
                <p:nvPr/>
              </p:nvSpPr>
              <p:spPr>
                <a:xfrm>
                  <a:off x="4246246" y="2593609"/>
                  <a:ext cx="914400" cy="854241"/>
                </a:xfrm>
                <a:prstGeom prst="ellipse">
                  <a:avLst/>
                </a:prstGeom>
                <a:noFill/>
                <a:ln w="127000">
                  <a:solidFill>
                    <a:srgbClr val="277A83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latin typeface="Calibri "/>
                  </a:endParaRPr>
                </a:p>
              </p:txBody>
            </p:sp>
            <p:cxnSp>
              <p:nvCxnSpPr>
                <p:cNvPr id="25" name="Straight Arrow Connector 24">
                  <a:extLst>
                    <a:ext uri="{FF2B5EF4-FFF2-40B4-BE49-F238E27FC236}">
                      <a16:creationId xmlns:a16="http://schemas.microsoft.com/office/drawing/2014/main" id="{E2AF5FFC-04A6-B409-A8C2-7382BE06F64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697277" y="3477928"/>
                  <a:ext cx="0" cy="896355"/>
                </a:xfrm>
                <a:prstGeom prst="straightConnector1">
                  <a:avLst/>
                </a:prstGeom>
                <a:ln w="63500" cap="rnd">
                  <a:solidFill>
                    <a:srgbClr val="277A83"/>
                  </a:solidFill>
                  <a:tailEnd type="oval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2AE95637-1F74-EFD9-C922-A8779B332F62}"/>
                  </a:ext>
                </a:extLst>
              </p:cNvPr>
              <p:cNvGrpSpPr/>
              <p:nvPr/>
            </p:nvGrpSpPr>
            <p:grpSpPr>
              <a:xfrm>
                <a:off x="2801610" y="2412781"/>
                <a:ext cx="914400" cy="2531609"/>
                <a:chOff x="3274622" y="1819115"/>
                <a:chExt cx="914400" cy="2531609"/>
              </a:xfrm>
            </p:grpSpPr>
            <p:sp>
              <p:nvSpPr>
                <p:cNvPr id="8" name="Oval 7">
                  <a:extLst>
                    <a:ext uri="{FF2B5EF4-FFF2-40B4-BE49-F238E27FC236}">
                      <a16:creationId xmlns:a16="http://schemas.microsoft.com/office/drawing/2014/main" id="{561E263C-9468-F8D6-635E-3DCBA21E534D}"/>
                    </a:ext>
                  </a:extLst>
                </p:cNvPr>
                <p:cNvSpPr/>
                <p:nvPr/>
              </p:nvSpPr>
              <p:spPr>
                <a:xfrm>
                  <a:off x="3274622" y="1819115"/>
                  <a:ext cx="914400" cy="854241"/>
                </a:xfrm>
                <a:prstGeom prst="ellipse">
                  <a:avLst/>
                </a:prstGeom>
                <a:noFill/>
                <a:ln w="127000">
                  <a:solidFill>
                    <a:srgbClr val="EDAA1B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 dirty="0">
                    <a:latin typeface="Calibri "/>
                  </a:endParaRPr>
                </a:p>
              </p:txBody>
            </p:sp>
            <p:cxnSp>
              <p:nvCxnSpPr>
                <p:cNvPr id="27" name="Straight Arrow Connector 26">
                  <a:extLst>
                    <a:ext uri="{FF2B5EF4-FFF2-40B4-BE49-F238E27FC236}">
                      <a16:creationId xmlns:a16="http://schemas.microsoft.com/office/drawing/2014/main" id="{BB843490-6CEB-8580-3EA0-97B0A6DEB5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3696333" y="2674323"/>
                  <a:ext cx="13096" cy="1676401"/>
                </a:xfrm>
                <a:prstGeom prst="straightConnector1">
                  <a:avLst/>
                </a:prstGeom>
                <a:ln w="63500">
                  <a:solidFill>
                    <a:srgbClr val="EDAA1B"/>
                  </a:solidFill>
                  <a:tailEnd type="oval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Group 41">
                <a:extLst>
                  <a:ext uri="{FF2B5EF4-FFF2-40B4-BE49-F238E27FC236}">
                    <a16:creationId xmlns:a16="http://schemas.microsoft.com/office/drawing/2014/main" id="{B3489C95-F7C8-686E-7239-851D18C1CF57}"/>
                  </a:ext>
                </a:extLst>
              </p:cNvPr>
              <p:cNvGrpSpPr/>
              <p:nvPr/>
            </p:nvGrpSpPr>
            <p:grpSpPr>
              <a:xfrm>
                <a:off x="9040450" y="2362477"/>
                <a:ext cx="914400" cy="2581914"/>
                <a:chOff x="7322540" y="1780495"/>
                <a:chExt cx="914400" cy="2537468"/>
              </a:xfrm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D1C92738-B654-7CB3-C9BD-2C473B448907}"/>
                    </a:ext>
                  </a:extLst>
                </p:cNvPr>
                <p:cNvSpPr/>
                <p:nvPr/>
              </p:nvSpPr>
              <p:spPr>
                <a:xfrm>
                  <a:off x="7322540" y="1780495"/>
                  <a:ext cx="914400" cy="854241"/>
                </a:xfrm>
                <a:prstGeom prst="ellipse">
                  <a:avLst/>
                </a:prstGeom>
                <a:noFill/>
                <a:ln w="127000">
                  <a:solidFill>
                    <a:srgbClr val="F68A7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latin typeface="Calibri "/>
                  </a:endParaRPr>
                </a:p>
              </p:txBody>
            </p:sp>
            <p:cxnSp>
              <p:nvCxnSpPr>
                <p:cNvPr id="35" name="Straight Arrow Connector 34">
                  <a:extLst>
                    <a:ext uri="{FF2B5EF4-FFF2-40B4-BE49-F238E27FC236}">
                      <a16:creationId xmlns:a16="http://schemas.microsoft.com/office/drawing/2014/main" id="{BDBB6AA9-03CF-9B3B-245B-41874FED27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779740" y="2641562"/>
                  <a:ext cx="13096" cy="1676401"/>
                </a:xfrm>
                <a:prstGeom prst="straightConnector1">
                  <a:avLst/>
                </a:prstGeom>
                <a:ln w="63500">
                  <a:solidFill>
                    <a:srgbClr val="F68A74"/>
                  </a:solidFill>
                  <a:tailEnd type="oval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6CA9EC83-0A43-4724-3B07-6744BA4E0E7A}"/>
                  </a:ext>
                </a:extLst>
              </p:cNvPr>
              <p:cNvGrpSpPr/>
              <p:nvPr/>
            </p:nvGrpSpPr>
            <p:grpSpPr>
              <a:xfrm>
                <a:off x="5958469" y="2469615"/>
                <a:ext cx="914400" cy="2476569"/>
                <a:chOff x="5252616" y="1807501"/>
                <a:chExt cx="914400" cy="2555511"/>
              </a:xfrm>
            </p:grpSpPr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id="{B3063A28-18FD-A559-9655-2F9611A45423}"/>
                    </a:ext>
                  </a:extLst>
                </p:cNvPr>
                <p:cNvSpPr/>
                <p:nvPr/>
              </p:nvSpPr>
              <p:spPr>
                <a:xfrm>
                  <a:off x="5252616" y="1807501"/>
                  <a:ext cx="914400" cy="854241"/>
                </a:xfrm>
                <a:prstGeom prst="ellipse">
                  <a:avLst/>
                </a:prstGeom>
                <a:noFill/>
                <a:ln w="127000">
                  <a:solidFill>
                    <a:srgbClr val="58611E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AU">
                    <a:latin typeface="Calibri "/>
                  </a:endParaRPr>
                </a:p>
              </p:txBody>
            </p:sp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E750A565-76B5-EC31-6950-4907A356309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5706198" y="2686611"/>
                  <a:ext cx="13096" cy="1676401"/>
                </a:xfrm>
                <a:prstGeom prst="straightConnector1">
                  <a:avLst/>
                </a:prstGeom>
                <a:ln w="63500">
                  <a:solidFill>
                    <a:srgbClr val="58611E"/>
                  </a:solidFill>
                  <a:tailEnd type="oval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DD6CC65-EED2-BD8D-8676-CFAE5BA60FE7}"/>
                  </a:ext>
                </a:extLst>
              </p:cNvPr>
              <p:cNvSpPr txBox="1"/>
              <p:nvPr/>
            </p:nvSpPr>
            <p:spPr>
              <a:xfrm>
                <a:off x="10314122" y="2374549"/>
                <a:ext cx="1562768" cy="6605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AU" sz="1400" b="1" dirty="0">
                  <a:latin typeface="Calibri "/>
                  <a:ea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/>
                <a:r>
                  <a:rPr lang="en-AU" sz="1400" b="1" dirty="0">
                    <a:latin typeface="Calibri "/>
                    <a:ea typeface="Calibri" panose="020F0502020204030204" pitchFamily="34" charset="0"/>
                    <a:cs typeface="Calibri" panose="020F0502020204030204" pitchFamily="34" charset="0"/>
                  </a:rPr>
                  <a:t>1 October 2029: </a:t>
                </a:r>
                <a:r>
                  <a:rPr lang="en-AU" sz="1400" dirty="0">
                    <a:latin typeface="Calibri "/>
                    <a:ea typeface="Calibri" panose="020F0502020204030204" pitchFamily="34" charset="0"/>
                    <a:cs typeface="Calibri" panose="020F0502020204030204" pitchFamily="34" charset="0"/>
                  </a:rPr>
                  <a:t>Date of sunsetting</a:t>
                </a: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4F60B26A-634B-569D-389C-FB31F5BEB5B1}"/>
                  </a:ext>
                </a:extLst>
              </p:cNvPr>
              <p:cNvSpPr txBox="1"/>
              <p:nvPr/>
            </p:nvSpPr>
            <p:spPr>
              <a:xfrm>
                <a:off x="8729362" y="1180101"/>
                <a:ext cx="1562768" cy="10458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1400" b="1" dirty="0">
                    <a:latin typeface="Calibri "/>
                    <a:ea typeface="Calibri" panose="020F0502020204030204" pitchFamily="34" charset="0"/>
                    <a:cs typeface="Calibri" panose="020F0502020204030204" pitchFamily="34" charset="0"/>
                  </a:rPr>
                  <a:t>Consider feedback and draft new legislation for approval by Minister</a:t>
                </a:r>
                <a:endParaRPr lang="en-AU" sz="1400" dirty="0">
                  <a:latin typeface="Calibri 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8B67231A-4E25-B611-D466-68D87120085A}"/>
                  </a:ext>
                </a:extLst>
              </p:cNvPr>
              <p:cNvSpPr txBox="1"/>
              <p:nvPr/>
            </p:nvSpPr>
            <p:spPr>
              <a:xfrm>
                <a:off x="7232141" y="2089985"/>
                <a:ext cx="1461991" cy="8531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1400" b="1" dirty="0">
                    <a:latin typeface="Calibri "/>
                    <a:ea typeface="Calibri" panose="020F0502020204030204" pitchFamily="34" charset="0"/>
                    <a:cs typeface="Calibri" panose="020F0502020204030204" pitchFamily="34" charset="0"/>
                  </a:rPr>
                  <a:t>Release consultation paper on new Policy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8B14D9A0-0C41-50DD-F3FD-D719B069387C}"/>
                  </a:ext>
                </a:extLst>
              </p:cNvPr>
              <p:cNvSpPr txBox="1"/>
              <p:nvPr/>
            </p:nvSpPr>
            <p:spPr>
              <a:xfrm>
                <a:off x="5643763" y="1769829"/>
                <a:ext cx="1562768" cy="4678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1400" b="1" dirty="0">
                    <a:latin typeface="Calibri "/>
                    <a:ea typeface="Calibri" panose="020F0502020204030204" pitchFamily="34" charset="0"/>
                    <a:cs typeface="Calibri" panose="020F0502020204030204" pitchFamily="34" charset="0"/>
                  </a:rPr>
                  <a:t>Policy approval from Minister</a:t>
                </a:r>
                <a:endParaRPr lang="en-AU" sz="1400" dirty="0">
                  <a:latin typeface="Calibri 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BD4DA6D2-92D6-CD12-5B5E-EEBC37C8A499}"/>
                  </a:ext>
                </a:extLst>
              </p:cNvPr>
              <p:cNvSpPr txBox="1"/>
              <p:nvPr/>
            </p:nvSpPr>
            <p:spPr>
              <a:xfrm>
                <a:off x="3936389" y="2418666"/>
                <a:ext cx="1682120" cy="4678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1400" b="1" dirty="0">
                    <a:latin typeface="Calibri "/>
                    <a:ea typeface="Calibri" panose="020F0502020204030204" pitchFamily="34" charset="0"/>
                    <a:cs typeface="Calibri" panose="020F0502020204030204" pitchFamily="34" charset="0"/>
                  </a:rPr>
                  <a:t>Policy </a:t>
                </a:r>
              </a:p>
              <a:p>
                <a:pPr algn="ctr"/>
                <a:r>
                  <a:rPr lang="en-AU" sz="1400" b="1" dirty="0">
                    <a:latin typeface="Calibri "/>
                    <a:ea typeface="Calibri" panose="020F0502020204030204" pitchFamily="34" charset="0"/>
                    <a:cs typeface="Calibri" panose="020F0502020204030204" pitchFamily="34" charset="0"/>
                  </a:rPr>
                  <a:t>development</a:t>
                </a:r>
                <a:endParaRPr lang="en-AU" sz="1400" dirty="0">
                  <a:latin typeface="Calibri 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0E5DE5D1-DD98-9E39-9D7C-D3418F22C61B}"/>
                  </a:ext>
                </a:extLst>
              </p:cNvPr>
              <p:cNvSpPr txBox="1"/>
              <p:nvPr/>
            </p:nvSpPr>
            <p:spPr>
              <a:xfrm>
                <a:off x="2342836" y="1743132"/>
                <a:ext cx="1831947" cy="4678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1400" b="1" dirty="0">
                    <a:latin typeface="Calibri "/>
                    <a:ea typeface="Calibri" panose="020F0502020204030204" pitchFamily="34" charset="0"/>
                    <a:cs typeface="Calibri" panose="020F0502020204030204" pitchFamily="34" charset="0"/>
                  </a:rPr>
                  <a:t>Legal and OIA consultation</a:t>
                </a:r>
                <a:endParaRPr lang="en-AU" sz="1400" dirty="0">
                  <a:latin typeface="Calibri 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62" name="Graphic 61" descr="Share with solid fill">
                <a:extLst>
                  <a:ext uri="{FF2B5EF4-FFF2-40B4-BE49-F238E27FC236}">
                    <a16:creationId xmlns:a16="http://schemas.microsoft.com/office/drawing/2014/main" id="{D2A9DAFE-1E82-6B4E-AAF1-E998FFF2EA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993592" y="2535488"/>
                <a:ext cx="608826" cy="608826"/>
              </a:xfrm>
              <a:prstGeom prst="rect">
                <a:avLst/>
              </a:prstGeom>
            </p:spPr>
          </p:pic>
          <p:pic>
            <p:nvPicPr>
              <p:cNvPr id="64" name="Graphic 63" descr="Document with solid fill">
                <a:extLst>
                  <a:ext uri="{FF2B5EF4-FFF2-40B4-BE49-F238E27FC236}">
                    <a16:creationId xmlns:a16="http://schemas.microsoft.com/office/drawing/2014/main" id="{5EDC103F-D770-8C90-EF14-0511565C41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471800" y="3282754"/>
                <a:ext cx="617673" cy="617673"/>
              </a:xfrm>
              <a:prstGeom prst="rect">
                <a:avLst/>
              </a:prstGeom>
            </p:spPr>
          </p:pic>
          <p:pic>
            <p:nvPicPr>
              <p:cNvPr id="66" name="Graphic 65" descr="Open envelope with solid fill">
                <a:extLst>
                  <a:ext uri="{FF2B5EF4-FFF2-40B4-BE49-F238E27FC236}">
                    <a16:creationId xmlns:a16="http://schemas.microsoft.com/office/drawing/2014/main" id="{166E4448-2C4A-06C7-FBE1-90257BFF4F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7727555" y="3332014"/>
                <a:ext cx="586419" cy="586419"/>
              </a:xfrm>
              <a:prstGeom prst="rect">
                <a:avLst/>
              </a:prstGeom>
            </p:spPr>
          </p:pic>
          <p:pic>
            <p:nvPicPr>
              <p:cNvPr id="68" name="Graphic 67" descr="Hourglass 60% with solid fill">
                <a:extLst>
                  <a:ext uri="{FF2B5EF4-FFF2-40B4-BE49-F238E27FC236}">
                    <a16:creationId xmlns:a16="http://schemas.microsoft.com/office/drawing/2014/main" id="{39A80C7C-C718-0219-F0DB-DE2479E904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9186114" y="2465170"/>
                <a:ext cx="623072" cy="701007"/>
              </a:xfrm>
              <a:prstGeom prst="rect">
                <a:avLst/>
              </a:prstGeom>
            </p:spPr>
          </p:pic>
          <p:pic>
            <p:nvPicPr>
              <p:cNvPr id="70" name="Graphic 69" descr="Daily calendar with solid fill">
                <a:extLst>
                  <a:ext uri="{FF2B5EF4-FFF2-40B4-BE49-F238E27FC236}">
                    <a16:creationId xmlns:a16="http://schemas.microsoft.com/office/drawing/2014/main" id="{E8C2BA1E-BA3A-741A-D87B-B57D5E51A6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0743649" y="3307396"/>
                <a:ext cx="655635" cy="655635"/>
              </a:xfrm>
              <a:prstGeom prst="rect">
                <a:avLst/>
              </a:prstGeom>
            </p:spPr>
          </p:pic>
          <p:pic>
            <p:nvPicPr>
              <p:cNvPr id="72" name="Graphic 71" descr="Signature with solid fill">
                <a:extLst>
                  <a:ext uri="{FF2B5EF4-FFF2-40B4-BE49-F238E27FC236}">
                    <a16:creationId xmlns:a16="http://schemas.microsoft.com/office/drawing/2014/main" id="{19B873C3-CA16-3F32-CBC3-763B4CAFDB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106148" y="2591375"/>
                <a:ext cx="612767" cy="612767"/>
              </a:xfrm>
              <a:prstGeom prst="rect">
                <a:avLst/>
              </a:prstGeom>
            </p:spPr>
          </p:pic>
        </p:grp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C2C96169-E3D4-2041-B05C-E0EA69290B01}"/>
                </a:ext>
              </a:extLst>
            </p:cNvPr>
            <p:cNvSpPr txBox="1"/>
            <p:nvPr/>
          </p:nvSpPr>
          <p:spPr>
            <a:xfrm>
              <a:off x="427407" y="3212654"/>
              <a:ext cx="1922040" cy="467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AU" sz="1400" b="1" dirty="0">
                  <a:latin typeface="Calibri "/>
                  <a:ea typeface="Calibri" panose="020F0502020204030204" pitchFamily="34" charset="0"/>
                  <a:cs typeface="Calibri" panose="020F0502020204030204" pitchFamily="34" charset="0"/>
                </a:rPr>
                <a:t>Internal</a:t>
              </a:r>
            </a:p>
            <a:p>
              <a:pPr algn="ctr"/>
              <a:r>
                <a:rPr lang="en-AU" sz="1400" b="1" dirty="0">
                  <a:latin typeface="Calibri "/>
                  <a:ea typeface="Calibri" panose="020F0502020204030204" pitchFamily="34" charset="0"/>
                  <a:cs typeface="Calibri" panose="020F0502020204030204" pitchFamily="34" charset="0"/>
                </a:rPr>
                <a:t>consultation</a:t>
              </a:r>
              <a:endParaRPr lang="en-AU" sz="1400" dirty="0">
                <a:latin typeface="Calibri 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570C92C-CE72-1AE1-5E0D-03D79781EA7D}"/>
                </a:ext>
              </a:extLst>
            </p:cNvPr>
            <p:cNvGrpSpPr/>
            <p:nvPr/>
          </p:nvGrpSpPr>
          <p:grpSpPr>
            <a:xfrm>
              <a:off x="900236" y="3881997"/>
              <a:ext cx="914400" cy="1793755"/>
              <a:chOff x="950495" y="2538663"/>
              <a:chExt cx="914400" cy="1793755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E50C87F8-5AD6-3210-0999-7842EA093CB6}"/>
                  </a:ext>
                </a:extLst>
              </p:cNvPr>
              <p:cNvSpPr/>
              <p:nvPr/>
            </p:nvSpPr>
            <p:spPr>
              <a:xfrm>
                <a:off x="950495" y="2538663"/>
                <a:ext cx="914400" cy="854241"/>
              </a:xfrm>
              <a:prstGeom prst="ellipse">
                <a:avLst/>
              </a:prstGeom>
              <a:noFill/>
              <a:ln w="127000">
                <a:solidFill>
                  <a:srgbClr val="E6682D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>
                  <a:latin typeface="Calibri "/>
                </a:endParaRPr>
              </a:p>
            </p:txBody>
          </p: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9EB65BB4-04AC-3E8D-CFE5-6453ACE8CA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07695" y="3436063"/>
                <a:ext cx="0" cy="896355"/>
              </a:xfrm>
              <a:prstGeom prst="straightConnector1">
                <a:avLst/>
              </a:prstGeom>
              <a:ln w="63500" cap="rnd">
                <a:solidFill>
                  <a:srgbClr val="E6682D"/>
                </a:solidFill>
                <a:tailEnd type="oval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29" name="Graphic 28" descr="Clipboard with solid fill">
              <a:extLst>
                <a:ext uri="{FF2B5EF4-FFF2-40B4-BE49-F238E27FC236}">
                  <a16:creationId xmlns:a16="http://schemas.microsoft.com/office/drawing/2014/main" id="{8BDBBA28-7E08-9E44-48BA-D03AC97EA13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32905" y="3969988"/>
              <a:ext cx="670767" cy="670767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744E71DE-D5AC-F8E7-F17D-8CB66E5D2A6A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2852208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4D53A-8F3C-90F2-937E-939F6A0D1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>
            <a:extLst>
              <a:ext uri="{FF2B5EF4-FFF2-40B4-BE49-F238E27FC236}">
                <a16:creationId xmlns:a16="http://schemas.microsoft.com/office/drawing/2014/main" id="{95326AE4-D127-AECD-1688-9400F7967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112" y="1325750"/>
            <a:ext cx="5698888" cy="484115"/>
          </a:xfrm>
        </p:spPr>
        <p:txBody>
          <a:bodyPr>
            <a:normAutofit fontScale="90000"/>
          </a:bodyPr>
          <a:lstStyle/>
          <a:p>
            <a:r>
              <a:rPr lang="en-AU" sz="2800" b="1" dirty="0">
                <a:latin typeface="Calibri "/>
              </a:rPr>
              <a:t>Managing</a:t>
            </a:r>
            <a:r>
              <a:rPr lang="en-AU" sz="4000" b="1" dirty="0">
                <a:solidFill>
                  <a:srgbClr val="1F1F1F"/>
                </a:solidFill>
                <a:latin typeface="Calibri "/>
                <a:ea typeface="ＭＳ Ｐゴシック" panose="020B0600070205080204" pitchFamily="34" charset="-128"/>
                <a:cs typeface="+mn-cs"/>
              </a:rPr>
              <a:t> </a:t>
            </a:r>
            <a:r>
              <a:rPr lang="en-AU" sz="2800" b="1" dirty="0">
                <a:solidFill>
                  <a:srgbClr val="1F1F1F"/>
                </a:solidFill>
                <a:latin typeface="Calibri "/>
                <a:ea typeface="ＭＳ Ｐゴシック" panose="020B0600070205080204" pitchFamily="34" charset="-128"/>
                <a:cs typeface="+mn-cs"/>
              </a:rPr>
              <a:t>F</a:t>
            </a:r>
            <a:r>
              <a:rPr lang="en-AU" sz="2800" b="1" dirty="0">
                <a:latin typeface="Calibri "/>
              </a:rPr>
              <a:t>ood Safety Risks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103F278-8111-F613-C559-25A4882E70C7}"/>
              </a:ext>
            </a:extLst>
          </p:cNvPr>
          <p:cNvSpPr/>
          <p:nvPr/>
        </p:nvSpPr>
        <p:spPr>
          <a:xfrm>
            <a:off x="577896" y="1980297"/>
            <a:ext cx="11036207" cy="24449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600" dirty="0">
              <a:latin typeface="Calibri "/>
            </a:endParaRP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1A4A91EA-73FC-C17D-2AE7-ED6F0ACD0CE2}"/>
              </a:ext>
            </a:extLst>
          </p:cNvPr>
          <p:cNvSpPr txBox="1">
            <a:spLocks/>
          </p:cNvSpPr>
          <p:nvPr/>
        </p:nvSpPr>
        <p:spPr>
          <a:xfrm>
            <a:off x="310550" y="2309270"/>
            <a:ext cx="10954736" cy="17913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0">
              <a:buNone/>
            </a:pPr>
            <a:r>
              <a:rPr lang="en-AU" sz="1600" dirty="0">
                <a:latin typeface="Calibri "/>
              </a:rPr>
              <a:t>The Imported Food Control Order 2019 provides for the operation of the risk-based Imported Food Inspection Scheme by identifying risk foods.</a:t>
            </a:r>
          </a:p>
          <a:p>
            <a:pPr marL="342900" indent="0">
              <a:buNone/>
            </a:pPr>
            <a:endParaRPr lang="en-AU" sz="1600" dirty="0">
              <a:latin typeface="Calibri "/>
            </a:endParaRPr>
          </a:p>
          <a:p>
            <a:pPr marL="342900" indent="0">
              <a:buNone/>
            </a:pPr>
            <a:r>
              <a:rPr lang="en-AU" sz="1600" dirty="0">
                <a:latin typeface="Calibri "/>
              </a:rPr>
              <a:t>This is based on </a:t>
            </a:r>
            <a:r>
              <a:rPr lang="en-AU" sz="1600" dirty="0">
                <a:solidFill>
                  <a:srgbClr val="C00000"/>
                </a:solidFill>
                <a:latin typeface="Calibri 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advice published by Foods Standards Australia New Zealand </a:t>
            </a:r>
            <a:r>
              <a:rPr lang="en-AU" sz="1600" dirty="0">
                <a:solidFill>
                  <a:srgbClr val="F49100"/>
                </a:solidFill>
                <a:latin typeface="Calibri 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AU" sz="1600" dirty="0">
                <a:latin typeface="Calibri "/>
              </a:rPr>
              <a:t>that the food poses a potential medium or high risk to public health.</a:t>
            </a:r>
          </a:p>
          <a:p>
            <a:pPr marL="685800" indent="-342900"/>
            <a:endParaRPr lang="en-AU" sz="1600" dirty="0">
              <a:latin typeface="Calibri 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AU" sz="1600" dirty="0">
              <a:latin typeface="Calibri 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2A140E3-9021-34FE-9B5E-6350B7FD291F}"/>
              </a:ext>
            </a:extLst>
          </p:cNvPr>
          <p:cNvSpPr/>
          <p:nvPr/>
        </p:nvSpPr>
        <p:spPr>
          <a:xfrm>
            <a:off x="310551" y="4773267"/>
            <a:ext cx="2398142" cy="179429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solidFill>
                  <a:schemeClr val="tx1"/>
                </a:solidFill>
                <a:latin typeface="Calibri "/>
              </a:rPr>
              <a:t>Schedule 1 lists risk food (targeted risk management). </a:t>
            </a:r>
          </a:p>
          <a:p>
            <a:pPr algn="ctr"/>
            <a:r>
              <a:rPr lang="en-AU" sz="1600" dirty="0">
                <a:solidFill>
                  <a:schemeClr val="tx1"/>
                </a:solidFill>
                <a:latin typeface="Calibri "/>
              </a:rPr>
              <a:t>There are currently 26 foods on this list. 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CAEE27D-8BB8-1201-45CF-CCCB9E460DEC}"/>
              </a:ext>
            </a:extLst>
          </p:cNvPr>
          <p:cNvSpPr/>
          <p:nvPr/>
        </p:nvSpPr>
        <p:spPr>
          <a:xfrm>
            <a:off x="3319789" y="4773266"/>
            <a:ext cx="2380891" cy="179429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solidFill>
                  <a:schemeClr val="tx1"/>
                </a:solidFill>
                <a:latin typeface="Calibri "/>
              </a:rPr>
              <a:t>Schedule 2 lists risk food that is New Zealand product (required to be inspected). 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F86AEAF8-EE17-1689-81D9-521B7C9234C9}"/>
              </a:ext>
            </a:extLst>
          </p:cNvPr>
          <p:cNvSpPr/>
          <p:nvPr/>
        </p:nvSpPr>
        <p:spPr>
          <a:xfrm>
            <a:off x="6311777" y="4749935"/>
            <a:ext cx="2457572" cy="1817627"/>
          </a:xfrm>
          <a:prstGeom prst="round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solidFill>
                  <a:schemeClr val="tx1"/>
                </a:solidFill>
                <a:latin typeface="Calibri "/>
              </a:rPr>
              <a:t>Subsection 6 lists food that must be covered by a recognised foreign government certificate.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CEF5E04-F4D1-82D8-FE1A-4DF181AF6490}"/>
              </a:ext>
            </a:extLst>
          </p:cNvPr>
          <p:cNvSpPr/>
          <p:nvPr/>
        </p:nvSpPr>
        <p:spPr>
          <a:xfrm>
            <a:off x="9380446" y="4773267"/>
            <a:ext cx="2457572" cy="1794295"/>
          </a:xfrm>
          <a:prstGeom prst="roundRect">
            <a:avLst/>
          </a:prstGeom>
          <a:solidFill>
            <a:srgbClr val="FEFEC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dirty="0">
                <a:solidFill>
                  <a:schemeClr val="tx1"/>
                </a:solidFill>
                <a:latin typeface="Calibri "/>
              </a:rPr>
              <a:t>Subsection 7 lists risk food that must be covered by a food safety management certificate.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0D3107-031A-3D52-7056-CE22F401F6E2}"/>
              </a:ext>
            </a:extLst>
          </p:cNvPr>
          <p:cNvSpPr/>
          <p:nvPr/>
        </p:nvSpPr>
        <p:spPr>
          <a:xfrm>
            <a:off x="0" y="-109794"/>
            <a:ext cx="12192000" cy="1153155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238191078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2C376265-5FBB-E623-33B9-18F2E61C5FB1}"/>
              </a:ext>
            </a:extLst>
          </p:cNvPr>
          <p:cNvSpPr txBox="1">
            <a:spLocks/>
          </p:cNvSpPr>
          <p:nvPr/>
        </p:nvSpPr>
        <p:spPr>
          <a:xfrm>
            <a:off x="761317" y="3206394"/>
            <a:ext cx="10912416" cy="9172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00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3200" b="1" i="0" u="none" strike="noStrike" kern="1200" cap="none" spc="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Calibri 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C716910-4AFA-53B1-1D2B-7E5EECC5046E}"/>
              </a:ext>
            </a:extLst>
          </p:cNvPr>
          <p:cNvGraphicFramePr>
            <a:graphicFrameLocks noGrp="1"/>
          </p:cNvGraphicFramePr>
          <p:nvPr/>
        </p:nvGraphicFramePr>
        <p:xfrm>
          <a:off x="554163" y="1707887"/>
          <a:ext cx="11119570" cy="4387622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2226523">
                  <a:extLst>
                    <a:ext uri="{9D8B030D-6E8A-4147-A177-3AD203B41FA5}">
                      <a16:colId xmlns:a16="http://schemas.microsoft.com/office/drawing/2014/main" val="1801674283"/>
                    </a:ext>
                  </a:extLst>
                </a:gridCol>
                <a:gridCol w="2334904">
                  <a:extLst>
                    <a:ext uri="{9D8B030D-6E8A-4147-A177-3AD203B41FA5}">
                      <a16:colId xmlns:a16="http://schemas.microsoft.com/office/drawing/2014/main" val="969309833"/>
                    </a:ext>
                  </a:extLst>
                </a:gridCol>
                <a:gridCol w="6558143">
                  <a:extLst>
                    <a:ext uri="{9D8B030D-6E8A-4147-A177-3AD203B41FA5}">
                      <a16:colId xmlns:a16="http://schemas.microsoft.com/office/drawing/2014/main" val="494711207"/>
                    </a:ext>
                  </a:extLst>
                </a:gridCol>
              </a:tblGrid>
              <a:tr h="494056"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Calbri"/>
                        </a:rPr>
                        <a:t>Food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Calbri"/>
                        </a:rPr>
                        <a:t>Identified hazard(s)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Calbri"/>
                        </a:rPr>
                        <a:t>New food safety requirements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145918"/>
                  </a:ext>
                </a:extLst>
              </a:tr>
              <a:tr h="1180846"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Calbri"/>
                        </a:rPr>
                        <a:t>Enoki mushrooms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Calbri"/>
                        </a:rPr>
                        <a:t>Listeria monocytogenes</a:t>
                      </a:r>
                      <a:endParaRPr lang="en-AU" sz="1600" i="1" dirty="0">
                        <a:latin typeface="Cal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600" dirty="0">
                          <a:latin typeface="Calbri"/>
                        </a:rPr>
                        <a:t>Classified as a risk food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600" dirty="0">
                          <a:latin typeface="Calbri"/>
                        </a:rPr>
                        <a:t>Border testing for Listeria monocytogenes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600" dirty="0">
                          <a:latin typeface="Calbri"/>
                        </a:rPr>
                        <a:t>Verify labelling includes storage and cooking instructions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1600" dirty="0">
                          <a:latin typeface="Calbri"/>
                        </a:rPr>
                        <a:t>When: 02 March 2026</a:t>
                      </a:r>
                      <a:endParaRPr lang="en-AU" sz="1600" i="0" dirty="0">
                        <a:latin typeface="Cal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813491"/>
                  </a:ext>
                </a:extLst>
              </a:tr>
              <a:tr h="738924"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Calbri"/>
                        </a:rPr>
                        <a:t>Kava products from New Zealand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600" i="1" dirty="0">
                        <a:latin typeface="Cal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600" dirty="0">
                          <a:latin typeface="Calbri"/>
                        </a:rPr>
                        <a:t>Kava from New Zealand no longer exempt from IFIS due to Trans-Tasman Mutual Recognition Arrangement (TTMRA).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600" dirty="0">
                          <a:latin typeface="Calbri"/>
                        </a:rPr>
                        <a:t>Check compliance with ANZ Food Standards Code (Standard 2.6.3 Kava)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AU" sz="1600" dirty="0">
                          <a:latin typeface="Calbri"/>
                        </a:rPr>
                        <a:t>When: 02 March 2026</a:t>
                      </a:r>
                      <a:endParaRPr lang="en-AU" sz="1600" i="0" dirty="0">
                        <a:latin typeface="Cal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556423"/>
                  </a:ext>
                </a:extLst>
              </a:tr>
              <a:tr h="813308"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Calbri"/>
                        </a:rPr>
                        <a:t>Fresh/frozen melons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Calbri"/>
                        </a:rPr>
                        <a:t>Listeria monocytogenes</a:t>
                      </a:r>
                    </a:p>
                    <a:p>
                      <a:r>
                        <a:rPr lang="en-AU" sz="1600" dirty="0">
                          <a:latin typeface="Calbri"/>
                        </a:rPr>
                        <a:t>Salmonella </a:t>
                      </a:r>
                      <a:r>
                        <a:rPr lang="en-AU" sz="1600" dirty="0" err="1">
                          <a:latin typeface="Calbri"/>
                        </a:rPr>
                        <a:t>spp</a:t>
                      </a:r>
                      <a:endParaRPr lang="en-AU" sz="1600" i="1" dirty="0">
                        <a:latin typeface="Cal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600" dirty="0">
                          <a:latin typeface="Calbri"/>
                        </a:rPr>
                        <a:t>Will be classified as a risk food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600" dirty="0">
                          <a:latin typeface="Calbri"/>
                        </a:rPr>
                        <a:t>Will require a food safety management certificate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AU" sz="1600" dirty="0">
                          <a:latin typeface="Calbri"/>
                        </a:rPr>
                        <a:t>When: March 2027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161181"/>
                  </a:ext>
                </a:extLst>
              </a:tr>
              <a:tr h="813308"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Calbri"/>
                        </a:rPr>
                        <a:t>Pufferfish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600" dirty="0">
                          <a:latin typeface="Calbri"/>
                        </a:rPr>
                        <a:t>Tetrodotoxin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600" dirty="0">
                          <a:latin typeface="Calbri"/>
                        </a:rPr>
                        <a:t>Will be classified as a risk food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1600" dirty="0">
                          <a:latin typeface="Calbri"/>
                        </a:rPr>
                        <a:t>Will require foreign government certification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AU" sz="1600" dirty="0">
                          <a:latin typeface="Calbri"/>
                        </a:rPr>
                        <a:t>When: March 2028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854979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863FA687-EB24-AFCE-6472-B88B6DC1AE22}"/>
              </a:ext>
            </a:extLst>
          </p:cNvPr>
          <p:cNvSpPr txBox="1"/>
          <p:nvPr/>
        </p:nvSpPr>
        <p:spPr>
          <a:xfrm>
            <a:off x="0" y="6228042"/>
            <a:ext cx="1219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457200"/>
            <a:r>
              <a:rPr lang="en-AU" sz="1600" dirty="0">
                <a:latin typeface="Calibri "/>
              </a:rPr>
              <a:t>We use the </a:t>
            </a:r>
            <a:r>
              <a:rPr lang="en-AU" sz="1600" b="1" dirty="0">
                <a:latin typeface="Calibri "/>
                <a:hlinkClick r:id="rId3"/>
              </a:rPr>
              <a:t>Have Your Say</a:t>
            </a:r>
            <a:r>
              <a:rPr lang="en-AU" sz="1600" b="1" dirty="0">
                <a:latin typeface="Calibri "/>
              </a:rPr>
              <a:t> </a:t>
            </a:r>
            <a:r>
              <a:rPr lang="en-AU" sz="1600" dirty="0">
                <a:latin typeface="Calibri "/>
              </a:rPr>
              <a:t>platform to consult on proposed changes to food safety requirements for new risk foods</a:t>
            </a:r>
            <a:endParaRPr kumimoji="0" lang="en-AU" sz="1600" b="0" i="0" u="none" strike="noStrike" kern="1200" cap="none" spc="0" normalizeH="0" baseline="0" noProof="0" dirty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Calibri "/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9FF73F0A-D5F3-643D-8688-E0B72DBB2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941" y="1153154"/>
            <a:ext cx="10912416" cy="568297"/>
          </a:xfrm>
        </p:spPr>
        <p:txBody>
          <a:bodyPr>
            <a:normAutofit/>
          </a:bodyPr>
          <a:lstStyle/>
          <a:p>
            <a:r>
              <a:rPr lang="en-AU" sz="2800" b="1" dirty="0">
                <a:solidFill>
                  <a:srgbClr val="1F1F1F"/>
                </a:solidFill>
                <a:latin typeface="Calibri "/>
                <a:ea typeface="ＭＳ Ｐゴシック" panose="020B0600070205080204" pitchFamily="34" charset="-128"/>
              </a:rPr>
              <a:t>New Food Safety Requirements For Imported Foods</a:t>
            </a:r>
            <a:endParaRPr lang="en-AU" sz="2800" dirty="0">
              <a:latin typeface="Calibri 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141E47-3208-AE03-9EC2-4A1435CE2141}"/>
              </a:ext>
            </a:extLst>
          </p:cNvPr>
          <p:cNvSpPr/>
          <p:nvPr/>
        </p:nvSpPr>
        <p:spPr>
          <a:xfrm>
            <a:off x="0" y="-1"/>
            <a:ext cx="12192000" cy="1153155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35138337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9F7ED-9204-F59A-096D-3150A837C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F3007C3-9957-DB83-3CD9-CFE5614CF087}"/>
              </a:ext>
            </a:extLst>
          </p:cNvPr>
          <p:cNvGraphicFramePr>
            <a:graphicFrameLocks noGrp="1"/>
          </p:cNvGraphicFramePr>
          <p:nvPr/>
        </p:nvGraphicFramePr>
        <p:xfrm>
          <a:off x="443407" y="1724321"/>
          <a:ext cx="11305186" cy="421058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272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327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1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alibri "/>
                        </a:rPr>
                        <a:t>Page</a:t>
                      </a:r>
                    </a:p>
                  </a:txBody>
                  <a:tcPr marL="128016" marR="128016" marT="64008" marB="64008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Calibri "/>
                        </a:rPr>
                        <a:t>Description </a:t>
                      </a:r>
                    </a:p>
                  </a:txBody>
                  <a:tcPr marL="128016" marR="128016" marT="64008" marB="64008" anchor="ctr">
                    <a:solidFill>
                      <a:schemeClr val="bg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37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latin typeface="Calibri 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Imported food notices - DAFF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Calibri "/>
                      </a:endParaRPr>
                    </a:p>
                  </a:txBody>
                  <a:tcPr marL="128016" marR="128016" marT="64008" marB="6400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 "/>
                        </a:rPr>
                        <a:t>Provides information on changes to (food safety) requirements for food imported into Australia.</a:t>
                      </a:r>
                    </a:p>
                  </a:txBody>
                  <a:tcPr marL="128016" marR="128016" marT="64008" marB="64008"/>
                </a:tc>
                <a:extLst>
                  <a:ext uri="{0D108BD9-81ED-4DB2-BD59-A6C34878D82A}">
                    <a16:rowId xmlns:a16="http://schemas.microsoft.com/office/drawing/2014/main" val="771760480"/>
                  </a:ext>
                </a:extLst>
              </a:tr>
              <a:tr h="5237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Calibri 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Imported food legislation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Calibri "/>
                      </a:endParaRPr>
                    </a:p>
                  </a:txBody>
                  <a:tcPr marL="128016" marR="128016" marT="64008" marB="6400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 "/>
                        </a:rPr>
                        <a:t>Summarises imported food legislation, biosecurity laws and imported food laws.</a:t>
                      </a:r>
                    </a:p>
                  </a:txBody>
                  <a:tcPr marL="128016" marR="128016" marT="64008" marB="6400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66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latin typeface="Calibri 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BICON - Australian Biosecurity Import Conditions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Calibri "/>
                      </a:endParaRPr>
                    </a:p>
                  </a:txBody>
                  <a:tcPr marL="128016" marR="128016" marT="64008" marB="6400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 "/>
                        </a:rPr>
                        <a:t>BICON is a database that can help you determine: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 "/>
                        </a:rPr>
                        <a:t>1. </a:t>
                      </a:r>
                      <a:r>
                        <a:rPr lang="en-AU" sz="1400" dirty="0">
                          <a:solidFill>
                            <a:schemeClr val="tx1"/>
                          </a:solidFill>
                          <a:latin typeface="Calibri "/>
                        </a:rPr>
                        <a:t>what biosecurity import conditions exist and if an import permit is required, and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latin typeface="Calibri "/>
                        </a:rPr>
                        <a:t>2. what food safety requirements apply</a:t>
                      </a:r>
                      <a:endParaRPr lang="en-US" sz="1400" dirty="0">
                        <a:solidFill>
                          <a:schemeClr val="tx1"/>
                        </a:solidFill>
                        <a:latin typeface="Calibri "/>
                      </a:endParaRPr>
                    </a:p>
                  </a:txBody>
                  <a:tcPr marL="128016" marR="128016" marT="64008" marB="6400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51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latin typeface="Calibri 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Imported Food Inspection Scheme - DAFF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Calibri "/>
                      </a:endParaRPr>
                    </a:p>
                  </a:txBody>
                  <a:tcPr marL="128016" marR="128016" marT="64008" marB="6400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 "/>
                        </a:rPr>
                        <a:t>Summarises the IFIS and provides definitions of food categories, food safety recognition agreements, voluntary government certification, food inspection and failing food.</a:t>
                      </a:r>
                    </a:p>
                  </a:txBody>
                  <a:tcPr marL="128016" marR="128016" marT="64008" marB="6400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7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AU" sz="1400" dirty="0">
                          <a:solidFill>
                            <a:schemeClr val="tx1"/>
                          </a:solidFill>
                          <a:latin typeface="Calibri 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How to import food into Australia - DAFF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Calibri "/>
                      </a:endParaRPr>
                    </a:p>
                  </a:txBody>
                  <a:tcPr marL="128016" marR="128016" marT="64008" marB="6400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 "/>
                        </a:rPr>
                        <a:t>Provides an overview of considerations for importing food into Australia </a:t>
                      </a:r>
                    </a:p>
                  </a:txBody>
                  <a:tcPr marL="128016" marR="128016" marT="64008" marB="64008"/>
                </a:tc>
                <a:extLst>
                  <a:ext uri="{0D108BD9-81ED-4DB2-BD59-A6C34878D82A}">
                    <a16:rowId xmlns:a16="http://schemas.microsoft.com/office/drawing/2014/main" val="3412805359"/>
                  </a:ext>
                </a:extLst>
              </a:tr>
              <a:tr h="52374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Calibri 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Australia New Zealand Food Standards Code </a:t>
                      </a:r>
                      <a:endParaRPr lang="en-US" sz="1400" b="0" dirty="0">
                        <a:solidFill>
                          <a:schemeClr val="tx1"/>
                        </a:solidFill>
                        <a:latin typeface="Calibri "/>
                      </a:endParaRPr>
                    </a:p>
                  </a:txBody>
                  <a:tcPr marL="128016" marR="128016" marT="64008" marB="64008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 "/>
                        </a:rPr>
                        <a:t>Food Standards Australia New Zealand Food Standards Code 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Calibri "/>
                        </a:rPr>
                        <a:t>legislation page.</a:t>
                      </a:r>
                    </a:p>
                  </a:txBody>
                  <a:tcPr marL="128016" marR="128016" marT="64008" marB="64008"/>
                </a:tc>
                <a:extLst>
                  <a:ext uri="{0D108BD9-81ED-4DB2-BD59-A6C34878D82A}">
                    <a16:rowId xmlns:a16="http://schemas.microsoft.com/office/drawing/2014/main" val="2883546546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317ECAD4-CDAD-FF12-4CB0-39EC2E44B050}"/>
              </a:ext>
            </a:extLst>
          </p:cNvPr>
          <p:cNvSpPr txBox="1">
            <a:spLocks/>
          </p:cNvSpPr>
          <p:nvPr/>
        </p:nvSpPr>
        <p:spPr>
          <a:xfrm>
            <a:off x="443407" y="1173196"/>
            <a:ext cx="9658024" cy="5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800" b="1" dirty="0">
                <a:latin typeface="Calibri "/>
              </a:rPr>
              <a:t>For More Information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3E8E27-D1D7-5354-BD0C-AEE7B801F04B}"/>
              </a:ext>
            </a:extLst>
          </p:cNvPr>
          <p:cNvSpPr/>
          <p:nvPr/>
        </p:nvSpPr>
        <p:spPr>
          <a:xfrm>
            <a:off x="0" y="-109794"/>
            <a:ext cx="12192000" cy="1153155"/>
          </a:xfrm>
          <a:prstGeom prst="rect">
            <a:avLst/>
          </a:prstGeom>
          <a:blipFill dpi="0" rotWithShape="1"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atin typeface="Calibri "/>
            </a:endParaRPr>
          </a:p>
        </p:txBody>
      </p:sp>
    </p:spTree>
    <p:extLst>
      <p:ext uri="{BB962C8B-B14F-4D97-AF65-F5344CB8AC3E}">
        <p14:creationId xmlns:p14="http://schemas.microsoft.com/office/powerpoint/2010/main" val="2995353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Custom 1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7C878E"/>
    </a:accent1>
    <a:accent2>
      <a:srgbClr val="FF8674"/>
    </a:accent2>
    <a:accent3>
      <a:srgbClr val="F2A900"/>
    </a:accent3>
    <a:accent4>
      <a:srgbClr val="A7BDB1"/>
    </a:accent4>
    <a:accent5>
      <a:srgbClr val="007680"/>
    </a:accent5>
    <a:accent6>
      <a:srgbClr val="572932"/>
    </a:accent6>
    <a:hlink>
      <a:srgbClr val="59621D"/>
    </a:hlink>
    <a:folHlink>
      <a:srgbClr val="D5CB9F"/>
    </a:folHlink>
  </a:clrScheme>
  <a:fontScheme name="Office 2013 - 2022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 2013 - 2022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58e0c8f0-cb8c-458d-8ade-c30c1be0c6cd" xsi:nil="true"/>
    <Needscleaning xmlns="58e0c8f0-cb8c-458d-8ade-c30c1be0c6cd">true</Needscleaning>
    <lcf76f155ced4ddcb4097134ff3c332f xmlns="58e0c8f0-cb8c-458d-8ade-c30c1be0c6cd">
      <Terms xmlns="http://schemas.microsoft.com/office/infopath/2007/PartnerControls"/>
    </lcf76f155ced4ddcb4097134ff3c332f>
    <TaxCatchAll xmlns="81c01dc6-2c49-4730-b140-874c95cac37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E2CF70F7B286F4FB93956DA7A4B352C" ma:contentTypeVersion="20" ma:contentTypeDescription="Create a new document." ma:contentTypeScope="" ma:versionID="b8be0ac602eec491f9df014d205768ad">
  <xsd:schema xmlns:xsd="http://www.w3.org/2001/XMLSchema" xmlns:xs="http://www.w3.org/2001/XMLSchema" xmlns:p="http://schemas.microsoft.com/office/2006/metadata/properties" xmlns:ns2="58e0c8f0-cb8c-458d-8ade-c30c1be0c6cd" xmlns:ns3="e804b271-6d48-4592-838f-10e1aed7a32d" xmlns:ns4="81c01dc6-2c49-4730-b140-874c95cac377" targetNamespace="http://schemas.microsoft.com/office/2006/metadata/properties" ma:root="true" ma:fieldsID="635b5c3be379591709264c54831a8dab" ns2:_="" ns3:_="" ns4:_="">
    <xsd:import namespace="58e0c8f0-cb8c-458d-8ade-c30c1be0c6cd"/>
    <xsd:import namespace="e804b271-6d48-4592-838f-10e1aed7a32d"/>
    <xsd:import namespace="81c01dc6-2c49-4730-b140-874c95cac3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_Flow_SignoffStatu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Needscleaning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e0c8f0-cb8c-458d-8ade-c30c1be0c6c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14" nillable="true" ma:displayName="Sign-off status" ma:internalName="Sign_x002d_off_x0020_status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881b4ab-c2b0-4b32-8bb7-29fb05a8de7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Needscleaning" ma:index="24" nillable="true" ma:displayName="Needs cleaning" ma:default="1" ma:format="Dropdown" ma:internalName="Needscleaning">
      <xsd:simpleType>
        <xsd:restriction base="dms:Boolean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804b271-6d48-4592-838f-10e1aed7a32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c01dc6-2c49-4730-b140-874c95cac377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1817ac3a-04ff-476e-b847-62139f7fee66}" ma:internalName="TaxCatchAll" ma:showField="CatchAllData" ma:web="e804b271-6d48-4592-838f-10e1aed7a32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BEF07E-1652-44AA-9CB4-7E6C1730FBC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F9E2CDB-7CED-4010-896E-E2F251EDB3F3}">
  <ds:schemaRefs>
    <ds:schemaRef ds:uri="http://schemas.microsoft.com/office/2006/metadata/properties"/>
    <ds:schemaRef ds:uri="http://schemas.microsoft.com/office/infopath/2007/PartnerControls"/>
    <ds:schemaRef ds:uri="58e0c8f0-cb8c-458d-8ade-c30c1be0c6cd"/>
    <ds:schemaRef ds:uri="81c01dc6-2c49-4730-b140-874c95cac377"/>
  </ds:schemaRefs>
</ds:datastoreItem>
</file>

<file path=customXml/itemProps3.xml><?xml version="1.0" encoding="utf-8"?>
<ds:datastoreItem xmlns:ds="http://schemas.openxmlformats.org/officeDocument/2006/customXml" ds:itemID="{91ACE8BB-094D-469A-8EA8-497C41ED7B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e0c8f0-cb8c-458d-8ade-c30c1be0c6cd"/>
    <ds:schemaRef ds:uri="e804b271-6d48-4592-838f-10e1aed7a32d"/>
    <ds:schemaRef ds:uri="81c01dc6-2c49-4730-b140-874c95cac3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933d8be6-3c40-4052-87a2-9c2adcba8759}" enabled="1" method="Privileged" siteId="{2be67eb7-400c-4b3f-a5a1-1258c0da069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3168</Words>
  <Application>Microsoft Office PowerPoint</Application>
  <PresentationFormat>Widescreen</PresentationFormat>
  <Paragraphs>427</Paragraphs>
  <Slides>42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Aptos</vt:lpstr>
      <vt:lpstr>Aptos Display</vt:lpstr>
      <vt:lpstr>Arial</vt:lpstr>
      <vt:lpstr>Calbri</vt:lpstr>
      <vt:lpstr>Calibri</vt:lpstr>
      <vt:lpstr>Calibri </vt:lpstr>
      <vt:lpstr>Office Theme</vt:lpstr>
      <vt:lpstr>Custom Design</vt:lpstr>
      <vt:lpstr>Biosecurity Update and Reforms 2026</vt:lpstr>
      <vt:lpstr>PowerPoint Presentation</vt:lpstr>
      <vt:lpstr>PowerPoint Presentation</vt:lpstr>
      <vt:lpstr>Sea Cargo Policy Reforms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STEPS Program Update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Biosecurity Pledge </vt:lpstr>
      <vt:lpstr>PowerPoint Presentation</vt:lpstr>
      <vt:lpstr>PowerPoint Presentation</vt:lpstr>
      <vt:lpstr>PowerPoint Presentation</vt:lpstr>
      <vt:lpstr>PowerPoint Presentation</vt:lpstr>
      <vt:lpstr>You and the law</vt:lpstr>
      <vt:lpstr>PowerPoint Presentation</vt:lpstr>
      <vt:lpstr>PowerPoint Presentation</vt:lpstr>
      <vt:lpstr>PowerPoint Presentation</vt:lpstr>
      <vt:lpstr>Approved Arrangements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Imported Food</vt:lpstr>
      <vt:lpstr>PowerPoint Presentation</vt:lpstr>
      <vt:lpstr>Sunsetting of Imported Food Legislation </vt:lpstr>
      <vt:lpstr>Legislative Instruments Under Review </vt:lpstr>
      <vt:lpstr>PowerPoint Presentation</vt:lpstr>
      <vt:lpstr>Managing Food Safety Risks</vt:lpstr>
      <vt:lpstr>New Food Safety Requirements For Imported Foods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Clear, Terese</cp:lastModifiedBy>
  <cp:revision>1</cp:revision>
  <dcterms:created xsi:type="dcterms:W3CDTF">2026-09-04T05:47:31Z</dcterms:created>
  <dcterms:modified xsi:type="dcterms:W3CDTF">2026-09-04T06:05:59Z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Text">
    <vt:lpwstr>OFFICIAL</vt:lpwstr>
  </property>
  <property fmtid="{D5CDD505-2E9C-101B-9397-08002B2CF9AE}" pid="3" name="ClassificationContentMarkingHeaderLocations">
    <vt:lpwstr>Office Theme:9</vt:lpwstr>
  </property>
  <property fmtid="{D5CDD505-2E9C-101B-9397-08002B2CF9AE}" pid="4" name="ClassificationContentMarkingHeaderText">
    <vt:lpwstr>OFFICIAL</vt:lpwstr>
  </property>
  <property fmtid="{D5CDD505-2E9C-101B-9397-08002B2CF9AE}" pid="5" name="MediaServiceImageTags">
    <vt:lpwstr/>
  </property>
  <property fmtid="{D5CDD505-2E9C-101B-9397-08002B2CF9AE}" pid="6" name="ContentTypeId">
    <vt:lpwstr>0x0101002E2CF70F7B286F4FB93956DA7A4B352C</vt:lpwstr>
  </property>
  <property fmtid="{D5CDD505-2E9C-101B-9397-08002B2CF9AE}" pid="7" name="ClassificationContentMarkingFooterLocations">
    <vt:lpwstr>Office Theme:10</vt:lpwstr>
  </property>
</Properties>
</file>