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2BF2953-E8A0-2498-564C-C086147CBCD8}" name="Warren, Josie" initials="WJ" userId="S::Josie.Warren@aff.gov.au::2fc088d0-306f-4c2b-9db9-f90c242cd974" providerId="AD"/>
  <p188:author id="{40E600BC-A0DF-9601-CA0E-B42DE98BAB35}" name="Mackay, David" initials="MD" userId="S::damackay@csu.edu.au::23211ce3-32b9-490b-b8b3-d63fddfb35b9" providerId="AD"/>
  <p188:author id="{2EB587F2-EF9C-F1C5-F252-095A647B005A}" name="Judd, Alannah" initials="AJ" userId="S::Alannah.Judd@aff.gov.au::5462a426-0364-4b8a-943a-a487cd34d3d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9D0ADA-029D-4A2D-A2EC-AC7F7B4D469E}" v="3" dt="2026-04-20T05:34:22.5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12" d="100"/>
          <a:sy n="112" d="100"/>
        </p:scale>
        <p:origin x="55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8/10/relationships/authors" Target="author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6DE2A-87CB-B0F0-B538-36255A2A092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CB845D1C-9627-FF95-8168-CCAB2E9099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587D256A-D295-B783-EE72-7E1C6F360D6E}"/>
              </a:ext>
            </a:extLst>
          </p:cNvPr>
          <p:cNvSpPr>
            <a:spLocks noGrp="1"/>
          </p:cNvSpPr>
          <p:nvPr>
            <p:ph type="dt" sz="half" idx="10"/>
          </p:nvPr>
        </p:nvSpPr>
        <p:spPr/>
        <p:txBody>
          <a:bodyPr/>
          <a:lstStyle/>
          <a:p>
            <a:fld id="{A0063EBC-5CA4-401B-9168-868C0574DFFC}" type="datetimeFigureOut">
              <a:rPr lang="en-AU" smtClean="0"/>
              <a:t>20/04/2026</a:t>
            </a:fld>
            <a:endParaRPr lang="en-AU"/>
          </a:p>
        </p:txBody>
      </p:sp>
      <p:sp>
        <p:nvSpPr>
          <p:cNvPr id="5" name="Footer Placeholder 4">
            <a:extLst>
              <a:ext uri="{FF2B5EF4-FFF2-40B4-BE49-F238E27FC236}">
                <a16:creationId xmlns:a16="http://schemas.microsoft.com/office/drawing/2014/main" id="{FD8C31C3-8719-FAC4-77D8-E7BA15DC9B0F}"/>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972F17E0-14FB-5999-29E7-88134DAD5E49}"/>
              </a:ext>
            </a:extLst>
          </p:cNvPr>
          <p:cNvSpPr>
            <a:spLocks noGrp="1"/>
          </p:cNvSpPr>
          <p:nvPr>
            <p:ph type="sldNum" sz="quarter" idx="12"/>
          </p:nvPr>
        </p:nvSpPr>
        <p:spPr/>
        <p:txBody>
          <a:bodyPr/>
          <a:lstStyle/>
          <a:p>
            <a:fld id="{0E5E19F1-64DF-46DB-BDD6-DC2F20B21B0C}" type="slidenum">
              <a:rPr lang="en-AU" smtClean="0"/>
              <a:t>‹#›</a:t>
            </a:fld>
            <a:endParaRPr lang="en-AU"/>
          </a:p>
        </p:txBody>
      </p:sp>
    </p:spTree>
    <p:extLst>
      <p:ext uri="{BB962C8B-B14F-4D97-AF65-F5344CB8AC3E}">
        <p14:creationId xmlns:p14="http://schemas.microsoft.com/office/powerpoint/2010/main" val="3767399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E8663-35F8-0781-58BB-043A2A8A122E}"/>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CA79CD91-804B-272A-4233-4690B1B3C2B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A50BAF45-E92B-307A-6EF6-3E4E02372B7A}"/>
              </a:ext>
            </a:extLst>
          </p:cNvPr>
          <p:cNvSpPr>
            <a:spLocks noGrp="1"/>
          </p:cNvSpPr>
          <p:nvPr>
            <p:ph type="dt" sz="half" idx="10"/>
          </p:nvPr>
        </p:nvSpPr>
        <p:spPr/>
        <p:txBody>
          <a:bodyPr/>
          <a:lstStyle/>
          <a:p>
            <a:fld id="{A0063EBC-5CA4-401B-9168-868C0574DFFC}" type="datetimeFigureOut">
              <a:rPr lang="en-AU" smtClean="0"/>
              <a:t>20/04/2026</a:t>
            </a:fld>
            <a:endParaRPr lang="en-AU"/>
          </a:p>
        </p:txBody>
      </p:sp>
      <p:sp>
        <p:nvSpPr>
          <p:cNvPr id="5" name="Footer Placeholder 4">
            <a:extLst>
              <a:ext uri="{FF2B5EF4-FFF2-40B4-BE49-F238E27FC236}">
                <a16:creationId xmlns:a16="http://schemas.microsoft.com/office/drawing/2014/main" id="{638A8869-88CA-4583-BD38-B657F92A36A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16980613-1428-108D-9FAB-46E69164495B}"/>
              </a:ext>
            </a:extLst>
          </p:cNvPr>
          <p:cNvSpPr>
            <a:spLocks noGrp="1"/>
          </p:cNvSpPr>
          <p:nvPr>
            <p:ph type="sldNum" sz="quarter" idx="12"/>
          </p:nvPr>
        </p:nvSpPr>
        <p:spPr/>
        <p:txBody>
          <a:bodyPr/>
          <a:lstStyle/>
          <a:p>
            <a:fld id="{0E5E19F1-64DF-46DB-BDD6-DC2F20B21B0C}" type="slidenum">
              <a:rPr lang="en-AU" smtClean="0"/>
              <a:t>‹#›</a:t>
            </a:fld>
            <a:endParaRPr lang="en-AU"/>
          </a:p>
        </p:txBody>
      </p:sp>
    </p:spTree>
    <p:extLst>
      <p:ext uri="{BB962C8B-B14F-4D97-AF65-F5344CB8AC3E}">
        <p14:creationId xmlns:p14="http://schemas.microsoft.com/office/powerpoint/2010/main" val="2194387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7886BB0-C2CB-9852-E1C1-D6324BC89E5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7FD6B314-B770-D1FD-8EDD-556DF08886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D6952DA-FE3E-CADD-0FF8-B9047550ED17}"/>
              </a:ext>
            </a:extLst>
          </p:cNvPr>
          <p:cNvSpPr>
            <a:spLocks noGrp="1"/>
          </p:cNvSpPr>
          <p:nvPr>
            <p:ph type="dt" sz="half" idx="10"/>
          </p:nvPr>
        </p:nvSpPr>
        <p:spPr/>
        <p:txBody>
          <a:bodyPr/>
          <a:lstStyle/>
          <a:p>
            <a:fld id="{A0063EBC-5CA4-401B-9168-868C0574DFFC}" type="datetimeFigureOut">
              <a:rPr lang="en-AU" smtClean="0"/>
              <a:t>20/04/2026</a:t>
            </a:fld>
            <a:endParaRPr lang="en-AU"/>
          </a:p>
        </p:txBody>
      </p:sp>
      <p:sp>
        <p:nvSpPr>
          <p:cNvPr id="5" name="Footer Placeholder 4">
            <a:extLst>
              <a:ext uri="{FF2B5EF4-FFF2-40B4-BE49-F238E27FC236}">
                <a16:creationId xmlns:a16="http://schemas.microsoft.com/office/drawing/2014/main" id="{70B2CDA9-5C91-B173-9372-A5DD9676ECA2}"/>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2BD881D-E678-FE62-3B50-9AE4261D1323}"/>
              </a:ext>
            </a:extLst>
          </p:cNvPr>
          <p:cNvSpPr>
            <a:spLocks noGrp="1"/>
          </p:cNvSpPr>
          <p:nvPr>
            <p:ph type="sldNum" sz="quarter" idx="12"/>
          </p:nvPr>
        </p:nvSpPr>
        <p:spPr/>
        <p:txBody>
          <a:bodyPr/>
          <a:lstStyle/>
          <a:p>
            <a:fld id="{0E5E19F1-64DF-46DB-BDD6-DC2F20B21B0C}" type="slidenum">
              <a:rPr lang="en-AU" smtClean="0"/>
              <a:t>‹#›</a:t>
            </a:fld>
            <a:endParaRPr lang="en-AU"/>
          </a:p>
        </p:txBody>
      </p:sp>
    </p:spTree>
    <p:extLst>
      <p:ext uri="{BB962C8B-B14F-4D97-AF65-F5344CB8AC3E}">
        <p14:creationId xmlns:p14="http://schemas.microsoft.com/office/powerpoint/2010/main" val="2086080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3B171-45D7-C257-B3A4-CBE0F825062A}"/>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00B0FAA0-73E6-CA4C-9B0E-E845E28B37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BA33C3D-B963-FB36-98CD-8F32BEDFE6E2}"/>
              </a:ext>
            </a:extLst>
          </p:cNvPr>
          <p:cNvSpPr>
            <a:spLocks noGrp="1"/>
          </p:cNvSpPr>
          <p:nvPr>
            <p:ph type="dt" sz="half" idx="10"/>
          </p:nvPr>
        </p:nvSpPr>
        <p:spPr/>
        <p:txBody>
          <a:bodyPr/>
          <a:lstStyle/>
          <a:p>
            <a:fld id="{A0063EBC-5CA4-401B-9168-868C0574DFFC}" type="datetimeFigureOut">
              <a:rPr lang="en-AU" smtClean="0"/>
              <a:t>20/04/2026</a:t>
            </a:fld>
            <a:endParaRPr lang="en-AU"/>
          </a:p>
        </p:txBody>
      </p:sp>
      <p:sp>
        <p:nvSpPr>
          <p:cNvPr id="5" name="Footer Placeholder 4">
            <a:extLst>
              <a:ext uri="{FF2B5EF4-FFF2-40B4-BE49-F238E27FC236}">
                <a16:creationId xmlns:a16="http://schemas.microsoft.com/office/drawing/2014/main" id="{1AE41984-E062-0B35-347A-DA08BFBCA8B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84EF214B-D656-C53C-5C50-6131AEA9AFDD}"/>
              </a:ext>
            </a:extLst>
          </p:cNvPr>
          <p:cNvSpPr>
            <a:spLocks noGrp="1"/>
          </p:cNvSpPr>
          <p:nvPr>
            <p:ph type="sldNum" sz="quarter" idx="12"/>
          </p:nvPr>
        </p:nvSpPr>
        <p:spPr/>
        <p:txBody>
          <a:bodyPr/>
          <a:lstStyle/>
          <a:p>
            <a:fld id="{0E5E19F1-64DF-46DB-BDD6-DC2F20B21B0C}" type="slidenum">
              <a:rPr lang="en-AU" smtClean="0"/>
              <a:t>‹#›</a:t>
            </a:fld>
            <a:endParaRPr lang="en-AU"/>
          </a:p>
        </p:txBody>
      </p:sp>
    </p:spTree>
    <p:extLst>
      <p:ext uri="{BB962C8B-B14F-4D97-AF65-F5344CB8AC3E}">
        <p14:creationId xmlns:p14="http://schemas.microsoft.com/office/powerpoint/2010/main" val="3611313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9B289-6B77-9F04-1C1C-C6850ED5B4C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572499A3-7E55-5E70-DB3A-1B1E455F8F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678BC5-88E0-19B7-8536-C1A4EC47E9F4}"/>
              </a:ext>
            </a:extLst>
          </p:cNvPr>
          <p:cNvSpPr>
            <a:spLocks noGrp="1"/>
          </p:cNvSpPr>
          <p:nvPr>
            <p:ph type="dt" sz="half" idx="10"/>
          </p:nvPr>
        </p:nvSpPr>
        <p:spPr/>
        <p:txBody>
          <a:bodyPr/>
          <a:lstStyle/>
          <a:p>
            <a:fld id="{A0063EBC-5CA4-401B-9168-868C0574DFFC}" type="datetimeFigureOut">
              <a:rPr lang="en-AU" smtClean="0"/>
              <a:t>20/04/2026</a:t>
            </a:fld>
            <a:endParaRPr lang="en-AU"/>
          </a:p>
        </p:txBody>
      </p:sp>
      <p:sp>
        <p:nvSpPr>
          <p:cNvPr id="5" name="Footer Placeholder 4">
            <a:extLst>
              <a:ext uri="{FF2B5EF4-FFF2-40B4-BE49-F238E27FC236}">
                <a16:creationId xmlns:a16="http://schemas.microsoft.com/office/drawing/2014/main" id="{206BEDD4-F695-EADF-61D2-A307A7B0273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1C10105F-378A-1790-081E-3441685733C3}"/>
              </a:ext>
            </a:extLst>
          </p:cNvPr>
          <p:cNvSpPr>
            <a:spLocks noGrp="1"/>
          </p:cNvSpPr>
          <p:nvPr>
            <p:ph type="sldNum" sz="quarter" idx="12"/>
          </p:nvPr>
        </p:nvSpPr>
        <p:spPr/>
        <p:txBody>
          <a:bodyPr/>
          <a:lstStyle/>
          <a:p>
            <a:fld id="{0E5E19F1-64DF-46DB-BDD6-DC2F20B21B0C}" type="slidenum">
              <a:rPr lang="en-AU" smtClean="0"/>
              <a:t>‹#›</a:t>
            </a:fld>
            <a:endParaRPr lang="en-AU"/>
          </a:p>
        </p:txBody>
      </p:sp>
    </p:spTree>
    <p:extLst>
      <p:ext uri="{BB962C8B-B14F-4D97-AF65-F5344CB8AC3E}">
        <p14:creationId xmlns:p14="http://schemas.microsoft.com/office/powerpoint/2010/main" val="2723099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50C70-AFB3-E7AF-28C0-457292BE3BCD}"/>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D8941FBF-9B36-0C5A-2F79-F32E70B1CAD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42CBD1FB-5FA0-BF00-87CF-598D38AD7B6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661F5E4A-ABDF-A27C-BB52-73AB06088B63}"/>
              </a:ext>
            </a:extLst>
          </p:cNvPr>
          <p:cNvSpPr>
            <a:spLocks noGrp="1"/>
          </p:cNvSpPr>
          <p:nvPr>
            <p:ph type="dt" sz="half" idx="10"/>
          </p:nvPr>
        </p:nvSpPr>
        <p:spPr/>
        <p:txBody>
          <a:bodyPr/>
          <a:lstStyle/>
          <a:p>
            <a:fld id="{A0063EBC-5CA4-401B-9168-868C0574DFFC}" type="datetimeFigureOut">
              <a:rPr lang="en-AU" smtClean="0"/>
              <a:t>20/04/2026</a:t>
            </a:fld>
            <a:endParaRPr lang="en-AU"/>
          </a:p>
        </p:txBody>
      </p:sp>
      <p:sp>
        <p:nvSpPr>
          <p:cNvPr id="6" name="Footer Placeholder 5">
            <a:extLst>
              <a:ext uri="{FF2B5EF4-FFF2-40B4-BE49-F238E27FC236}">
                <a16:creationId xmlns:a16="http://schemas.microsoft.com/office/drawing/2014/main" id="{4BABD518-8FC0-A151-3433-DFAA5ECF9CE5}"/>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012B868E-7992-8672-3931-0ED23D76881C}"/>
              </a:ext>
            </a:extLst>
          </p:cNvPr>
          <p:cNvSpPr>
            <a:spLocks noGrp="1"/>
          </p:cNvSpPr>
          <p:nvPr>
            <p:ph type="sldNum" sz="quarter" idx="12"/>
          </p:nvPr>
        </p:nvSpPr>
        <p:spPr/>
        <p:txBody>
          <a:bodyPr/>
          <a:lstStyle/>
          <a:p>
            <a:fld id="{0E5E19F1-64DF-46DB-BDD6-DC2F20B21B0C}" type="slidenum">
              <a:rPr lang="en-AU" smtClean="0"/>
              <a:t>‹#›</a:t>
            </a:fld>
            <a:endParaRPr lang="en-AU"/>
          </a:p>
        </p:txBody>
      </p:sp>
    </p:spTree>
    <p:extLst>
      <p:ext uri="{BB962C8B-B14F-4D97-AF65-F5344CB8AC3E}">
        <p14:creationId xmlns:p14="http://schemas.microsoft.com/office/powerpoint/2010/main" val="2490603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486E7-2A8D-8453-27CA-4A74D3A83A0B}"/>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E8CD8D2A-8D07-CFDF-71C9-45DD33762C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E3A2F8A-32F7-933E-3B42-0473297BCCA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6E6D161D-B444-8821-79E6-EB5549C07E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BFCE878-5E7F-230F-327B-A9956BCFE3D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41063420-5B2B-5A97-C36C-35706215D8CB}"/>
              </a:ext>
            </a:extLst>
          </p:cNvPr>
          <p:cNvSpPr>
            <a:spLocks noGrp="1"/>
          </p:cNvSpPr>
          <p:nvPr>
            <p:ph type="dt" sz="half" idx="10"/>
          </p:nvPr>
        </p:nvSpPr>
        <p:spPr/>
        <p:txBody>
          <a:bodyPr/>
          <a:lstStyle/>
          <a:p>
            <a:fld id="{A0063EBC-5CA4-401B-9168-868C0574DFFC}" type="datetimeFigureOut">
              <a:rPr lang="en-AU" smtClean="0"/>
              <a:t>20/04/2026</a:t>
            </a:fld>
            <a:endParaRPr lang="en-AU"/>
          </a:p>
        </p:txBody>
      </p:sp>
      <p:sp>
        <p:nvSpPr>
          <p:cNvPr id="8" name="Footer Placeholder 7">
            <a:extLst>
              <a:ext uri="{FF2B5EF4-FFF2-40B4-BE49-F238E27FC236}">
                <a16:creationId xmlns:a16="http://schemas.microsoft.com/office/drawing/2014/main" id="{2756C9D0-9DAD-1C74-C813-061F0E1E946B}"/>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D3E7988B-9D13-CDA0-FCEF-B9101682DC9D}"/>
              </a:ext>
            </a:extLst>
          </p:cNvPr>
          <p:cNvSpPr>
            <a:spLocks noGrp="1"/>
          </p:cNvSpPr>
          <p:nvPr>
            <p:ph type="sldNum" sz="quarter" idx="12"/>
          </p:nvPr>
        </p:nvSpPr>
        <p:spPr/>
        <p:txBody>
          <a:bodyPr/>
          <a:lstStyle/>
          <a:p>
            <a:fld id="{0E5E19F1-64DF-46DB-BDD6-DC2F20B21B0C}" type="slidenum">
              <a:rPr lang="en-AU" smtClean="0"/>
              <a:t>‹#›</a:t>
            </a:fld>
            <a:endParaRPr lang="en-AU"/>
          </a:p>
        </p:txBody>
      </p:sp>
    </p:spTree>
    <p:extLst>
      <p:ext uri="{BB962C8B-B14F-4D97-AF65-F5344CB8AC3E}">
        <p14:creationId xmlns:p14="http://schemas.microsoft.com/office/powerpoint/2010/main" val="1289026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2FA06-008C-56FD-5A62-EA3DB70F8FF5}"/>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75E3CA32-3900-0FA6-E060-4F8C4086C013}"/>
              </a:ext>
            </a:extLst>
          </p:cNvPr>
          <p:cNvSpPr>
            <a:spLocks noGrp="1"/>
          </p:cNvSpPr>
          <p:nvPr>
            <p:ph type="dt" sz="half" idx="10"/>
          </p:nvPr>
        </p:nvSpPr>
        <p:spPr/>
        <p:txBody>
          <a:bodyPr/>
          <a:lstStyle/>
          <a:p>
            <a:fld id="{A0063EBC-5CA4-401B-9168-868C0574DFFC}" type="datetimeFigureOut">
              <a:rPr lang="en-AU" smtClean="0"/>
              <a:t>20/04/2026</a:t>
            </a:fld>
            <a:endParaRPr lang="en-AU"/>
          </a:p>
        </p:txBody>
      </p:sp>
      <p:sp>
        <p:nvSpPr>
          <p:cNvPr id="4" name="Footer Placeholder 3">
            <a:extLst>
              <a:ext uri="{FF2B5EF4-FFF2-40B4-BE49-F238E27FC236}">
                <a16:creationId xmlns:a16="http://schemas.microsoft.com/office/drawing/2014/main" id="{4BDDE38D-19CB-F792-4A7C-2AA8725F2CA3}"/>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82BB2BB6-FC15-D04A-94F5-040444CA30B6}"/>
              </a:ext>
            </a:extLst>
          </p:cNvPr>
          <p:cNvSpPr>
            <a:spLocks noGrp="1"/>
          </p:cNvSpPr>
          <p:nvPr>
            <p:ph type="sldNum" sz="quarter" idx="12"/>
          </p:nvPr>
        </p:nvSpPr>
        <p:spPr/>
        <p:txBody>
          <a:bodyPr/>
          <a:lstStyle/>
          <a:p>
            <a:fld id="{0E5E19F1-64DF-46DB-BDD6-DC2F20B21B0C}" type="slidenum">
              <a:rPr lang="en-AU" smtClean="0"/>
              <a:t>‹#›</a:t>
            </a:fld>
            <a:endParaRPr lang="en-AU"/>
          </a:p>
        </p:txBody>
      </p:sp>
    </p:spTree>
    <p:extLst>
      <p:ext uri="{BB962C8B-B14F-4D97-AF65-F5344CB8AC3E}">
        <p14:creationId xmlns:p14="http://schemas.microsoft.com/office/powerpoint/2010/main" val="3482268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063DD8-ADFF-178F-6DB7-647DF2A76F94}"/>
              </a:ext>
            </a:extLst>
          </p:cNvPr>
          <p:cNvSpPr>
            <a:spLocks noGrp="1"/>
          </p:cNvSpPr>
          <p:nvPr>
            <p:ph type="dt" sz="half" idx="10"/>
          </p:nvPr>
        </p:nvSpPr>
        <p:spPr/>
        <p:txBody>
          <a:bodyPr/>
          <a:lstStyle/>
          <a:p>
            <a:fld id="{A0063EBC-5CA4-401B-9168-868C0574DFFC}" type="datetimeFigureOut">
              <a:rPr lang="en-AU" smtClean="0"/>
              <a:t>20/04/2026</a:t>
            </a:fld>
            <a:endParaRPr lang="en-AU"/>
          </a:p>
        </p:txBody>
      </p:sp>
      <p:sp>
        <p:nvSpPr>
          <p:cNvPr id="3" name="Footer Placeholder 2">
            <a:extLst>
              <a:ext uri="{FF2B5EF4-FFF2-40B4-BE49-F238E27FC236}">
                <a16:creationId xmlns:a16="http://schemas.microsoft.com/office/drawing/2014/main" id="{99F4D210-8013-D072-AEA7-C1339FF6C559}"/>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03CB13DA-7200-05A1-7BB4-BBA624FEB295}"/>
              </a:ext>
            </a:extLst>
          </p:cNvPr>
          <p:cNvSpPr>
            <a:spLocks noGrp="1"/>
          </p:cNvSpPr>
          <p:nvPr>
            <p:ph type="sldNum" sz="quarter" idx="12"/>
          </p:nvPr>
        </p:nvSpPr>
        <p:spPr/>
        <p:txBody>
          <a:bodyPr/>
          <a:lstStyle/>
          <a:p>
            <a:fld id="{0E5E19F1-64DF-46DB-BDD6-DC2F20B21B0C}" type="slidenum">
              <a:rPr lang="en-AU" smtClean="0"/>
              <a:t>‹#›</a:t>
            </a:fld>
            <a:endParaRPr lang="en-AU"/>
          </a:p>
        </p:txBody>
      </p:sp>
    </p:spTree>
    <p:extLst>
      <p:ext uri="{BB962C8B-B14F-4D97-AF65-F5344CB8AC3E}">
        <p14:creationId xmlns:p14="http://schemas.microsoft.com/office/powerpoint/2010/main" val="307987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E9123-1C22-8C20-BEE0-8E68C6898B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5DCBCF74-4C2D-6829-4387-B3AA2EB8F1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4886B567-7E06-BAA9-718A-99870BF17D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D0399A-8465-FD20-D912-07B242EE4BE7}"/>
              </a:ext>
            </a:extLst>
          </p:cNvPr>
          <p:cNvSpPr>
            <a:spLocks noGrp="1"/>
          </p:cNvSpPr>
          <p:nvPr>
            <p:ph type="dt" sz="half" idx="10"/>
          </p:nvPr>
        </p:nvSpPr>
        <p:spPr/>
        <p:txBody>
          <a:bodyPr/>
          <a:lstStyle/>
          <a:p>
            <a:fld id="{A0063EBC-5CA4-401B-9168-868C0574DFFC}" type="datetimeFigureOut">
              <a:rPr lang="en-AU" smtClean="0"/>
              <a:t>20/04/2026</a:t>
            </a:fld>
            <a:endParaRPr lang="en-AU"/>
          </a:p>
        </p:txBody>
      </p:sp>
      <p:sp>
        <p:nvSpPr>
          <p:cNvPr id="6" name="Footer Placeholder 5">
            <a:extLst>
              <a:ext uri="{FF2B5EF4-FFF2-40B4-BE49-F238E27FC236}">
                <a16:creationId xmlns:a16="http://schemas.microsoft.com/office/drawing/2014/main" id="{8BF24CE9-A073-3FE5-C8E9-F699C4A2B1D9}"/>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A30CD26-ED44-4AB5-9C62-CA88DC19B06F}"/>
              </a:ext>
            </a:extLst>
          </p:cNvPr>
          <p:cNvSpPr>
            <a:spLocks noGrp="1"/>
          </p:cNvSpPr>
          <p:nvPr>
            <p:ph type="sldNum" sz="quarter" idx="12"/>
          </p:nvPr>
        </p:nvSpPr>
        <p:spPr/>
        <p:txBody>
          <a:bodyPr/>
          <a:lstStyle/>
          <a:p>
            <a:fld id="{0E5E19F1-64DF-46DB-BDD6-DC2F20B21B0C}" type="slidenum">
              <a:rPr lang="en-AU" smtClean="0"/>
              <a:t>‹#›</a:t>
            </a:fld>
            <a:endParaRPr lang="en-AU"/>
          </a:p>
        </p:txBody>
      </p:sp>
    </p:spTree>
    <p:extLst>
      <p:ext uri="{BB962C8B-B14F-4D97-AF65-F5344CB8AC3E}">
        <p14:creationId xmlns:p14="http://schemas.microsoft.com/office/powerpoint/2010/main" val="2992226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5673B-1748-A215-D1C4-FCEBD5E803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FF770724-5956-750A-3E9A-155817D0E19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A5C8A1C8-3A0C-590A-817B-CD0022F205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0F5799-4D23-F6DB-EF06-A8ECF1BE2B9A}"/>
              </a:ext>
            </a:extLst>
          </p:cNvPr>
          <p:cNvSpPr>
            <a:spLocks noGrp="1"/>
          </p:cNvSpPr>
          <p:nvPr>
            <p:ph type="dt" sz="half" idx="10"/>
          </p:nvPr>
        </p:nvSpPr>
        <p:spPr/>
        <p:txBody>
          <a:bodyPr/>
          <a:lstStyle/>
          <a:p>
            <a:fld id="{A0063EBC-5CA4-401B-9168-868C0574DFFC}" type="datetimeFigureOut">
              <a:rPr lang="en-AU" smtClean="0"/>
              <a:t>20/04/2026</a:t>
            </a:fld>
            <a:endParaRPr lang="en-AU"/>
          </a:p>
        </p:txBody>
      </p:sp>
      <p:sp>
        <p:nvSpPr>
          <p:cNvPr id="6" name="Footer Placeholder 5">
            <a:extLst>
              <a:ext uri="{FF2B5EF4-FFF2-40B4-BE49-F238E27FC236}">
                <a16:creationId xmlns:a16="http://schemas.microsoft.com/office/drawing/2014/main" id="{CC6798C2-1650-2889-D245-EEAAE85D9A7C}"/>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2F518465-C7E4-5806-4DBC-ED5AC84CDF5D}"/>
              </a:ext>
            </a:extLst>
          </p:cNvPr>
          <p:cNvSpPr>
            <a:spLocks noGrp="1"/>
          </p:cNvSpPr>
          <p:nvPr>
            <p:ph type="sldNum" sz="quarter" idx="12"/>
          </p:nvPr>
        </p:nvSpPr>
        <p:spPr/>
        <p:txBody>
          <a:bodyPr/>
          <a:lstStyle/>
          <a:p>
            <a:fld id="{0E5E19F1-64DF-46DB-BDD6-DC2F20B21B0C}" type="slidenum">
              <a:rPr lang="en-AU" smtClean="0"/>
              <a:t>‹#›</a:t>
            </a:fld>
            <a:endParaRPr lang="en-AU"/>
          </a:p>
        </p:txBody>
      </p:sp>
    </p:spTree>
    <p:extLst>
      <p:ext uri="{BB962C8B-B14F-4D97-AF65-F5344CB8AC3E}">
        <p14:creationId xmlns:p14="http://schemas.microsoft.com/office/powerpoint/2010/main" val="241234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3A5EB75-C66F-43CC-AB02-FD0B81BE46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895A7F75-EB0F-76D0-1BC2-0F942963B0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BC69F133-6F73-BAAD-E1F3-BC6B164EB8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063EBC-5CA4-401B-9168-868C0574DFFC}" type="datetimeFigureOut">
              <a:rPr lang="en-AU" smtClean="0"/>
              <a:t>20/04/2026</a:t>
            </a:fld>
            <a:endParaRPr lang="en-AU"/>
          </a:p>
        </p:txBody>
      </p:sp>
      <p:sp>
        <p:nvSpPr>
          <p:cNvPr id="5" name="Footer Placeholder 4">
            <a:extLst>
              <a:ext uri="{FF2B5EF4-FFF2-40B4-BE49-F238E27FC236}">
                <a16:creationId xmlns:a16="http://schemas.microsoft.com/office/drawing/2014/main" id="{676D605A-D2A9-F7BE-3251-C202F99D2B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B8C058AE-6303-B090-09CC-9095533A4E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5E19F1-64DF-46DB-BDD6-DC2F20B21B0C}" type="slidenum">
              <a:rPr lang="en-AU" smtClean="0"/>
              <a:t>‹#›</a:t>
            </a:fld>
            <a:endParaRPr lang="en-AU"/>
          </a:p>
        </p:txBody>
      </p:sp>
      <p:sp>
        <p:nvSpPr>
          <p:cNvPr id="9" name="TextBox 8">
            <a:extLst>
              <a:ext uri="{FF2B5EF4-FFF2-40B4-BE49-F238E27FC236}">
                <a16:creationId xmlns:a16="http://schemas.microsoft.com/office/drawing/2014/main" id="{4DCB2675-E648-1C4A-DEDF-67FFE55BCE4F}"/>
              </a:ext>
            </a:extLst>
          </p:cNvPr>
          <p:cNvSpPr txBox="1"/>
          <p:nvPr userDrawn="1">
            <p:extLst>
              <p:ext uri="{1162E1C5-73C7-4A58-AE30-91384D911F3F}">
                <p184:classification xmlns:p184="http://schemas.microsoft.com/office/powerpoint/2018/4/main" val="hdr"/>
              </p:ext>
            </p:extLst>
          </p:nvPr>
        </p:nvSpPr>
        <p:spPr>
          <a:xfrm>
            <a:off x="5785612" y="63500"/>
            <a:ext cx="652463" cy="182880"/>
          </a:xfrm>
          <a:prstGeom prst="rect">
            <a:avLst/>
          </a:prstGeom>
        </p:spPr>
        <p:txBody>
          <a:bodyPr horzOverflow="overflow" lIns="0" tIns="0" rIns="0" bIns="0">
            <a:spAutoFit/>
          </a:bodyPr>
          <a:lstStyle/>
          <a:p>
            <a:pPr algn="l"/>
            <a:r>
              <a:rPr lang="en-AU" sz="1200">
                <a:solidFill>
                  <a:srgbClr val="FF0000">
                    <a:alpha val="50000"/>
                  </a:srgbClr>
                </a:solidFill>
                <a:latin typeface="Aptos" panose="020B0004020202020204" pitchFamily="34" charset="0"/>
              </a:rPr>
              <a:t>OFFICIAL</a:t>
            </a:r>
          </a:p>
        </p:txBody>
      </p:sp>
      <p:sp>
        <p:nvSpPr>
          <p:cNvPr id="10" name="TextBox 9">
            <a:extLst>
              <a:ext uri="{FF2B5EF4-FFF2-40B4-BE49-F238E27FC236}">
                <a16:creationId xmlns:a16="http://schemas.microsoft.com/office/drawing/2014/main" id="{407FAC80-2279-6ACD-CEB2-42EF9F053C82}"/>
              </a:ext>
            </a:extLst>
          </p:cNvPr>
          <p:cNvSpPr txBox="1"/>
          <p:nvPr userDrawn="1">
            <p:extLst>
              <p:ext uri="{1162E1C5-73C7-4A58-AE30-91384D911F3F}">
                <p184:classification xmlns:p184="http://schemas.microsoft.com/office/powerpoint/2018/4/main" val="ftr"/>
              </p:ext>
            </p:extLst>
          </p:nvPr>
        </p:nvSpPr>
        <p:spPr>
          <a:xfrm>
            <a:off x="5785612" y="6611620"/>
            <a:ext cx="652463" cy="182880"/>
          </a:xfrm>
          <a:prstGeom prst="rect">
            <a:avLst/>
          </a:prstGeom>
        </p:spPr>
        <p:txBody>
          <a:bodyPr horzOverflow="overflow" lIns="0" tIns="0" rIns="0" bIns="0">
            <a:spAutoFit/>
          </a:bodyPr>
          <a:lstStyle/>
          <a:p>
            <a:pPr algn="l"/>
            <a:r>
              <a:rPr lang="en-AU" sz="1200">
                <a:solidFill>
                  <a:srgbClr val="FF0000">
                    <a:alpha val="50000"/>
                  </a:srgbClr>
                </a:solidFill>
                <a:latin typeface="Aptos" panose="020B0004020202020204" pitchFamily="34" charset="0"/>
              </a:rPr>
              <a:t>OFFICIAL</a:t>
            </a:r>
          </a:p>
        </p:txBody>
      </p:sp>
    </p:spTree>
    <p:extLst>
      <p:ext uri="{BB962C8B-B14F-4D97-AF65-F5344CB8AC3E}">
        <p14:creationId xmlns:p14="http://schemas.microsoft.com/office/powerpoint/2010/main" val="6870721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hyperlink" Target="https://aus01.safelinks.protection.outlook.com/?url=https%3A%2F%2Fapp.au.safetyculture.com%2Finvite%2Forganisation%2FAU4c876b1b4e3d4965aeefb63453f54f42%3Finvite_owner%3Drole_62dedc03fc2f448982f58453806489b8&amp;data=05%7C02%7Cjane.hayes%40aff.gov.au%7C2fb2124d775e4163383f08de8afa66cc%7C2be67eb7400c4b3fa5a11258c0da0696%7C0%7C0%7C639101005314347721%7CUnknown%7CTWFpbGZsb3d8eyJFbXB0eU1hcGkiOnRydWUsIlYiOiIwLjAuMDAwMCIsIlAiOiJXaW4zMiIsIkFOIjoiTWFpbCIsIldUIjoyfQ%3D%3D%7C0%7C%7C%7C&amp;sdata=fxY2FN%2Fhd7MUx%2FtX0eZW0XydnDYMKyU0LpV7YuV3ZAA%3D&amp;reserved=0" TargetMode="External"/><Relationship Id="rId7" Type="http://schemas.openxmlformats.org/officeDocument/2006/relationships/image" Target="../media/image4.sv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svg"/><Relationship Id="rId11" Type="http://schemas.openxmlformats.org/officeDocument/2006/relationships/image" Target="../media/image8.png"/><Relationship Id="rId5" Type="http://schemas.openxmlformats.org/officeDocument/2006/relationships/image" Target="../media/image2.svg"/><Relationship Id="rId10" Type="http://schemas.openxmlformats.org/officeDocument/2006/relationships/image" Target="../media/image7.png"/><Relationship Id="rId4" Type="http://schemas.openxmlformats.org/officeDocument/2006/relationships/hyperlink" Target="mailto:atc@csu.edu.au" TargetMode="External"/><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6C0ACB3-4AD2-011B-5126-B74FA642D924}"/>
              </a:ext>
            </a:extLst>
          </p:cNvPr>
          <p:cNvSpPr/>
          <p:nvPr/>
        </p:nvSpPr>
        <p:spPr>
          <a:xfrm>
            <a:off x="0" y="-1"/>
            <a:ext cx="12192000" cy="992039"/>
          </a:xfrm>
          <a:prstGeom prst="rect">
            <a:avLst/>
          </a:prstGeom>
          <a:solidFill>
            <a:srgbClr val="924453"/>
          </a:solidFill>
          <a:ln>
            <a:solidFill>
              <a:srgbClr val="92445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5" name="TextBox 4">
            <a:extLst>
              <a:ext uri="{FF2B5EF4-FFF2-40B4-BE49-F238E27FC236}">
                <a16:creationId xmlns:a16="http://schemas.microsoft.com/office/drawing/2014/main" id="{2F873F32-4E24-EE74-FA81-2690A21C9E89}"/>
              </a:ext>
            </a:extLst>
          </p:cNvPr>
          <p:cNvSpPr txBox="1"/>
          <p:nvPr/>
        </p:nvSpPr>
        <p:spPr>
          <a:xfrm>
            <a:off x="155448" y="1081281"/>
            <a:ext cx="5358384" cy="2800767"/>
          </a:xfrm>
          <a:prstGeom prst="rect">
            <a:avLst/>
          </a:prstGeom>
          <a:noFill/>
          <a:ln w="38100">
            <a:solidFill>
              <a:srgbClr val="FEA346"/>
            </a:solidFill>
          </a:ln>
        </p:spPr>
        <p:txBody>
          <a:bodyPr wrap="square">
            <a:spAutoFit/>
          </a:bodyPr>
          <a:lstStyle/>
          <a:p>
            <a:r>
              <a:rPr lang="en-AU" sz="1600" b="1" dirty="0">
                <a:ea typeface="Calibri" panose="020F0502020204030204" pitchFamily="34" charset="0"/>
              </a:rPr>
              <a:t>Culture: Growing Dairy Exports focuses on understanding the regulatory decision-making process for export requirements. </a:t>
            </a:r>
          </a:p>
          <a:p>
            <a:r>
              <a:rPr lang="en-AU" sz="1200" dirty="0">
                <a:effectLst/>
                <a:ea typeface="Calibri" panose="020F0502020204030204" pitchFamily="34" charset="0"/>
              </a:rPr>
              <a:t>The course emphasises the importance of proactive-problem solving, root cause analysis, holistic regulatory approaches, critical thinking strategies and continuous improvement. It also shows how a learning culture can help better manage a dairy manufacturing business.</a:t>
            </a:r>
          </a:p>
          <a:p>
            <a:endParaRPr lang="en-AU" sz="1200" dirty="0"/>
          </a:p>
          <a:p>
            <a:r>
              <a:rPr lang="en-AU" sz="1200" dirty="0"/>
              <a:t>By completing the course, we hope that within your company there is a greater understanding of all users within the system and that it is up to you to be proactive in finding issues and use your problem solving and critical thinking skills to ensure action is taken to fix the issue and ensure it doesn’t occur again. You will understand the different roles within the system including the role and perspective of an export regulator and how we can all work as a team to continue to build Australia’s reputation of having quality and safe dairy products. </a:t>
            </a:r>
          </a:p>
        </p:txBody>
      </p:sp>
      <p:pic>
        <p:nvPicPr>
          <p:cNvPr id="8" name="Picture 7" descr="Text&#10;&#10;Description automatically generated">
            <a:extLst>
              <a:ext uri="{FF2B5EF4-FFF2-40B4-BE49-F238E27FC236}">
                <a16:creationId xmlns:a16="http://schemas.microsoft.com/office/drawing/2014/main" id="{555E79E9-C607-56D1-2BBE-45E8708F9BC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97673" y="196410"/>
            <a:ext cx="4094967" cy="574274"/>
          </a:xfrm>
          <a:prstGeom prst="rect">
            <a:avLst/>
          </a:prstGeom>
        </p:spPr>
      </p:pic>
      <p:sp>
        <p:nvSpPr>
          <p:cNvPr id="9" name="TextBox 8">
            <a:extLst>
              <a:ext uri="{FF2B5EF4-FFF2-40B4-BE49-F238E27FC236}">
                <a16:creationId xmlns:a16="http://schemas.microsoft.com/office/drawing/2014/main" id="{1A640F2D-DA46-973A-C700-73BBB7BFC22B}"/>
              </a:ext>
            </a:extLst>
          </p:cNvPr>
          <p:cNvSpPr txBox="1"/>
          <p:nvPr/>
        </p:nvSpPr>
        <p:spPr>
          <a:xfrm>
            <a:off x="-2874" y="218172"/>
            <a:ext cx="6098874" cy="715581"/>
          </a:xfrm>
          <a:prstGeom prst="rect">
            <a:avLst/>
          </a:prstGeom>
          <a:noFill/>
        </p:spPr>
        <p:txBody>
          <a:bodyPr wrap="square">
            <a:spAutoFit/>
          </a:bodyPr>
          <a:lstStyle/>
          <a:p>
            <a:pPr>
              <a:lnSpc>
                <a:spcPts val="2714"/>
              </a:lnSpc>
            </a:pPr>
            <a:r>
              <a:rPr lang="en-AU" sz="4000" dirty="0">
                <a:solidFill>
                  <a:schemeClr val="bg1"/>
                </a:solidFill>
              </a:rPr>
              <a:t>Industry Training</a:t>
            </a:r>
          </a:p>
          <a:p>
            <a:pPr>
              <a:tabLst>
                <a:tab pos="2865755" algn="ctr"/>
                <a:tab pos="5731510" algn="r"/>
              </a:tabLst>
            </a:pPr>
            <a:r>
              <a:rPr lang="en-AU" sz="1800"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Culture: Growing Dairy Exports</a:t>
            </a:r>
          </a:p>
        </p:txBody>
      </p:sp>
      <p:grpSp>
        <p:nvGrpSpPr>
          <p:cNvPr id="3" name="Group 2">
            <a:extLst>
              <a:ext uri="{FF2B5EF4-FFF2-40B4-BE49-F238E27FC236}">
                <a16:creationId xmlns:a16="http://schemas.microsoft.com/office/drawing/2014/main" id="{3AB338A1-4517-12D4-E5C3-62439DD59E04}"/>
              </a:ext>
            </a:extLst>
          </p:cNvPr>
          <p:cNvGrpSpPr/>
          <p:nvPr/>
        </p:nvGrpSpPr>
        <p:grpSpPr>
          <a:xfrm>
            <a:off x="279068" y="3997282"/>
            <a:ext cx="11493077" cy="2837116"/>
            <a:chOff x="275755" y="3828224"/>
            <a:chExt cx="10417013" cy="2666220"/>
          </a:xfrm>
        </p:grpSpPr>
        <p:sp>
          <p:nvSpPr>
            <p:cNvPr id="2" name="Rectangle 1">
              <a:extLst>
                <a:ext uri="{FF2B5EF4-FFF2-40B4-BE49-F238E27FC236}">
                  <a16:creationId xmlns:a16="http://schemas.microsoft.com/office/drawing/2014/main" id="{1FA7BCBB-9A92-63D1-D1AB-132D9B14320C}"/>
                </a:ext>
              </a:extLst>
            </p:cNvPr>
            <p:cNvSpPr/>
            <p:nvPr/>
          </p:nvSpPr>
          <p:spPr>
            <a:xfrm>
              <a:off x="275755" y="3828224"/>
              <a:ext cx="10417013" cy="2646523"/>
            </a:xfrm>
            <a:prstGeom prst="rect">
              <a:avLst/>
            </a:prstGeom>
            <a:solidFill>
              <a:srgbClr val="E2C0DC"/>
            </a:solidFill>
            <a:ln>
              <a:solidFill>
                <a:srgbClr val="E2C0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7" name="TextBox 16">
              <a:extLst>
                <a:ext uri="{FF2B5EF4-FFF2-40B4-BE49-F238E27FC236}">
                  <a16:creationId xmlns:a16="http://schemas.microsoft.com/office/drawing/2014/main" id="{89889B3C-81B7-8465-8505-B261333AA2D2}"/>
                </a:ext>
              </a:extLst>
            </p:cNvPr>
            <p:cNvSpPr txBox="1"/>
            <p:nvPr/>
          </p:nvSpPr>
          <p:spPr>
            <a:xfrm>
              <a:off x="402629" y="3847921"/>
              <a:ext cx="8467872" cy="2646523"/>
            </a:xfrm>
            <a:prstGeom prst="rect">
              <a:avLst/>
            </a:prstGeom>
            <a:noFill/>
          </p:spPr>
          <p:txBody>
            <a:bodyPr wrap="square" rtlCol="0">
              <a:spAutoFit/>
            </a:bodyPr>
            <a:lstStyle/>
            <a:p>
              <a:pPr algn="ctr"/>
              <a:r>
                <a:rPr lang="en-AU" sz="1600" b="1" dirty="0"/>
                <a:t>The complete course is now available to you</a:t>
              </a:r>
              <a:endParaRPr lang="en-AU" sz="1200" dirty="0"/>
            </a:p>
            <a:p>
              <a:pPr marL="342900" indent="-342900">
                <a:buFont typeface="+mj-lt"/>
                <a:buAutoNum type="arabicPeriod"/>
              </a:pPr>
              <a:r>
                <a:rPr lang="en-AU" sz="1200" b="1" dirty="0"/>
                <a:t>A growth industry</a:t>
              </a:r>
            </a:p>
            <a:p>
              <a:pPr lvl="1"/>
              <a:r>
                <a:rPr lang="en-AU" sz="1200" dirty="0"/>
                <a:t>Further develop your understanding of Market access, proactive problem solving and effective communication. </a:t>
              </a:r>
            </a:p>
            <a:p>
              <a:pPr marL="342900" indent="-342900">
                <a:buFont typeface="+mj-lt"/>
                <a:buAutoNum type="arabicPeriod"/>
              </a:pPr>
              <a:r>
                <a:rPr lang="en-AU" sz="1200" b="1" dirty="0"/>
                <a:t>Growing market access</a:t>
              </a:r>
            </a:p>
            <a:p>
              <a:pPr lvl="1"/>
              <a:r>
                <a:rPr lang="en-AU" sz="1200" dirty="0"/>
                <a:t>Get to know the process for becoming export registered, maintaining and growing export dairy market access. </a:t>
              </a:r>
            </a:p>
            <a:p>
              <a:pPr marL="342900" indent="-342900">
                <a:buFont typeface="+mj-lt"/>
                <a:buAutoNum type="arabicPeriod"/>
              </a:pPr>
              <a:r>
                <a:rPr lang="en-AU" sz="1200" b="1" dirty="0"/>
                <a:t>Root cause analysis</a:t>
              </a:r>
            </a:p>
            <a:p>
              <a:pPr lvl="1"/>
              <a:r>
                <a:rPr lang="en-AU" sz="1200" dirty="0"/>
                <a:t>Understand root cause analysis, systems thinking and continuous improvement practices to enhance problem solving and quality control.</a:t>
              </a:r>
            </a:p>
            <a:p>
              <a:pPr marL="342900" indent="-342900">
                <a:buFont typeface="+mj-lt"/>
                <a:buAutoNum type="arabicPeriod"/>
              </a:pPr>
              <a:r>
                <a:rPr lang="en-AU" sz="1200" b="1" dirty="0"/>
                <a:t>Culture is key</a:t>
              </a:r>
            </a:p>
            <a:p>
              <a:pPr lvl="1"/>
              <a:r>
                <a:rPr lang="en-AU" sz="1200" dirty="0">
                  <a:latin typeface="Calibri Light" panose="020F0302020204030204" pitchFamily="34" charset="0"/>
                  <a:ea typeface="Aptos" panose="020B0004020202020204" pitchFamily="34" charset="0"/>
                  <a:cs typeface="Aptos" panose="020B0004020202020204" pitchFamily="34" charset="0"/>
                </a:rPr>
                <a:t>Examine how culture influences outcomes and consider strategies to improve culture within dairy export manufacturing.</a:t>
              </a:r>
              <a:endParaRPr lang="en-AU" sz="1200" dirty="0"/>
            </a:p>
            <a:p>
              <a:pPr marL="342900" indent="-342900">
                <a:buFont typeface="+mj-lt"/>
                <a:buAutoNum type="arabicPeriod"/>
              </a:pPr>
              <a:r>
                <a:rPr lang="en-AU" sz="1200" b="1" dirty="0"/>
                <a:t>Set for growth</a:t>
              </a:r>
              <a:endParaRPr lang="en-AU" sz="1200" b="1" dirty="0">
                <a:latin typeface="Calibri Light" panose="020F0302020204030204" pitchFamily="34" charset="0"/>
              </a:endParaRPr>
            </a:p>
            <a:p>
              <a:pPr lvl="1"/>
              <a:r>
                <a:rPr lang="en-AU" sz="1200" dirty="0">
                  <a:latin typeface="Calibri Light" panose="020F0302020204030204" pitchFamily="34" charset="0"/>
                </a:rPr>
                <a:t>Consider the importance of being audit ready every day and working productively with regulators in growing export dairy manufacturing.</a:t>
              </a:r>
              <a:endParaRPr lang="en-AU" sz="1200" dirty="0"/>
            </a:p>
            <a:p>
              <a:pPr lvl="1"/>
              <a:endParaRPr lang="en-AU" sz="600" dirty="0"/>
            </a:p>
            <a:p>
              <a:pPr algn="ctr"/>
              <a:r>
                <a:rPr lang="en-AU" b="1" dirty="0"/>
                <a:t>Scan the QR code or click the </a:t>
              </a:r>
              <a:r>
                <a:rPr lang="en-AU" b="1" dirty="0">
                  <a:hlinkClick r:id="rId3"/>
                </a:rPr>
                <a:t>link</a:t>
              </a:r>
              <a:r>
                <a:rPr lang="en-AU" b="1" dirty="0"/>
                <a:t> to access the training modules </a:t>
              </a:r>
            </a:p>
            <a:p>
              <a:pPr algn="ctr">
                <a:spcBef>
                  <a:spcPts val="600"/>
                </a:spcBef>
              </a:pPr>
              <a:r>
                <a:rPr lang="en-AU" sz="1200" b="1" dirty="0"/>
                <a:t>Should you experience log-in issues, please email </a:t>
              </a:r>
              <a:r>
                <a:rPr lang="en-AU" sz="1200" b="1" dirty="0">
                  <a:hlinkClick r:id="rId4"/>
                </a:rPr>
                <a:t>atc@csu.edu.au</a:t>
              </a:r>
              <a:r>
                <a:rPr lang="en-AU" sz="1200" b="1" dirty="0"/>
                <a:t> with details of the issue</a:t>
              </a:r>
            </a:p>
          </p:txBody>
        </p:sp>
      </p:grpSp>
      <p:grpSp>
        <p:nvGrpSpPr>
          <p:cNvPr id="22" name="Group 21">
            <a:extLst>
              <a:ext uri="{FF2B5EF4-FFF2-40B4-BE49-F238E27FC236}">
                <a16:creationId xmlns:a16="http://schemas.microsoft.com/office/drawing/2014/main" id="{BDCFB417-53FF-5E08-7731-A4865A1D110E}"/>
              </a:ext>
            </a:extLst>
          </p:cNvPr>
          <p:cNvGrpSpPr/>
          <p:nvPr/>
        </p:nvGrpSpPr>
        <p:grpSpPr>
          <a:xfrm>
            <a:off x="5662716" y="1065287"/>
            <a:ext cx="6270203" cy="2831840"/>
            <a:chOff x="6039585" y="1062015"/>
            <a:chExt cx="5403088" cy="3171444"/>
          </a:xfrm>
        </p:grpSpPr>
        <p:sp>
          <p:nvSpPr>
            <p:cNvPr id="4" name="TextBox 3">
              <a:extLst>
                <a:ext uri="{FF2B5EF4-FFF2-40B4-BE49-F238E27FC236}">
                  <a16:creationId xmlns:a16="http://schemas.microsoft.com/office/drawing/2014/main" id="{B519E539-FE0B-E00F-59C8-944523BF3B67}"/>
                </a:ext>
              </a:extLst>
            </p:cNvPr>
            <p:cNvSpPr txBox="1"/>
            <p:nvPr/>
          </p:nvSpPr>
          <p:spPr>
            <a:xfrm>
              <a:off x="6039585" y="1062015"/>
              <a:ext cx="5403088" cy="3171444"/>
            </a:xfrm>
            <a:prstGeom prst="rect">
              <a:avLst/>
            </a:prstGeom>
            <a:noFill/>
            <a:ln w="38100">
              <a:solidFill>
                <a:srgbClr val="FEA346"/>
              </a:solidFill>
            </a:ln>
          </p:spPr>
          <p:txBody>
            <a:bodyPr wrap="square">
              <a:spAutoFit/>
            </a:bodyPr>
            <a:lstStyle/>
            <a:p>
              <a:pPr algn="ctr"/>
              <a:r>
                <a:rPr lang="en-AU" sz="1600" b="1" dirty="0">
                  <a:effectLst/>
                  <a:ea typeface="Calibri" panose="020F0502020204030204" pitchFamily="34" charset="0"/>
                </a:rPr>
                <a:t>To get the most out of this training we recommend that you</a:t>
              </a:r>
            </a:p>
            <a:p>
              <a:pPr algn="ctr"/>
              <a:endParaRPr lang="en-AU" sz="1200" dirty="0">
                <a:effectLst/>
                <a:ea typeface="Calibri" panose="020F0502020204030204" pitchFamily="34" charset="0"/>
              </a:endParaRPr>
            </a:p>
            <a:p>
              <a:pPr lvl="2"/>
              <a:r>
                <a:rPr lang="en-AU" sz="1200" dirty="0">
                  <a:effectLst/>
                  <a:ea typeface="Calibri" panose="020F0502020204030204" pitchFamily="34" charset="0"/>
                </a:rPr>
                <a:t>Get the whole team to complete the course. By encouraging staff at all levels to participate in this course, you can instil behaviours that improve your self-regulation, leading to potential cultural and reputational benefits for your business</a:t>
              </a:r>
            </a:p>
            <a:p>
              <a:pPr marL="1085850" lvl="2" indent="-171450">
                <a:buFont typeface="Arial" panose="020B0604020202020204" pitchFamily="34" charset="0"/>
                <a:buChar char="•"/>
              </a:pPr>
              <a:endParaRPr lang="en-AU" sz="1200" dirty="0">
                <a:ea typeface="Calibri" panose="020F0502020204030204" pitchFamily="34" charset="0"/>
              </a:endParaRPr>
            </a:p>
            <a:p>
              <a:pPr lvl="2"/>
              <a:r>
                <a:rPr lang="en-AU" sz="1200" dirty="0">
                  <a:ea typeface="Calibri" panose="020F0502020204030204" pitchFamily="34" charset="0"/>
                </a:rPr>
                <a:t>Make sure you have headphones to enjoy the animated scenarios and </a:t>
              </a:r>
            </a:p>
            <a:p>
              <a:pPr lvl="2"/>
              <a:r>
                <a:rPr lang="en-AU" sz="1200" dirty="0">
                  <a:ea typeface="Calibri" panose="020F0502020204030204" pitchFamily="34" charset="0"/>
                </a:rPr>
                <a:t>videos throughout each of the modules </a:t>
              </a:r>
            </a:p>
            <a:p>
              <a:pPr lvl="2"/>
              <a:endParaRPr lang="en-AU" sz="1200" dirty="0">
                <a:ea typeface="Calibri" panose="020F0502020204030204" pitchFamily="34" charset="0"/>
              </a:endParaRPr>
            </a:p>
            <a:p>
              <a:pPr lvl="2"/>
              <a:r>
                <a:rPr lang="en-AU" sz="1200" dirty="0">
                  <a:ea typeface="Calibri" panose="020F0502020204030204" pitchFamily="34" charset="0"/>
                </a:rPr>
                <a:t>Access the toolkits and resources in the ‘Briefcase’ to see how you can implement what you have learnt into your everyday work </a:t>
              </a:r>
            </a:p>
            <a:p>
              <a:pPr lvl="2"/>
              <a:endParaRPr lang="en-AU" sz="1200" dirty="0">
                <a:ea typeface="Calibri" panose="020F0502020204030204" pitchFamily="34" charset="0"/>
              </a:endParaRPr>
            </a:p>
            <a:p>
              <a:pPr lvl="2"/>
              <a:r>
                <a:rPr lang="en-AU" sz="1200" dirty="0">
                  <a:ea typeface="Calibri" panose="020F0502020204030204" pitchFamily="34" charset="0"/>
                </a:rPr>
                <a:t>Access the course via your smart phone, tablet, laptop and PC. </a:t>
              </a:r>
            </a:p>
            <a:p>
              <a:pPr lvl="2"/>
              <a:r>
                <a:rPr lang="en-AU" sz="1200" dirty="0">
                  <a:ea typeface="Calibri" panose="020F0502020204030204" pitchFamily="34" charset="0"/>
                </a:rPr>
                <a:t>This course requires cookies to be enabled in your web browser</a:t>
              </a:r>
            </a:p>
          </p:txBody>
        </p:sp>
        <p:pic>
          <p:nvPicPr>
            <p:cNvPr id="10" name="Graphic 9" descr="Headphones with solid fill">
              <a:extLst>
                <a:ext uri="{FF2B5EF4-FFF2-40B4-BE49-F238E27FC236}">
                  <a16:creationId xmlns:a16="http://schemas.microsoft.com/office/drawing/2014/main" id="{22567912-3C8A-557D-2C0A-2433CB56FE3E}"/>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363071" y="2275160"/>
              <a:ext cx="454658" cy="558538"/>
            </a:xfrm>
            <a:prstGeom prst="rect">
              <a:avLst/>
            </a:prstGeom>
          </p:spPr>
        </p:pic>
        <p:pic>
          <p:nvPicPr>
            <p:cNvPr id="13" name="Graphic 12" descr="Cursor with solid fill">
              <a:extLst>
                <a:ext uri="{FF2B5EF4-FFF2-40B4-BE49-F238E27FC236}">
                  <a16:creationId xmlns:a16="http://schemas.microsoft.com/office/drawing/2014/main" id="{9113C1A1-59C6-2E5A-5757-BE1C5480DABC}"/>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363071" y="3477227"/>
              <a:ext cx="454658" cy="558538"/>
            </a:xfrm>
            <a:prstGeom prst="rect">
              <a:avLst/>
            </a:prstGeom>
          </p:spPr>
        </p:pic>
        <p:pic>
          <p:nvPicPr>
            <p:cNvPr id="15" name="Graphic 14" descr="Tools with solid fill">
              <a:extLst>
                <a:ext uri="{FF2B5EF4-FFF2-40B4-BE49-F238E27FC236}">
                  <a16:creationId xmlns:a16="http://schemas.microsoft.com/office/drawing/2014/main" id="{3468E869-6749-A46D-0C94-4018564D1053}"/>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365365" y="2901134"/>
              <a:ext cx="454658" cy="553358"/>
            </a:xfrm>
            <a:prstGeom prst="rect">
              <a:avLst/>
            </a:prstGeom>
          </p:spPr>
        </p:pic>
        <p:pic>
          <p:nvPicPr>
            <p:cNvPr id="21" name="Graphic 20" descr="Users with solid fill">
              <a:extLst>
                <a:ext uri="{FF2B5EF4-FFF2-40B4-BE49-F238E27FC236}">
                  <a16:creationId xmlns:a16="http://schemas.microsoft.com/office/drawing/2014/main" id="{5FA67074-4C46-3501-6BDC-E37E91A2FB1D}"/>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363071" y="1637170"/>
              <a:ext cx="458915" cy="558538"/>
            </a:xfrm>
            <a:prstGeom prst="rect">
              <a:avLst/>
            </a:prstGeom>
          </p:spPr>
        </p:pic>
      </p:grpSp>
      <p:pic>
        <p:nvPicPr>
          <p:cNvPr id="11" name="Picture 10" descr="A black background with white text&#10;&#10;Description automatically generated">
            <a:extLst>
              <a:ext uri="{FF2B5EF4-FFF2-40B4-BE49-F238E27FC236}">
                <a16:creationId xmlns:a16="http://schemas.microsoft.com/office/drawing/2014/main" id="{513E9C93-ABFF-B9E6-C569-84AC6365DB11}"/>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9937430" y="104886"/>
            <a:ext cx="1211610" cy="715582"/>
          </a:xfrm>
          <a:prstGeom prst="rect">
            <a:avLst/>
          </a:prstGeom>
        </p:spPr>
      </p:pic>
      <p:pic>
        <p:nvPicPr>
          <p:cNvPr id="14" name="Picture 13">
            <a:extLst>
              <a:ext uri="{FF2B5EF4-FFF2-40B4-BE49-F238E27FC236}">
                <a16:creationId xmlns:a16="http://schemas.microsoft.com/office/drawing/2014/main" id="{124E955D-B321-5BC9-9B2D-FC5EC4F19B94}"/>
              </a:ext>
            </a:extLst>
          </p:cNvPr>
          <p:cNvPicPr>
            <a:picLocks noChangeAspect="1"/>
          </p:cNvPicPr>
          <p:nvPr/>
        </p:nvPicPr>
        <p:blipFill>
          <a:blip r:embed="rId10"/>
          <a:stretch>
            <a:fillRect/>
          </a:stretch>
        </p:blipFill>
        <p:spPr>
          <a:xfrm>
            <a:off x="11250665" y="-29252"/>
            <a:ext cx="1042960" cy="983859"/>
          </a:xfrm>
          <a:prstGeom prst="rect">
            <a:avLst/>
          </a:prstGeom>
        </p:spPr>
      </p:pic>
      <p:pic>
        <p:nvPicPr>
          <p:cNvPr id="16" name="Picture 15">
            <a:extLst>
              <a:ext uri="{FF2B5EF4-FFF2-40B4-BE49-F238E27FC236}">
                <a16:creationId xmlns:a16="http://schemas.microsoft.com/office/drawing/2014/main" id="{51986718-F8B4-FEE2-359C-F36E8045E1CB}"/>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61640" y="4543924"/>
            <a:ext cx="1764792" cy="1764792"/>
          </a:xfrm>
          <a:prstGeom prst="rect">
            <a:avLst/>
          </a:prstGeom>
        </p:spPr>
      </p:pic>
    </p:spTree>
    <p:extLst>
      <p:ext uri="{BB962C8B-B14F-4D97-AF65-F5344CB8AC3E}">
        <p14:creationId xmlns:p14="http://schemas.microsoft.com/office/powerpoint/2010/main" val="8976566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b53c995-2120-4bc0-8922-c25044d37f65">
      <Terms xmlns="http://schemas.microsoft.com/office/infopath/2007/PartnerControls"/>
    </lcf76f155ced4ddcb4097134ff3c332f>
    <TaxCatchAll xmlns="81c01dc6-2c49-4730-b140-874c95cac37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991DB94C8E2E14F9D69CDF9B52A3286" ma:contentTypeVersion="19" ma:contentTypeDescription="Create a new document." ma:contentTypeScope="" ma:versionID="14538a80b08f951efeeeb9203d8c4544">
  <xsd:schema xmlns:xsd="http://www.w3.org/2001/XMLSchema" xmlns:xs="http://www.w3.org/2001/XMLSchema" xmlns:p="http://schemas.microsoft.com/office/2006/metadata/properties" xmlns:ns2="2b53c995-2120-4bc0-8922-c25044d37f65" xmlns:ns3="c95b51c2-b2ac-4224-a5b5-069909057829" xmlns:ns4="81c01dc6-2c49-4730-b140-874c95cac377" targetNamespace="http://schemas.microsoft.com/office/2006/metadata/properties" ma:root="true" ma:fieldsID="995da4ac7ea6a374fcf825523b88f4d7" ns2:_="" ns3:_="" ns4:_="">
    <xsd:import namespace="2b53c995-2120-4bc0-8922-c25044d37f65"/>
    <xsd:import namespace="c95b51c2-b2ac-4224-a5b5-069909057829"/>
    <xsd:import namespace="81c01dc6-2c49-4730-b140-874c95cac37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lcf76f155ced4ddcb4097134ff3c332f" minOccurs="0"/>
                <xsd:element ref="ns4: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53c995-2120-4bc0-8922-c25044d37f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881b4ab-c2b0-4b32-8bb7-29fb05a8de7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5b51c2-b2ac-4224-a5b5-06990905782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1c01dc6-2c49-4730-b140-874c95cac377"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f2ae6d04-93fd-4eff-b083-abce3c4fe286}" ma:internalName="TaxCatchAll" ma:showField="CatchAllData" ma:web="c95b51c2-b2ac-4224-a5b5-06990905782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2565920-161A-43F9-A7B9-2DAEF8F311EF}">
  <ds:schemaRefs>
    <ds:schemaRef ds:uri="http://purl.org/dc/elements/1.1/"/>
    <ds:schemaRef ds:uri="2b53c995-2120-4bc0-8922-c25044d37f65"/>
    <ds:schemaRef ds:uri="c95b51c2-b2ac-4224-a5b5-069909057829"/>
    <ds:schemaRef ds:uri="http://schemas.openxmlformats.org/package/2006/metadata/core-properties"/>
    <ds:schemaRef ds:uri="http://purl.org/dc/dcmitype/"/>
    <ds:schemaRef ds:uri="81c01dc6-2c49-4730-b140-874c95cac377"/>
    <ds:schemaRef ds:uri="http://schemas.microsoft.com/office/2006/metadata/properties"/>
    <ds:schemaRef ds:uri="http://schemas.microsoft.com/office/2006/documentManagement/types"/>
    <ds:schemaRef ds:uri="http://www.w3.org/XML/1998/namespace"/>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C3345D6E-3D9C-451D-9DC8-C8360F59DC21}">
  <ds:schemaRefs>
    <ds:schemaRef ds:uri="http://schemas.microsoft.com/sharepoint/v3/contenttype/forms"/>
  </ds:schemaRefs>
</ds:datastoreItem>
</file>

<file path=customXml/itemProps3.xml><?xml version="1.0" encoding="utf-8"?>
<ds:datastoreItem xmlns:ds="http://schemas.openxmlformats.org/officeDocument/2006/customXml" ds:itemID="{F428FB88-46CE-4AA3-8533-573D513CFC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53c995-2120-4bc0-8922-c25044d37f65"/>
    <ds:schemaRef ds:uri="c95b51c2-b2ac-4224-a5b5-069909057829"/>
    <ds:schemaRef ds:uri="81c01dc6-2c49-4730-b140-874c95cac3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933d8be6-3c40-4052-87a2-9c2adcba8759}" enabled="1" method="Privileged" siteId="{2be67eb7-400c-4b3f-a5a1-1258c0da0696}" contentBits="3" removed="0"/>
</clbl:labelList>
</file>

<file path=docProps/app.xml><?xml version="1.0" encoding="utf-8"?>
<Properties xmlns="http://schemas.openxmlformats.org/officeDocument/2006/extended-properties" xmlns:vt="http://schemas.openxmlformats.org/officeDocument/2006/docPropsVTypes">
  <TotalTime>194</TotalTime>
  <Words>426</Words>
  <Application>Microsoft Office PowerPoint</Application>
  <PresentationFormat>Widescreen</PresentationFormat>
  <Paragraphs>31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Industry training - Culture: Growing Dairy Exports</dc:title>
  <dc:creator/>
  <cp:revision>18</cp:revision>
  <dcterms:created xsi:type="dcterms:W3CDTF">2024-04-30T05:07:10Z</dcterms:created>
  <dcterms:modified xsi:type="dcterms:W3CDTF">2026-04-20T05:34:31Z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Locations">
    <vt:lpwstr>Office Theme:10</vt:lpwstr>
  </property>
  <property fmtid="{D5CDD505-2E9C-101B-9397-08002B2CF9AE}" pid="3" name="ClassificationContentMarkingFooterText">
    <vt:lpwstr>OFFICIAL</vt:lpwstr>
  </property>
  <property fmtid="{D5CDD505-2E9C-101B-9397-08002B2CF9AE}" pid="4" name="ClassificationContentMarkingHeaderLocations">
    <vt:lpwstr>Office Theme:9</vt:lpwstr>
  </property>
  <property fmtid="{D5CDD505-2E9C-101B-9397-08002B2CF9AE}" pid="5" name="ClassificationContentMarkingHeaderText">
    <vt:lpwstr>OFFICIAL</vt:lpwstr>
  </property>
  <property fmtid="{D5CDD505-2E9C-101B-9397-08002B2CF9AE}" pid="6" name="ContentTypeId">
    <vt:lpwstr>0x0101008991DB94C8E2E14F9D69CDF9B52A3286</vt:lpwstr>
  </property>
  <property fmtid="{D5CDD505-2E9C-101B-9397-08002B2CF9AE}" pid="7" name="MediaServiceImageTags">
    <vt:lpwstr/>
  </property>
</Properties>
</file>