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8" r:id="rId20"/>
    <p:sldId id="279" r:id="rId21"/>
    <p:sldId id="272" r:id="rId22"/>
    <p:sldId id="273" r:id="rId23"/>
    <p:sldId id="274" r:id="rId24"/>
    <p:sldId id="275" r:id="rId25"/>
    <p:sldId id="280" r:id="rId26"/>
    <p:sldId id="276"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FDB92-0F5B-423C-B1FD-68710F93B791}" v="3" dt="2023-10-19T01:18:3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82" d="100"/>
          <a:sy n="82" d="100"/>
        </p:scale>
        <p:origin x="547" y="4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35410-E946-466A-AA93-F8A11FCBF606}" type="datetimeFigureOut">
              <a:rPr lang="en-AU" smtClean="0"/>
              <a:t>19/10/2023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6AAC9-1472-491F-802E-DB0D33404A94}" type="slidenum">
              <a:rPr lang="en-AU" smtClean="0"/>
              <a:t>‹#›</a:t>
            </a:fld>
            <a:endParaRPr lang="en-AU"/>
          </a:p>
        </p:txBody>
      </p:sp>
    </p:spTree>
    <p:extLst>
      <p:ext uri="{BB962C8B-B14F-4D97-AF65-F5344CB8AC3E}">
        <p14:creationId xmlns:p14="http://schemas.microsoft.com/office/powerpoint/2010/main" val="104860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a:t>
            </a:fld>
            <a:endParaRPr lang="en-AU"/>
          </a:p>
        </p:txBody>
      </p:sp>
    </p:spTree>
    <p:extLst>
      <p:ext uri="{BB962C8B-B14F-4D97-AF65-F5344CB8AC3E}">
        <p14:creationId xmlns:p14="http://schemas.microsoft.com/office/powerpoint/2010/main" val="228843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10</a:t>
            </a:fld>
            <a:endParaRPr lang="en-AU"/>
          </a:p>
        </p:txBody>
      </p:sp>
    </p:spTree>
    <p:extLst>
      <p:ext uri="{BB962C8B-B14F-4D97-AF65-F5344CB8AC3E}">
        <p14:creationId xmlns:p14="http://schemas.microsoft.com/office/powerpoint/2010/main" val="336257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11</a:t>
            </a:fld>
            <a:endParaRPr lang="en-AU"/>
          </a:p>
        </p:txBody>
      </p:sp>
    </p:spTree>
    <p:extLst>
      <p:ext uri="{BB962C8B-B14F-4D97-AF65-F5344CB8AC3E}">
        <p14:creationId xmlns:p14="http://schemas.microsoft.com/office/powerpoint/2010/main" val="385666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12</a:t>
            </a:fld>
            <a:endParaRPr lang="en-AU"/>
          </a:p>
        </p:txBody>
      </p:sp>
    </p:spTree>
    <p:extLst>
      <p:ext uri="{BB962C8B-B14F-4D97-AF65-F5344CB8AC3E}">
        <p14:creationId xmlns:p14="http://schemas.microsoft.com/office/powerpoint/2010/main" val="590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13</a:t>
            </a:fld>
            <a:endParaRPr lang="en-AU"/>
          </a:p>
        </p:txBody>
      </p:sp>
    </p:spTree>
    <p:extLst>
      <p:ext uri="{BB962C8B-B14F-4D97-AF65-F5344CB8AC3E}">
        <p14:creationId xmlns:p14="http://schemas.microsoft.com/office/powerpoint/2010/main" val="56768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14</a:t>
            </a:fld>
            <a:endParaRPr lang="en-AU"/>
          </a:p>
        </p:txBody>
      </p:sp>
    </p:spTree>
    <p:extLst>
      <p:ext uri="{BB962C8B-B14F-4D97-AF65-F5344CB8AC3E}">
        <p14:creationId xmlns:p14="http://schemas.microsoft.com/office/powerpoint/2010/main" val="139214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15</a:t>
            </a:fld>
            <a:endParaRPr lang="en-AU"/>
          </a:p>
        </p:txBody>
      </p:sp>
    </p:spTree>
    <p:extLst>
      <p:ext uri="{BB962C8B-B14F-4D97-AF65-F5344CB8AC3E}">
        <p14:creationId xmlns:p14="http://schemas.microsoft.com/office/powerpoint/2010/main" val="202557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16</a:t>
            </a:fld>
            <a:endParaRPr lang="en-AU"/>
          </a:p>
        </p:txBody>
      </p:sp>
    </p:spTree>
    <p:extLst>
      <p:ext uri="{BB962C8B-B14F-4D97-AF65-F5344CB8AC3E}">
        <p14:creationId xmlns:p14="http://schemas.microsoft.com/office/powerpoint/2010/main" val="378240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17</a:t>
            </a:fld>
            <a:endParaRPr lang="en-AU"/>
          </a:p>
        </p:txBody>
      </p:sp>
    </p:spTree>
    <p:extLst>
      <p:ext uri="{BB962C8B-B14F-4D97-AF65-F5344CB8AC3E}">
        <p14:creationId xmlns:p14="http://schemas.microsoft.com/office/powerpoint/2010/main" val="418713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18</a:t>
            </a:fld>
            <a:endParaRPr lang="en-AU"/>
          </a:p>
        </p:txBody>
      </p:sp>
    </p:spTree>
    <p:extLst>
      <p:ext uri="{BB962C8B-B14F-4D97-AF65-F5344CB8AC3E}">
        <p14:creationId xmlns:p14="http://schemas.microsoft.com/office/powerpoint/2010/main" val="189801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19</a:t>
            </a:fld>
            <a:endParaRPr lang="en-AU"/>
          </a:p>
        </p:txBody>
      </p:sp>
    </p:spTree>
    <p:extLst>
      <p:ext uri="{BB962C8B-B14F-4D97-AF65-F5344CB8AC3E}">
        <p14:creationId xmlns:p14="http://schemas.microsoft.com/office/powerpoint/2010/main" val="177136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a:t>
            </a:fld>
            <a:endParaRPr lang="en-AU"/>
          </a:p>
        </p:txBody>
      </p:sp>
    </p:spTree>
    <p:extLst>
      <p:ext uri="{BB962C8B-B14F-4D97-AF65-F5344CB8AC3E}">
        <p14:creationId xmlns:p14="http://schemas.microsoft.com/office/powerpoint/2010/main" val="175412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20</a:t>
            </a:fld>
            <a:endParaRPr lang="en-AU"/>
          </a:p>
        </p:txBody>
      </p:sp>
    </p:spTree>
    <p:extLst>
      <p:ext uri="{BB962C8B-B14F-4D97-AF65-F5344CB8AC3E}">
        <p14:creationId xmlns:p14="http://schemas.microsoft.com/office/powerpoint/2010/main" val="304277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21</a:t>
            </a:fld>
            <a:endParaRPr lang="en-AU"/>
          </a:p>
        </p:txBody>
      </p:sp>
    </p:spTree>
    <p:extLst>
      <p:ext uri="{BB962C8B-B14F-4D97-AF65-F5344CB8AC3E}">
        <p14:creationId xmlns:p14="http://schemas.microsoft.com/office/powerpoint/2010/main" val="360059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22</a:t>
            </a:fld>
            <a:endParaRPr lang="en-AU"/>
          </a:p>
        </p:txBody>
      </p:sp>
    </p:spTree>
    <p:extLst>
      <p:ext uri="{BB962C8B-B14F-4D97-AF65-F5344CB8AC3E}">
        <p14:creationId xmlns:p14="http://schemas.microsoft.com/office/powerpoint/2010/main" val="2706579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23</a:t>
            </a:fld>
            <a:endParaRPr lang="en-AU"/>
          </a:p>
        </p:txBody>
      </p:sp>
    </p:spTree>
    <p:extLst>
      <p:ext uri="{BB962C8B-B14F-4D97-AF65-F5344CB8AC3E}">
        <p14:creationId xmlns:p14="http://schemas.microsoft.com/office/powerpoint/2010/main" val="35415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24</a:t>
            </a:fld>
            <a:endParaRPr lang="en-AU"/>
          </a:p>
        </p:txBody>
      </p:sp>
    </p:spTree>
    <p:extLst>
      <p:ext uri="{BB962C8B-B14F-4D97-AF65-F5344CB8AC3E}">
        <p14:creationId xmlns:p14="http://schemas.microsoft.com/office/powerpoint/2010/main" val="237964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25</a:t>
            </a:fld>
            <a:endParaRPr lang="en-AU"/>
          </a:p>
        </p:txBody>
      </p:sp>
    </p:spTree>
    <p:extLst>
      <p:ext uri="{BB962C8B-B14F-4D97-AF65-F5344CB8AC3E}">
        <p14:creationId xmlns:p14="http://schemas.microsoft.com/office/powerpoint/2010/main" val="402252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3</a:t>
            </a:fld>
            <a:endParaRPr lang="en-AU"/>
          </a:p>
        </p:txBody>
      </p:sp>
    </p:spTree>
    <p:extLst>
      <p:ext uri="{BB962C8B-B14F-4D97-AF65-F5344CB8AC3E}">
        <p14:creationId xmlns:p14="http://schemas.microsoft.com/office/powerpoint/2010/main" val="45069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4</a:t>
            </a:fld>
            <a:endParaRPr lang="en-AU"/>
          </a:p>
        </p:txBody>
      </p:sp>
    </p:spTree>
    <p:extLst>
      <p:ext uri="{BB962C8B-B14F-4D97-AF65-F5344CB8AC3E}">
        <p14:creationId xmlns:p14="http://schemas.microsoft.com/office/powerpoint/2010/main" val="22243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5</a:t>
            </a:fld>
            <a:endParaRPr lang="en-AU"/>
          </a:p>
        </p:txBody>
      </p:sp>
    </p:spTree>
    <p:extLst>
      <p:ext uri="{BB962C8B-B14F-4D97-AF65-F5344CB8AC3E}">
        <p14:creationId xmlns:p14="http://schemas.microsoft.com/office/powerpoint/2010/main" val="127923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6</a:t>
            </a:fld>
            <a:endParaRPr lang="en-AU"/>
          </a:p>
        </p:txBody>
      </p:sp>
    </p:spTree>
    <p:extLst>
      <p:ext uri="{BB962C8B-B14F-4D97-AF65-F5344CB8AC3E}">
        <p14:creationId xmlns:p14="http://schemas.microsoft.com/office/powerpoint/2010/main" val="87343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7</a:t>
            </a:fld>
            <a:endParaRPr lang="en-AU"/>
          </a:p>
        </p:txBody>
      </p:sp>
    </p:spTree>
    <p:extLst>
      <p:ext uri="{BB962C8B-B14F-4D97-AF65-F5344CB8AC3E}">
        <p14:creationId xmlns:p14="http://schemas.microsoft.com/office/powerpoint/2010/main" val="273283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8</a:t>
            </a:fld>
            <a:endParaRPr lang="en-AU"/>
          </a:p>
        </p:txBody>
      </p:sp>
    </p:spTree>
    <p:extLst>
      <p:ext uri="{BB962C8B-B14F-4D97-AF65-F5344CB8AC3E}">
        <p14:creationId xmlns:p14="http://schemas.microsoft.com/office/powerpoint/2010/main" val="6410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D6AAC9-1472-491F-802E-DB0D33404A94}" type="slidenum">
              <a:rPr lang="en-AU" smtClean="0"/>
              <a:t>9</a:t>
            </a:fld>
            <a:endParaRPr lang="en-AU"/>
          </a:p>
        </p:txBody>
      </p:sp>
    </p:spTree>
    <p:extLst>
      <p:ext uri="{BB962C8B-B14F-4D97-AF65-F5344CB8AC3E}">
        <p14:creationId xmlns:p14="http://schemas.microsoft.com/office/powerpoint/2010/main" val="3432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8BC8-5121-826D-A9A3-FA66A25A5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6986ABA-02BB-6F01-6086-C233D20C5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C65930-F2E4-F5A4-37AD-210141A3E364}"/>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8877318B-B79C-8841-A398-EC27CE60C8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B08DA8-8823-D5A3-5EFD-9FEDCD359448}"/>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34573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6640-7B93-2C60-FFA6-7B4879E7B1A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6E6B56-0C8F-CE50-078E-CE93487A8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1716D6-21C7-BBD6-DA19-543876B33115}"/>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00767FFD-4A32-7997-5799-9E9343C823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29D692-7AB4-EA34-11E0-EF7EE16C37DE}"/>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165965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918A9-CDC8-635D-C3D9-70915D4AB0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534998-376F-CB46-BE61-26905AEFC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C02436-64A3-B63F-CC5E-1E519EA71CF4}"/>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500C3306-45EE-2337-4C3D-327D16DF22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06F98B-5FB7-61CC-E2B3-054A81AD17EA}"/>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22342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329E-CC00-DA1D-A532-400BA42C14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A27CB5-78A2-D264-0476-FF0D254DA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A0B7C3-E448-C344-2C32-38B47824D9C8}"/>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B897810B-33B0-F13C-BC15-E1A7D974C7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5C28DC-CDA2-99DD-F5CB-3326943414C5}"/>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130988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77FB-AB20-5A6B-CAF3-9733F879E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1244A55-90C5-C918-2E8E-4A20BA5F5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64D5F-8D55-36B3-0C27-A50A7C7F775C}"/>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374713D8-EE23-C711-729C-CE2F28C941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131452-0CA3-C8BE-6289-1C6682427684}"/>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370721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03C-2408-5816-E97B-640CA0B536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A9F14CF-25A4-9C0C-BB54-125EF025F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1506E23-86FC-7737-AC48-41DE60A5C9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B0AA5C6-54AD-BBA1-4A67-125F4B54E97C}"/>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6" name="Footer Placeholder 5">
            <a:extLst>
              <a:ext uri="{FF2B5EF4-FFF2-40B4-BE49-F238E27FC236}">
                <a16:creationId xmlns:a16="http://schemas.microsoft.com/office/drawing/2014/main" id="{02ADDFF0-767B-485C-22DD-E8E56F64457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08DA28-D090-54AD-94F2-DB4A85865444}"/>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415046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9E53-3DC8-03C2-E3F3-048A67C07B6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6DC5273-DCCA-9465-2394-99DF86E28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94E936-13AB-33EC-363F-58CA8CCA8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425F513-A916-03FD-96D1-5A811EEB7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D352E-6CC9-E63A-1630-1BE3ED80E7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FA6040D-3F78-F457-FABC-85C0BF085D6E}"/>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8" name="Footer Placeholder 7">
            <a:extLst>
              <a:ext uri="{FF2B5EF4-FFF2-40B4-BE49-F238E27FC236}">
                <a16:creationId xmlns:a16="http://schemas.microsoft.com/office/drawing/2014/main" id="{099268AA-B075-A22D-5DE7-869DE082CA8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BCDDA97-B175-9772-E64D-9DEE30C5C6DB}"/>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352444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48DB-9E36-E79D-2789-324BC109168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03CC70-56DA-81CE-C603-6C6BBEF2276F}"/>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4" name="Footer Placeholder 3">
            <a:extLst>
              <a:ext uri="{FF2B5EF4-FFF2-40B4-BE49-F238E27FC236}">
                <a16:creationId xmlns:a16="http://schemas.microsoft.com/office/drawing/2014/main" id="{E1AC9F6F-08F1-E8C9-0303-F5170D628D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484287A-F614-D385-8753-030A24613E76}"/>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203218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F8ED8-453C-9BA2-852F-7314258D09F5}"/>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3" name="Footer Placeholder 2">
            <a:extLst>
              <a:ext uri="{FF2B5EF4-FFF2-40B4-BE49-F238E27FC236}">
                <a16:creationId xmlns:a16="http://schemas.microsoft.com/office/drawing/2014/main" id="{1B06EE41-4DFD-9094-7723-D6D02094AFE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3F7E2B4-31F4-E01B-6BEF-2B518468D3D4}"/>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35364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192-652F-0CA3-262F-D62AFAEBC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E587B9-FE37-5EE8-427C-E0BF30426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0963CC2-2EBD-38E2-E50D-26D2152A4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31E09-0684-1027-3173-C38F2569D5FC}"/>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6" name="Footer Placeholder 5">
            <a:extLst>
              <a:ext uri="{FF2B5EF4-FFF2-40B4-BE49-F238E27FC236}">
                <a16:creationId xmlns:a16="http://schemas.microsoft.com/office/drawing/2014/main" id="{8B338FFB-387E-F528-3B6B-E538D20ED33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F407AE1-6822-EDC6-1F81-841F3D8E8574}"/>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401017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D7D7-379E-6E91-BC35-5DA3FBD1D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6295E4C-8CD3-E327-709E-E1BE479FC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7E5BDC5-597B-2BD3-CFDA-BF472BDFB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128ED-EF0B-4F2A-4A95-4540BE5C7986}"/>
              </a:ext>
            </a:extLst>
          </p:cNvPr>
          <p:cNvSpPr>
            <a:spLocks noGrp="1"/>
          </p:cNvSpPr>
          <p:nvPr>
            <p:ph type="dt" sz="half" idx="10"/>
          </p:nvPr>
        </p:nvSpPr>
        <p:spPr/>
        <p:txBody>
          <a:bodyPr/>
          <a:lstStyle/>
          <a:p>
            <a:fld id="{FB948505-C8AA-47D0-8A0D-BD76BE55B7B5}" type="datetimeFigureOut">
              <a:rPr lang="en-AU" smtClean="0"/>
              <a:t>19/10/2023</a:t>
            </a:fld>
            <a:endParaRPr lang="en-AU"/>
          </a:p>
        </p:txBody>
      </p:sp>
      <p:sp>
        <p:nvSpPr>
          <p:cNvPr id="6" name="Footer Placeholder 5">
            <a:extLst>
              <a:ext uri="{FF2B5EF4-FFF2-40B4-BE49-F238E27FC236}">
                <a16:creationId xmlns:a16="http://schemas.microsoft.com/office/drawing/2014/main" id="{58437A26-FAA5-F62C-04B9-925DD7387E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4AEF42-9EE0-2F6C-3788-A7582352425E}"/>
              </a:ext>
            </a:extLst>
          </p:cNvPr>
          <p:cNvSpPr>
            <a:spLocks noGrp="1"/>
          </p:cNvSpPr>
          <p:nvPr>
            <p:ph type="sldNum" sz="quarter" idx="12"/>
          </p:nvPr>
        </p:nvSpPr>
        <p:spPr/>
        <p:txBody>
          <a:bodyPr/>
          <a:lstStyle/>
          <a:p>
            <a:fld id="{EF29DDAC-118A-4E8C-B4F4-1A663AED7A22}" type="slidenum">
              <a:rPr lang="en-AU" smtClean="0"/>
              <a:t>‹#›</a:t>
            </a:fld>
            <a:endParaRPr lang="en-AU"/>
          </a:p>
        </p:txBody>
      </p:sp>
    </p:spTree>
    <p:extLst>
      <p:ext uri="{BB962C8B-B14F-4D97-AF65-F5344CB8AC3E}">
        <p14:creationId xmlns:p14="http://schemas.microsoft.com/office/powerpoint/2010/main" val="12691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C878E">
            <a:alpha val="2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9833B-61DF-C19B-D6CF-F00ACA507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713AE0-32C9-C901-EA71-92B1DDC66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16DE8C-BA10-A022-EF52-1540A09D9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48505-C8AA-47D0-8A0D-BD76BE55B7B5}" type="datetimeFigureOut">
              <a:rPr lang="en-AU" smtClean="0"/>
              <a:t>19/10/2023</a:t>
            </a:fld>
            <a:endParaRPr lang="en-AU"/>
          </a:p>
        </p:txBody>
      </p:sp>
      <p:sp>
        <p:nvSpPr>
          <p:cNvPr id="5" name="Footer Placeholder 4">
            <a:extLst>
              <a:ext uri="{FF2B5EF4-FFF2-40B4-BE49-F238E27FC236}">
                <a16:creationId xmlns:a16="http://schemas.microsoft.com/office/drawing/2014/main" id="{AA5A16F3-CAF3-9CF1-257E-96C011308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5129CF9-EA03-476F-2A51-50CCB7274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9DDAC-118A-4E8C-B4F4-1A663AED7A22}" type="slidenum">
              <a:rPr lang="en-AU" smtClean="0"/>
              <a:t>‹#›</a:t>
            </a:fld>
            <a:endParaRPr lang="en-AU"/>
          </a:p>
        </p:txBody>
      </p:sp>
    </p:spTree>
    <p:extLst>
      <p:ext uri="{BB962C8B-B14F-4D97-AF65-F5344CB8AC3E}">
        <p14:creationId xmlns:p14="http://schemas.microsoft.com/office/powerpoint/2010/main" val="3500242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MSBprocessing@aff.gov.a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containerncc@aff.gov.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MSBprocessing@aff.gov.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mailto:BMSBprocessing@aff.gov.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MSBprocessing@aff.gov.a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mailto:BMSBprocessing@aff.gov.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mailto:SPP@agriculture.gov.au" TargetMode="External"/><Relationship Id="rId7" Type="http://schemas.openxmlformats.org/officeDocument/2006/relationships/hyperlink" Target="mailto:ImportAssessment@agriculture.gov.au%20%0b"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treatments@agriculture.gov.au" TargetMode="External"/><Relationship Id="rId5" Type="http://schemas.openxmlformats.org/officeDocument/2006/relationships/hyperlink" Target="mailto:BMSBtreatments@agriculture.gov.au" TargetMode="External"/><Relationship Id="rId4" Type="http://schemas.openxmlformats.org/officeDocument/2006/relationships/hyperlink" Target="mailto:BMSBprocessing@agriculture.gov.a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griculture.gov.au/biosecurity-trade/import/before/brown-marmorated-stink-bugs/lclcontain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PP@aff.gov.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agriculture.gov.au/sites/default/files/documents/master-consolidator-user-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ortal-forms.agriculture.gov.au/"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E77-0B80-8EC7-922C-A2819BA7A7BE}"/>
              </a:ext>
            </a:extLst>
          </p:cNvPr>
          <p:cNvSpPr>
            <a:spLocks noGrp="1"/>
          </p:cNvSpPr>
          <p:nvPr>
            <p:ph type="ctrTitle"/>
          </p:nvPr>
        </p:nvSpPr>
        <p:spPr>
          <a:xfrm>
            <a:off x="1524000" y="1952374"/>
            <a:ext cx="9144000" cy="1966484"/>
          </a:xfrm>
        </p:spPr>
        <p:txBody>
          <a:bodyPr>
            <a:normAutofit/>
          </a:bodyPr>
          <a:lstStyle/>
          <a:p>
            <a:r>
              <a:rPr lang="en-AU" sz="5400" b="1" cap="all" dirty="0">
                <a:effectLst/>
                <a:latin typeface="Calibri" panose="020F0502020204030204" pitchFamily="34" charset="0"/>
                <a:ea typeface="Times New Roman" panose="02020603050405020304" pitchFamily="18" charset="0"/>
              </a:rPr>
              <a:t>MANAGEMENT OF </a:t>
            </a:r>
            <a:br>
              <a:rPr lang="en-AU" sz="5400" b="1" cap="all" dirty="0">
                <a:effectLst/>
                <a:latin typeface="Calibri" panose="020F0502020204030204" pitchFamily="34" charset="0"/>
                <a:ea typeface="Times New Roman" panose="02020603050405020304" pitchFamily="18" charset="0"/>
              </a:rPr>
            </a:br>
            <a:r>
              <a:rPr lang="en-AU" sz="5400" b="1" cap="all" dirty="0">
                <a:effectLst/>
                <a:latin typeface="Calibri" panose="020F0502020204030204" pitchFamily="34" charset="0"/>
                <a:ea typeface="Times New Roman" panose="02020603050405020304" pitchFamily="18" charset="0"/>
              </a:rPr>
              <a:t>LCL / FAK CONTAINERS</a:t>
            </a:r>
            <a:endParaRPr lang="en-AU" sz="5400" dirty="0"/>
          </a:p>
        </p:txBody>
      </p:sp>
      <p:sp>
        <p:nvSpPr>
          <p:cNvPr id="3" name="Subtitle 2">
            <a:extLst>
              <a:ext uri="{FF2B5EF4-FFF2-40B4-BE49-F238E27FC236}">
                <a16:creationId xmlns:a16="http://schemas.microsoft.com/office/drawing/2014/main" id="{1F8777B5-E69E-F796-F556-CC3282077CEF}"/>
              </a:ext>
            </a:extLst>
          </p:cNvPr>
          <p:cNvSpPr>
            <a:spLocks noGrp="1"/>
          </p:cNvSpPr>
          <p:nvPr>
            <p:ph type="subTitle" idx="1"/>
          </p:nvPr>
        </p:nvSpPr>
        <p:spPr>
          <a:xfrm>
            <a:off x="1524000" y="3918858"/>
            <a:ext cx="9144000" cy="1121649"/>
          </a:xfrm>
        </p:spPr>
        <p:txBody>
          <a:bodyPr/>
          <a:lstStyle/>
          <a:p>
            <a:r>
              <a:rPr lang="en-AU" dirty="0"/>
              <a:t>15 August 2023</a:t>
            </a:r>
          </a:p>
        </p:txBody>
      </p:sp>
      <p:pic>
        <p:nvPicPr>
          <p:cNvPr id="11" name="Picture 10">
            <a:extLst>
              <a:ext uri="{FF2B5EF4-FFF2-40B4-BE49-F238E27FC236}">
                <a16:creationId xmlns:a16="http://schemas.microsoft.com/office/drawing/2014/main" id="{8050AB14-9405-D21D-2092-63242933F8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1" y="230579"/>
            <a:ext cx="3021547" cy="873563"/>
          </a:xfrm>
          <a:prstGeom prst="rect">
            <a:avLst/>
          </a:prstGeom>
        </p:spPr>
      </p:pic>
      <p:pic>
        <p:nvPicPr>
          <p:cNvPr id="12" name="Picture 11">
            <a:extLst>
              <a:ext uri="{FF2B5EF4-FFF2-40B4-BE49-F238E27FC236}">
                <a16:creationId xmlns:a16="http://schemas.microsoft.com/office/drawing/2014/main" id="{6A48CB45-B58E-162B-91AC-DB3DB8E87DFC}"/>
              </a:ext>
              <a:ext uri="{C183D7F6-B498-43B3-948B-1728B52AA6E4}">
                <adec:decorative xmlns:adec="http://schemas.microsoft.com/office/drawing/2017/decorative" val="1"/>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8174279" y="2837435"/>
            <a:ext cx="5292893" cy="5283574"/>
          </a:xfrm>
          <a:prstGeom prst="rect">
            <a:avLst/>
          </a:prstGeom>
        </p:spPr>
      </p:pic>
      <p:sp>
        <p:nvSpPr>
          <p:cNvPr id="4" name="Footer Placeholder 3">
            <a:extLst>
              <a:ext uri="{FF2B5EF4-FFF2-40B4-BE49-F238E27FC236}">
                <a16:creationId xmlns:a16="http://schemas.microsoft.com/office/drawing/2014/main" id="{9E10C2A4-AEFF-4F15-12A1-C8338C167388}"/>
              </a:ext>
            </a:extLst>
          </p:cNvPr>
          <p:cNvSpPr>
            <a:spLocks noGrp="1"/>
          </p:cNvSpPr>
          <p:nvPr>
            <p:ph type="ftr" sz="quarter" idx="11"/>
          </p:nvPr>
        </p:nvSpPr>
        <p:spPr/>
        <p:txBody>
          <a:bodyPr/>
          <a:lstStyle/>
          <a:p>
            <a:r>
              <a:rPr lang="en-AU"/>
              <a:t>Hitchhiker Pests Policy</a:t>
            </a:r>
          </a:p>
        </p:txBody>
      </p:sp>
    </p:spTree>
    <p:extLst>
      <p:ext uri="{BB962C8B-B14F-4D97-AF65-F5344CB8AC3E}">
        <p14:creationId xmlns:p14="http://schemas.microsoft.com/office/powerpoint/2010/main" val="22850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Partially Treated Offshore</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9</a:t>
            </a:r>
          </a:p>
        </p:txBody>
      </p:sp>
      <p:grpSp>
        <p:nvGrpSpPr>
          <p:cNvPr id="9" name="Group 8">
            <a:extLst>
              <a:ext uri="{FF2B5EF4-FFF2-40B4-BE49-F238E27FC236}">
                <a16:creationId xmlns:a16="http://schemas.microsoft.com/office/drawing/2014/main" id="{A06A6C0D-255E-56D1-88B9-96EF689BE102}"/>
              </a:ext>
              <a:ext uri="{C183D7F6-B498-43B3-948B-1728B52AA6E4}">
                <adec:decorative xmlns:adec="http://schemas.microsoft.com/office/drawing/2017/decorative" val="1"/>
              </a:ext>
            </a:extLst>
          </p:cNvPr>
          <p:cNvGrpSpPr/>
          <p:nvPr/>
        </p:nvGrpSpPr>
        <p:grpSpPr>
          <a:xfrm>
            <a:off x="-10275" y="4432960"/>
            <a:ext cx="2099920" cy="2435087"/>
            <a:chOff x="0" y="0"/>
            <a:chExt cx="3644423" cy="4225969"/>
          </a:xfrm>
        </p:grpSpPr>
        <p:sp>
          <p:nvSpPr>
            <p:cNvPr id="10" name="Rectangle: Diagonal Corners Rounded 9">
              <a:extLst>
                <a:ext uri="{FF2B5EF4-FFF2-40B4-BE49-F238E27FC236}">
                  <a16:creationId xmlns:a16="http://schemas.microsoft.com/office/drawing/2014/main" id="{E3FFEA94-7D44-D768-E281-8D8B412A27D1}"/>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A203413D-75BC-6AD6-1E59-35E72D98953D}"/>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06B85E71-8D3C-B7FE-61B5-BB42F956B9BA}"/>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EB278ED6-732A-7BC0-56A9-4248CF496D82}"/>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t>Only part of the container has been treated i.e. All target high risk goods within the container. These goods can be treated on the one certificate as consolidated cargo, or across multiple certificates as LCL’s, but ALL target high risk goods must have been treated offshore.</a:t>
            </a:r>
          </a:p>
          <a:p>
            <a:pPr marL="0" indent="0">
              <a:lnSpc>
                <a:spcPct val="100000"/>
              </a:lnSpc>
              <a:spcBef>
                <a:spcPts val="0"/>
              </a:spcBef>
              <a:buNone/>
            </a:pPr>
            <a:r>
              <a:rPr lang="en-AU" sz="1800" dirty="0"/>
              <a:t>If all target high risk goods have not been treated offshore, then please use the “Treated Onshore” as the “Partial Treatment” option is not the correct declaration type to lodge for this scenario and may result in a non-compliance being issued.</a:t>
            </a:r>
          </a:p>
        </p:txBody>
      </p:sp>
      <p:sp>
        <p:nvSpPr>
          <p:cNvPr id="16" name="Rectangle: Diagonal Corners Rounded 15" descr="Container and seal number and package quantities must be linked to the relevant treatment certificates via an acceptable consignment link.">
            <a:extLst>
              <a:ext uri="{FF2B5EF4-FFF2-40B4-BE49-F238E27FC236}">
                <a16:creationId xmlns:a16="http://schemas.microsoft.com/office/drawing/2014/main" id="{77DB633D-B826-35FB-0021-3E498675559E}"/>
              </a:ext>
              <a:ext uri="{C183D7F6-B498-43B3-948B-1728B52AA6E4}">
                <adec:decorative xmlns:adec="http://schemas.microsoft.com/office/drawing/2017/decorative" val="0"/>
              </a:ext>
            </a:extLst>
          </p:cNvPr>
          <p:cNvSpPr/>
          <p:nvPr/>
        </p:nvSpPr>
        <p:spPr>
          <a:xfrm>
            <a:off x="2197052" y="5541241"/>
            <a:ext cx="7764071" cy="848232"/>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container and seal for all goods and package quantities must be linked to the relevant treatment certificate(s) via an acceptable consignment link, failure to do so will result in the whole container requiring onshore treatment or export.</a:t>
            </a:r>
            <a:endParaRPr lang="en-AU" dirty="0"/>
          </a:p>
        </p:txBody>
      </p:sp>
      <p:pic>
        <p:nvPicPr>
          <p:cNvPr id="17" name="Picture 16" descr="A screenshot of a Master Consolidator Declaration with Partially Treated BMSB declaration type">
            <a:extLst>
              <a:ext uri="{FF2B5EF4-FFF2-40B4-BE49-F238E27FC236}">
                <a16:creationId xmlns:a16="http://schemas.microsoft.com/office/drawing/2014/main" id="{B5DC26E2-9247-51BA-94D1-49BAE39C9E66}"/>
              </a:ext>
            </a:extLst>
          </p:cNvPr>
          <p:cNvPicPr>
            <a:picLocks noChangeAspect="1"/>
          </p:cNvPicPr>
          <p:nvPr/>
        </p:nvPicPr>
        <p:blipFill>
          <a:blip r:embed="rId3"/>
          <a:stretch>
            <a:fillRect/>
          </a:stretch>
        </p:blipFill>
        <p:spPr>
          <a:xfrm>
            <a:off x="2460032" y="2896584"/>
            <a:ext cx="7256977" cy="2533542"/>
          </a:xfrm>
          <a:prstGeom prst="rect">
            <a:avLst/>
          </a:prstGeom>
        </p:spPr>
      </p:pic>
    </p:spTree>
    <p:extLst>
      <p:ext uri="{BB962C8B-B14F-4D97-AF65-F5344CB8AC3E}">
        <p14:creationId xmlns:p14="http://schemas.microsoft.com/office/powerpoint/2010/main" val="173134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Unknown Risk</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10</a:t>
            </a:r>
          </a:p>
        </p:txBody>
      </p:sp>
      <p:grpSp>
        <p:nvGrpSpPr>
          <p:cNvPr id="9" name="Group 8">
            <a:extLst>
              <a:ext uri="{FF2B5EF4-FFF2-40B4-BE49-F238E27FC236}">
                <a16:creationId xmlns:a16="http://schemas.microsoft.com/office/drawing/2014/main" id="{C14D4186-0F4B-AD93-CD54-5609E29E7EF8}"/>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8CDB1D1A-5BD6-6842-A936-0B9BDFABC2A5}"/>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16513CFA-6316-66A6-B793-24E4634FFEA7}"/>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9433DF57-B19B-DD88-88E5-8AFDB404CEC1}"/>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7B3BA3A5-5DB0-3BFC-7C66-9601615635E7}"/>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t>Any declaration lodged as Unknown will be subject to a Full Import Declaration (FID) assessment. Additional information will need to be sent to </a:t>
            </a:r>
            <a:r>
              <a:rPr lang="en-AU" sz="1800" dirty="0" err="1">
                <a:hlinkClick r:id="rId3"/>
              </a:rPr>
              <a:t>BMSBprocessing@aff.gov.au</a:t>
            </a:r>
            <a:r>
              <a:rPr lang="en-AU" sz="1800" dirty="0"/>
              <a:t> once the contents and risk has been identified, including but not limited to a manifest and bill of lading. The Master Consolidator is required to follow up on all containers lodged under this option and provide relevant information once all FID’s have been lodged in ICS.</a:t>
            </a:r>
            <a:endParaRPr lang="en-AU" sz="2000" dirty="0"/>
          </a:p>
        </p:txBody>
      </p:sp>
      <p:pic>
        <p:nvPicPr>
          <p:cNvPr id="16" name="Picture 15" descr="A screenshot of a Master Consolidator Declaration with Unknown Risk BMSB declaration type.">
            <a:extLst>
              <a:ext uri="{FF2B5EF4-FFF2-40B4-BE49-F238E27FC236}">
                <a16:creationId xmlns:a16="http://schemas.microsoft.com/office/drawing/2014/main" id="{81853412-F61B-1EA8-A916-619AD9607175}"/>
              </a:ext>
            </a:extLst>
          </p:cNvPr>
          <p:cNvPicPr>
            <a:picLocks noChangeAspect="1"/>
          </p:cNvPicPr>
          <p:nvPr/>
        </p:nvPicPr>
        <p:blipFill>
          <a:blip r:embed="rId4"/>
          <a:stretch>
            <a:fillRect/>
          </a:stretch>
        </p:blipFill>
        <p:spPr>
          <a:xfrm>
            <a:off x="2474990" y="2782694"/>
            <a:ext cx="7145260" cy="2505204"/>
          </a:xfrm>
          <a:prstGeom prst="rect">
            <a:avLst/>
          </a:prstGeom>
        </p:spPr>
      </p:pic>
      <p:sp>
        <p:nvSpPr>
          <p:cNvPr id="17" name="Rectangle: Diagonal Corners Rounded 16" descr="If there is no contact or declaration made by the Master Consolidator for the container after 25 business days, the container will be directed for export">
            <a:extLst>
              <a:ext uri="{FF2B5EF4-FFF2-40B4-BE49-F238E27FC236}">
                <a16:creationId xmlns:a16="http://schemas.microsoft.com/office/drawing/2014/main" id="{93449659-3F53-91D4-0937-F8AEDFDD75D3}"/>
              </a:ext>
              <a:ext uri="{C183D7F6-B498-43B3-948B-1728B52AA6E4}">
                <adec:decorative xmlns:adec="http://schemas.microsoft.com/office/drawing/2017/decorative" val="0"/>
              </a:ext>
            </a:extLst>
          </p:cNvPr>
          <p:cNvSpPr/>
          <p:nvPr/>
        </p:nvSpPr>
        <p:spPr>
          <a:xfrm>
            <a:off x="2197052" y="5560291"/>
            <a:ext cx="7764071"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If there is no contact or declaration made by the relevant Master Consolidator for the container after 35 business days, the container will be directed for export.</a:t>
            </a:r>
            <a:endParaRPr lang="en-AU" dirty="0"/>
          </a:p>
        </p:txBody>
      </p:sp>
    </p:spTree>
    <p:extLst>
      <p:ext uri="{BB962C8B-B14F-4D97-AF65-F5344CB8AC3E}">
        <p14:creationId xmlns:p14="http://schemas.microsoft.com/office/powerpoint/2010/main" val="96339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Common Holds and ICS messages</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11</a:t>
            </a:r>
          </a:p>
        </p:txBody>
      </p:sp>
      <p:grpSp>
        <p:nvGrpSpPr>
          <p:cNvPr id="9" name="Group 8">
            <a:extLst>
              <a:ext uri="{FF2B5EF4-FFF2-40B4-BE49-F238E27FC236}">
                <a16:creationId xmlns:a16="http://schemas.microsoft.com/office/drawing/2014/main" id="{D2391AEF-5089-4A50-76D2-89AEB573F73E}"/>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85670BDB-6B20-B153-5E76-E699EB7C548F}"/>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37FDBFB6-EF78-DC47-7AAE-132655A24CE5}"/>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DC0D2AEE-DC22-58C8-76B3-370AC602A7E1}"/>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3F3510B8-6C87-C680-70FB-1F5599FE7025}"/>
              </a:ext>
            </a:extLst>
          </p:cNvPr>
          <p:cNvSpPr txBox="1">
            <a:spLocks/>
          </p:cNvSpPr>
          <p:nvPr/>
        </p:nvSpPr>
        <p:spPr>
          <a:xfrm>
            <a:off x="1781176" y="1145067"/>
            <a:ext cx="9206532" cy="4242544"/>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There are many different hold types within the ICS. The only hold for BMSB relating to LCL / FAK containers is:</a:t>
            </a:r>
          </a:p>
          <a:p>
            <a:pPr marL="0" indent="0">
              <a:lnSpc>
                <a:spcPct val="100000"/>
              </a:lnSpc>
              <a:spcBef>
                <a:spcPts val="0"/>
              </a:spcBef>
              <a:buFont typeface="Arial" panose="020B0604020202020204" pitchFamily="34" charset="0"/>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SPHOLDM</a:t>
            </a:r>
            <a:r>
              <a:rPr lang="en-AU" sz="1800" dirty="0">
                <a:effectLst/>
                <a:latin typeface="Calibri" panose="020F0502020204030204" pitchFamily="34" charset="0"/>
                <a:ea typeface="Calibri" panose="020F0502020204030204" pitchFamily="34" charset="0"/>
                <a:cs typeface="Times New Roman" panose="02020603050405020304" pitchFamily="18" charset="0"/>
              </a:rPr>
              <a:t> – Seasonal Pest Hold</a:t>
            </a:r>
          </a:p>
          <a:p>
            <a:pPr marL="457200" lvl="1"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Common holds and/or messages mistaken for BMSB holds are:</a:t>
            </a:r>
          </a:p>
          <a:p>
            <a:pPr marL="0" indent="0">
              <a:lnSpc>
                <a:spcPct val="100000"/>
              </a:lnSpc>
              <a:spcBef>
                <a:spcPts val="0"/>
              </a:spcBef>
              <a:buFont typeface="Arial" panose="020B0604020202020204" pitchFamily="34" charset="0"/>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CONDREL</a:t>
            </a:r>
            <a:r>
              <a:rPr lang="en-AU" sz="1800" dirty="0">
                <a:effectLst/>
                <a:latin typeface="Calibri" panose="020F0502020204030204" pitchFamily="34" charset="0"/>
                <a:ea typeface="Calibri" panose="020F0502020204030204" pitchFamily="34" charset="0"/>
                <a:cs typeface="Times New Roman" panose="02020603050405020304" pitchFamily="18" charset="0"/>
              </a:rPr>
              <a:t> – Conditional Release (pending department intervention on noted entry)</a:t>
            </a:r>
          </a:p>
          <a:p>
            <a:pPr marL="457200" lvl="1"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SPREF</a:t>
            </a:r>
            <a:r>
              <a:rPr lang="en-AU" sz="1800" dirty="0">
                <a:effectLst/>
                <a:latin typeface="Calibri" panose="020F0502020204030204" pitchFamily="34" charset="0"/>
                <a:ea typeface="Calibri" panose="020F0502020204030204" pitchFamily="34" charset="0"/>
                <a:cs typeface="Times New Roman" panose="02020603050405020304" pitchFamily="18" charset="0"/>
              </a:rPr>
              <a:t> – Seasonal Pest Referral</a:t>
            </a:r>
          </a:p>
          <a:p>
            <a:pPr marL="457200" lvl="1" indent="0">
              <a:lnSpc>
                <a:spcPct val="100000"/>
              </a:lnSpc>
              <a:spcBef>
                <a:spcPts val="0"/>
              </a:spcBef>
              <a:buNone/>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GAS </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Aqis</a:t>
            </a:r>
            <a:r>
              <a:rPr lang="en-AU" sz="1800" dirty="0">
                <a:effectLst/>
                <a:latin typeface="Calibri" panose="020F0502020204030204" pitchFamily="34" charset="0"/>
                <a:ea typeface="Calibri" panose="020F0502020204030204" pitchFamily="34" charset="0"/>
                <a:cs typeface="Times New Roman" panose="02020603050405020304" pitchFamily="18" charset="0"/>
              </a:rPr>
              <a:t> Gas Hold</a:t>
            </a:r>
          </a:p>
          <a:p>
            <a:pPr marL="457200" lvl="1"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latin typeface="Calibri" panose="020F0502020204030204" pitchFamily="34" charset="0"/>
                <a:ea typeface="Calibri" panose="020F0502020204030204" pitchFamily="34" charset="0"/>
                <a:cs typeface="Times New Roman" panose="02020603050405020304" pitchFamily="18" charset="0"/>
              </a:rPr>
              <a:t>HELD</a:t>
            </a:r>
            <a:r>
              <a:rPr lang="en-AU" sz="1800" dirty="0">
                <a:latin typeface="Calibri" panose="020F0502020204030204" pitchFamily="34" charset="0"/>
                <a:ea typeface="Calibri" panose="020F0502020204030204" pitchFamily="34" charset="0"/>
                <a:cs typeface="Times New Roman" panose="02020603050405020304" pitchFamily="18" charset="0"/>
              </a:rPr>
              <a:t> – Consolidated Status with no impediment details</a:t>
            </a:r>
          </a:p>
          <a:p>
            <a:pPr marL="457200" lvl="1"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latin typeface="Calibri" panose="020F0502020204030204" pitchFamily="34" charset="0"/>
                <a:ea typeface="Calibri" panose="020F0502020204030204" pitchFamily="34" charset="0"/>
                <a:cs typeface="Times New Roman" panose="02020603050405020304" pitchFamily="18" charset="0"/>
              </a:rPr>
              <a:t>CHAINED </a:t>
            </a:r>
            <a:r>
              <a:rPr lang="en-AU" sz="1800" b="1" dirty="0" err="1">
                <a:latin typeface="Calibri" panose="020F0502020204030204" pitchFamily="34" charset="0"/>
                <a:ea typeface="Calibri" panose="020F0502020204030204" pitchFamily="34" charset="0"/>
                <a:cs typeface="Times New Roman" panose="02020603050405020304" pitchFamily="18" charset="0"/>
              </a:rPr>
              <a:t>UNDERBOND</a:t>
            </a:r>
            <a:r>
              <a:rPr lang="en-AU" sz="1800" b="1" dirty="0">
                <a:latin typeface="Calibri" panose="020F0502020204030204" pitchFamily="34" charset="0"/>
                <a:ea typeface="Calibri" panose="020F0502020204030204" pitchFamily="34" charset="0"/>
                <a:cs typeface="Times New Roman" panose="02020603050405020304" pitchFamily="18" charset="0"/>
              </a:rPr>
              <a:t> </a:t>
            </a:r>
            <a:r>
              <a:rPr lang="en-AU" sz="1800" dirty="0">
                <a:latin typeface="Calibri" panose="020F0502020204030204" pitchFamily="34" charset="0"/>
                <a:ea typeface="Calibri" panose="020F0502020204030204" pitchFamily="34" charset="0"/>
                <a:cs typeface="Times New Roman" panose="02020603050405020304" pitchFamily="18" charset="0"/>
              </a:rPr>
              <a:t>– </a:t>
            </a:r>
            <a:r>
              <a:rPr lang="en-AU" sz="1800" dirty="0" err="1">
                <a:latin typeface="Calibri" panose="020F0502020204030204" pitchFamily="34" charset="0"/>
                <a:ea typeface="Calibri" panose="020F0502020204030204" pitchFamily="34" charset="0"/>
                <a:cs typeface="Times New Roman" panose="02020603050405020304" pitchFamily="18" charset="0"/>
              </a:rPr>
              <a:t>Underbond</a:t>
            </a:r>
            <a:r>
              <a:rPr lang="en-AU" sz="1800" dirty="0">
                <a:latin typeface="Calibri" panose="020F0502020204030204" pitchFamily="34" charset="0"/>
                <a:ea typeface="Calibri" panose="020F0502020204030204" pitchFamily="34" charset="0"/>
                <a:cs typeface="Times New Roman" panose="02020603050405020304" pitchFamily="18" charset="0"/>
              </a:rPr>
              <a:t> movement not approved due to chaining</a:t>
            </a:r>
            <a:endParaRPr lang="en-AU" sz="2000" dirty="0"/>
          </a:p>
        </p:txBody>
      </p:sp>
      <p:sp>
        <p:nvSpPr>
          <p:cNvPr id="19" name="Rectangle: Diagonal Corners Rounded 18" descr="All LCL/FAK containers subject to BMSB seasonal measures will be held at the container level on the wharf with an AQIS Seasonal Pest Hold until a MC declaration has been lodged. HBOL will not be held by BMSB holds, they only apply at the container level">
            <a:extLst>
              <a:ext uri="{FF2B5EF4-FFF2-40B4-BE49-F238E27FC236}">
                <a16:creationId xmlns:a16="http://schemas.microsoft.com/office/drawing/2014/main" id="{796A06F8-B3C2-9148-FDA4-A9F919C8ED75}"/>
              </a:ext>
              <a:ext uri="{C183D7F6-B498-43B3-948B-1728B52AA6E4}">
                <adec:decorative xmlns:adec="http://schemas.microsoft.com/office/drawing/2017/decorative" val="0"/>
              </a:ext>
            </a:extLst>
          </p:cNvPr>
          <p:cNvSpPr/>
          <p:nvPr/>
        </p:nvSpPr>
        <p:spPr>
          <a:xfrm>
            <a:off x="2197052" y="5528303"/>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All LCL/FAK containers subject to BMSB Seasonal Measures will be held at the container level on the wharf with an AQIS SEASONAL PEST HOLD (</a:t>
            </a:r>
            <a:r>
              <a:rPr lang="en-AU"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SPHOLDM</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until an MC declaration has been lodged. Individual House Bills (</a:t>
            </a:r>
            <a:r>
              <a:rPr lang="en-AU"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HBOLs</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not be held by BMSB holds they only apply at the container level.</a:t>
            </a:r>
            <a:endParaRPr lang="en-AU" dirty="0"/>
          </a:p>
        </p:txBody>
      </p:sp>
    </p:spTree>
    <p:extLst>
      <p:ext uri="{BB962C8B-B14F-4D97-AF65-F5344CB8AC3E}">
        <p14:creationId xmlns:p14="http://schemas.microsoft.com/office/powerpoint/2010/main" val="305359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err="1">
                <a:latin typeface="+mn-lt"/>
              </a:rPr>
              <a:t>SPHOLDM</a:t>
            </a:r>
            <a:endParaRPr lang="en-AU" sz="4400" b="1" dirty="0">
              <a:latin typeface="+mn-lt"/>
            </a:endParaRP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12</a:t>
            </a:r>
          </a:p>
        </p:txBody>
      </p:sp>
      <p:grpSp>
        <p:nvGrpSpPr>
          <p:cNvPr id="9" name="Group 8">
            <a:extLst>
              <a:ext uri="{FF2B5EF4-FFF2-40B4-BE49-F238E27FC236}">
                <a16:creationId xmlns:a16="http://schemas.microsoft.com/office/drawing/2014/main" id="{2FD602F8-AA4B-A827-DDB1-CE5E41DC235B}"/>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046B956C-4167-F69D-B295-48FCD0A0903A}"/>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73CD37EF-6D58-D117-09D3-366DF7D67E1B}"/>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4057B41-25B7-4E1B-EF89-6048801E1851}"/>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BAC73B96-E1B7-BE5C-493C-38C648BCBCC3}"/>
              </a:ext>
            </a:extLst>
          </p:cNvPr>
          <p:cNvSpPr txBox="1">
            <a:spLocks/>
          </p:cNvSpPr>
          <p:nvPr/>
        </p:nvSpPr>
        <p:spPr>
          <a:xfrm>
            <a:off x="1204292" y="1145067"/>
            <a:ext cx="9783416" cy="520134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 have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AQIS SEASONAL PEST HOLD (</a:t>
            </a: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SPHOLDM</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you receive a message in ICS directing you to lodge an MC declaration, you will not be able to move your container until a declaration has been completed. There is no way to have this hold lifted without a MC declaration. </a:t>
            </a:r>
          </a:p>
        </p:txBody>
      </p:sp>
      <p:pic>
        <p:nvPicPr>
          <p:cNvPr id="14" name="Content Placeholder 13" descr="AQIS Seasonal Pest HOLD ICS message. Advises container has an AQIS Seasonal Pest Hold and a master consolidator declaration is required to be submitted">
            <a:extLst>
              <a:ext uri="{FF2B5EF4-FFF2-40B4-BE49-F238E27FC236}">
                <a16:creationId xmlns:a16="http://schemas.microsoft.com/office/drawing/2014/main" id="{0DA7FB9F-A528-6A11-5231-B200B0288198}"/>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2354194" y="2148811"/>
            <a:ext cx="7483611" cy="1461086"/>
          </a:xfrm>
          <a:prstGeom prst="rect">
            <a:avLst/>
          </a:prstGeom>
        </p:spPr>
      </p:pic>
      <p:pic>
        <p:nvPicPr>
          <p:cNvPr id="16" name="Picture 15" descr="Screen shot of the screen shown in the intergrated cargo system (ICS) showing how the SPHOLD will appear on the SCRL line. AQISINTER and SPHOLDM are both highlighted in yellow to demonstrate examples.">
            <a:extLst>
              <a:ext uri="{FF2B5EF4-FFF2-40B4-BE49-F238E27FC236}">
                <a16:creationId xmlns:a16="http://schemas.microsoft.com/office/drawing/2014/main" id="{44C1482D-323E-DE49-C491-5D2A31CCECA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4194" y="3654312"/>
            <a:ext cx="7483611" cy="1816034"/>
          </a:xfrm>
          <a:prstGeom prst="rect">
            <a:avLst/>
          </a:prstGeom>
          <a:noFill/>
          <a:ln>
            <a:noFill/>
          </a:ln>
        </p:spPr>
      </p:pic>
      <p:sp>
        <p:nvSpPr>
          <p:cNvPr id="17" name="Rectangle: Diagonal Corners Rounded 16" descr="If you have lodged an MC declaration and ICS is still showing the AQIS Seasonal Pest hold message, please check you MC Declaration has the correct vessel, voyage and container information.">
            <a:extLst>
              <a:ext uri="{FF2B5EF4-FFF2-40B4-BE49-F238E27FC236}">
                <a16:creationId xmlns:a16="http://schemas.microsoft.com/office/drawing/2014/main" id="{2F8473DE-B169-9D93-4CE5-BB7E6D6DEB7C}"/>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If you have lodged an MC declaration and ICS is still showing this message, please check that your declaration has the correct vessel, voyage and container information as what has been declared in the ICS.</a:t>
            </a:r>
            <a:endParaRPr lang="en-AU" i="1" dirty="0">
              <a:solidFill>
                <a:schemeClr val="tx1"/>
              </a:solidFill>
            </a:endParaRPr>
          </a:p>
        </p:txBody>
      </p:sp>
    </p:spTree>
    <p:extLst>
      <p:ext uri="{BB962C8B-B14F-4D97-AF65-F5344CB8AC3E}">
        <p14:creationId xmlns:p14="http://schemas.microsoft.com/office/powerpoint/2010/main" val="228906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err="1">
                <a:latin typeface="+mn-lt"/>
              </a:rPr>
              <a:t>CONDREL</a:t>
            </a:r>
            <a:endParaRPr lang="en-AU" sz="4400" b="1" dirty="0">
              <a:latin typeface="+mn-lt"/>
            </a:endParaRP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13</a:t>
            </a:r>
          </a:p>
        </p:txBody>
      </p:sp>
      <p:grpSp>
        <p:nvGrpSpPr>
          <p:cNvPr id="9" name="Group 8">
            <a:extLst>
              <a:ext uri="{FF2B5EF4-FFF2-40B4-BE49-F238E27FC236}">
                <a16:creationId xmlns:a16="http://schemas.microsoft.com/office/drawing/2014/main" id="{940B78F5-0277-0845-E5A1-3D2608AB92AB}"/>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1B7D031C-D655-B927-4447-7F78829F7D00}"/>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B055F3F2-3ADE-50CF-CDB5-FB2F0F965CCF}"/>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D4350B0F-C207-560C-51AA-052B2FDC7ED5}"/>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E79A3C50-3BF2-8AE1-8EE1-BCB649FE3DF6}"/>
              </a:ext>
            </a:extLst>
          </p:cNvPr>
          <p:cNvSpPr txBox="1">
            <a:spLocks/>
          </p:cNvSpPr>
          <p:nvPr/>
        </p:nvSpPr>
        <p:spPr>
          <a:xfrm>
            <a:off x="1204292" y="1145067"/>
            <a:ext cx="9783416" cy="520134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Aft>
                <a:spcPts val="6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your FCL is showing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CONDITIONAL RELEASE</a:t>
            </a:r>
            <a:r>
              <a:rPr lang="en-AU" sz="1800" dirty="0">
                <a:effectLst/>
                <a:latin typeface="Calibri" panose="020F0502020204030204" pitchFamily="34" charset="0"/>
                <a:ea typeface="Calibri" panose="020F0502020204030204" pitchFamily="34" charset="0"/>
                <a:cs typeface="Times New Roman" panose="02020603050405020304" pitchFamily="18" charset="0"/>
              </a:rPr>
              <a:t> message, your container is subject to department intervention outlined in the noted entry. Your conditional release will clear once you have completed all onshore interventions and receive a final release. </a:t>
            </a:r>
            <a:endParaRPr lang="en-AU" sz="1800" dirty="0">
              <a:effectLst/>
              <a:latin typeface="Calibri" panose="020F0502020204030204" pitchFamily="34" charset="0"/>
              <a:ea typeface="Calibri" panose="020F0502020204030204" pitchFamily="34" charset="0"/>
            </a:endParaRPr>
          </a:p>
        </p:txBody>
      </p:sp>
      <p:pic>
        <p:nvPicPr>
          <p:cNvPr id="23" name="Picture 22" descr="ICS message screen showing Conditional Release and movement allowed to nominated Biosecurity approved premises pending Department of Agriculture action">
            <a:extLst>
              <a:ext uri="{FF2B5EF4-FFF2-40B4-BE49-F238E27FC236}">
                <a16:creationId xmlns:a16="http://schemas.microsoft.com/office/drawing/2014/main" id="{943B34D5-BFC0-5C53-421E-6BA7B4437E26}"/>
              </a:ext>
            </a:extLst>
          </p:cNvPr>
          <p:cNvPicPr>
            <a:picLocks noChangeAspect="1"/>
          </p:cNvPicPr>
          <p:nvPr/>
        </p:nvPicPr>
        <p:blipFill>
          <a:blip r:embed="rId3"/>
          <a:stretch>
            <a:fillRect/>
          </a:stretch>
        </p:blipFill>
        <p:spPr>
          <a:xfrm>
            <a:off x="3108260" y="2214740"/>
            <a:ext cx="6094482" cy="1973365"/>
          </a:xfrm>
          <a:prstGeom prst="rect">
            <a:avLst/>
          </a:prstGeom>
        </p:spPr>
      </p:pic>
      <p:pic>
        <p:nvPicPr>
          <p:cNvPr id="25" name="Picture 24" descr="Screenshot of the way the integrated cargo system (ICS) will display the seasonal pest hold within the SCRL. AQISINTER and SPHOLDM are both highlighted in yellow to demonstrate the appearance.">
            <a:extLst>
              <a:ext uri="{FF2B5EF4-FFF2-40B4-BE49-F238E27FC236}">
                <a16:creationId xmlns:a16="http://schemas.microsoft.com/office/drawing/2014/main" id="{CD315AED-BC4D-178A-A17C-89CB827AC14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108260" y="4234056"/>
            <a:ext cx="6087748" cy="1265611"/>
          </a:xfrm>
          <a:prstGeom prst="rect">
            <a:avLst/>
          </a:prstGeom>
        </p:spPr>
      </p:pic>
      <p:sp>
        <p:nvSpPr>
          <p:cNvPr id="26" name="Rectangle: Diagonal Corners Rounded 25" descr="You consolidated status will remain HELD until your container has been assessed and cleared from both DAFF and ADF requirements">
            <a:extLst>
              <a:ext uri="{FF2B5EF4-FFF2-40B4-BE49-F238E27FC236}">
                <a16:creationId xmlns:a16="http://schemas.microsoft.com/office/drawing/2014/main" id="{D4C482AA-AFAC-0195-0630-FE4FE0DC05CE}"/>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Your consolidated status will remain </a:t>
            </a:r>
            <a:r>
              <a:rPr lang="en-AU" sz="1400" b="1" i="1" dirty="0">
                <a:solidFill>
                  <a:schemeClr val="tx1"/>
                </a:solidFill>
              </a:rPr>
              <a:t>HELD</a:t>
            </a:r>
            <a:r>
              <a:rPr lang="en-AU" sz="1400" i="1" dirty="0">
                <a:solidFill>
                  <a:schemeClr val="tx1"/>
                </a:solidFill>
              </a:rPr>
              <a:t> until your container has been assessed and cleared from both DAFF and ABF requirements.</a:t>
            </a:r>
            <a:endParaRPr lang="en-AU" i="1" dirty="0">
              <a:solidFill>
                <a:schemeClr val="tx1"/>
              </a:solidFill>
            </a:endParaRPr>
          </a:p>
        </p:txBody>
      </p:sp>
    </p:spTree>
    <p:extLst>
      <p:ext uri="{BB962C8B-B14F-4D97-AF65-F5344CB8AC3E}">
        <p14:creationId xmlns:p14="http://schemas.microsoft.com/office/powerpoint/2010/main" val="82823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err="1">
                <a:latin typeface="+mn-lt"/>
              </a:rPr>
              <a:t>SFREF</a:t>
            </a:r>
            <a:endParaRPr lang="en-AU" sz="4400" b="1" dirty="0">
              <a:latin typeface="+mn-lt"/>
            </a:endParaRP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14</a:t>
            </a:r>
          </a:p>
        </p:txBody>
      </p:sp>
      <p:grpSp>
        <p:nvGrpSpPr>
          <p:cNvPr id="9" name="Group 8">
            <a:extLst>
              <a:ext uri="{FF2B5EF4-FFF2-40B4-BE49-F238E27FC236}">
                <a16:creationId xmlns:a16="http://schemas.microsoft.com/office/drawing/2014/main" id="{B8751047-BDF7-9BF3-8281-832CF38B6E35}"/>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73CF1D85-3776-8A38-23EC-3E81BC9D87EF}"/>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57BAD7E9-D0EB-4DE8-88A3-5332355E10C6}"/>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BD4462A5-8489-044D-D1AF-6E3F05E827D8}"/>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2D8E8071-56EE-EF9B-A70E-2CCFDA2EA5AD}"/>
              </a:ext>
            </a:extLst>
          </p:cNvPr>
          <p:cNvSpPr txBox="1">
            <a:spLocks/>
          </p:cNvSpPr>
          <p:nvPr/>
        </p:nvSpPr>
        <p:spPr>
          <a:xfrm>
            <a:off x="1204292" y="1145067"/>
            <a:ext cx="9783416" cy="520134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your House Bill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HBOL</a:t>
            </a:r>
            <a:r>
              <a:rPr lang="en-AU" sz="1800" dirty="0">
                <a:effectLst/>
                <a:latin typeface="Calibri" panose="020F0502020204030204" pitchFamily="34" charset="0"/>
                <a:ea typeface="Calibri" panose="020F0502020204030204" pitchFamily="34" charset="0"/>
                <a:cs typeface="Times New Roman" panose="02020603050405020304" pitchFamily="18" charset="0"/>
              </a:rPr>
              <a:t>) is showing an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AQIS SEASONAL PEST REFERRAL (</a:t>
            </a: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SPREF</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 message, this is </a:t>
            </a:r>
            <a:r>
              <a:rPr lang="en-AU" sz="1800" b="1" i="1" dirty="0">
                <a:effectLst/>
                <a:latin typeface="Calibri" panose="020F0502020204030204" pitchFamily="34" charset="0"/>
                <a:ea typeface="Calibri" panose="020F0502020204030204" pitchFamily="34" charset="0"/>
                <a:cs typeface="Times New Roman" panose="02020603050405020304" pitchFamily="18" charset="0"/>
              </a:rPr>
              <a:t>NOT</a:t>
            </a:r>
            <a:r>
              <a:rPr lang="en-AU" sz="1800" dirty="0">
                <a:effectLst/>
                <a:latin typeface="Calibri" panose="020F0502020204030204" pitchFamily="34" charset="0"/>
                <a:ea typeface="Calibri" panose="020F0502020204030204" pitchFamily="34" charset="0"/>
                <a:cs typeface="Times New Roman" panose="02020603050405020304" pitchFamily="18" charset="0"/>
              </a:rPr>
              <a:t> a hold. </a:t>
            </a:r>
            <a:r>
              <a:rPr lang="en-AU" sz="1800" dirty="0">
                <a:effectLst/>
                <a:latin typeface="Calibri" panose="020F0502020204030204" pitchFamily="34" charset="0"/>
                <a:ea typeface="Calibri" panose="020F0502020204030204" pitchFamily="34" charset="0"/>
              </a:rPr>
              <a:t>It is a </a:t>
            </a:r>
            <a:r>
              <a:rPr lang="en-AU" sz="1800" dirty="0">
                <a:effectLst/>
                <a:latin typeface="Calibri" panose="020F0502020204030204" pitchFamily="34" charset="0"/>
                <a:ea typeface="Calibri" panose="020F0502020204030204" pitchFamily="34" charset="0"/>
                <a:cs typeface="Times New Roman" panose="02020603050405020304" pitchFamily="18" charset="0"/>
              </a:rPr>
              <a:t>system reference recognising </a:t>
            </a:r>
            <a:r>
              <a:rPr lang="en-AU" sz="1800" dirty="0">
                <a:effectLst/>
                <a:latin typeface="Calibri" panose="020F0502020204030204" pitchFamily="34" charset="0"/>
                <a:ea typeface="Calibri" panose="020F0502020204030204" pitchFamily="34" charset="0"/>
              </a:rPr>
              <a:t>that the goods on this HBOL </a:t>
            </a:r>
            <a:r>
              <a:rPr lang="en-AU" sz="1800" dirty="0">
                <a:effectLst/>
                <a:latin typeface="Calibri" panose="020F0502020204030204" pitchFamily="34" charset="0"/>
                <a:ea typeface="Calibri" panose="020F0502020204030204" pitchFamily="34" charset="0"/>
                <a:cs typeface="Times New Roman" panose="02020603050405020304" pitchFamily="18" charset="0"/>
              </a:rPr>
              <a:t>has been profiled for BMSB and applied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SPHOLD</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the container level</a:t>
            </a:r>
            <a:r>
              <a:rPr lang="en-AU" sz="1800" dirty="0">
                <a:effectLst/>
                <a:latin typeface="Calibri" panose="020F0502020204030204" pitchFamily="34" charset="0"/>
                <a:ea typeface="Calibri" panose="020F0502020204030204" pitchFamily="34" charset="0"/>
              </a:rPr>
              <a:t>. The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AQIS SEASONAL PEST REFERRAL </a:t>
            </a:r>
            <a:r>
              <a:rPr lang="en-AU" sz="1800" dirty="0">
                <a:effectLst/>
                <a:latin typeface="Calibri" panose="020F0502020204030204" pitchFamily="34" charset="0"/>
                <a:ea typeface="Calibri" panose="020F0502020204030204" pitchFamily="34" charset="0"/>
              </a:rPr>
              <a:t>message will remain on the status summary review screen. </a:t>
            </a:r>
            <a:r>
              <a:rPr lang="en-AU" sz="1800" dirty="0">
                <a:effectLst/>
                <a:latin typeface="Calibri" panose="020F0502020204030204" pitchFamily="34" charset="0"/>
                <a:ea typeface="Calibri" panose="020F0502020204030204" pitchFamily="34" charset="0"/>
                <a:cs typeface="Times New Roman" panose="02020603050405020304" pitchFamily="18" charset="0"/>
              </a:rPr>
              <a:t>Do not contact the department requesting that the </a:t>
            </a: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SPREF</a:t>
            </a:r>
            <a:r>
              <a:rPr lang="en-AU" sz="1800" dirty="0">
                <a:effectLst/>
                <a:latin typeface="Calibri" panose="020F0502020204030204" pitchFamily="34" charset="0"/>
                <a:ea typeface="Calibri" panose="020F0502020204030204" pitchFamily="34" charset="0"/>
                <a:cs typeface="Times New Roman" panose="02020603050405020304" pitchFamily="18" charset="0"/>
              </a:rPr>
              <a:t> be lifted, it cannot be lifted as it is not a hold. </a:t>
            </a:r>
          </a:p>
        </p:txBody>
      </p:sp>
      <p:pic>
        <p:nvPicPr>
          <p:cNvPr id="15" name="Picture 14" descr="ICS screenshot showing AQIS seasonal pest referral in the impediment details.">
            <a:extLst>
              <a:ext uri="{FF2B5EF4-FFF2-40B4-BE49-F238E27FC236}">
                <a16:creationId xmlns:a16="http://schemas.microsoft.com/office/drawing/2014/main" id="{E2136933-166F-5416-B1D5-103BB9B1114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54195" y="2606387"/>
            <a:ext cx="7483610" cy="1205464"/>
          </a:xfrm>
          <a:prstGeom prst="rect">
            <a:avLst/>
          </a:prstGeom>
        </p:spPr>
      </p:pic>
      <p:pic>
        <p:nvPicPr>
          <p:cNvPr id="16" name="Picture 15" descr="Screenshot of the way the integrated cargo system (ICS) will display the seasonal pest referral within the SCRL. SCRL line shows an SPREF has been matched to this house bill.">
            <a:extLst>
              <a:ext uri="{FF2B5EF4-FFF2-40B4-BE49-F238E27FC236}">
                <a16:creationId xmlns:a16="http://schemas.microsoft.com/office/drawing/2014/main" id="{C02C4E2D-6131-9D3A-8820-76DC9CE9828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354194" y="3898306"/>
            <a:ext cx="7483609" cy="1571805"/>
          </a:xfrm>
          <a:prstGeom prst="rect">
            <a:avLst/>
          </a:prstGeom>
        </p:spPr>
      </p:pic>
      <p:sp>
        <p:nvSpPr>
          <p:cNvPr id="17" name="Rectangle: Diagonal Corners Rounded 16" descr="If your container is showing as HELD, please check ICS to ensure that there are no other ABFor AQIS holds as this is usually what is holding your HBOL if your container has a CONDCLEAR or SUBUBMOV">
            <a:extLst>
              <a:ext uri="{FF2B5EF4-FFF2-40B4-BE49-F238E27FC236}">
                <a16:creationId xmlns:a16="http://schemas.microsoft.com/office/drawing/2014/main" id="{0CA5EFAA-F975-EBD9-38C2-3315830ED1F3}"/>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If your container is showing as HELD, please check ICS to ensure that there are no other </a:t>
            </a:r>
          </a:p>
          <a:p>
            <a:r>
              <a:rPr lang="en-AU" sz="1400" i="1" dirty="0">
                <a:solidFill>
                  <a:schemeClr val="tx1"/>
                </a:solidFill>
              </a:rPr>
              <a:t>ABF or AQIS holds as this is usually what is holding your </a:t>
            </a:r>
            <a:r>
              <a:rPr lang="en-AU" sz="1400" i="1" dirty="0" err="1">
                <a:solidFill>
                  <a:schemeClr val="tx1"/>
                </a:solidFill>
              </a:rPr>
              <a:t>HBOL</a:t>
            </a:r>
            <a:r>
              <a:rPr lang="en-AU" sz="1400" i="1" dirty="0">
                <a:solidFill>
                  <a:schemeClr val="tx1"/>
                </a:solidFill>
              </a:rPr>
              <a:t> if your container has a </a:t>
            </a:r>
            <a:r>
              <a:rPr lang="en-AU" sz="1400" i="1" dirty="0" err="1">
                <a:solidFill>
                  <a:schemeClr val="tx1"/>
                </a:solidFill>
              </a:rPr>
              <a:t>CONDCLEAR</a:t>
            </a:r>
            <a:r>
              <a:rPr lang="en-AU" sz="1400" i="1" dirty="0">
                <a:solidFill>
                  <a:schemeClr val="tx1"/>
                </a:solidFill>
              </a:rPr>
              <a:t> </a:t>
            </a:r>
          </a:p>
          <a:p>
            <a:r>
              <a:rPr lang="en-AU" sz="1400" i="1" dirty="0">
                <a:solidFill>
                  <a:schemeClr val="tx1"/>
                </a:solidFill>
              </a:rPr>
              <a:t>or </a:t>
            </a:r>
            <a:r>
              <a:rPr lang="en-AU" sz="1400" i="1" dirty="0" err="1">
                <a:solidFill>
                  <a:schemeClr val="tx1"/>
                </a:solidFill>
              </a:rPr>
              <a:t>SUBUBMOV</a:t>
            </a:r>
            <a:r>
              <a:rPr lang="en-AU" sz="1400" i="1" dirty="0">
                <a:solidFill>
                  <a:schemeClr val="tx1"/>
                </a:solidFill>
              </a:rPr>
              <a:t>.</a:t>
            </a:r>
            <a:endParaRPr lang="en-AU" i="1" dirty="0">
              <a:solidFill>
                <a:schemeClr val="tx1"/>
              </a:solidFill>
            </a:endParaRPr>
          </a:p>
        </p:txBody>
      </p:sp>
    </p:spTree>
    <p:extLst>
      <p:ext uri="{BB962C8B-B14F-4D97-AF65-F5344CB8AC3E}">
        <p14:creationId xmlns:p14="http://schemas.microsoft.com/office/powerpoint/2010/main" val="133330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GAS HOLD</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15</a:t>
            </a:r>
          </a:p>
        </p:txBody>
      </p:sp>
      <p:grpSp>
        <p:nvGrpSpPr>
          <p:cNvPr id="9" name="Group 8">
            <a:extLst>
              <a:ext uri="{FF2B5EF4-FFF2-40B4-BE49-F238E27FC236}">
                <a16:creationId xmlns:a16="http://schemas.microsoft.com/office/drawing/2014/main" id="{03D8B4F6-267B-F513-4839-45BF33207A57}"/>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6BA83F9A-7D1C-653B-2470-7008E45A43E2}"/>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6581AE89-0C8B-68BA-90C7-9B58BB8C35BC}"/>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29395A74-4D5F-1105-4F8F-48726EA8E52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E8E948A5-4C1D-7C2F-43CE-983F0F2AF3C4}"/>
              </a:ext>
            </a:extLst>
          </p:cNvPr>
          <p:cNvSpPr txBox="1">
            <a:spLocks/>
          </p:cNvSpPr>
          <p:nvPr/>
        </p:nvSpPr>
        <p:spPr>
          <a:xfrm>
            <a:off x="1204292" y="1145067"/>
            <a:ext cx="9783416" cy="520134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your FCL is showing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AQIS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GAS HOLD</a:t>
            </a:r>
            <a:r>
              <a:rPr lang="en-AU" sz="1800" dirty="0">
                <a:effectLst/>
                <a:latin typeface="Calibri" panose="020F0502020204030204" pitchFamily="34" charset="0"/>
                <a:ea typeface="Calibri" panose="020F0502020204030204" pitchFamily="34" charset="0"/>
                <a:cs typeface="Times New Roman" panose="02020603050405020304" pitchFamily="18" charset="0"/>
              </a:rPr>
              <a:t> message, your container is subject to Giant African Snail measures, this is not BMSB related. These holds cannot be lifted by the BMSB Processing Team, and your container will be held until the risk has been investigated and / or mitigated by the Container NCC team (</a:t>
            </a:r>
            <a:r>
              <a:rPr lang="en-AU" sz="1800" u="sng" dirty="0" err="1">
                <a:solidFill>
                  <a:srgbClr val="165788"/>
                </a:solidFill>
                <a:effectLst/>
                <a:latin typeface="Calibri" panose="020F0502020204030204" pitchFamily="34" charset="0"/>
                <a:ea typeface="Calibri" panose="020F0502020204030204" pitchFamily="34" charset="0"/>
                <a:cs typeface="Times New Roman" panose="02020603050405020304" pitchFamily="18" charset="0"/>
                <a:hlinkClick r:id="rId3"/>
              </a:rPr>
              <a:t>containerncc@aff.gov.au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8" descr="ICS screen shot showing impediment details as AQIS GAS HOLD">
            <a:extLst>
              <a:ext uri="{FF2B5EF4-FFF2-40B4-BE49-F238E27FC236}">
                <a16:creationId xmlns:a16="http://schemas.microsoft.com/office/drawing/2014/main" id="{86228F73-8347-2B9C-F173-94F24E2CA72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4192" y="2899526"/>
            <a:ext cx="7483609" cy="2111417"/>
          </a:xfrm>
          <a:prstGeom prst="rect">
            <a:avLst/>
          </a:prstGeom>
          <a:noFill/>
          <a:ln>
            <a:noFill/>
          </a:ln>
        </p:spPr>
      </p:pic>
      <p:sp>
        <p:nvSpPr>
          <p:cNvPr id="20" name="Rectangle: Diagonal Corners Rounded 19" descr="Hitchhiker Pests Policy (HPP) and the BMSB processing team can not action these holds. They are not BMSB related.">
            <a:extLst>
              <a:ext uri="{FF2B5EF4-FFF2-40B4-BE49-F238E27FC236}">
                <a16:creationId xmlns:a16="http://schemas.microsoft.com/office/drawing/2014/main" id="{307B7B13-3BBC-589B-4013-D59A1D7FE8AB}"/>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Hitchhiker Pests Policy (HPP) and the BMSB Processing team cannot action these holds, they are not BMSB related.</a:t>
            </a:r>
            <a:endParaRPr lang="en-AU" i="1" dirty="0">
              <a:solidFill>
                <a:schemeClr val="tx1"/>
              </a:solidFill>
            </a:endParaRPr>
          </a:p>
        </p:txBody>
      </p:sp>
    </p:spTree>
    <p:extLst>
      <p:ext uri="{BB962C8B-B14F-4D97-AF65-F5344CB8AC3E}">
        <p14:creationId xmlns:p14="http://schemas.microsoft.com/office/powerpoint/2010/main" val="367046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HELD</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16</a:t>
            </a:r>
          </a:p>
        </p:txBody>
      </p:sp>
      <p:grpSp>
        <p:nvGrpSpPr>
          <p:cNvPr id="9" name="Group 8">
            <a:extLst>
              <a:ext uri="{FF2B5EF4-FFF2-40B4-BE49-F238E27FC236}">
                <a16:creationId xmlns:a16="http://schemas.microsoft.com/office/drawing/2014/main" id="{03D8B4F6-267B-F513-4839-45BF33207A57}"/>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6BA83F9A-7D1C-653B-2470-7008E45A43E2}"/>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6581AE89-0C8B-68BA-90C7-9B58BB8C35BC}"/>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29395A74-4D5F-1105-4F8F-48726EA8E52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5" name="Content Placeholder 2">
            <a:extLst>
              <a:ext uri="{FF2B5EF4-FFF2-40B4-BE49-F238E27FC236}">
                <a16:creationId xmlns:a16="http://schemas.microsoft.com/office/drawing/2014/main" id="{DB4C77BD-AAA8-0D76-7FCD-F1C47CE639AD}"/>
              </a:ext>
            </a:extLst>
          </p:cNvPr>
          <p:cNvSpPr txBox="1">
            <a:spLocks/>
          </p:cNvSpPr>
          <p:nvPr/>
        </p:nvSpPr>
        <p:spPr>
          <a:xfrm>
            <a:off x="1204292" y="1145067"/>
            <a:ext cx="9783416" cy="228393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your FCL 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HBOL</a:t>
            </a:r>
            <a:r>
              <a:rPr lang="en-AU" sz="1800" dirty="0">
                <a:effectLst/>
                <a:latin typeface="Calibri" panose="020F0502020204030204" pitchFamily="34" charset="0"/>
                <a:ea typeface="Calibri" panose="020F0502020204030204" pitchFamily="34" charset="0"/>
                <a:cs typeface="Times New Roman" panose="02020603050405020304" pitchFamily="18" charset="0"/>
              </a:rPr>
              <a:t> is showing a consolidated status of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HELD</a:t>
            </a:r>
            <a:r>
              <a:rPr lang="en-AU" sz="1800" dirty="0">
                <a:effectLst/>
                <a:latin typeface="Calibri" panose="020F0502020204030204" pitchFamily="34" charset="0"/>
                <a:ea typeface="Calibri" panose="020F0502020204030204" pitchFamily="34" charset="0"/>
                <a:cs typeface="Times New Roman" panose="02020603050405020304" pitchFamily="18" charset="0"/>
              </a:rPr>
              <a:t>, with no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underbond</a:t>
            </a:r>
            <a:r>
              <a:rPr lang="en-AU" sz="1800" dirty="0">
                <a:effectLst/>
                <a:latin typeface="Calibri" panose="020F0502020204030204" pitchFamily="34" charset="0"/>
                <a:ea typeface="Calibri" panose="020F0502020204030204" pitchFamily="34" charset="0"/>
                <a:cs typeface="Times New Roman" panose="02020603050405020304" pitchFamily="18" charset="0"/>
              </a:rPr>
              <a:t> conditions or impediment details in the supplementary information (</a:t>
            </a:r>
            <a:r>
              <a:rPr lang="en-AU" sz="1800" b="1" dirty="0">
                <a:solidFill>
                  <a:schemeClr val="tx1"/>
                </a:solidFill>
              </a:rPr>
              <a:t>AQIS SEASONAL PEST REFERRAL </a:t>
            </a:r>
            <a:r>
              <a:rPr lang="en-AU" sz="1800" dirty="0">
                <a:effectLst/>
                <a:latin typeface="Calibri" panose="020F0502020204030204" pitchFamily="34" charset="0"/>
                <a:ea typeface="Calibri" panose="020F0502020204030204" pitchFamily="34" charset="0"/>
                <a:cs typeface="Times New Roman" panose="02020603050405020304" pitchFamily="18" charset="0"/>
              </a:rPr>
              <a:t>is only a system message, it is not an impediment), it is usually being held by ABF. </a:t>
            </a:r>
          </a:p>
          <a:p>
            <a:pPr marL="0" lvl="0"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Please check that the cargo report has been evaluated and / or the import declaration has been paid as these will hold your container on the ABF side. DAFF cannot action these holds.</a:t>
            </a:r>
          </a:p>
          <a:p>
            <a:pPr marL="0" lvl="0" indent="0">
              <a:lnSpc>
                <a:spcPct val="100000"/>
              </a:lnSpc>
              <a:spcAft>
                <a:spcPts val="600"/>
              </a:spcAft>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Screen shot of ICS showing consolidated HOLD status with evaluations showing as No on the Border side.">
            <a:extLst>
              <a:ext uri="{FF2B5EF4-FFF2-40B4-BE49-F238E27FC236}">
                <a16:creationId xmlns:a16="http://schemas.microsoft.com/office/drawing/2014/main" id="{2C540F2E-10BE-5531-69F7-F67E7E98BDFA}"/>
              </a:ext>
            </a:extLst>
          </p:cNvPr>
          <p:cNvPicPr>
            <a:picLocks noChangeAspect="1"/>
          </p:cNvPicPr>
          <p:nvPr/>
        </p:nvPicPr>
        <p:blipFill>
          <a:blip r:embed="rId3"/>
          <a:stretch>
            <a:fillRect/>
          </a:stretch>
        </p:blipFill>
        <p:spPr>
          <a:xfrm>
            <a:off x="2354192" y="3059627"/>
            <a:ext cx="7483608" cy="2197487"/>
          </a:xfrm>
          <a:prstGeom prst="rect">
            <a:avLst/>
          </a:prstGeom>
        </p:spPr>
      </p:pic>
      <p:sp>
        <p:nvSpPr>
          <p:cNvPr id="15" name="Rectangle: Diagonal Corners Rounded 14" descr="An AQIS Seasonal Pest Referral is not a hold or an impediment. It will not impede the movement of your container. If you have made payment and ICS has not updated tour status from HELD, ABF may need to do a recalc in the ICS.">
            <a:extLst>
              <a:ext uri="{FF2B5EF4-FFF2-40B4-BE49-F238E27FC236}">
                <a16:creationId xmlns:a16="http://schemas.microsoft.com/office/drawing/2014/main" id="{A33D10FB-C8F8-D3AB-0DA2-2B9F9503EF6A}"/>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An AQIS SEASONAL PEST REFERRAL is not a hold or an impediment. It will not impede the movement of your container. If you have made payment and ICS has not updated your status from HELD, ABF may need to do a </a:t>
            </a:r>
            <a:r>
              <a:rPr lang="en-AU" sz="1400" i="1" dirty="0" err="1">
                <a:solidFill>
                  <a:schemeClr val="tx1"/>
                </a:solidFill>
              </a:rPr>
              <a:t>recalc</a:t>
            </a:r>
            <a:r>
              <a:rPr lang="en-AU" sz="1400" i="1" dirty="0">
                <a:solidFill>
                  <a:schemeClr val="tx1"/>
                </a:solidFill>
              </a:rPr>
              <a:t> on the system.</a:t>
            </a:r>
            <a:endParaRPr lang="en-AU" i="1" dirty="0">
              <a:solidFill>
                <a:schemeClr val="tx1"/>
              </a:solidFill>
            </a:endParaRPr>
          </a:p>
        </p:txBody>
      </p:sp>
    </p:spTree>
    <p:extLst>
      <p:ext uri="{BB962C8B-B14F-4D97-AF65-F5344CB8AC3E}">
        <p14:creationId xmlns:p14="http://schemas.microsoft.com/office/powerpoint/2010/main" val="66536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CHAINED </a:t>
            </a:r>
            <a:r>
              <a:rPr lang="en-AU" sz="4400" b="1" dirty="0" err="1">
                <a:latin typeface="+mn-lt"/>
              </a:rPr>
              <a:t>UNDERBOND</a:t>
            </a:r>
            <a:endParaRPr lang="en-AU" sz="4400" b="1" dirty="0">
              <a:latin typeface="+mn-lt"/>
            </a:endParaRP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17</a:t>
            </a:r>
          </a:p>
        </p:txBody>
      </p:sp>
      <p:grpSp>
        <p:nvGrpSpPr>
          <p:cNvPr id="9" name="Group 8">
            <a:extLst>
              <a:ext uri="{FF2B5EF4-FFF2-40B4-BE49-F238E27FC236}">
                <a16:creationId xmlns:a16="http://schemas.microsoft.com/office/drawing/2014/main" id="{03D8B4F6-267B-F513-4839-45BF33207A57}"/>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6BA83F9A-7D1C-653B-2470-7008E45A43E2}"/>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6581AE89-0C8B-68BA-90C7-9B58BB8C35BC}"/>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29395A74-4D5F-1105-4F8F-48726EA8E52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5" name="Content Placeholder 2">
            <a:extLst>
              <a:ext uri="{FF2B5EF4-FFF2-40B4-BE49-F238E27FC236}">
                <a16:creationId xmlns:a16="http://schemas.microsoft.com/office/drawing/2014/main" id="{AC1A603D-F2D0-B683-15FB-9B7BED882E63}"/>
              </a:ext>
            </a:extLst>
          </p:cNvPr>
          <p:cNvSpPr txBox="1">
            <a:spLocks/>
          </p:cNvSpPr>
          <p:nvPr/>
        </p:nvSpPr>
        <p:spPr>
          <a:xfrm>
            <a:off x="1204292" y="1145067"/>
            <a:ext cx="9783416" cy="173148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your FCL is showing a consolidated status of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HELD</a:t>
            </a:r>
            <a:r>
              <a:rPr lang="en-AU" sz="1800" b="1" dirty="0">
                <a:latin typeface="Calibri" panose="020F0502020204030204" pitchFamily="34" charset="0"/>
                <a:ea typeface="Calibri" panose="020F0502020204030204" pitchFamily="34" charset="0"/>
                <a:cs typeface="Times New Roman" panose="02020603050405020304" pitchFamily="18" charset="0"/>
              </a:rPr>
              <a:t> </a:t>
            </a:r>
            <a:r>
              <a:rPr lang="en-AU" sz="1800" dirty="0">
                <a:latin typeface="Calibri" panose="020F0502020204030204" pitchFamily="34" charset="0"/>
                <a:ea typeface="Calibri" panose="020F0502020204030204" pitchFamily="34" charset="0"/>
                <a:cs typeface="Times New Roman" panose="02020603050405020304" pitchFamily="18" charset="0"/>
              </a:rPr>
              <a:t>and / or your </a:t>
            </a:r>
            <a:r>
              <a:rPr lang="en-AU" sz="1800" dirty="0" err="1">
                <a:latin typeface="Calibri" panose="020F0502020204030204" pitchFamily="34" charset="0"/>
                <a:ea typeface="Calibri" panose="020F0502020204030204" pitchFamily="34" charset="0"/>
                <a:cs typeface="Times New Roman" panose="02020603050405020304" pitchFamily="18" charset="0"/>
              </a:rPr>
              <a:t>Underbond</a:t>
            </a:r>
            <a:r>
              <a:rPr lang="en-AU" sz="1800" dirty="0">
                <a:latin typeface="Calibri" panose="020F0502020204030204" pitchFamily="34" charset="0"/>
                <a:ea typeface="Calibri" panose="020F0502020204030204" pitchFamily="34" charset="0"/>
                <a:cs typeface="Times New Roman" panose="02020603050405020304" pitchFamily="18" charset="0"/>
              </a:rPr>
              <a:t> Conditions show </a:t>
            </a:r>
            <a:r>
              <a:rPr lang="en-AU" sz="1800" b="1" dirty="0">
                <a:latin typeface="Calibri" panose="020F0502020204030204" pitchFamily="34" charset="0"/>
                <a:ea typeface="Calibri" panose="020F0502020204030204" pitchFamily="34" charset="0"/>
                <a:cs typeface="Times New Roman" panose="02020603050405020304" pitchFamily="18" charset="0"/>
              </a:rPr>
              <a:t>NO MOVEMENT ALLOWED</a:t>
            </a:r>
            <a:r>
              <a:rPr lang="en-AU" sz="1800" dirty="0">
                <a:latin typeface="Calibri" panose="020F0502020204030204" pitchFamily="34" charset="0"/>
                <a:ea typeface="Calibri" panose="020F0502020204030204" pitchFamily="34" charset="0"/>
                <a:cs typeface="Times New Roman" panose="02020603050405020304" pitchFamily="18" charset="0"/>
              </a:rPr>
              <a:t>, your </a:t>
            </a:r>
            <a:r>
              <a:rPr lang="en-AU" sz="1800" dirty="0" err="1">
                <a:latin typeface="Calibri" panose="020F0502020204030204" pitchFamily="34" charset="0"/>
                <a:ea typeface="Calibri" panose="020F0502020204030204" pitchFamily="34" charset="0"/>
                <a:cs typeface="Times New Roman" panose="02020603050405020304" pitchFamily="18" charset="0"/>
              </a:rPr>
              <a:t>underbond</a:t>
            </a:r>
            <a:r>
              <a:rPr lang="en-AU" sz="1800" dirty="0">
                <a:latin typeface="Calibri" panose="020F0502020204030204" pitchFamily="34" charset="0"/>
                <a:ea typeface="Calibri" panose="020F0502020204030204" pitchFamily="34" charset="0"/>
                <a:cs typeface="Times New Roman" panose="02020603050405020304" pitchFamily="18" charset="0"/>
              </a:rPr>
              <a:t> may be chained</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the state of your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underbond</a:t>
            </a:r>
            <a:r>
              <a:rPr lang="en-AU" sz="1800" dirty="0">
                <a:effectLst/>
                <a:latin typeface="Calibri" panose="020F0502020204030204" pitchFamily="34" charset="0"/>
                <a:ea typeface="Calibri" panose="020F0502020204030204" pitchFamily="34" charset="0"/>
                <a:cs typeface="Times New Roman" panose="02020603050405020304" pitchFamily="18" charset="0"/>
              </a:rPr>
              <a:t> is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CHAINED</a:t>
            </a:r>
            <a:r>
              <a:rPr lang="en-AU" sz="1800" dirty="0">
                <a:effectLst/>
                <a:latin typeface="Calibri" panose="020F0502020204030204" pitchFamily="34" charset="0"/>
                <a:ea typeface="Calibri" panose="020F0502020204030204" pitchFamily="34" charset="0"/>
                <a:cs typeface="Times New Roman" panose="02020603050405020304" pitchFamily="18" charset="0"/>
              </a:rPr>
              <a:t>, you will need to contact ABF regarding your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underbond</a:t>
            </a:r>
            <a:r>
              <a:rPr lang="en-AU" sz="1800" dirty="0">
                <a:effectLst/>
                <a:latin typeface="Calibri" panose="020F0502020204030204" pitchFamily="34" charset="0"/>
                <a:ea typeface="Calibri" panose="020F0502020204030204" pitchFamily="34" charset="0"/>
                <a:cs typeface="Times New Roman" panose="02020603050405020304" pitchFamily="18" charset="0"/>
              </a:rPr>
              <a:t> application as DAFF cannot action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underbond</a:t>
            </a:r>
            <a:r>
              <a:rPr lang="en-AU" sz="1800" dirty="0">
                <a:effectLst/>
                <a:latin typeface="Calibri" panose="020F0502020204030204" pitchFamily="34" charset="0"/>
                <a:ea typeface="Calibri" panose="020F0502020204030204" pitchFamily="34" charset="0"/>
                <a:cs typeface="Times New Roman" panose="02020603050405020304" pitchFamily="18" charset="0"/>
              </a:rPr>
              <a:t> movements or approvals.</a:t>
            </a:r>
          </a:p>
          <a:p>
            <a:pPr marL="0" lvl="0" indent="0">
              <a:lnSpc>
                <a:spcPct val="100000"/>
              </a:lnSpc>
              <a:spcAft>
                <a:spcPts val="600"/>
              </a:spcAft>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ICS screenshot showing Consolidated status HELD and Underbond Conditions No Movement Allowed">
            <a:extLst>
              <a:ext uri="{FF2B5EF4-FFF2-40B4-BE49-F238E27FC236}">
                <a16:creationId xmlns:a16="http://schemas.microsoft.com/office/drawing/2014/main" id="{1F729BEC-10EE-047C-0EC4-BEA6138500CF}"/>
              </a:ext>
            </a:extLst>
          </p:cNvPr>
          <p:cNvPicPr>
            <a:picLocks noChangeAspect="1"/>
          </p:cNvPicPr>
          <p:nvPr/>
        </p:nvPicPr>
        <p:blipFill>
          <a:blip r:embed="rId3"/>
          <a:stretch>
            <a:fillRect/>
          </a:stretch>
        </p:blipFill>
        <p:spPr>
          <a:xfrm>
            <a:off x="2354192" y="2979891"/>
            <a:ext cx="7483608" cy="1476219"/>
          </a:xfrm>
          <a:prstGeom prst="rect">
            <a:avLst/>
          </a:prstGeom>
        </p:spPr>
      </p:pic>
      <p:pic>
        <p:nvPicPr>
          <p:cNvPr id="4" name="Picture 3" descr="ICS screenshot showing chained underbond movement">
            <a:extLst>
              <a:ext uri="{FF2B5EF4-FFF2-40B4-BE49-F238E27FC236}">
                <a16:creationId xmlns:a16="http://schemas.microsoft.com/office/drawing/2014/main" id="{51F56D3A-4368-9C82-1127-77C1D0822536}"/>
              </a:ext>
            </a:extLst>
          </p:cNvPr>
          <p:cNvPicPr>
            <a:picLocks noChangeAspect="1"/>
          </p:cNvPicPr>
          <p:nvPr/>
        </p:nvPicPr>
        <p:blipFill>
          <a:blip r:embed="rId4"/>
          <a:stretch>
            <a:fillRect/>
          </a:stretch>
        </p:blipFill>
        <p:spPr>
          <a:xfrm>
            <a:off x="2354192" y="4666074"/>
            <a:ext cx="7483608" cy="1394905"/>
          </a:xfrm>
          <a:prstGeom prst="rect">
            <a:avLst/>
          </a:prstGeom>
        </p:spPr>
      </p:pic>
    </p:spTree>
    <p:extLst>
      <p:ext uri="{BB962C8B-B14F-4D97-AF65-F5344CB8AC3E}">
        <p14:creationId xmlns:p14="http://schemas.microsoft.com/office/powerpoint/2010/main" val="404595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Common scenarios and solutions</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18</a:t>
            </a:r>
          </a:p>
        </p:txBody>
      </p:sp>
      <p:grpSp>
        <p:nvGrpSpPr>
          <p:cNvPr id="9" name="Group 8">
            <a:extLst>
              <a:ext uri="{FF2B5EF4-FFF2-40B4-BE49-F238E27FC236}">
                <a16:creationId xmlns:a16="http://schemas.microsoft.com/office/drawing/2014/main" id="{20287F24-D5B6-D5FD-85C3-E08F5EE9A153}"/>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74351A80-64AD-F162-5306-FF01B6BFE4E4}"/>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AE4D6A40-75A7-3107-7628-E2EBFEE3BA0F}"/>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2A88D76B-965C-61BE-9060-FE98B0DB4DDD}"/>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6" name="Content Placeholder 2">
            <a:extLst>
              <a:ext uri="{FF2B5EF4-FFF2-40B4-BE49-F238E27FC236}">
                <a16:creationId xmlns:a16="http://schemas.microsoft.com/office/drawing/2014/main" id="{8D998136-1FF9-3EE6-7A6A-917DFF6CAA3C}"/>
              </a:ext>
            </a:extLst>
          </p:cNvPr>
          <p:cNvSpPr txBox="1">
            <a:spLocks/>
          </p:cNvSpPr>
          <p:nvPr/>
        </p:nvSpPr>
        <p:spPr>
          <a:xfrm>
            <a:off x="1781176" y="1145067"/>
            <a:ext cx="9206532" cy="424254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scenarios below answer the most frequently asked questions regarding the importation of goods during the BMSB risk season:</a:t>
            </a:r>
          </a:p>
          <a:p>
            <a:pPr marL="0" indent="0">
              <a:lnSpc>
                <a:spcPct val="100000"/>
              </a:lnSpc>
              <a:spcBef>
                <a:spcPts val="0"/>
              </a:spcBef>
              <a:buFont typeface="Arial" panose="020B0604020202020204" pitchFamily="34" charset="0"/>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latin typeface="+mn-lt"/>
              </a:rPr>
              <a:t>Change of SCR type from LCL to FCL/</a:t>
            </a:r>
            <a:r>
              <a:rPr lang="en-AU" sz="1800" b="1" dirty="0" err="1">
                <a:latin typeface="+mn-lt"/>
              </a:rPr>
              <a:t>FCX</a:t>
            </a:r>
            <a:endParaRPr lang="en-AU" sz="1800" b="1" dirty="0">
              <a:latin typeface="+mn-lt"/>
            </a:endParaRPr>
          </a:p>
          <a:p>
            <a:pPr marL="457200" lvl="1" indent="0">
              <a:lnSpc>
                <a:spcPct val="100000"/>
              </a:lnSpc>
              <a:spcBef>
                <a:spcPts val="0"/>
              </a:spcBef>
              <a:buNone/>
            </a:pPr>
            <a:endParaRPr lang="en-AU" sz="1800" b="1" dirty="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latin typeface="+mn-lt"/>
              </a:rPr>
              <a:t>Changes to BMSB treatment rates to include timber</a:t>
            </a:r>
          </a:p>
          <a:p>
            <a:pPr marL="457200" lvl="1" indent="0">
              <a:lnSpc>
                <a:spcPct val="100000"/>
              </a:lnSpc>
              <a:spcBef>
                <a:spcPts val="0"/>
              </a:spcBef>
              <a:buNone/>
            </a:pPr>
            <a:endParaRPr lang="en-AU" sz="1800" b="1" dirty="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err="1">
                <a:latin typeface="+mn-lt"/>
              </a:rPr>
              <a:t>FIXLOC</a:t>
            </a:r>
            <a:r>
              <a:rPr lang="en-AU" sz="1800" b="1" dirty="0">
                <a:latin typeface="+mn-lt"/>
              </a:rPr>
              <a:t> Directions</a:t>
            </a:r>
          </a:p>
          <a:p>
            <a:pPr marL="457200" lvl="1" indent="0">
              <a:lnSpc>
                <a:spcPct val="100000"/>
              </a:lnSpc>
              <a:spcBef>
                <a:spcPts val="0"/>
              </a:spcBef>
              <a:buNone/>
            </a:pPr>
            <a:endParaRPr lang="en-AU" sz="1800" b="1" dirty="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My container is still held in ICS after declaration lodgement</a:t>
            </a:r>
          </a:p>
        </p:txBody>
      </p:sp>
    </p:spTree>
    <p:extLst>
      <p:ext uri="{BB962C8B-B14F-4D97-AF65-F5344CB8AC3E}">
        <p14:creationId xmlns:p14="http://schemas.microsoft.com/office/powerpoint/2010/main" val="137142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856190" y="98855"/>
            <a:ext cx="10497610" cy="1173891"/>
          </a:xfrm>
        </p:spPr>
        <p:txBody>
          <a:bodyPr/>
          <a:lstStyle/>
          <a:p>
            <a:pPr algn="ctr"/>
            <a:r>
              <a:rPr lang="en-AU" b="1" dirty="0">
                <a:latin typeface="+mn-lt"/>
              </a:rPr>
              <a:t>Agenda</a:t>
            </a:r>
          </a:p>
        </p:txBody>
      </p:sp>
      <p:sp>
        <p:nvSpPr>
          <p:cNvPr id="3" name="Content Placeholder 2">
            <a:extLst>
              <a:ext uri="{FF2B5EF4-FFF2-40B4-BE49-F238E27FC236}">
                <a16:creationId xmlns:a16="http://schemas.microsoft.com/office/drawing/2014/main" id="{9D961C1C-4374-1932-3561-B16A187D76E1}"/>
              </a:ext>
            </a:extLst>
          </p:cNvPr>
          <p:cNvSpPr>
            <a:spLocks noGrp="1"/>
          </p:cNvSpPr>
          <p:nvPr>
            <p:ph idx="1"/>
          </p:nvPr>
        </p:nvSpPr>
        <p:spPr>
          <a:xfrm>
            <a:off x="1686591" y="1155006"/>
            <a:ext cx="9296147" cy="4855269"/>
          </a:xfrm>
        </p:spPr>
        <p:txBody>
          <a:bodyPr numCol="2">
            <a:normAutofit/>
          </a:bodyPr>
          <a:lstStyle/>
          <a:p>
            <a:pPr marL="285750" indent="-285750">
              <a:lnSpc>
                <a:spcPct val="150000"/>
              </a:lnSpc>
              <a:buFont typeface="Arial" panose="020B0604020202020204" pitchFamily="34" charset="0"/>
              <a:buChar char="•"/>
            </a:pPr>
            <a:r>
              <a:rPr lang="en-AU" sz="2000" dirty="0"/>
              <a:t>Acknowledgement of country</a:t>
            </a:r>
          </a:p>
          <a:p>
            <a:pPr marL="285750" indent="-285750">
              <a:lnSpc>
                <a:spcPct val="150000"/>
              </a:lnSpc>
              <a:buFont typeface="Arial" panose="020B0604020202020204" pitchFamily="34" charset="0"/>
              <a:buChar char="•"/>
            </a:pPr>
            <a:r>
              <a:rPr lang="en-AU" sz="2000" dirty="0"/>
              <a:t>When to lodge an MC declaration</a:t>
            </a:r>
          </a:p>
          <a:p>
            <a:pPr marL="285750" indent="-285750">
              <a:lnSpc>
                <a:spcPct val="150000"/>
              </a:lnSpc>
              <a:buFont typeface="Arial" panose="020B0604020202020204" pitchFamily="34" charset="0"/>
              <a:buChar char="•"/>
            </a:pPr>
            <a:r>
              <a:rPr lang="en-AU" sz="2000" dirty="0"/>
              <a:t>How to register as an MC</a:t>
            </a:r>
          </a:p>
          <a:p>
            <a:pPr marL="285750" indent="-285750">
              <a:lnSpc>
                <a:spcPct val="150000"/>
              </a:lnSpc>
              <a:buFont typeface="Arial" panose="020B0604020202020204" pitchFamily="34" charset="0"/>
              <a:buChar char="•"/>
            </a:pPr>
            <a:r>
              <a:rPr lang="en-AU" sz="2000" dirty="0"/>
              <a:t>How to access the new portal</a:t>
            </a:r>
          </a:p>
          <a:p>
            <a:pPr marL="285750" indent="-285750">
              <a:lnSpc>
                <a:spcPct val="150000"/>
              </a:lnSpc>
              <a:buFont typeface="Arial" panose="020B0604020202020204" pitchFamily="34" charset="0"/>
              <a:buChar char="•"/>
            </a:pPr>
            <a:r>
              <a:rPr lang="en-AU" sz="2000" dirty="0"/>
              <a:t>Types of MC declarations</a:t>
            </a:r>
          </a:p>
          <a:p>
            <a:pPr marL="742950" lvl="1" indent="-285750">
              <a:lnSpc>
                <a:spcPct val="100000"/>
              </a:lnSpc>
            </a:pPr>
            <a:r>
              <a:rPr lang="en-AU" sz="1600" dirty="0"/>
              <a:t>Nil Risk</a:t>
            </a:r>
          </a:p>
          <a:p>
            <a:pPr marL="742950" lvl="1" indent="-285750">
              <a:lnSpc>
                <a:spcPct val="100000"/>
              </a:lnSpc>
            </a:pPr>
            <a:r>
              <a:rPr lang="en-AU" sz="1600" dirty="0"/>
              <a:t>Treated Onshore</a:t>
            </a:r>
          </a:p>
          <a:p>
            <a:pPr marL="742950" lvl="1" indent="-285750">
              <a:lnSpc>
                <a:spcPct val="100000"/>
              </a:lnSpc>
            </a:pPr>
            <a:r>
              <a:rPr lang="en-AU" sz="1600" dirty="0"/>
              <a:t>Treated Offshore</a:t>
            </a:r>
          </a:p>
          <a:p>
            <a:pPr marL="742950" lvl="1" indent="-285750">
              <a:lnSpc>
                <a:spcPct val="100000"/>
              </a:lnSpc>
            </a:pPr>
            <a:r>
              <a:rPr lang="en-AU" sz="1600" dirty="0"/>
              <a:t>Partially Treated Offshore</a:t>
            </a:r>
          </a:p>
          <a:p>
            <a:pPr marL="742950" lvl="1" indent="-285750">
              <a:lnSpc>
                <a:spcPct val="100000"/>
              </a:lnSpc>
            </a:pPr>
            <a:r>
              <a:rPr lang="en-AU" sz="1600" dirty="0"/>
              <a:t>Unknown Risk</a:t>
            </a:r>
          </a:p>
          <a:p>
            <a:pPr marL="285750" indent="-285750">
              <a:lnSpc>
                <a:spcPct val="150000"/>
              </a:lnSpc>
              <a:buFont typeface="Arial" panose="020B0604020202020204" pitchFamily="34" charset="0"/>
              <a:buChar char="•"/>
            </a:pPr>
            <a:r>
              <a:rPr lang="en-AU" sz="2000" dirty="0"/>
              <a:t>Common Holds and ICS messages</a:t>
            </a:r>
          </a:p>
          <a:p>
            <a:pPr marL="742950" lvl="1" indent="-285750">
              <a:lnSpc>
                <a:spcPct val="100000"/>
              </a:lnSpc>
              <a:buFont typeface="Arial" panose="020B0604020202020204" pitchFamily="34" charset="0"/>
              <a:buChar char="•"/>
            </a:pPr>
            <a:r>
              <a:rPr lang="en-AU" sz="1600" dirty="0" err="1"/>
              <a:t>SPHOLD</a:t>
            </a:r>
            <a:endParaRPr lang="en-AU" sz="1600" dirty="0"/>
          </a:p>
          <a:p>
            <a:pPr marL="742950" lvl="1" indent="-285750">
              <a:lnSpc>
                <a:spcPct val="100000"/>
              </a:lnSpc>
              <a:buFont typeface="Arial" panose="020B0604020202020204" pitchFamily="34" charset="0"/>
              <a:buChar char="•"/>
            </a:pPr>
            <a:r>
              <a:rPr lang="en-AU" sz="1600" dirty="0"/>
              <a:t>COND REL</a:t>
            </a:r>
          </a:p>
          <a:p>
            <a:pPr marL="742950" lvl="1" indent="-285750">
              <a:lnSpc>
                <a:spcPct val="100000"/>
              </a:lnSpc>
              <a:buFont typeface="Arial" panose="020B0604020202020204" pitchFamily="34" charset="0"/>
              <a:buChar char="•"/>
            </a:pPr>
            <a:r>
              <a:rPr lang="en-AU" sz="1600" dirty="0" err="1"/>
              <a:t>SPREF</a:t>
            </a:r>
            <a:endParaRPr lang="en-AU" sz="1600" dirty="0"/>
          </a:p>
          <a:p>
            <a:pPr marL="742950" lvl="1" indent="-285750">
              <a:lnSpc>
                <a:spcPct val="100000"/>
              </a:lnSpc>
              <a:buFont typeface="Arial" panose="020B0604020202020204" pitchFamily="34" charset="0"/>
              <a:buChar char="•"/>
            </a:pPr>
            <a:r>
              <a:rPr lang="en-AU" sz="1600" dirty="0"/>
              <a:t>GAS</a:t>
            </a:r>
          </a:p>
          <a:p>
            <a:pPr marL="285750" indent="-285750">
              <a:lnSpc>
                <a:spcPct val="150000"/>
              </a:lnSpc>
              <a:buFont typeface="Arial" panose="020B0604020202020204" pitchFamily="34" charset="0"/>
              <a:buChar char="•"/>
            </a:pPr>
            <a:r>
              <a:rPr lang="en-AU" sz="2000" dirty="0"/>
              <a:t>Common scenarios and solutions</a:t>
            </a:r>
          </a:p>
          <a:p>
            <a:pPr marL="742950" lvl="1" indent="-285750">
              <a:lnSpc>
                <a:spcPct val="100000"/>
              </a:lnSpc>
              <a:buFont typeface="Arial" panose="020B0604020202020204" pitchFamily="34" charset="0"/>
              <a:buChar char="•"/>
            </a:pPr>
            <a:r>
              <a:rPr lang="en-AU" sz="1600" dirty="0"/>
              <a:t>Change of SCR type from LCL to FCL / </a:t>
            </a:r>
            <a:r>
              <a:rPr lang="en-AU" sz="1600" dirty="0" err="1"/>
              <a:t>FCX</a:t>
            </a:r>
            <a:endParaRPr lang="en-AU" sz="1600" dirty="0"/>
          </a:p>
          <a:p>
            <a:pPr marL="742950" lvl="1" indent="-285750">
              <a:lnSpc>
                <a:spcPct val="100000"/>
              </a:lnSpc>
              <a:buFont typeface="Arial" panose="020B0604020202020204" pitchFamily="34" charset="0"/>
              <a:buChar char="•"/>
            </a:pPr>
            <a:r>
              <a:rPr lang="en-AU" sz="1600" dirty="0"/>
              <a:t>SP Hold still present after lodgement</a:t>
            </a:r>
          </a:p>
          <a:p>
            <a:pPr marL="742950" lvl="1" indent="-285750">
              <a:lnSpc>
                <a:spcPct val="100000"/>
              </a:lnSpc>
              <a:buFont typeface="Arial" panose="020B0604020202020204" pitchFamily="34" charset="0"/>
              <a:buChar char="•"/>
            </a:pPr>
            <a:r>
              <a:rPr lang="en-AU" sz="1600" dirty="0"/>
              <a:t>Changing a declaration type</a:t>
            </a:r>
          </a:p>
          <a:p>
            <a:pPr marL="742950" lvl="1" indent="-285750">
              <a:lnSpc>
                <a:spcPct val="100000"/>
              </a:lnSpc>
              <a:buFont typeface="Arial" panose="020B0604020202020204" pitchFamily="34" charset="0"/>
              <a:buChar char="•"/>
            </a:pPr>
            <a:r>
              <a:rPr lang="en-AU" sz="1600" dirty="0" err="1"/>
              <a:t>FIXLOC</a:t>
            </a:r>
            <a:r>
              <a:rPr lang="en-AU" sz="1600" dirty="0"/>
              <a:t> directions</a:t>
            </a:r>
          </a:p>
          <a:p>
            <a:pPr marL="285750" indent="-285750">
              <a:lnSpc>
                <a:spcPct val="150000"/>
              </a:lnSpc>
              <a:buFont typeface="Arial" panose="020B0604020202020204" pitchFamily="34" charset="0"/>
              <a:buChar char="•"/>
            </a:pPr>
            <a:r>
              <a:rPr lang="en-AU" sz="2000" dirty="0"/>
              <a:t>Department contacts</a:t>
            </a:r>
          </a:p>
          <a:p>
            <a:pPr marL="285750" indent="-285750">
              <a:lnSpc>
                <a:spcPct val="150000"/>
              </a:lnSpc>
              <a:buFont typeface="Arial" panose="020B0604020202020204" pitchFamily="34" charset="0"/>
              <a:buChar char="•"/>
            </a:pPr>
            <a:r>
              <a:rPr lang="en-AU" sz="2000" dirty="0"/>
              <a:t>Questions</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a:t>
            </a:r>
          </a:p>
        </p:txBody>
      </p:sp>
      <p:grpSp>
        <p:nvGrpSpPr>
          <p:cNvPr id="11" name="Group 10">
            <a:extLst>
              <a:ext uri="{FF2B5EF4-FFF2-40B4-BE49-F238E27FC236}">
                <a16:creationId xmlns:a16="http://schemas.microsoft.com/office/drawing/2014/main" id="{2D540A97-25CA-EDAF-3422-166FC137E675}"/>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2" name="Rectangle: Diagonal Corners Rounded 11">
              <a:extLst>
                <a:ext uri="{FF2B5EF4-FFF2-40B4-BE49-F238E27FC236}">
                  <a16:creationId xmlns:a16="http://schemas.microsoft.com/office/drawing/2014/main" id="{AB73016E-EB97-72A4-CF3D-B232E4069BCC}"/>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ectangle: Diagonal Corners Rounded 12">
              <a:extLst>
                <a:ext uri="{FF2B5EF4-FFF2-40B4-BE49-F238E27FC236}">
                  <a16:creationId xmlns:a16="http://schemas.microsoft.com/office/drawing/2014/main" id="{6C99A5E4-1D53-68B4-66B1-55498EE88ACE}"/>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ectangle: Diagonal Corners Rounded 13">
              <a:extLst>
                <a:ext uri="{FF2B5EF4-FFF2-40B4-BE49-F238E27FC236}">
                  <a16:creationId xmlns:a16="http://schemas.microsoft.com/office/drawing/2014/main" id="{F63D2382-A5DC-39CB-C260-51ABFE797708}"/>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116456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Change of SCR type from LCL to FCL/</a:t>
            </a:r>
            <a:r>
              <a:rPr lang="en-AU" sz="4400" b="1" dirty="0" err="1">
                <a:latin typeface="+mn-lt"/>
              </a:rPr>
              <a:t>FCX</a:t>
            </a:r>
            <a:endParaRPr lang="en-AU" sz="4400" b="1" dirty="0">
              <a:latin typeface="+mn-lt"/>
            </a:endParaRP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19</a:t>
            </a:r>
          </a:p>
        </p:txBody>
      </p:sp>
      <p:grpSp>
        <p:nvGrpSpPr>
          <p:cNvPr id="9" name="Group 8">
            <a:extLst>
              <a:ext uri="{FF2B5EF4-FFF2-40B4-BE49-F238E27FC236}">
                <a16:creationId xmlns:a16="http://schemas.microsoft.com/office/drawing/2014/main" id="{47E3CCA9-1AC8-940C-8DFE-D427FF43778F}"/>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3A1C0AC3-FFDB-D597-5820-3141D24EF9C6}"/>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B42BC54C-B1B5-B260-9330-0E5D4A0063D0}"/>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B37B5C8-5F3E-40A1-3410-4ACEF33E3E49}"/>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EA79F48D-1C96-6AC1-55B8-391B9D948F53}"/>
              </a:ext>
            </a:extLst>
          </p:cNvPr>
          <p:cNvSpPr txBox="1">
            <a:spLocks/>
          </p:cNvSpPr>
          <p:nvPr/>
        </p:nvSpPr>
        <p:spPr>
          <a:xfrm>
            <a:off x="1204292" y="1145067"/>
            <a:ext cx="9783416" cy="228393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Once a cargo type is reported in ICS as an LCL and </a:t>
            </a:r>
            <a:r>
              <a:rPr lang="en-AU" sz="1800" dirty="0">
                <a:latin typeface="Calibri" panose="020F0502020204030204" pitchFamily="34" charset="0"/>
                <a:ea typeface="Calibri" panose="020F0502020204030204" pitchFamily="34" charset="0"/>
                <a:cs typeface="Times New Roman" panose="02020603050405020304" pitchFamily="18" charset="0"/>
              </a:rPr>
              <a:t>referred for </a:t>
            </a:r>
            <a:r>
              <a:rPr lang="en-AU" sz="1800" dirty="0">
                <a:effectLst/>
                <a:latin typeface="Calibri" panose="020F0502020204030204" pitchFamily="34" charset="0"/>
                <a:ea typeface="Calibri" panose="020F0502020204030204" pitchFamily="34" charset="0"/>
                <a:cs typeface="Times New Roman" panose="02020603050405020304" pitchFamily="18" charset="0"/>
              </a:rPr>
              <a:t>BMSB, an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SPHOLD</a:t>
            </a:r>
            <a:r>
              <a:rPr lang="en-AU" sz="1800" dirty="0">
                <a:effectLst/>
                <a:latin typeface="Calibri" panose="020F0502020204030204" pitchFamily="34" charset="0"/>
                <a:ea typeface="Calibri" panose="020F0502020204030204" pitchFamily="34" charset="0"/>
                <a:cs typeface="Times New Roman" panose="02020603050405020304" pitchFamily="18" charset="0"/>
              </a:rPr>
              <a:t> will be placed on the container. If the cargo type is amended to an FCL /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FCX</a:t>
            </a:r>
            <a:r>
              <a:rPr lang="en-AU" sz="1800" dirty="0">
                <a:effectLst/>
                <a:latin typeface="Calibri" panose="020F0502020204030204" pitchFamily="34" charset="0"/>
                <a:ea typeface="Calibri" panose="020F0502020204030204" pitchFamily="34" charset="0"/>
                <a:cs typeface="Times New Roman" panose="02020603050405020304" pitchFamily="18" charset="0"/>
              </a:rPr>
              <a:t>, the </a:t>
            </a:r>
            <a:r>
              <a:rPr lang="en-AU" sz="1800" b="1" dirty="0" err="1">
                <a:effectLst/>
                <a:latin typeface="Calibri" panose="020F0502020204030204" pitchFamily="34" charset="0"/>
                <a:ea typeface="Calibri" panose="020F0502020204030204" pitchFamily="34" charset="0"/>
                <a:cs typeface="Times New Roman" panose="02020603050405020304" pitchFamily="18" charset="0"/>
              </a:rPr>
              <a:t>SPHOLD</a:t>
            </a:r>
            <a:r>
              <a:rPr lang="en-AU" sz="1800" dirty="0">
                <a:effectLst/>
                <a:latin typeface="Calibri" panose="020F0502020204030204" pitchFamily="34" charset="0"/>
                <a:ea typeface="Calibri" panose="020F0502020204030204" pitchFamily="34" charset="0"/>
                <a:cs typeface="Times New Roman" panose="02020603050405020304" pitchFamily="18" charset="0"/>
              </a:rPr>
              <a:t> will remain at the container level even after the LCL report has been withdrawn. The system will not automatically lift the hold. If this occurs, please email </a:t>
            </a:r>
            <a:r>
              <a:rPr lang="en-AU" sz="1800" dirty="0" err="1">
                <a:effectLst/>
                <a:latin typeface="Calibri" panose="020F0502020204030204" pitchFamily="34" charset="0"/>
                <a:ea typeface="Calibri" panose="020F0502020204030204" pitchFamily="34" charset="0"/>
                <a:cs typeface="Times New Roman" panose="02020603050405020304" pitchFamily="18" charset="0"/>
                <a:hlinkClick r:id="rId3"/>
              </a:rPr>
              <a:t>BMSBprocessing@aff.gov.au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 with your OBOL verifying the FCL cargo type, to have the hold lifted.</a:t>
            </a:r>
            <a:endParaRPr lang="en-A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ICS screen shot showing withdrawn LCL cargo reports and FCL FCX cargo reports.">
            <a:extLst>
              <a:ext uri="{FF2B5EF4-FFF2-40B4-BE49-F238E27FC236}">
                <a16:creationId xmlns:a16="http://schemas.microsoft.com/office/drawing/2014/main" id="{04FDDD43-5B79-713F-35D3-2EE1472667B7}"/>
              </a:ext>
            </a:extLst>
          </p:cNvPr>
          <p:cNvPicPr>
            <a:picLocks noChangeAspect="1"/>
          </p:cNvPicPr>
          <p:nvPr/>
        </p:nvPicPr>
        <p:blipFill>
          <a:blip r:embed="rId4"/>
          <a:stretch>
            <a:fillRect/>
          </a:stretch>
        </p:blipFill>
        <p:spPr>
          <a:xfrm>
            <a:off x="3210059" y="2714891"/>
            <a:ext cx="5771881" cy="2455299"/>
          </a:xfrm>
          <a:prstGeom prst="rect">
            <a:avLst/>
          </a:prstGeom>
        </p:spPr>
      </p:pic>
      <p:sp>
        <p:nvSpPr>
          <p:cNvPr id="14" name="Rectangle: Diagonal Corners Rounded 13" descr="ICS can not automatically lift the Seasonal Pest hold once it is applied. You must contact the BMSB Processing team to have your container released.">
            <a:extLst>
              <a:ext uri="{FF2B5EF4-FFF2-40B4-BE49-F238E27FC236}">
                <a16:creationId xmlns:a16="http://schemas.microsoft.com/office/drawing/2014/main" id="{7F7D2CE3-68B1-3022-42C2-3AE6A6F236EF}"/>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ICS cannot automatically lift this hold once it has been applied. You must contact the BMSB processing team to have your container released.</a:t>
            </a:r>
            <a:endParaRPr lang="en-AU" i="1" dirty="0">
              <a:solidFill>
                <a:schemeClr val="tx1"/>
              </a:solidFill>
            </a:endParaRPr>
          </a:p>
        </p:txBody>
      </p:sp>
    </p:spTree>
    <p:extLst>
      <p:ext uri="{BB962C8B-B14F-4D97-AF65-F5344CB8AC3E}">
        <p14:creationId xmlns:p14="http://schemas.microsoft.com/office/powerpoint/2010/main" val="1276399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381000" y="98855"/>
            <a:ext cx="11449050" cy="1173891"/>
          </a:xfrm>
        </p:spPr>
        <p:txBody>
          <a:bodyPr>
            <a:normAutofit fontScale="90000"/>
          </a:bodyPr>
          <a:lstStyle/>
          <a:p>
            <a:pPr algn="ctr"/>
            <a:r>
              <a:rPr lang="en-AU" sz="4400" b="1" dirty="0">
                <a:latin typeface="+mn-lt"/>
              </a:rPr>
              <a:t>Changes to BMSB treatment rates to include timber</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20</a:t>
            </a:r>
          </a:p>
        </p:txBody>
      </p:sp>
      <p:grpSp>
        <p:nvGrpSpPr>
          <p:cNvPr id="9" name="Group 8">
            <a:extLst>
              <a:ext uri="{FF2B5EF4-FFF2-40B4-BE49-F238E27FC236}">
                <a16:creationId xmlns:a16="http://schemas.microsoft.com/office/drawing/2014/main" id="{8EC71D9E-218D-2BE5-FEA0-E4AA1DCA994C}"/>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252855C7-DFDE-16EF-B59B-03A1A9A6DF34}"/>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64E551B3-790A-C037-DBAF-555315076633}"/>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DD7434E8-E73D-6B2C-F2EC-95DB75D6B829}"/>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6" name="Content Placeholder 2">
            <a:extLst>
              <a:ext uri="{FF2B5EF4-FFF2-40B4-BE49-F238E27FC236}">
                <a16:creationId xmlns:a16="http://schemas.microsoft.com/office/drawing/2014/main" id="{7118FA13-BD19-CD00-A87F-DA398A1E89A6}"/>
              </a:ext>
            </a:extLst>
          </p:cNvPr>
          <p:cNvSpPr txBox="1">
            <a:spLocks/>
          </p:cNvSpPr>
          <p:nvPr/>
        </p:nvSpPr>
        <p:spPr>
          <a:xfrm>
            <a:off x="1204292" y="1145067"/>
            <a:ext cx="9783416" cy="228393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Occasionally goods being imported will require onshore treatment for BMSB </a:t>
            </a:r>
            <a:r>
              <a:rPr lang="en-AU" sz="1800" b="1" i="1" dirty="0">
                <a:effectLst/>
                <a:latin typeface="Calibri" panose="020F0502020204030204" pitchFamily="34" charset="0"/>
                <a:ea typeface="Calibri" panose="020F0502020204030204" pitchFamily="34" charset="0"/>
                <a:cs typeface="Times New Roman" panose="02020603050405020304" pitchFamily="18" charset="0"/>
              </a:rPr>
              <a:t>and</a:t>
            </a:r>
            <a:r>
              <a:rPr lang="en-AU" sz="1800" dirty="0">
                <a:effectLst/>
                <a:latin typeface="Calibri" panose="020F0502020204030204" pitchFamily="34" charset="0"/>
                <a:ea typeface="Calibri" panose="020F0502020204030204" pitchFamily="34" charset="0"/>
                <a:cs typeface="Times New Roman" panose="02020603050405020304" pitchFamily="18" charset="0"/>
              </a:rPr>
              <a:t> treatment to address commodity concerns like timber. If this is the case, once you have lodged your declaration you will have to contact </a:t>
            </a:r>
            <a:r>
              <a:rPr lang="en-AU" sz="1800" u="sng" dirty="0" err="1">
                <a:solidFill>
                  <a:srgbClr val="165788"/>
                </a:solidFill>
                <a:effectLst/>
                <a:latin typeface="Calibri" panose="020F0502020204030204" pitchFamily="34" charset="0"/>
                <a:ea typeface="Calibri" panose="020F0502020204030204" pitchFamily="34" charset="0"/>
                <a:cs typeface="Times New Roman" panose="02020603050405020304" pitchFamily="18" charset="0"/>
                <a:hlinkClick r:id="rId3"/>
              </a:rPr>
              <a:t>BMSBprocessing@aff.gov.au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 to amend the automated direction as this cannot be done via the portal. </a:t>
            </a:r>
          </a:p>
          <a:p>
            <a:pPr marL="0" indent="0">
              <a:spcBef>
                <a:spcPts val="60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It is important that the rate gets changed to meet the higher requirements of the timber concern otherwise your goods will be subject to a second treatment as the BMSB rate does not meet the timber requirements.</a:t>
            </a:r>
          </a:p>
        </p:txBody>
      </p:sp>
    </p:spTree>
    <p:extLst>
      <p:ext uri="{BB962C8B-B14F-4D97-AF65-F5344CB8AC3E}">
        <p14:creationId xmlns:p14="http://schemas.microsoft.com/office/powerpoint/2010/main" val="334942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err="1">
                <a:latin typeface="+mn-lt"/>
              </a:rPr>
              <a:t>FIXLOC</a:t>
            </a:r>
            <a:r>
              <a:rPr lang="en-AU" sz="4400" b="1" dirty="0">
                <a:latin typeface="+mn-lt"/>
              </a:rPr>
              <a:t> Directions</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21</a:t>
            </a:r>
          </a:p>
        </p:txBody>
      </p:sp>
      <p:grpSp>
        <p:nvGrpSpPr>
          <p:cNvPr id="9" name="Group 8">
            <a:extLst>
              <a:ext uri="{FF2B5EF4-FFF2-40B4-BE49-F238E27FC236}">
                <a16:creationId xmlns:a16="http://schemas.microsoft.com/office/drawing/2014/main" id="{4482115A-6F44-3576-CE4C-E8231F633D80}"/>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B9F9FEC6-4CA1-10F2-E7CF-20C7D00C71C9}"/>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94252C2C-4D20-7D92-243C-B68ADC2EDF78}"/>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79298005-5F34-5FEF-5028-1357C9C1E83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7FDAC238-D417-73F9-D7A9-6F9C1722F892}"/>
              </a:ext>
            </a:extLst>
          </p:cNvPr>
          <p:cNvSpPr txBox="1">
            <a:spLocks/>
          </p:cNvSpPr>
          <p:nvPr/>
        </p:nvSpPr>
        <p:spPr>
          <a:xfrm>
            <a:off x="1204292" y="1145067"/>
            <a:ext cx="9783416" cy="228393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 receive a FIXLOC direction for your container via AIMS, you will need to contact </a:t>
            </a:r>
            <a:r>
              <a:rPr lang="en-AU" sz="1800" dirty="0">
                <a:effectLst/>
                <a:latin typeface="Calibri" panose="020F0502020204030204" pitchFamily="34" charset="0"/>
                <a:ea typeface="Calibri" panose="020F0502020204030204" pitchFamily="34" charset="0"/>
                <a:cs typeface="Times New Roman" panose="02020603050405020304" pitchFamily="18" charset="0"/>
                <a:hlinkClick r:id="rId3"/>
              </a:rPr>
              <a:t>BMSBprocessing@aff.gov.au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 with the location you have nominated, and the entry number associated.</a:t>
            </a:r>
          </a:p>
          <a:p>
            <a:pPr marL="0" indent="0">
              <a:lnSpc>
                <a:spcPct val="100000"/>
              </a:lnSpc>
              <a:spcBef>
                <a:spcPts val="0"/>
              </a:spcBef>
              <a:buNone/>
            </a:pPr>
            <a:r>
              <a:rPr lang="en-AU" sz="1800" dirty="0">
                <a:latin typeface="Calibri" panose="020F0502020204030204" pitchFamily="34" charset="0"/>
                <a:ea typeface="Calibri" panose="020F0502020204030204" pitchFamily="34" charset="0"/>
                <a:cs typeface="Times New Roman" panose="02020603050405020304" pitchFamily="18" charset="0"/>
              </a:rPr>
              <a:t>This usually occurs when the selected approved arrangement in the declaration does not have the direction required active for their location.</a:t>
            </a:r>
          </a:p>
          <a:p>
            <a:pPr marL="0" lvl="0" indent="0">
              <a:lnSpc>
                <a:spcPct val="100000"/>
              </a:lnSpc>
              <a:spcBef>
                <a:spcPts val="0"/>
              </a:spcBef>
              <a:buNone/>
            </a:pPr>
            <a:r>
              <a:rPr lang="en-AU" sz="1800" dirty="0">
                <a:latin typeface="Calibri" panose="020F0502020204030204" pitchFamily="34" charset="0"/>
                <a:ea typeface="Calibri" panose="020F0502020204030204" pitchFamily="34" charset="0"/>
                <a:cs typeface="Times New Roman" panose="02020603050405020304" pitchFamily="18" charset="0"/>
              </a:rPr>
              <a:t>Y</a:t>
            </a:r>
            <a:r>
              <a:rPr lang="en-AU" sz="1800" dirty="0">
                <a:effectLst/>
                <a:latin typeface="Calibri" panose="020F0502020204030204" pitchFamily="34" charset="0"/>
                <a:ea typeface="Calibri" panose="020F0502020204030204" pitchFamily="34" charset="0"/>
                <a:cs typeface="Times New Roman" panose="02020603050405020304" pitchFamily="18" charset="0"/>
              </a:rPr>
              <a:t>ou may need to change your AA nomination to one that has been approved to carry out the required onshore intervention. This cannot be fixed via the online portal or by lodging amended or additional declarations.</a:t>
            </a:r>
          </a:p>
        </p:txBody>
      </p:sp>
      <p:pic>
        <p:nvPicPr>
          <p:cNvPr id="17" name="Picture 16" descr="A screen shot of an AIMS direction showing a Relodge Fix Preferred Loc (invalid) direction">
            <a:extLst>
              <a:ext uri="{FF2B5EF4-FFF2-40B4-BE49-F238E27FC236}">
                <a16:creationId xmlns:a16="http://schemas.microsoft.com/office/drawing/2014/main" id="{46FD8283-CBAA-491C-0445-15EF069EBA36}"/>
              </a:ext>
            </a:extLst>
          </p:cNvPr>
          <p:cNvPicPr>
            <a:picLocks noChangeAspect="1"/>
          </p:cNvPicPr>
          <p:nvPr/>
        </p:nvPicPr>
        <p:blipFill>
          <a:blip r:embed="rId4"/>
          <a:stretch>
            <a:fillRect/>
          </a:stretch>
        </p:blipFill>
        <p:spPr>
          <a:xfrm>
            <a:off x="1370189" y="3150774"/>
            <a:ext cx="9451621" cy="1687790"/>
          </a:xfrm>
          <a:prstGeom prst="rect">
            <a:avLst/>
          </a:prstGeom>
        </p:spPr>
      </p:pic>
      <p:sp>
        <p:nvSpPr>
          <p:cNvPr id="14" name="Rectangle: Diagonal Corners Rounded 13" descr="Do not continue to lodge declarations and / or amendments via the online portal to change / fix the location, this can only be manually amended by the BMSB Processing team.">
            <a:extLst>
              <a:ext uri="{FF2B5EF4-FFF2-40B4-BE49-F238E27FC236}">
                <a16:creationId xmlns:a16="http://schemas.microsoft.com/office/drawing/2014/main" id="{3A8571AE-C019-9C5A-8433-28C72A36C392}"/>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a:solidFill>
                  <a:schemeClr val="tx1"/>
                </a:solidFill>
              </a:rPr>
              <a:t>Do not continue to lodge declarations and / or amendments via the online portal to change / fix the location, this can only be amended manually by the BMSB Processing team.</a:t>
            </a:r>
            <a:endParaRPr lang="en-AU" i="1" dirty="0">
              <a:solidFill>
                <a:schemeClr val="tx1"/>
              </a:solidFill>
            </a:endParaRPr>
          </a:p>
        </p:txBody>
      </p:sp>
    </p:spTree>
    <p:extLst>
      <p:ext uri="{BB962C8B-B14F-4D97-AF65-F5344CB8AC3E}">
        <p14:creationId xmlns:p14="http://schemas.microsoft.com/office/powerpoint/2010/main" val="403427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fontScale="90000"/>
          </a:bodyPr>
          <a:lstStyle/>
          <a:p>
            <a:pPr algn="ctr"/>
            <a:r>
              <a:rPr lang="en-AU" sz="4400" b="1" dirty="0">
                <a:latin typeface="+mn-lt"/>
              </a:rPr>
              <a:t>Container is still held in ICS after </a:t>
            </a:r>
            <a:br>
              <a:rPr lang="en-AU" sz="4400" b="1" dirty="0">
                <a:latin typeface="+mn-lt"/>
              </a:rPr>
            </a:br>
            <a:r>
              <a:rPr lang="en-AU" sz="4400" b="1" dirty="0">
                <a:latin typeface="+mn-lt"/>
              </a:rPr>
              <a:t>MC declaration lodgement</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22</a:t>
            </a:r>
          </a:p>
        </p:txBody>
      </p:sp>
      <p:grpSp>
        <p:nvGrpSpPr>
          <p:cNvPr id="9" name="Group 8">
            <a:extLst>
              <a:ext uri="{FF2B5EF4-FFF2-40B4-BE49-F238E27FC236}">
                <a16:creationId xmlns:a16="http://schemas.microsoft.com/office/drawing/2014/main" id="{4482115A-6F44-3576-CE4C-E8231F633D80}"/>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B9F9FEC6-4CA1-10F2-E7CF-20C7D00C71C9}"/>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94252C2C-4D20-7D92-243C-B68ADC2EDF78}"/>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79298005-5F34-5FEF-5028-1357C9C1E83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7FDAC238-D417-73F9-D7A9-6F9C1722F892}"/>
              </a:ext>
            </a:extLst>
          </p:cNvPr>
          <p:cNvSpPr txBox="1">
            <a:spLocks/>
          </p:cNvSpPr>
          <p:nvPr/>
        </p:nvSpPr>
        <p:spPr>
          <a:xfrm>
            <a:off x="1204292" y="1290335"/>
            <a:ext cx="9783416" cy="247544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you have lodged your declaration, please wait up to an hour for messaging to update in ICS. If you have waited and the hold still has not been lifted, please log back into the MC portal and review your declaration. In most cases, a hold not lifting is due to the Vessel ID and/or the Voyage ID not matching what has been reported in ICS on the Sea Cargo Report for the container. </a:t>
            </a:r>
          </a:p>
          <a:p>
            <a:pPr marL="0" lvl="0"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If this is the case, please see the ‘what happens if I’ve made a mistake’ section of the Master Consolidator User Guide. If the details in your lodgement are correct and your container is still held, please contact </a:t>
            </a:r>
            <a:r>
              <a:rPr lang="en-AU" sz="1800" dirty="0" err="1">
                <a:effectLst/>
                <a:latin typeface="Calibri" panose="020F0502020204030204" pitchFamily="34" charset="0"/>
                <a:ea typeface="Calibri" panose="020F0502020204030204" pitchFamily="34" charset="0"/>
                <a:cs typeface="Times New Roman" panose="02020603050405020304" pitchFamily="18" charset="0"/>
                <a:hlinkClick r:id="rId3"/>
              </a:rPr>
              <a:t>BMSBprocessing@aff.gov.au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 to investigate further.</a:t>
            </a:r>
            <a:endParaRPr lang="en-A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CS screen shot showing AQIS Seasonal Pest Hold and advising Master Consolidator to submit an MC Declaration">
            <a:extLst>
              <a:ext uri="{FF2B5EF4-FFF2-40B4-BE49-F238E27FC236}">
                <a16:creationId xmlns:a16="http://schemas.microsoft.com/office/drawing/2014/main" id="{798FAC02-0A0F-4DC3-4243-5EBF59ABEE1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579035" y="3942516"/>
            <a:ext cx="7091463" cy="1383891"/>
          </a:xfrm>
          <a:prstGeom prst="rect">
            <a:avLst/>
          </a:prstGeom>
        </p:spPr>
      </p:pic>
      <p:sp>
        <p:nvSpPr>
          <p:cNvPr id="14" name="Rectangle: Diagonal Corners Rounded 13" descr="The BMSB processing team is the only team that can advise and / or have this SPHOLD lifted.">
            <a:extLst>
              <a:ext uri="{FF2B5EF4-FFF2-40B4-BE49-F238E27FC236}">
                <a16:creationId xmlns:a16="http://schemas.microsoft.com/office/drawing/2014/main" id="{3A8571AE-C019-9C5A-8433-28C72A36C392}"/>
              </a:ext>
              <a:ext uri="{C183D7F6-B498-43B3-948B-1728B52AA6E4}">
                <adec:decorative xmlns:adec="http://schemas.microsoft.com/office/drawing/2017/decorative" val="0"/>
              </a:ext>
            </a:extLst>
          </p:cNvPr>
          <p:cNvSpPr/>
          <p:nvPr/>
        </p:nvSpPr>
        <p:spPr>
          <a:xfrm>
            <a:off x="2197052" y="5655541"/>
            <a:ext cx="7880398" cy="683220"/>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t>
            </a:r>
            <a:r>
              <a:rPr lang="en-AU" sz="1400" i="1" dirty="0">
                <a:solidFill>
                  <a:schemeClr val="tx1"/>
                </a:solidFill>
              </a:rPr>
              <a:t>he BMSB Processing team is the only team that can advise and /or have this </a:t>
            </a:r>
            <a:r>
              <a:rPr lang="en-AU" sz="1400" b="1" i="1" dirty="0" err="1">
                <a:solidFill>
                  <a:schemeClr val="tx1"/>
                </a:solidFill>
              </a:rPr>
              <a:t>SPHOLD</a:t>
            </a:r>
            <a:r>
              <a:rPr lang="en-AU" sz="1400" i="1" dirty="0">
                <a:solidFill>
                  <a:schemeClr val="tx1"/>
                </a:solidFill>
              </a:rPr>
              <a:t> lifted. </a:t>
            </a:r>
            <a:endParaRPr lang="en-AU" i="1" dirty="0">
              <a:solidFill>
                <a:schemeClr val="tx1"/>
              </a:solidFill>
            </a:endParaRPr>
          </a:p>
        </p:txBody>
      </p:sp>
    </p:spTree>
    <p:extLst>
      <p:ext uri="{BB962C8B-B14F-4D97-AF65-F5344CB8AC3E}">
        <p14:creationId xmlns:p14="http://schemas.microsoft.com/office/powerpoint/2010/main" val="168466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Department contacts</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23</a:t>
            </a:r>
          </a:p>
        </p:txBody>
      </p:sp>
      <p:grpSp>
        <p:nvGrpSpPr>
          <p:cNvPr id="9" name="Group 8">
            <a:extLst>
              <a:ext uri="{FF2B5EF4-FFF2-40B4-BE49-F238E27FC236}">
                <a16:creationId xmlns:a16="http://schemas.microsoft.com/office/drawing/2014/main" id="{75B938FB-D2AD-610E-ABFF-36827E51AF8A}"/>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0E8682A2-6D9A-2A6D-E7E5-19CFE1B9C686}"/>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C61CCFA8-540B-09E7-7DBD-F79B608F7425}"/>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5626BD2C-E1CB-5707-4F0A-9932CBAA4EE7}"/>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5" name="Content Placeholder 2">
            <a:extLst>
              <a:ext uri="{FF2B5EF4-FFF2-40B4-BE49-F238E27FC236}">
                <a16:creationId xmlns:a16="http://schemas.microsoft.com/office/drawing/2014/main" id="{3EB54F29-46AD-1CE6-9529-469AA74A27CE}"/>
              </a:ext>
            </a:extLst>
          </p:cNvPr>
          <p:cNvSpPr txBox="1">
            <a:spLocks/>
          </p:cNvSpPr>
          <p:nvPr/>
        </p:nvSpPr>
        <p:spPr>
          <a:xfrm>
            <a:off x="2197050" y="1145066"/>
            <a:ext cx="8556675" cy="5408133"/>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lnSpc>
                <a:spcPct val="120000"/>
              </a:lnSpc>
              <a:spcBef>
                <a:spcPts val="0"/>
              </a:spcBef>
              <a:buNone/>
            </a:pPr>
            <a:r>
              <a:rPr lang="en-US" sz="1600" b="1" i="0" dirty="0">
                <a:solidFill>
                  <a:srgbClr val="000000"/>
                </a:solidFill>
                <a:effectLst/>
              </a:rPr>
              <a:t>Hitchhiker Pests Policy</a:t>
            </a:r>
            <a:r>
              <a:rPr lang="en-US" sz="1600" b="0" i="0" dirty="0">
                <a:solidFill>
                  <a:srgbClr val="000000"/>
                </a:solidFill>
                <a:effectLst/>
              </a:rPr>
              <a:t>: </a:t>
            </a:r>
            <a:r>
              <a:rPr lang="en-US" sz="1600" b="0" i="0" u="sng" dirty="0">
                <a:solidFill>
                  <a:srgbClr val="000000"/>
                </a:solidFill>
                <a:effectLst/>
                <a:hlinkClick r:id="rId3"/>
              </a:rPr>
              <a:t>SPP@aff.gov.au</a:t>
            </a:r>
            <a:r>
              <a:rPr lang="en-US" sz="1600" b="0" i="0" dirty="0">
                <a:solidFill>
                  <a:srgbClr val="000000"/>
                </a:solidFill>
                <a:effectLst/>
                <a:hlinkClick r:id="rId3"/>
              </a:rPr>
              <a:t> </a:t>
            </a:r>
            <a:br>
              <a:rPr lang="en-US" sz="1600" b="0" i="0" dirty="0">
                <a:solidFill>
                  <a:srgbClr val="000000"/>
                </a:solidFill>
                <a:effectLst/>
                <a:hlinkClick r:id="rId3"/>
              </a:rPr>
            </a:br>
            <a:r>
              <a:rPr lang="en-US" sz="1600" b="0" i="0" dirty="0">
                <a:solidFill>
                  <a:srgbClr val="000000"/>
                </a:solidFill>
                <a:effectLst/>
              </a:rPr>
              <a:t>For questions and information related directly to BMSB Seasonal Measures that cannot be answered by visiting the website. Submission of MC registration form. </a:t>
            </a:r>
          </a:p>
          <a:p>
            <a:pPr marL="0" indent="0" algn="l" rtl="0" fontAlgn="base">
              <a:lnSpc>
                <a:spcPct val="120000"/>
              </a:lnSpc>
              <a:spcBef>
                <a:spcPts val="0"/>
              </a:spcBef>
              <a:buNone/>
            </a:pPr>
            <a:r>
              <a:rPr lang="en-US" sz="1600" b="1" i="0" dirty="0">
                <a:solidFill>
                  <a:srgbClr val="000000"/>
                </a:solidFill>
                <a:effectLst/>
              </a:rPr>
              <a:t> </a:t>
            </a:r>
            <a:r>
              <a:rPr lang="en-US" sz="1600" b="0" i="0" dirty="0">
                <a:solidFill>
                  <a:srgbClr val="000000"/>
                </a:solidFill>
                <a:effectLst/>
              </a:rPr>
              <a:t> </a:t>
            </a:r>
          </a:p>
          <a:p>
            <a:pPr marL="0" indent="0" algn="l" rtl="0" fontAlgn="base">
              <a:lnSpc>
                <a:spcPct val="120000"/>
              </a:lnSpc>
              <a:spcBef>
                <a:spcPts val="0"/>
              </a:spcBef>
              <a:buNone/>
            </a:pPr>
            <a:r>
              <a:rPr lang="en-US" sz="1600" b="1" i="0" dirty="0">
                <a:solidFill>
                  <a:srgbClr val="000000"/>
                </a:solidFill>
                <a:effectLst/>
              </a:rPr>
              <a:t>BMSB Processing Team</a:t>
            </a:r>
            <a:r>
              <a:rPr lang="en-US" sz="1600" b="0" i="0" dirty="0">
                <a:solidFill>
                  <a:srgbClr val="000000"/>
                </a:solidFill>
                <a:effectLst/>
              </a:rPr>
              <a:t>: </a:t>
            </a:r>
            <a:r>
              <a:rPr lang="en-US" sz="1600" b="0" i="0" u="sng" dirty="0">
                <a:solidFill>
                  <a:srgbClr val="000000"/>
                </a:solidFill>
                <a:effectLst/>
                <a:hlinkClick r:id="rId4"/>
              </a:rPr>
              <a:t>BMSBprocessing@aff.gov.au</a:t>
            </a:r>
            <a:r>
              <a:rPr lang="en-US" sz="1600" b="0" i="0" dirty="0">
                <a:solidFill>
                  <a:srgbClr val="000000"/>
                </a:solidFill>
                <a:effectLst/>
                <a:hlinkClick r:id="rId4"/>
              </a:rPr>
              <a:t> </a:t>
            </a:r>
            <a:br>
              <a:rPr lang="en-US" sz="1600" b="0" i="0" dirty="0">
                <a:solidFill>
                  <a:srgbClr val="000000"/>
                </a:solidFill>
                <a:effectLst/>
                <a:hlinkClick r:id="rId4"/>
              </a:rPr>
            </a:br>
            <a:r>
              <a:rPr lang="en-US" sz="1600" b="0" i="0" dirty="0">
                <a:solidFill>
                  <a:srgbClr val="000000"/>
                </a:solidFill>
                <a:effectLst/>
              </a:rPr>
              <a:t>For questions and information related directly to BMSB LCL / FAK assessment and directions and / or MC declaration lodgement only. </a:t>
            </a:r>
          </a:p>
          <a:p>
            <a:pPr marL="0" indent="0" algn="l" rtl="0" fontAlgn="base">
              <a:lnSpc>
                <a:spcPct val="120000"/>
              </a:lnSpc>
              <a:spcBef>
                <a:spcPts val="0"/>
              </a:spcBef>
              <a:buNone/>
            </a:pPr>
            <a:r>
              <a:rPr lang="en-US" sz="1600" b="1" i="0" dirty="0">
                <a:solidFill>
                  <a:srgbClr val="000000"/>
                </a:solidFill>
                <a:effectLst/>
              </a:rPr>
              <a:t> </a:t>
            </a:r>
            <a:r>
              <a:rPr lang="en-US" sz="1600" b="0" i="0" dirty="0">
                <a:solidFill>
                  <a:srgbClr val="000000"/>
                </a:solidFill>
                <a:effectLst/>
              </a:rPr>
              <a:t> </a:t>
            </a:r>
          </a:p>
          <a:p>
            <a:pPr marL="0" indent="0" algn="l" rtl="0" fontAlgn="base">
              <a:lnSpc>
                <a:spcPct val="120000"/>
              </a:lnSpc>
              <a:spcBef>
                <a:spcPts val="0"/>
              </a:spcBef>
              <a:buNone/>
            </a:pPr>
            <a:r>
              <a:rPr lang="en-US" sz="1600" b="1" i="0" dirty="0">
                <a:solidFill>
                  <a:srgbClr val="000000"/>
                </a:solidFill>
                <a:effectLst/>
              </a:rPr>
              <a:t>BMSB treatments</a:t>
            </a:r>
            <a:r>
              <a:rPr lang="en-US" sz="1600" b="0" i="0" dirty="0">
                <a:solidFill>
                  <a:srgbClr val="000000"/>
                </a:solidFill>
                <a:effectLst/>
              </a:rPr>
              <a:t>: </a:t>
            </a:r>
            <a:r>
              <a:rPr lang="en-US" sz="1600" b="0" i="0" u="sng" dirty="0">
                <a:solidFill>
                  <a:srgbClr val="000000"/>
                </a:solidFill>
                <a:effectLst/>
                <a:hlinkClick r:id="rId5"/>
              </a:rPr>
              <a:t>BMSBtreatments@aff.gov.au</a:t>
            </a:r>
            <a:r>
              <a:rPr lang="en-US" sz="1600" b="0" i="0" dirty="0">
                <a:solidFill>
                  <a:srgbClr val="000000"/>
                </a:solidFill>
                <a:effectLst/>
                <a:hlinkClick r:id="rId5"/>
              </a:rPr>
              <a:t> </a:t>
            </a:r>
            <a:br>
              <a:rPr lang="en-US" sz="1600" b="0" i="0" dirty="0">
                <a:solidFill>
                  <a:srgbClr val="000000"/>
                </a:solidFill>
                <a:effectLst/>
                <a:hlinkClick r:id="rId5"/>
              </a:rPr>
            </a:br>
            <a:r>
              <a:rPr lang="en-US" sz="1600" b="0" i="0" dirty="0">
                <a:solidFill>
                  <a:srgbClr val="000000"/>
                </a:solidFill>
                <a:effectLst/>
              </a:rPr>
              <a:t>Questions and information related directly to </a:t>
            </a:r>
            <a:r>
              <a:rPr lang="en-US" sz="1600" b="1" i="1" dirty="0">
                <a:solidFill>
                  <a:srgbClr val="000000"/>
                </a:solidFill>
                <a:effectLst/>
              </a:rPr>
              <a:t>offshore</a:t>
            </a:r>
            <a:r>
              <a:rPr lang="en-US" sz="1600" b="0" i="0" dirty="0">
                <a:solidFill>
                  <a:srgbClr val="000000"/>
                </a:solidFill>
                <a:effectLst/>
              </a:rPr>
              <a:t> BMSB treatments and treatment providers, </a:t>
            </a:r>
            <a:r>
              <a:rPr lang="en-US" sz="1600" b="0" i="0">
                <a:solidFill>
                  <a:srgbClr val="000000"/>
                </a:solidFill>
                <a:effectLst/>
              </a:rPr>
              <a:t>including treatment </a:t>
            </a:r>
            <a:r>
              <a:rPr lang="en-US" sz="1600" b="0" i="0" dirty="0">
                <a:solidFill>
                  <a:srgbClr val="000000"/>
                </a:solidFill>
                <a:effectLst/>
              </a:rPr>
              <a:t>certificates. </a:t>
            </a:r>
          </a:p>
          <a:p>
            <a:pPr marL="0" indent="0" algn="l" rtl="0" fontAlgn="base">
              <a:lnSpc>
                <a:spcPct val="120000"/>
              </a:lnSpc>
              <a:spcBef>
                <a:spcPts val="0"/>
              </a:spcBef>
              <a:buNone/>
            </a:pPr>
            <a:r>
              <a:rPr lang="en-US" sz="1600" b="1" i="0" dirty="0">
                <a:solidFill>
                  <a:srgbClr val="000000"/>
                </a:solidFill>
                <a:effectLst/>
              </a:rPr>
              <a:t> </a:t>
            </a:r>
            <a:r>
              <a:rPr lang="en-US" sz="1600" b="0" i="0" dirty="0">
                <a:solidFill>
                  <a:srgbClr val="000000"/>
                </a:solidFill>
                <a:effectLst/>
              </a:rPr>
              <a:t> </a:t>
            </a:r>
          </a:p>
          <a:p>
            <a:pPr marL="0" indent="0" algn="l" rtl="0" fontAlgn="base">
              <a:lnSpc>
                <a:spcPct val="120000"/>
              </a:lnSpc>
              <a:spcBef>
                <a:spcPts val="0"/>
              </a:spcBef>
              <a:buNone/>
            </a:pPr>
            <a:r>
              <a:rPr lang="en-US" sz="1600" b="1" i="0" dirty="0">
                <a:solidFill>
                  <a:srgbClr val="000000"/>
                </a:solidFill>
                <a:effectLst/>
              </a:rPr>
              <a:t>Treatments</a:t>
            </a:r>
            <a:r>
              <a:rPr lang="en-US" sz="1600" b="0" i="0" dirty="0">
                <a:solidFill>
                  <a:srgbClr val="000000"/>
                </a:solidFill>
                <a:effectLst/>
              </a:rPr>
              <a:t>: </a:t>
            </a:r>
            <a:r>
              <a:rPr lang="en-US" sz="1600" b="0" i="0" u="sng" dirty="0">
                <a:solidFill>
                  <a:srgbClr val="000000"/>
                </a:solidFill>
                <a:effectLst/>
                <a:hlinkClick r:id="rId6"/>
              </a:rPr>
              <a:t>treatments@aff.gov.au</a:t>
            </a:r>
            <a:r>
              <a:rPr lang="en-US" sz="1600" b="0" i="0" dirty="0">
                <a:solidFill>
                  <a:srgbClr val="000000"/>
                </a:solidFill>
                <a:effectLst/>
                <a:hlinkClick r:id="rId6"/>
              </a:rPr>
              <a:t> </a:t>
            </a:r>
            <a:br>
              <a:rPr lang="en-US" sz="1600" b="0" i="0" dirty="0">
                <a:solidFill>
                  <a:srgbClr val="000000"/>
                </a:solidFill>
                <a:effectLst/>
                <a:hlinkClick r:id="rId6"/>
              </a:rPr>
            </a:br>
            <a:r>
              <a:rPr lang="en-US" sz="1600" b="0" i="0" dirty="0">
                <a:solidFill>
                  <a:srgbClr val="000000"/>
                </a:solidFill>
                <a:effectLst/>
              </a:rPr>
              <a:t>Requests for 4.7 secure unpack directions only and enquiries regarding finalisation of </a:t>
            </a:r>
            <a:r>
              <a:rPr lang="en-US" sz="1600" b="1" i="1" dirty="0">
                <a:solidFill>
                  <a:srgbClr val="000000"/>
                </a:solidFill>
                <a:effectLst/>
              </a:rPr>
              <a:t>onshore</a:t>
            </a:r>
            <a:r>
              <a:rPr lang="en-US" sz="1600" b="0" i="0" dirty="0">
                <a:solidFill>
                  <a:srgbClr val="000000"/>
                </a:solidFill>
                <a:effectLst/>
              </a:rPr>
              <a:t> BMSB treatment directions. </a:t>
            </a:r>
          </a:p>
          <a:p>
            <a:pPr marL="0" indent="0" algn="l" rtl="0" fontAlgn="base">
              <a:lnSpc>
                <a:spcPct val="120000"/>
              </a:lnSpc>
              <a:spcBef>
                <a:spcPts val="0"/>
              </a:spcBef>
              <a:buNone/>
            </a:pPr>
            <a:r>
              <a:rPr lang="en-US" sz="1600" b="0" i="0" dirty="0">
                <a:solidFill>
                  <a:srgbClr val="000000"/>
                </a:solidFill>
                <a:effectLst/>
              </a:rPr>
              <a:t> </a:t>
            </a:r>
          </a:p>
          <a:p>
            <a:pPr marL="0" indent="0" algn="l" rtl="0" fontAlgn="base">
              <a:lnSpc>
                <a:spcPct val="120000"/>
              </a:lnSpc>
              <a:spcBef>
                <a:spcPts val="0"/>
              </a:spcBef>
              <a:buNone/>
            </a:pPr>
            <a:r>
              <a:rPr lang="en-US" sz="1600" b="1" i="0" dirty="0">
                <a:solidFill>
                  <a:srgbClr val="000000"/>
                </a:solidFill>
                <a:effectLst/>
              </a:rPr>
              <a:t>Import Assessments</a:t>
            </a:r>
            <a:r>
              <a:rPr lang="en-US" sz="1600" b="0" i="0" dirty="0">
                <a:solidFill>
                  <a:srgbClr val="000000"/>
                </a:solidFill>
                <a:effectLst/>
              </a:rPr>
              <a:t>: </a:t>
            </a:r>
            <a:r>
              <a:rPr lang="en-US" sz="1600" b="0" i="0" u="sng" dirty="0" err="1">
                <a:solidFill>
                  <a:srgbClr val="000000"/>
                </a:solidFill>
                <a:effectLst/>
                <a:hlinkClick r:id="rId7"/>
              </a:rPr>
              <a:t>ImportAssessment@aff.gov.au</a:t>
            </a:r>
            <a:r>
              <a:rPr lang="en-US" sz="1600" b="0" i="0" u="sng" dirty="0">
                <a:solidFill>
                  <a:srgbClr val="000000"/>
                </a:solidFill>
                <a:effectLst/>
                <a:hlinkClick r:id="rId7"/>
              </a:rPr>
              <a:t> </a:t>
            </a:r>
            <a:r>
              <a:rPr lang="en-US" sz="1600" b="0" i="0" dirty="0">
                <a:solidFill>
                  <a:srgbClr val="000000"/>
                </a:solidFill>
                <a:effectLst/>
                <a:hlinkClick r:id="rId7"/>
              </a:rPr>
              <a:t> </a:t>
            </a:r>
            <a:br>
              <a:rPr lang="en-US" sz="1600" b="0" i="0" dirty="0">
                <a:solidFill>
                  <a:srgbClr val="000000"/>
                </a:solidFill>
                <a:effectLst/>
                <a:hlinkClick r:id="rId7"/>
              </a:rPr>
            </a:br>
            <a:r>
              <a:rPr lang="en-US" sz="1600" b="0" i="0" dirty="0">
                <a:solidFill>
                  <a:srgbClr val="000000"/>
                </a:solidFill>
                <a:effectLst/>
              </a:rPr>
              <a:t>Any assessment or direction queries relating to imports including </a:t>
            </a:r>
            <a:r>
              <a:rPr lang="en-US" sz="1600" b="0" i="0" dirty="0" err="1">
                <a:solidFill>
                  <a:srgbClr val="000000"/>
                </a:solidFill>
                <a:effectLst/>
              </a:rPr>
              <a:t>FIDs</a:t>
            </a:r>
            <a:r>
              <a:rPr lang="en-US" sz="1600" b="0" i="0" dirty="0">
                <a:solidFill>
                  <a:srgbClr val="000000"/>
                </a:solidFill>
                <a:effectLst/>
              </a:rPr>
              <a:t> lodged via </a:t>
            </a:r>
            <a:r>
              <a:rPr lang="en-US" sz="1600" b="0" i="0" dirty="0" err="1">
                <a:solidFill>
                  <a:srgbClr val="000000"/>
                </a:solidFill>
                <a:effectLst/>
              </a:rPr>
              <a:t>COLs</a:t>
            </a:r>
            <a:r>
              <a:rPr lang="en-US" sz="1600" b="0" i="0" dirty="0">
                <a:solidFill>
                  <a:srgbClr val="000000"/>
                </a:solidFill>
                <a:effectLst/>
              </a:rPr>
              <a:t>, </a:t>
            </a:r>
            <a:r>
              <a:rPr lang="en-US" sz="1600" b="0" i="0" dirty="0" err="1">
                <a:solidFill>
                  <a:srgbClr val="000000"/>
                </a:solidFill>
                <a:effectLst/>
              </a:rPr>
              <a:t>UPEs</a:t>
            </a:r>
            <a:r>
              <a:rPr lang="en-US" sz="1600" b="0" i="0" dirty="0">
                <a:solidFill>
                  <a:srgbClr val="000000"/>
                </a:solidFill>
                <a:effectLst/>
              </a:rPr>
              <a:t> and Carnets. </a:t>
            </a:r>
          </a:p>
        </p:txBody>
      </p:sp>
    </p:spTree>
    <p:extLst>
      <p:ext uri="{BB962C8B-B14F-4D97-AF65-F5344CB8AC3E}">
        <p14:creationId xmlns:p14="http://schemas.microsoft.com/office/powerpoint/2010/main" val="48240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Questions</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24</a:t>
            </a:r>
          </a:p>
        </p:txBody>
      </p:sp>
      <p:grpSp>
        <p:nvGrpSpPr>
          <p:cNvPr id="9" name="Group 8">
            <a:extLst>
              <a:ext uri="{FF2B5EF4-FFF2-40B4-BE49-F238E27FC236}">
                <a16:creationId xmlns:a16="http://schemas.microsoft.com/office/drawing/2014/main" id="{CE143B16-C458-586D-B2B9-90E0ECF62A73}"/>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B5B6EEB0-19A0-C538-7636-1AA1981259B6}"/>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82720C4B-9474-C5B5-55A6-9DA30980DE9A}"/>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F2F901A8-CB6D-382E-72A7-5DCDA0E4B39A}"/>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3" name="Content Placeholder 2">
            <a:extLst>
              <a:ext uri="{FF2B5EF4-FFF2-40B4-BE49-F238E27FC236}">
                <a16:creationId xmlns:a16="http://schemas.microsoft.com/office/drawing/2014/main" id="{CCCCD590-D1A1-546D-BAC2-0CDB249BE67B}"/>
              </a:ext>
            </a:extLst>
          </p:cNvPr>
          <p:cNvSpPr>
            <a:spLocks noGrp="1"/>
          </p:cNvSpPr>
          <p:nvPr>
            <p:ph idx="1"/>
          </p:nvPr>
        </p:nvSpPr>
        <p:spPr>
          <a:xfrm>
            <a:off x="1706469" y="1164945"/>
            <a:ext cx="9296147" cy="5201344"/>
          </a:xfrm>
        </p:spPr>
        <p:txBody>
          <a:bodyPr numCol="2">
            <a:normAutofit/>
          </a:bodyPr>
          <a:lstStyle/>
          <a:p>
            <a:pPr marL="0" indent="0">
              <a:lnSpc>
                <a:spcPct val="100000"/>
              </a:lnSpc>
              <a:buNone/>
            </a:pPr>
            <a:endParaRPr lang="en-AU" sz="2000" dirty="0"/>
          </a:p>
        </p:txBody>
      </p:sp>
    </p:spTree>
    <p:extLst>
      <p:ext uri="{BB962C8B-B14F-4D97-AF65-F5344CB8AC3E}">
        <p14:creationId xmlns:p14="http://schemas.microsoft.com/office/powerpoint/2010/main" val="300279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When to lodge an MC declaration</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2</a:t>
            </a:r>
          </a:p>
        </p:txBody>
      </p:sp>
      <p:grpSp>
        <p:nvGrpSpPr>
          <p:cNvPr id="9" name="Group 8">
            <a:extLst>
              <a:ext uri="{FF2B5EF4-FFF2-40B4-BE49-F238E27FC236}">
                <a16:creationId xmlns:a16="http://schemas.microsoft.com/office/drawing/2014/main" id="{294FADF5-326B-4742-7304-C701B7C324CB}"/>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4A413C96-1E54-F369-C8CF-D010243112E3}"/>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E3135E60-3C90-11FF-C993-FC17A7568E53}"/>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939D5A2C-FFC6-584F-0CAA-E2632BE154F2}"/>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3" name="Content Placeholder 2">
            <a:extLst>
              <a:ext uri="{FF2B5EF4-FFF2-40B4-BE49-F238E27FC236}">
                <a16:creationId xmlns:a16="http://schemas.microsoft.com/office/drawing/2014/main" id="{77B6C4BC-1A35-A2C9-F63B-5E7672E5CDEC}"/>
              </a:ext>
            </a:extLst>
          </p:cNvPr>
          <p:cNvSpPr>
            <a:spLocks noGrp="1"/>
          </p:cNvSpPr>
          <p:nvPr>
            <p:ph idx="1"/>
          </p:nvPr>
        </p:nvSpPr>
        <p:spPr>
          <a:xfrm>
            <a:off x="985401" y="1164945"/>
            <a:ext cx="10017216" cy="5201344"/>
          </a:xfrm>
        </p:spPr>
        <p:txBody>
          <a:bodyPr numCol="1">
            <a:normAutofit/>
          </a:bodyPr>
          <a:lstStyle/>
          <a:p>
            <a:pPr marL="0" indent="0">
              <a:spcBef>
                <a:spcPts val="60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LCL / FAK containers are managed for BMSB risk at the container level. This includes LCL consignments that are manufactured in and / or shipped from a target risk country, between 1 September and 30 April (inclusive).</a:t>
            </a:r>
          </a:p>
          <a:p>
            <a:pPr marL="0" indent="0">
              <a:spcBef>
                <a:spcPts val="0"/>
              </a:spcBef>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LCL / FAK container is subject to the measures when the cargo report is lodged, it will be referred for a Seasonal Pest hold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SPHOLD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cargo reporter will receive a message that an MC declaration is required to be submitted – see below. If you believe your cargo is not subject to the measures, a Nil Risk MC declaration will still be required to lift the hold.</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Note</a:t>
            </a:r>
            <a:r>
              <a:rPr lang="en-AU" sz="1800" dirty="0">
                <a:effectLst/>
                <a:latin typeface="Calibri" panose="020F0502020204030204" pitchFamily="34" charset="0"/>
                <a:ea typeface="Calibri" panose="020F0502020204030204" pitchFamily="34" charset="0"/>
                <a:cs typeface="Times New Roman" panose="02020603050405020304" pitchFamily="18" charset="0"/>
              </a:rPr>
              <a:t>: You will need to provide appropriate documentation that verifies your container is out of scope.</a:t>
            </a:r>
          </a:p>
          <a:p>
            <a:pPr marL="0" indent="0">
              <a:lnSpc>
                <a:spcPct val="100000"/>
              </a:lnSpc>
              <a:buNone/>
            </a:pPr>
            <a:endParaRPr lang="en-AU" sz="2000" dirty="0"/>
          </a:p>
        </p:txBody>
      </p:sp>
      <p:pic>
        <p:nvPicPr>
          <p:cNvPr id="14" name="Picture 13" descr="Screen shot of ICS advising message for Seasonal Pest Hold. AQIS Seasonal Pest Hold. BMSB RISK: Master Consolidator must lodge a seasonal pest declaration www.agriculture.gov.au/bmsb The following container is held for BMSB seasonal pest measures. The Master Consolidator must lodge a Seasonal Pest Declaration located www.agriculture.gov.au/BMSB. Please disregard if declaration has been submitted and receipt received.">
            <a:extLst>
              <a:ext uri="{FF2B5EF4-FFF2-40B4-BE49-F238E27FC236}">
                <a16:creationId xmlns:a16="http://schemas.microsoft.com/office/drawing/2014/main" id="{B1600BB6-D8B0-5592-6290-429311B4C3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579035" y="3974985"/>
            <a:ext cx="7091463" cy="1383891"/>
          </a:xfrm>
          <a:prstGeom prst="rect">
            <a:avLst/>
          </a:prstGeom>
        </p:spPr>
      </p:pic>
      <p:sp>
        <p:nvSpPr>
          <p:cNvPr id="15" name="Rectangle: Diagonal Corners Rounded 14" descr="Do not lodge Master Consolidator Declaration if there is no SP HOLD on container.">
            <a:extLst>
              <a:ext uri="{FF2B5EF4-FFF2-40B4-BE49-F238E27FC236}">
                <a16:creationId xmlns:a16="http://schemas.microsoft.com/office/drawing/2014/main" id="{65DD8AAC-ABDD-7C52-D1FE-B5ABD3DCC755}"/>
              </a:ext>
              <a:ext uri="{C183D7F6-B498-43B3-948B-1728B52AA6E4}">
                <adec:decorative xmlns:adec="http://schemas.microsoft.com/office/drawing/2017/decorative" val="0"/>
              </a:ext>
            </a:extLst>
          </p:cNvPr>
          <p:cNvSpPr/>
          <p:nvPr/>
        </p:nvSpPr>
        <p:spPr>
          <a:xfrm>
            <a:off x="2197052" y="5493616"/>
            <a:ext cx="7764071" cy="848232"/>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If your LCL / FAK container does not have an </a:t>
            </a:r>
            <a:r>
              <a:rPr lang="en-AU"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SPHOLD</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 container level and you do not receive this message in the ICS, </a:t>
            </a:r>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SUBMIT AN MC DECLARATION</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your LCL / FAK container is not subject to BMSB seasonal measures and does not require a declaration to be lodged for clearance.</a:t>
            </a:r>
            <a:endParaRPr lang="en-AU" dirty="0"/>
          </a:p>
        </p:txBody>
      </p:sp>
    </p:spTree>
    <p:extLst>
      <p:ext uri="{BB962C8B-B14F-4D97-AF65-F5344CB8AC3E}">
        <p14:creationId xmlns:p14="http://schemas.microsoft.com/office/powerpoint/2010/main" val="209342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How to register as an MC</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3</a:t>
            </a:r>
          </a:p>
        </p:txBody>
      </p:sp>
      <p:grpSp>
        <p:nvGrpSpPr>
          <p:cNvPr id="9" name="Group 8">
            <a:extLst>
              <a:ext uri="{FF2B5EF4-FFF2-40B4-BE49-F238E27FC236}">
                <a16:creationId xmlns:a16="http://schemas.microsoft.com/office/drawing/2014/main" id="{48858052-04BD-A32B-1655-A007416A307C}"/>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221F69F9-64F1-E3DA-4132-E827D3290DAC}"/>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4F766376-710A-FC82-4E18-21DC7E16F2DF}"/>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D2E33A2-561F-0A66-F71C-E15B654854E9}"/>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3" name="Content Placeholder 2">
            <a:extLst>
              <a:ext uri="{FF2B5EF4-FFF2-40B4-BE49-F238E27FC236}">
                <a16:creationId xmlns:a16="http://schemas.microsoft.com/office/drawing/2014/main" id="{6EC9430B-F22B-F2FB-C657-CB67562F6B0D}"/>
              </a:ext>
            </a:extLst>
          </p:cNvPr>
          <p:cNvSpPr>
            <a:spLocks noGrp="1"/>
          </p:cNvSpPr>
          <p:nvPr>
            <p:ph idx="1"/>
          </p:nvPr>
        </p:nvSpPr>
        <p:spPr>
          <a:xfrm>
            <a:off x="1138137" y="1145067"/>
            <a:ext cx="9864480" cy="5221222"/>
          </a:xfrm>
        </p:spPr>
        <p:txBody>
          <a:bodyPr numCol="1">
            <a:normAutofit/>
          </a:bodyPr>
          <a:lstStyle/>
          <a:p>
            <a:pPr marL="0" indent="0">
              <a:lnSpc>
                <a:spcPct val="100000"/>
              </a:lnSpc>
              <a:buNone/>
            </a:pPr>
            <a:r>
              <a:rPr lang="en-AU" sz="1800" b="0" i="0" dirty="0">
                <a:solidFill>
                  <a:srgbClr val="000000"/>
                </a:solidFill>
                <a:effectLst/>
              </a:rPr>
              <a:t>Master Consolidators intending to provide declarations about LCL / FAK containers to the department must register their company as a Master Consolidator and identify individual users via a unique email address on the Master Consolidator Registration form.</a:t>
            </a:r>
          </a:p>
          <a:p>
            <a:pPr marL="0" indent="0">
              <a:lnSpc>
                <a:spcPct val="100000"/>
              </a:lnSpc>
              <a:spcBef>
                <a:spcPts val="0"/>
              </a:spcBef>
              <a:buNone/>
            </a:pPr>
            <a:endParaRPr lang="en-AU" sz="1800" b="0" i="0" dirty="0">
              <a:solidFill>
                <a:srgbClr val="000000"/>
              </a:solidFill>
              <a:effectLst/>
            </a:endParaRPr>
          </a:p>
          <a:p>
            <a:pPr marL="0" indent="0" algn="l">
              <a:spcBef>
                <a:spcPts val="0"/>
              </a:spcBef>
              <a:buNone/>
            </a:pPr>
            <a:r>
              <a:rPr lang="en-AU" sz="1800" b="0" i="0" dirty="0">
                <a:solidFill>
                  <a:srgbClr val="000000"/>
                </a:solidFill>
                <a:effectLst/>
              </a:rPr>
              <a:t>Each user who intends to submit MC declarations, is required to register as a User under the MC ID for their company. Each individual submitting declarations is required to have their own User ID and login. Sharing of User ID’s will be recorded as a non-compliance for the Master Consolidator and may result in increased intervention of LCL / FAK containers.</a:t>
            </a:r>
          </a:p>
          <a:p>
            <a:pPr marL="0" indent="0" algn="l">
              <a:lnSpc>
                <a:spcPct val="100000"/>
              </a:lnSpc>
              <a:spcBef>
                <a:spcPts val="0"/>
              </a:spcBef>
              <a:buNone/>
            </a:pPr>
            <a:endParaRPr lang="en-AU" sz="1800" b="0" i="0" dirty="0">
              <a:solidFill>
                <a:srgbClr val="000000"/>
              </a:solidFill>
              <a:effectLst/>
            </a:endParaRPr>
          </a:p>
          <a:p>
            <a:pPr marL="0" indent="0" algn="l">
              <a:spcBef>
                <a:spcPts val="0"/>
              </a:spcBef>
              <a:buNone/>
            </a:pPr>
            <a:r>
              <a:rPr lang="en-AU" sz="1800" b="0" i="0" dirty="0">
                <a:solidFill>
                  <a:srgbClr val="000000"/>
                </a:solidFill>
                <a:effectLst/>
              </a:rPr>
              <a:t>Once registered, the department will provide users with an email containing your MC ID, a temporary password, and a link to the online declaration form to set your own password. You must use your own unique login to lodge a MC declaration.</a:t>
            </a:r>
          </a:p>
          <a:p>
            <a:pPr marL="0" indent="0" algn="l">
              <a:spcBef>
                <a:spcPts val="0"/>
              </a:spcBef>
              <a:buNone/>
            </a:pPr>
            <a:endParaRPr lang="en-AU" sz="1800" b="0" i="0" dirty="0">
              <a:solidFill>
                <a:srgbClr val="000000"/>
              </a:solidFill>
              <a:effectLst/>
            </a:endParaRPr>
          </a:p>
          <a:p>
            <a:pPr marL="0" indent="0" algn="ctr">
              <a:spcBef>
                <a:spcPts val="0"/>
              </a:spcBef>
              <a:buNone/>
            </a:pPr>
            <a:r>
              <a:rPr lang="en-AU" sz="1800" b="0" i="0" dirty="0">
                <a:solidFill>
                  <a:srgbClr val="000000"/>
                </a:solidFill>
                <a:effectLst/>
              </a:rPr>
              <a:t>Registration Forms can be found here:</a:t>
            </a:r>
          </a:p>
          <a:p>
            <a:pPr marL="0" indent="0" algn="ctr">
              <a:spcBef>
                <a:spcPts val="0"/>
              </a:spcBef>
              <a:buNone/>
            </a:pPr>
            <a:r>
              <a:rPr lang="en-AU" sz="1800" dirty="0">
                <a:hlinkClick r:id="rId3"/>
              </a:rPr>
              <a:t>https://</a:t>
            </a:r>
            <a:r>
              <a:rPr lang="en-AU" sz="1800" dirty="0" err="1">
                <a:hlinkClick r:id="rId3"/>
              </a:rPr>
              <a:t>www.agriculture.gov.au</a:t>
            </a:r>
            <a:r>
              <a:rPr lang="en-AU" sz="1800" dirty="0">
                <a:hlinkClick r:id="rId3"/>
              </a:rPr>
              <a:t>/biosecurity-trade/import/before/brown-marmorated-</a:t>
            </a:r>
            <a:br>
              <a:rPr lang="en-AU" sz="1800" dirty="0">
                <a:hlinkClick r:id="rId3"/>
              </a:rPr>
            </a:br>
            <a:r>
              <a:rPr lang="en-AU" sz="1800" dirty="0">
                <a:hlinkClick r:id="rId3"/>
              </a:rPr>
              <a:t>stink-bugs/</a:t>
            </a:r>
            <a:r>
              <a:rPr lang="en-AU" sz="1800" dirty="0" err="1">
                <a:hlinkClick r:id="rId3"/>
              </a:rPr>
              <a:t>lclcontainers#master-consolidator-registrations</a:t>
            </a:r>
            <a:endParaRPr lang="en-AU" sz="1800" dirty="0"/>
          </a:p>
          <a:p>
            <a:pPr marL="0" indent="0" algn="ctr">
              <a:lnSpc>
                <a:spcPct val="100000"/>
              </a:lnSpc>
              <a:spcBef>
                <a:spcPts val="0"/>
              </a:spcBef>
              <a:buNone/>
            </a:pPr>
            <a:endParaRPr lang="en-AU" sz="1800" b="0" i="0" dirty="0">
              <a:solidFill>
                <a:srgbClr val="000000"/>
              </a:solidFill>
              <a:effectLst/>
            </a:endParaRPr>
          </a:p>
          <a:p>
            <a:pPr marL="0" indent="0" algn="ctr">
              <a:lnSpc>
                <a:spcPct val="100000"/>
              </a:lnSpc>
              <a:buNone/>
            </a:pPr>
            <a:r>
              <a:rPr lang="en-AU" sz="1800" b="0" i="0" dirty="0">
                <a:solidFill>
                  <a:srgbClr val="000000"/>
                </a:solidFill>
                <a:effectLst/>
              </a:rPr>
              <a:t>Completed Master Consolidator registration forms are to be sent to </a:t>
            </a:r>
            <a:r>
              <a:rPr lang="en-AU" sz="1800" b="0" i="0" u="sng" dirty="0" err="1">
                <a:solidFill>
                  <a:srgbClr val="006A94"/>
                </a:solidFill>
                <a:effectLst/>
                <a:hlinkClick r:id="rId4"/>
              </a:rPr>
              <a:t>SPP@aff.gov.au</a:t>
            </a:r>
            <a:r>
              <a:rPr lang="en-AU" sz="1800" b="0" i="0" dirty="0">
                <a:effectLst/>
              </a:rPr>
              <a:t>.</a:t>
            </a:r>
          </a:p>
          <a:p>
            <a:pPr marL="0" indent="0" algn="l">
              <a:buNone/>
            </a:pPr>
            <a:endParaRPr lang="en-AU" sz="1800" b="0" i="0" dirty="0">
              <a:solidFill>
                <a:srgbClr val="000000"/>
              </a:solidFill>
              <a:effectLst/>
            </a:endParaRPr>
          </a:p>
          <a:p>
            <a:pPr marL="0" indent="0" algn="l">
              <a:buNone/>
            </a:pPr>
            <a:endParaRPr lang="en-AU" sz="1800" b="0" i="0" dirty="0">
              <a:solidFill>
                <a:srgbClr val="000000"/>
              </a:solidFill>
              <a:effectLst/>
            </a:endParaRPr>
          </a:p>
        </p:txBody>
      </p:sp>
    </p:spTree>
    <p:extLst>
      <p:ext uri="{BB962C8B-B14F-4D97-AF65-F5344CB8AC3E}">
        <p14:creationId xmlns:p14="http://schemas.microsoft.com/office/powerpoint/2010/main" val="168206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How to access the new portal</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4</a:t>
            </a:r>
          </a:p>
        </p:txBody>
      </p:sp>
      <p:grpSp>
        <p:nvGrpSpPr>
          <p:cNvPr id="9" name="Group 8">
            <a:extLst>
              <a:ext uri="{FF2B5EF4-FFF2-40B4-BE49-F238E27FC236}">
                <a16:creationId xmlns:a16="http://schemas.microsoft.com/office/drawing/2014/main" id="{944406C7-DB66-9CF1-7BC1-75CCB6D38EA6}"/>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935D0027-16C1-89F2-87EB-4B839863CA68}"/>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4737207D-26A4-5856-04C2-EFCC43323AC3}"/>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C5308D65-F312-31AB-0740-9B3C9C6CC84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grpSp>
        <p:nvGrpSpPr>
          <p:cNvPr id="25" name="Group 24" descr="Three screenshots;&#10;screenshot one: online welcome page for the DAFF forms portal with the sign in option highlighted yellow in the top right corner to press.&#10;screenshot two: sign in menu with email address and password options highlighted in yellow to fill in.&#10;screenshot three: verification for sign in screen with enter your code highlighted in yellow to fill in.">
            <a:extLst>
              <a:ext uri="{FF2B5EF4-FFF2-40B4-BE49-F238E27FC236}">
                <a16:creationId xmlns:a16="http://schemas.microsoft.com/office/drawing/2014/main" id="{5C07C74D-BFD9-37B4-E173-EB65B3570474}"/>
              </a:ext>
            </a:extLst>
          </p:cNvPr>
          <p:cNvGrpSpPr/>
          <p:nvPr/>
        </p:nvGrpSpPr>
        <p:grpSpPr>
          <a:xfrm>
            <a:off x="1735045" y="3855921"/>
            <a:ext cx="8643508" cy="2717739"/>
            <a:chOff x="1233917" y="1145067"/>
            <a:chExt cx="9724165" cy="3057525"/>
          </a:xfrm>
        </p:grpSpPr>
        <p:pic>
          <p:nvPicPr>
            <p:cNvPr id="2052" name="Picture 251915179" descr="A screenshot of a computer&#10;&#10;Description automatically generated with low confidence">
              <a:extLst>
                <a:ext uri="{FF2B5EF4-FFF2-40B4-BE49-F238E27FC236}">
                  <a16:creationId xmlns:a16="http://schemas.microsoft.com/office/drawing/2014/main" id="{E9DB6B05-3EB2-1872-519D-B4500BFAB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17" y="1145067"/>
              <a:ext cx="46863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A screenshot of a login form">
              <a:extLst>
                <a:ext uri="{FF2B5EF4-FFF2-40B4-BE49-F238E27FC236}">
                  <a16:creationId xmlns:a16="http://schemas.microsoft.com/office/drawing/2014/main" id="{71017B04-24D3-8D6E-7F20-D11F3E230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99" y="1435579"/>
              <a:ext cx="16192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51915185" descr="A picture containing text, screenshot, web page, website&#10;&#10;Description automatically generated">
              <a:extLst>
                <a:ext uri="{FF2B5EF4-FFF2-40B4-BE49-F238E27FC236}">
                  <a16:creationId xmlns:a16="http://schemas.microsoft.com/office/drawing/2014/main" id="{4AB2BC79-7592-0DF4-1428-45B3FF447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8832" y="1435579"/>
              <a:ext cx="1619250" cy="203835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
              <a:extLst>
                <a:ext uri="{FF2B5EF4-FFF2-40B4-BE49-F238E27FC236}">
                  <a16:creationId xmlns:a16="http://schemas.microsoft.com/office/drawing/2014/main" id="{C29C1B7D-6511-C2E5-5038-EA98972513E1}"/>
                </a:ext>
                <a:ext uri="{C183D7F6-B498-43B3-948B-1728B52AA6E4}">
                  <adec:decorative xmlns:adec="http://schemas.microsoft.com/office/drawing/2017/decorative" val="1"/>
                </a:ext>
              </a:extLst>
            </p:cNvPr>
            <p:cNvSpPr>
              <a:spLocks noChangeArrowheads="1"/>
            </p:cNvSpPr>
            <p:nvPr/>
          </p:nvSpPr>
          <p:spPr bwMode="auto">
            <a:xfrm>
              <a:off x="6239248" y="2472211"/>
              <a:ext cx="261620" cy="140335"/>
            </a:xfrm>
            <a:prstGeom prst="rightArrow">
              <a:avLst>
                <a:gd name="adj1" fmla="val 50000"/>
                <a:gd name="adj2" fmla="val 46606"/>
              </a:avLst>
            </a:prstGeom>
            <a:solidFill>
              <a:srgbClr val="FF8674"/>
            </a:solidFill>
            <a:ln w="6350">
              <a:solidFill>
                <a:schemeClr val="tx1"/>
              </a:solidFill>
              <a:miter lim="800000"/>
              <a:headEnd/>
              <a:tailEnd/>
            </a:ln>
            <a:effectLst>
              <a:outerShdw dist="35921" dir="2700000" algn="ctr" rotWithShape="0">
                <a:srgbClr val="B8CCE4"/>
              </a:outerShdw>
            </a:effectLst>
          </p:spPr>
          <p:txBody>
            <a:bodyPr rot="0" vert="horz" wrap="square" lIns="91440" tIns="45720" rIns="91440" bIns="45720" anchor="t" anchorCtr="0" upright="1">
              <a:noAutofit/>
            </a:bodyPr>
            <a:lstStyle/>
            <a:p>
              <a:endParaRPr lang="en-AU"/>
            </a:p>
          </p:txBody>
        </p:sp>
        <p:sp>
          <p:nvSpPr>
            <p:cNvPr id="22" name="AutoShape 3">
              <a:extLst>
                <a:ext uri="{FF2B5EF4-FFF2-40B4-BE49-F238E27FC236}">
                  <a16:creationId xmlns:a16="http://schemas.microsoft.com/office/drawing/2014/main" id="{1572479B-14F0-4474-777E-D1A0CCFBE2D1}"/>
                </a:ext>
                <a:ext uri="{C183D7F6-B498-43B3-948B-1728B52AA6E4}">
                  <adec:decorative xmlns:adec="http://schemas.microsoft.com/office/drawing/2017/decorative" val="1"/>
                </a:ext>
              </a:extLst>
            </p:cNvPr>
            <p:cNvSpPr>
              <a:spLocks noChangeArrowheads="1"/>
            </p:cNvSpPr>
            <p:nvPr/>
          </p:nvSpPr>
          <p:spPr bwMode="auto">
            <a:xfrm>
              <a:off x="8758180" y="2472210"/>
              <a:ext cx="261620" cy="140335"/>
            </a:xfrm>
            <a:prstGeom prst="rightArrow">
              <a:avLst>
                <a:gd name="adj1" fmla="val 50000"/>
                <a:gd name="adj2" fmla="val 46606"/>
              </a:avLst>
            </a:prstGeom>
            <a:solidFill>
              <a:srgbClr val="FF8674"/>
            </a:solidFill>
            <a:ln w="6350">
              <a:solidFill>
                <a:schemeClr val="tx1"/>
              </a:solidFill>
              <a:miter lim="800000"/>
              <a:headEnd/>
              <a:tailEnd/>
            </a:ln>
            <a:effectLst>
              <a:outerShdw dist="35921" dir="2700000" algn="ctr" rotWithShape="0">
                <a:srgbClr val="B8CCE4"/>
              </a:outerShdw>
            </a:effectLst>
          </p:spPr>
          <p:txBody>
            <a:bodyPr rot="0" vert="horz" wrap="square" lIns="91440" tIns="45720" rIns="91440" bIns="45720" anchor="t" anchorCtr="0" upright="1">
              <a:noAutofit/>
            </a:bodyPr>
            <a:lstStyle/>
            <a:p>
              <a:endParaRPr lang="en-AU"/>
            </a:p>
          </p:txBody>
        </p:sp>
      </p:grpSp>
      <p:sp>
        <p:nvSpPr>
          <p:cNvPr id="26" name="Content Placeholder 2">
            <a:extLst>
              <a:ext uri="{FF2B5EF4-FFF2-40B4-BE49-F238E27FC236}">
                <a16:creationId xmlns:a16="http://schemas.microsoft.com/office/drawing/2014/main" id="{5110511D-B1E8-1107-CD7F-DF64DACBBCF0}"/>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Once you have registered and have received your MC ID, log on to the departmental portal using your registered username, password and two factor authenticator code.</a:t>
            </a:r>
          </a:p>
          <a:p>
            <a:pPr marL="0" indent="0">
              <a:lnSpc>
                <a:spcPct val="100000"/>
              </a:lnSpc>
              <a:spcBef>
                <a:spcPts val="0"/>
              </a:spcBef>
              <a:buNone/>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Master Consolidator Declaration form can be accessed through the department portal via </a:t>
            </a:r>
            <a:r>
              <a:rPr lang="en-AU" sz="1800" u="sng" dirty="0">
                <a:solidFill>
                  <a:srgbClr val="0563C1"/>
                </a:solidFill>
                <a:effectLst/>
                <a:latin typeface="Calibri" panose="020F0502020204030204" pitchFamily="34" charset="0"/>
                <a:ea typeface="Calibri" panose="020F0502020204030204" pitchFamily="34" charset="0"/>
                <a:hlinkClick r:id="rId6"/>
              </a:rPr>
              <a:t>https://portal-forms.agriculture.gov.au</a:t>
            </a:r>
            <a:endParaRPr lang="en-AU" sz="1800" u="sng" dirty="0">
              <a:solidFill>
                <a:srgbClr val="0563C1"/>
              </a:solidFill>
              <a:effectLst/>
              <a:latin typeface="Calibri" panose="020F0502020204030204" pitchFamily="34" charset="0"/>
              <a:ea typeface="Calibri" panose="020F0502020204030204" pitchFamily="34" charset="0"/>
            </a:endParaRPr>
          </a:p>
          <a:p>
            <a:pPr marL="0" indent="0">
              <a:lnSpc>
                <a:spcPct val="100000"/>
              </a:lnSpc>
              <a:spcBef>
                <a:spcPts val="0"/>
              </a:spcBef>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Detailed instructions on how to login and lodge a Master Consolidator Declaration Form and troubleshooting information is available at: </a:t>
            </a:r>
            <a:r>
              <a:rPr lang="en-AU" sz="1800" dirty="0">
                <a:hlinkClick r:id="rId7"/>
              </a:rPr>
              <a:t>https://</a:t>
            </a:r>
            <a:r>
              <a:rPr lang="en-AU" sz="1800" dirty="0" err="1">
                <a:hlinkClick r:id="rId7"/>
              </a:rPr>
              <a:t>www.agriculture.gov.au</a:t>
            </a:r>
            <a:r>
              <a:rPr lang="en-AU" sz="1800" dirty="0">
                <a:hlinkClick r:id="rId7"/>
              </a:rPr>
              <a:t>/sites/default/files/documents/master-consolidator-user-</a:t>
            </a:r>
            <a:r>
              <a:rPr lang="en-AU" sz="1800" dirty="0" err="1">
                <a:hlinkClick r:id="rId7"/>
              </a:rPr>
              <a:t>guide.pdf</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p>
          <a:p>
            <a:pPr marL="0" indent="0">
              <a:lnSpc>
                <a:spcPct val="100000"/>
              </a:lnSpc>
              <a:buNone/>
            </a:pPr>
            <a:endParaRPr lang="en-AU" sz="2000" dirty="0"/>
          </a:p>
        </p:txBody>
      </p:sp>
    </p:spTree>
    <p:extLst>
      <p:ext uri="{BB962C8B-B14F-4D97-AF65-F5344CB8AC3E}">
        <p14:creationId xmlns:p14="http://schemas.microsoft.com/office/powerpoint/2010/main" val="182013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Types of MC declarations</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5</a:t>
            </a:r>
          </a:p>
        </p:txBody>
      </p:sp>
      <p:grpSp>
        <p:nvGrpSpPr>
          <p:cNvPr id="9" name="Group 8">
            <a:extLst>
              <a:ext uri="{FF2B5EF4-FFF2-40B4-BE49-F238E27FC236}">
                <a16:creationId xmlns:a16="http://schemas.microsoft.com/office/drawing/2014/main" id="{EAA3B3C6-1BF4-9B2D-1947-B063F3F033C6}"/>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843AA38B-B717-409C-3F28-DAEA6A9763E4}"/>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0289AFA0-AAB5-9529-C039-0FC8A6348570}"/>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53A3A0C-795F-7517-0730-5873A1208CE6}"/>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3" name="Content Placeholder 2">
            <a:extLst>
              <a:ext uri="{FF2B5EF4-FFF2-40B4-BE49-F238E27FC236}">
                <a16:creationId xmlns:a16="http://schemas.microsoft.com/office/drawing/2014/main" id="{7E227F67-68F0-8C7C-6D70-2C2E5F4D3BC8}"/>
              </a:ext>
            </a:extLst>
          </p:cNvPr>
          <p:cNvSpPr>
            <a:spLocks noGrp="1"/>
          </p:cNvSpPr>
          <p:nvPr>
            <p:ph idx="1"/>
          </p:nvPr>
        </p:nvSpPr>
        <p:spPr>
          <a:xfrm>
            <a:off x="833904" y="1164945"/>
            <a:ext cx="10168713" cy="3683280"/>
          </a:xfrm>
        </p:spPr>
        <p:txBody>
          <a:bodyPr numCol="1">
            <a:normAutofit/>
          </a:bodyPr>
          <a:lstStyle/>
          <a:p>
            <a:pPr marL="0" indent="0">
              <a:lnSpc>
                <a:spcPct val="100000"/>
              </a:lnSpc>
              <a:spcBef>
                <a:spcPts val="0"/>
              </a:spcBef>
              <a:buNone/>
            </a:pPr>
            <a:r>
              <a:rPr lang="en-AU" sz="1800" dirty="0"/>
              <a:t>There are five risk status types that can be declared:</a:t>
            </a:r>
          </a:p>
          <a:p>
            <a:pPr marL="800100" lvl="1" indent="-342900">
              <a:lnSpc>
                <a:spcPct val="200000"/>
              </a:lnSpc>
              <a:spcBef>
                <a:spcPts val="0"/>
              </a:spcBef>
              <a:buFont typeface="+mj-lt"/>
              <a:buAutoNum type="arabicPeriod"/>
            </a:pPr>
            <a:r>
              <a:rPr lang="en-AU" sz="1800" b="1" dirty="0"/>
              <a:t>Treated offshore </a:t>
            </a:r>
            <a:r>
              <a:rPr lang="en-AU" sz="1800" dirty="0"/>
              <a:t>- the entire container with target high risk goods has been treated offshore, </a:t>
            </a:r>
            <a:r>
              <a:rPr lang="en-AU" sz="1800" i="1" dirty="0"/>
              <a:t>or</a:t>
            </a:r>
          </a:p>
          <a:p>
            <a:pPr marL="800100" lvl="1" indent="-342900">
              <a:lnSpc>
                <a:spcPct val="200000"/>
              </a:lnSpc>
              <a:spcBef>
                <a:spcPts val="0"/>
              </a:spcBef>
              <a:buFont typeface="+mj-lt"/>
              <a:buAutoNum type="arabicPeriod"/>
            </a:pPr>
            <a:r>
              <a:rPr lang="en-AU" sz="1800" b="1" dirty="0"/>
              <a:t>Partially treated </a:t>
            </a:r>
            <a:r>
              <a:rPr lang="en-AU" sz="1800" dirty="0"/>
              <a:t>- all the target high risk goods inside the container have been treated offshore, </a:t>
            </a:r>
            <a:r>
              <a:rPr lang="en-AU" sz="1800" i="1" dirty="0"/>
              <a:t>or</a:t>
            </a:r>
          </a:p>
          <a:p>
            <a:pPr marL="800100" lvl="1" indent="-342900">
              <a:lnSpc>
                <a:spcPct val="200000"/>
              </a:lnSpc>
              <a:spcBef>
                <a:spcPts val="0"/>
              </a:spcBef>
              <a:buFont typeface="+mj-lt"/>
              <a:buAutoNum type="arabicPeriod"/>
            </a:pPr>
            <a:r>
              <a:rPr lang="en-AU" sz="1800" b="1" dirty="0"/>
              <a:t>Treatment onshore </a:t>
            </a:r>
            <a:r>
              <a:rPr lang="en-AU" sz="1800" dirty="0"/>
              <a:t>- the entire container is nominated for onshore treatment, </a:t>
            </a:r>
            <a:r>
              <a:rPr lang="en-AU" sz="1800" i="1" dirty="0"/>
              <a:t>or</a:t>
            </a:r>
          </a:p>
          <a:p>
            <a:pPr marL="800100" lvl="1" indent="-342900">
              <a:lnSpc>
                <a:spcPct val="200000"/>
              </a:lnSpc>
              <a:spcBef>
                <a:spcPts val="0"/>
              </a:spcBef>
              <a:buFont typeface="+mj-lt"/>
              <a:buAutoNum type="arabicPeriod"/>
            </a:pPr>
            <a:r>
              <a:rPr lang="en-AU" sz="1800" b="1" dirty="0"/>
              <a:t>Nil risk </a:t>
            </a:r>
            <a:r>
              <a:rPr lang="en-AU" sz="1800" dirty="0"/>
              <a:t>- the entire container does not have any target high risk goods inside, </a:t>
            </a:r>
            <a:r>
              <a:rPr lang="en-AU" sz="1800" i="1" dirty="0"/>
              <a:t>or</a:t>
            </a:r>
          </a:p>
          <a:p>
            <a:pPr marL="800100" lvl="1" indent="-342900">
              <a:lnSpc>
                <a:spcPct val="200000"/>
              </a:lnSpc>
              <a:spcBef>
                <a:spcPts val="0"/>
              </a:spcBef>
              <a:buFont typeface="+mj-lt"/>
              <a:buAutoNum type="arabicPeriod"/>
            </a:pPr>
            <a:r>
              <a:rPr lang="en-AU" sz="1800" b="1" dirty="0"/>
              <a:t>Unknown risk </a:t>
            </a:r>
            <a:r>
              <a:rPr lang="en-AU" sz="1800" dirty="0"/>
              <a:t>- the contents of the container are unknown and nominated to be held at an</a:t>
            </a:r>
          </a:p>
          <a:p>
            <a:pPr marL="457200" lvl="1" indent="0">
              <a:lnSpc>
                <a:spcPct val="80000"/>
              </a:lnSpc>
              <a:spcBef>
                <a:spcPts val="0"/>
              </a:spcBef>
              <a:buNone/>
            </a:pPr>
            <a:r>
              <a:rPr lang="en-AU" sz="1800" dirty="0"/>
              <a:t>approved arrangement (AA) site pending further information to be provided.</a:t>
            </a:r>
          </a:p>
          <a:p>
            <a:pPr marL="0" indent="0">
              <a:lnSpc>
                <a:spcPct val="100000"/>
              </a:lnSpc>
              <a:spcBef>
                <a:spcPts val="0"/>
              </a:spcBef>
              <a:buNone/>
            </a:pPr>
            <a:endParaRPr lang="en-AU" sz="1800" dirty="0"/>
          </a:p>
        </p:txBody>
      </p:sp>
      <p:sp>
        <p:nvSpPr>
          <p:cNvPr id="19" name="Rectangle: Diagonal Corners Rounded 18" descr="Ensure vessel ID and voyage match what has been reported on the sea cargo report. If this information does not match, the system can not release the hold on your container.">
            <a:extLst>
              <a:ext uri="{FF2B5EF4-FFF2-40B4-BE49-F238E27FC236}">
                <a16:creationId xmlns:a16="http://schemas.microsoft.com/office/drawing/2014/main" id="{13AE6332-04EF-5998-10DC-7BEE94381D6D}"/>
              </a:ext>
              <a:ext uri="{C183D7F6-B498-43B3-948B-1728B52AA6E4}">
                <adec:decorative xmlns:adec="http://schemas.microsoft.com/office/drawing/2017/decorative" val="0"/>
              </a:ext>
            </a:extLst>
          </p:cNvPr>
          <p:cNvSpPr/>
          <p:nvPr/>
        </p:nvSpPr>
        <p:spPr>
          <a:xfrm>
            <a:off x="2197051" y="5084507"/>
            <a:ext cx="7764071" cy="848232"/>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 must ensure that details entered for the ‘Vessel Id’ and ‘Voyage Number’ match exactly what has been declared in ICS on the sea cargo report. If this information does not match, the system cannot release the hold on your container.</a:t>
            </a:r>
            <a:endParaRPr lang="en-AU" dirty="0"/>
          </a:p>
        </p:txBody>
      </p:sp>
    </p:spTree>
    <p:extLst>
      <p:ext uri="{BB962C8B-B14F-4D97-AF65-F5344CB8AC3E}">
        <p14:creationId xmlns:p14="http://schemas.microsoft.com/office/powerpoint/2010/main" val="72096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Nil Risk</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6</a:t>
            </a:r>
          </a:p>
        </p:txBody>
      </p:sp>
      <p:grpSp>
        <p:nvGrpSpPr>
          <p:cNvPr id="9" name="Group 8">
            <a:extLst>
              <a:ext uri="{FF2B5EF4-FFF2-40B4-BE49-F238E27FC236}">
                <a16:creationId xmlns:a16="http://schemas.microsoft.com/office/drawing/2014/main" id="{87A9548E-35A9-A125-8186-27961E5EE825}"/>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8F9226CF-264A-5DA4-676E-58F0938883A6}"/>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32BF97B9-BAD7-C799-C78D-FF259D253259}"/>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EF56C7D-BB7E-F40A-3DAD-0F892955EC7A}"/>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3" name="Content Placeholder 2">
            <a:extLst>
              <a:ext uri="{FF2B5EF4-FFF2-40B4-BE49-F238E27FC236}">
                <a16:creationId xmlns:a16="http://schemas.microsoft.com/office/drawing/2014/main" id="{C628D00E-82B1-161B-2B51-64F696C4B491}"/>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t>All goods within the container are Nil risk and do not meet any of the criteria outlined in the BMSB seasonal measures by the department. This also includes containers that have been shipped out of season but have still been flagged whilst the BMSB profiles are active in ICS.</a:t>
            </a:r>
          </a:p>
          <a:p>
            <a:pPr marL="0" indent="0">
              <a:lnSpc>
                <a:spcPct val="100000"/>
              </a:lnSpc>
              <a:spcBef>
                <a:spcPts val="0"/>
              </a:spcBef>
              <a:buNone/>
            </a:pPr>
            <a:endParaRPr lang="en-AU" sz="1800" dirty="0"/>
          </a:p>
          <a:p>
            <a:pPr marL="0" indent="0">
              <a:lnSpc>
                <a:spcPct val="100000"/>
              </a:lnSpc>
              <a:spcBef>
                <a:spcPts val="0"/>
              </a:spcBef>
              <a:buNone/>
            </a:pPr>
            <a:r>
              <a:rPr lang="en-AU" sz="1800" b="1" i="1" dirty="0"/>
              <a:t>DO NOT </a:t>
            </a:r>
            <a:r>
              <a:rPr lang="en-AU" sz="1800" dirty="0"/>
              <a:t>use this option unless everything within the container is out of scope for BMSB seasonal measures. If there are target high risk goods within the container that have been treated and the balance is Nil risk, you will have to use the “Partially Treated” option as the “Nil Risk” option is not the correct declaration type to lodge for this scenario and may result in a non-compliance being issued.</a:t>
            </a:r>
          </a:p>
          <a:p>
            <a:pPr marL="0" indent="0">
              <a:lnSpc>
                <a:spcPct val="100000"/>
              </a:lnSpc>
              <a:buNone/>
            </a:pPr>
            <a:endParaRPr lang="en-AU" sz="2000" dirty="0"/>
          </a:p>
        </p:txBody>
      </p:sp>
      <p:pic>
        <p:nvPicPr>
          <p:cNvPr id="14" name="Picture 13" descr="A screenshot of a Master Consolidator Declaration with NIL Risk declaration type.">
            <a:extLst>
              <a:ext uri="{FF2B5EF4-FFF2-40B4-BE49-F238E27FC236}">
                <a16:creationId xmlns:a16="http://schemas.microsoft.com/office/drawing/2014/main" id="{C8D3D2C6-9EF4-8C99-20AC-5BF8847AF6DD}"/>
              </a:ext>
            </a:extLst>
          </p:cNvPr>
          <p:cNvPicPr>
            <a:picLocks noChangeAspect="1"/>
          </p:cNvPicPr>
          <p:nvPr/>
        </p:nvPicPr>
        <p:blipFill>
          <a:blip r:embed="rId3"/>
          <a:stretch>
            <a:fillRect/>
          </a:stretch>
        </p:blipFill>
        <p:spPr>
          <a:xfrm>
            <a:off x="2460033" y="3629893"/>
            <a:ext cx="7256977" cy="2549296"/>
          </a:xfrm>
          <a:prstGeom prst="rect">
            <a:avLst/>
          </a:prstGeom>
        </p:spPr>
      </p:pic>
    </p:spTree>
    <p:extLst>
      <p:ext uri="{BB962C8B-B14F-4D97-AF65-F5344CB8AC3E}">
        <p14:creationId xmlns:p14="http://schemas.microsoft.com/office/powerpoint/2010/main" val="206017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Treated Onshore</a:t>
            </a:r>
          </a:p>
        </p:txBody>
      </p:sp>
      <p:sp>
        <p:nvSpPr>
          <p:cNvPr id="8" name="Footer Placeholder 7">
            <a:extLst>
              <a:ext uri="{FF2B5EF4-FFF2-40B4-BE49-F238E27FC236}">
                <a16:creationId xmlns:a16="http://schemas.microsoft.com/office/drawing/2014/main" id="{6C3AB10D-56C7-917E-9492-254A15E97D25}"/>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7</a:t>
            </a:r>
          </a:p>
        </p:txBody>
      </p:sp>
      <p:grpSp>
        <p:nvGrpSpPr>
          <p:cNvPr id="9" name="Group 8">
            <a:extLst>
              <a:ext uri="{FF2B5EF4-FFF2-40B4-BE49-F238E27FC236}">
                <a16:creationId xmlns:a16="http://schemas.microsoft.com/office/drawing/2014/main" id="{A8B42BA6-EAF2-2DD0-18F3-F28DEAED0240}"/>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44FBFC75-5C8E-56E9-5536-C470C5569A91}"/>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57366F43-4190-4544-4003-7345096D0D56}"/>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0064ABF3-A189-B77B-0733-04CD7B66887D}"/>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05FC1CFE-6695-63E9-223F-2F93C2AFA529}"/>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t>Not all target high risk goods OR nil goods have been treated offshore and whole container will need to be treated onshore to mitigate the BMSB risk. It is the Master Consolidators responsibility to clear treatment of goods with all relevant importers / brokers, as this decision lies solely with the Master Consolidator. If any goods within the container cannot be treated for any reason, export will be the only option available.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Deconsolidation for part treatment is not permitted, if the whole container cannot be treated onshore, the container will be directed for export.</a:t>
            </a:r>
            <a:endParaRPr lang="en-AU" sz="2000" dirty="0"/>
          </a:p>
        </p:txBody>
      </p:sp>
      <p:pic>
        <p:nvPicPr>
          <p:cNvPr id="16" name="Picture 15" descr="A screenshot of a Master Consolidator Declaration with treated Onshore declaration type.">
            <a:extLst>
              <a:ext uri="{FF2B5EF4-FFF2-40B4-BE49-F238E27FC236}">
                <a16:creationId xmlns:a16="http://schemas.microsoft.com/office/drawing/2014/main" id="{7BB31656-15C6-B8DD-F1D0-C630A3C2D351}"/>
              </a:ext>
            </a:extLst>
          </p:cNvPr>
          <p:cNvPicPr>
            <a:picLocks noChangeAspect="1"/>
          </p:cNvPicPr>
          <p:nvPr/>
        </p:nvPicPr>
        <p:blipFill>
          <a:blip r:embed="rId3"/>
          <a:stretch>
            <a:fillRect/>
          </a:stretch>
        </p:blipFill>
        <p:spPr>
          <a:xfrm>
            <a:off x="2474990" y="3044446"/>
            <a:ext cx="7242020" cy="3176859"/>
          </a:xfrm>
          <a:prstGeom prst="rect">
            <a:avLst/>
          </a:prstGeom>
        </p:spPr>
      </p:pic>
    </p:spTree>
    <p:extLst>
      <p:ext uri="{BB962C8B-B14F-4D97-AF65-F5344CB8AC3E}">
        <p14:creationId xmlns:p14="http://schemas.microsoft.com/office/powerpoint/2010/main" val="333765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A6D-B03E-66A7-C1C0-3A95E2A37A2F}"/>
              </a:ext>
            </a:extLst>
          </p:cNvPr>
          <p:cNvSpPr>
            <a:spLocks noGrp="1"/>
          </p:cNvSpPr>
          <p:nvPr>
            <p:ph type="title"/>
          </p:nvPr>
        </p:nvSpPr>
        <p:spPr>
          <a:xfrm>
            <a:off x="985400" y="98855"/>
            <a:ext cx="10368400" cy="1173891"/>
          </a:xfrm>
        </p:spPr>
        <p:txBody>
          <a:bodyPr>
            <a:normAutofit/>
          </a:bodyPr>
          <a:lstStyle/>
          <a:p>
            <a:pPr algn="ctr"/>
            <a:r>
              <a:rPr lang="en-AU" sz="4400" b="1" dirty="0">
                <a:latin typeface="+mn-lt"/>
              </a:rPr>
              <a:t>Treated Offshore</a:t>
            </a:r>
          </a:p>
        </p:txBody>
      </p:sp>
      <p:sp>
        <p:nvSpPr>
          <p:cNvPr id="8" name="Footer Placeholder 7">
            <a:extLst>
              <a:ext uri="{FF2B5EF4-FFF2-40B4-BE49-F238E27FC236}">
                <a16:creationId xmlns:a16="http://schemas.microsoft.com/office/drawing/2014/main" id="{6C3AB10D-56C7-917E-9492-254A15E97D25}"/>
              </a:ext>
              <a:ext uri="{C183D7F6-B498-43B3-948B-1728B52AA6E4}">
                <adec:decorative xmlns:adec="http://schemas.microsoft.com/office/drawing/2017/decorative" val="1"/>
              </a:ext>
            </a:extLst>
          </p:cNvPr>
          <p:cNvSpPr>
            <a:spLocks noGrp="1"/>
          </p:cNvSpPr>
          <p:nvPr>
            <p:ph type="ftr" sz="quarter" idx="11"/>
          </p:nvPr>
        </p:nvSpPr>
        <p:spPr>
          <a:xfrm>
            <a:off x="7807411" y="6356350"/>
            <a:ext cx="4114800" cy="365125"/>
          </a:xfrm>
        </p:spPr>
        <p:txBody>
          <a:bodyPr/>
          <a:lstStyle/>
          <a:p>
            <a:pPr algn="r"/>
            <a:r>
              <a:rPr lang="en-AU" dirty="0"/>
              <a:t>Department of Agriculture, Fisheries and Forestry  |  8</a:t>
            </a:r>
          </a:p>
        </p:txBody>
      </p:sp>
      <p:grpSp>
        <p:nvGrpSpPr>
          <p:cNvPr id="9" name="Group 8">
            <a:extLst>
              <a:ext uri="{FF2B5EF4-FFF2-40B4-BE49-F238E27FC236}">
                <a16:creationId xmlns:a16="http://schemas.microsoft.com/office/drawing/2014/main" id="{B97A2A07-D019-9BFA-64BF-81C8C7D05035}"/>
              </a:ext>
              <a:ext uri="{C183D7F6-B498-43B3-948B-1728B52AA6E4}">
                <adec:decorative xmlns:adec="http://schemas.microsoft.com/office/drawing/2017/decorative" val="1"/>
              </a:ext>
            </a:extLst>
          </p:cNvPr>
          <p:cNvGrpSpPr/>
          <p:nvPr/>
        </p:nvGrpSpPr>
        <p:grpSpPr>
          <a:xfrm>
            <a:off x="-10275" y="4432851"/>
            <a:ext cx="2099920" cy="2435087"/>
            <a:chOff x="0" y="0"/>
            <a:chExt cx="3644423" cy="4225969"/>
          </a:xfrm>
        </p:grpSpPr>
        <p:sp>
          <p:nvSpPr>
            <p:cNvPr id="10" name="Rectangle: Diagonal Corners Rounded 9">
              <a:extLst>
                <a:ext uri="{FF2B5EF4-FFF2-40B4-BE49-F238E27FC236}">
                  <a16:creationId xmlns:a16="http://schemas.microsoft.com/office/drawing/2014/main" id="{08C78F95-E4D8-9B65-F8DF-DDEF2CDB6E08}"/>
                </a:ext>
              </a:extLst>
            </p:cNvPr>
            <p:cNvSpPr/>
            <p:nvPr/>
          </p:nvSpPr>
          <p:spPr>
            <a:xfrm flipH="1">
              <a:off x="0" y="1244009"/>
              <a:ext cx="2979420" cy="2981960"/>
            </a:xfrm>
            <a:prstGeom prst="round2DiagRect">
              <a:avLst>
                <a:gd name="adj1" fmla="val 34126"/>
                <a:gd name="adj2" fmla="val 0"/>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Diagonal Corners Rounded 10">
              <a:extLst>
                <a:ext uri="{FF2B5EF4-FFF2-40B4-BE49-F238E27FC236}">
                  <a16:creationId xmlns:a16="http://schemas.microsoft.com/office/drawing/2014/main" id="{C382BEA3-7A55-0BC9-9096-FBE794EA52AA}"/>
                </a:ext>
              </a:extLst>
            </p:cNvPr>
            <p:cNvSpPr/>
            <p:nvPr/>
          </p:nvSpPr>
          <p:spPr>
            <a:xfrm>
              <a:off x="1465078" y="40315"/>
              <a:ext cx="2179345" cy="2181203"/>
            </a:xfrm>
            <a:prstGeom prst="round2DiagRect">
              <a:avLst>
                <a:gd name="adj1" fmla="val 32009"/>
                <a:gd name="adj2" fmla="val 0"/>
              </a:avLst>
            </a:prstGeom>
            <a:noFill/>
            <a:ln w="50800">
              <a:solidFill>
                <a:srgbClr val="FF867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Diagonal Corners Rounded 11">
              <a:extLst>
                <a:ext uri="{FF2B5EF4-FFF2-40B4-BE49-F238E27FC236}">
                  <a16:creationId xmlns:a16="http://schemas.microsoft.com/office/drawing/2014/main" id="{34DA3122-8674-9A00-F514-1673B735CB07}"/>
                </a:ext>
              </a:extLst>
            </p:cNvPr>
            <p:cNvSpPr/>
            <p:nvPr/>
          </p:nvSpPr>
          <p:spPr>
            <a:xfrm flipH="1">
              <a:off x="223284" y="0"/>
              <a:ext cx="1055390" cy="1056290"/>
            </a:xfrm>
            <a:prstGeom prst="round2DiagRect">
              <a:avLst>
                <a:gd name="adj1" fmla="val 32009"/>
                <a:gd name="adj2" fmla="val 0"/>
              </a:avLst>
            </a:prstGeom>
            <a:solidFill>
              <a:srgbClr val="F2A9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Content Placeholder 2">
            <a:extLst>
              <a:ext uri="{FF2B5EF4-FFF2-40B4-BE49-F238E27FC236}">
                <a16:creationId xmlns:a16="http://schemas.microsoft.com/office/drawing/2014/main" id="{14276516-3329-3489-3946-3557FA89D439}"/>
              </a:ext>
            </a:extLst>
          </p:cNvPr>
          <p:cNvSpPr>
            <a:spLocks noGrp="1"/>
          </p:cNvSpPr>
          <p:nvPr>
            <p:ph idx="1"/>
          </p:nvPr>
        </p:nvSpPr>
        <p:spPr>
          <a:xfrm>
            <a:off x="1204292" y="1145067"/>
            <a:ext cx="9783416" cy="5201344"/>
          </a:xfrm>
        </p:spPr>
        <p:txBody>
          <a:bodyPr numCol="1">
            <a:normAutofit/>
          </a:bodyPr>
          <a:lstStyle/>
          <a:p>
            <a:pPr marL="0" indent="0">
              <a:lnSpc>
                <a:spcPct val="100000"/>
              </a:lnSpc>
              <a:spcBef>
                <a:spcPts val="0"/>
              </a:spcBef>
              <a:buNone/>
            </a:pPr>
            <a:r>
              <a:rPr lang="en-AU" sz="1800" dirty="0"/>
              <a:t>All goods within the container can be treated on the one certificate as an FCL, or across multiple certificates as </a:t>
            </a:r>
            <a:r>
              <a:rPr lang="en-AU" sz="1800" dirty="0" err="1"/>
              <a:t>LCLs</a:t>
            </a:r>
            <a:r>
              <a:rPr lang="en-AU" sz="1800" dirty="0"/>
              <a:t>, but ALL goods must have been treated offshore, not just the target high risk goods.</a:t>
            </a:r>
          </a:p>
          <a:p>
            <a:pPr marL="0" indent="0">
              <a:lnSpc>
                <a:spcPct val="100000"/>
              </a:lnSpc>
              <a:spcBef>
                <a:spcPts val="0"/>
              </a:spcBef>
              <a:buNone/>
            </a:pPr>
            <a:r>
              <a:rPr lang="en-AU" sz="1800" dirty="0"/>
              <a:t>If ALL goods have not been treated, and only the target high risk goods have been treated, please select the “Partially Treated” declaration type, as the “Treated Offshore” option is not the correct declaration type to lodge for this scenario and may result in a non-compliance being issued.</a:t>
            </a:r>
          </a:p>
        </p:txBody>
      </p:sp>
      <p:pic>
        <p:nvPicPr>
          <p:cNvPr id="16" name="Picture 15" descr="A screenshot of a Master Consolidator Declaration with Treated Offshore declaration type.">
            <a:extLst>
              <a:ext uri="{FF2B5EF4-FFF2-40B4-BE49-F238E27FC236}">
                <a16:creationId xmlns:a16="http://schemas.microsoft.com/office/drawing/2014/main" id="{9EA5C79A-9F0A-D84E-1938-C160CD30F1E1}"/>
              </a:ext>
            </a:extLst>
          </p:cNvPr>
          <p:cNvPicPr>
            <a:picLocks noChangeAspect="1"/>
          </p:cNvPicPr>
          <p:nvPr/>
        </p:nvPicPr>
        <p:blipFill>
          <a:blip r:embed="rId3"/>
          <a:stretch>
            <a:fillRect/>
          </a:stretch>
        </p:blipFill>
        <p:spPr>
          <a:xfrm>
            <a:off x="2474990" y="2748756"/>
            <a:ext cx="7242020" cy="2545025"/>
          </a:xfrm>
          <a:prstGeom prst="rect">
            <a:avLst/>
          </a:prstGeom>
        </p:spPr>
      </p:pic>
      <p:sp>
        <p:nvSpPr>
          <p:cNvPr id="17" name="Rectangle: Diagonal Corners Rounded 16" descr="Container and seal number and package quantities must be linked to the relevant treatment certificates via an acceptable consignment link.">
            <a:extLst>
              <a:ext uri="{FF2B5EF4-FFF2-40B4-BE49-F238E27FC236}">
                <a16:creationId xmlns:a16="http://schemas.microsoft.com/office/drawing/2014/main" id="{1D0B9050-8ACE-00A4-D029-B3345B9394A9}"/>
              </a:ext>
              <a:ext uri="{C183D7F6-B498-43B3-948B-1728B52AA6E4}">
                <adec:decorative xmlns:adec="http://schemas.microsoft.com/office/drawing/2017/decorative" val="0"/>
              </a:ext>
            </a:extLst>
          </p:cNvPr>
          <p:cNvSpPr/>
          <p:nvPr/>
        </p:nvSpPr>
        <p:spPr>
          <a:xfrm>
            <a:off x="2197052" y="5512666"/>
            <a:ext cx="7764071" cy="848232"/>
          </a:xfrm>
          <a:prstGeom prst="round2DiagRect">
            <a:avLst>
              <a:gd name="adj1" fmla="val 27842"/>
              <a:gd name="adj2" fmla="val 29167"/>
            </a:avLst>
          </a:prstGeom>
          <a:solidFill>
            <a:srgbClr val="007680">
              <a:alpha val="2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AU"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container and seal for all goods and package quantities must be linked to the relevant treatment certificate(s) via an acceptable consignment link, failure to do so will result in the whole container requiring onshore treatment or export.</a:t>
            </a:r>
            <a:endParaRPr lang="en-AU" dirty="0"/>
          </a:p>
        </p:txBody>
      </p:sp>
    </p:spTree>
    <p:extLst>
      <p:ext uri="{BB962C8B-B14F-4D97-AF65-F5344CB8AC3E}">
        <p14:creationId xmlns:p14="http://schemas.microsoft.com/office/powerpoint/2010/main" val="103717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1DB94C8E2E14F9D69CDF9B52A3286" ma:contentTypeVersion="17" ma:contentTypeDescription="Create a new document." ma:contentTypeScope="" ma:versionID="5072dae7b5d1063ccc984f98230f8ba8">
  <xsd:schema xmlns:xsd="http://www.w3.org/2001/XMLSchema" xmlns:xs="http://www.w3.org/2001/XMLSchema" xmlns:p="http://schemas.microsoft.com/office/2006/metadata/properties" xmlns:ns2="2b53c995-2120-4bc0-8922-c25044d37f65" xmlns:ns3="c95b51c2-b2ac-4224-a5b5-069909057829" xmlns:ns4="81c01dc6-2c49-4730-b140-874c95cac377" targetNamespace="http://schemas.microsoft.com/office/2006/metadata/properties" ma:root="true" ma:fieldsID="96e731d4670ae8f071f6d03276544a2f" ns2:_="" ns3:_="" ns4:_="">
    <xsd:import namespace="2b53c995-2120-4bc0-8922-c25044d37f65"/>
    <xsd:import namespace="c95b51c2-b2ac-4224-a5b5-069909057829"/>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3c995-2120-4bc0-8922-c25044d37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5b51c2-b2ac-4224-a5b5-0699090578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2ae6d04-93fd-4eff-b083-abce3c4fe286}" ma:internalName="TaxCatchAll" ma:showField="CatchAllData" ma:web="c95b51c2-b2ac-4224-a5b5-0699090578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BC6E0-8ACC-4FDD-85D3-AB4CE807468A}">
  <ds:schemaRefs>
    <ds:schemaRef ds:uri="http://schemas.microsoft.com/sharepoint/v3/contenttype/forms"/>
  </ds:schemaRefs>
</ds:datastoreItem>
</file>

<file path=customXml/itemProps2.xml><?xml version="1.0" encoding="utf-8"?>
<ds:datastoreItem xmlns:ds="http://schemas.openxmlformats.org/officeDocument/2006/customXml" ds:itemID="{2C147142-DD71-4C09-81FF-459AABF0D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3c995-2120-4bc0-8922-c25044d37f65"/>
    <ds:schemaRef ds:uri="c95b51c2-b2ac-4224-a5b5-069909057829"/>
    <ds:schemaRef ds:uri="81c01dc6-2c49-4730-b140-874c95cac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1760</TotalTime>
  <Words>3110</Words>
  <Application>Microsoft Office PowerPoint</Application>
  <PresentationFormat>Widescreen</PresentationFormat>
  <Paragraphs>203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MANAGEMENT OF  LCL / FAK CONTAINERS</vt:lpstr>
      <vt:lpstr>Agenda</vt:lpstr>
      <vt:lpstr>When to lodge an MC declaration</vt:lpstr>
      <vt:lpstr>How to register as an MC</vt:lpstr>
      <vt:lpstr>How to access the new portal</vt:lpstr>
      <vt:lpstr>Types of MC declarations</vt:lpstr>
      <vt:lpstr>Nil Risk</vt:lpstr>
      <vt:lpstr>Treated Onshore</vt:lpstr>
      <vt:lpstr>Treated Offshore</vt:lpstr>
      <vt:lpstr>Partially Treated Offshore</vt:lpstr>
      <vt:lpstr>Unknown Risk</vt:lpstr>
      <vt:lpstr>Common Holds and ICS messages</vt:lpstr>
      <vt:lpstr>SPHOLDM</vt:lpstr>
      <vt:lpstr>CONDREL</vt:lpstr>
      <vt:lpstr>SFREF</vt:lpstr>
      <vt:lpstr>GAS HOLD</vt:lpstr>
      <vt:lpstr>HELD</vt:lpstr>
      <vt:lpstr>CHAINED UNDERBOND</vt:lpstr>
      <vt:lpstr>Common scenarios and solutions</vt:lpstr>
      <vt:lpstr>Change of SCR type from LCL to FCL/FCX</vt:lpstr>
      <vt:lpstr>Changes to BMSB treatment rates to include timber</vt:lpstr>
      <vt:lpstr>FIXLOC Directions</vt:lpstr>
      <vt:lpstr>Container is still held in ICS after  MC declaration lodgement</vt:lpstr>
      <vt:lpstr>Department 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LCL/FAK BMSB Master Consolidator (MC) declaration portal </dc:title>
  <dc:creator>Department of Agriculture, Fisheries and Forestry</dc:creator>
  <cp:lastModifiedBy>Goggins, Fiona</cp:lastModifiedBy>
  <cp:revision>45</cp:revision>
  <dcterms:created xsi:type="dcterms:W3CDTF">2023-07-10T04:27:52Z</dcterms:created>
  <dcterms:modified xsi:type="dcterms:W3CDTF">2023-10-19T01:18:40Z</dcterms:modified>
</cp:coreProperties>
</file>