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5119350" cy="10691813"/>
  <p:notesSz cx="9926638" cy="14352588"/>
  <p:defaultTextStyle>
    <a:defPPr>
      <a:defRPr lang="en-US"/>
    </a:defPPr>
    <a:lvl1pPr algn="l" defTabSz="123825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619125" indent="-161925" algn="l" defTabSz="123825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1238250" indent="-323850" algn="l" defTabSz="123825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857375" indent="-485775" algn="l" defTabSz="123825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2476500" indent="-647700" algn="l" defTabSz="123825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7" autoAdjust="0"/>
    <p:restoredTop sz="86385" autoAdjust="0"/>
  </p:normalViewPr>
  <p:slideViewPr>
    <p:cSldViewPr snapToGrid="0" snapToObjects="1">
      <p:cViewPr varScale="1">
        <p:scale>
          <a:sx n="64" d="100"/>
          <a:sy n="64" d="100"/>
        </p:scale>
        <p:origin x="684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43" d="100"/>
          <a:sy n="143" d="100"/>
        </p:scale>
        <p:origin x="447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5BADCDF-5F96-43B1-A827-C4384CE115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20725"/>
          </a:xfrm>
          <a:prstGeom prst="rect">
            <a:avLst/>
          </a:prstGeom>
        </p:spPr>
        <p:txBody>
          <a:bodyPr vert="horz" lIns="138733" tIns="69366" rIns="138733" bIns="69366" rtlCol="0"/>
          <a:lstStyle>
            <a:lvl1pPr algn="l">
              <a:defRPr sz="18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139E51-A935-4E4B-AA53-FE96309C591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720725"/>
          </a:xfrm>
          <a:prstGeom prst="rect">
            <a:avLst/>
          </a:prstGeom>
        </p:spPr>
        <p:txBody>
          <a:bodyPr vert="horz" lIns="138733" tIns="69366" rIns="138733" bIns="69366" rtlCol="0"/>
          <a:lstStyle>
            <a:lvl1pPr algn="r">
              <a:defRPr sz="1800"/>
            </a:lvl1pPr>
          </a:lstStyle>
          <a:p>
            <a:pPr>
              <a:defRPr/>
            </a:pPr>
            <a:fld id="{74ADDF85-686D-46FB-8A85-95334468E523}" type="datetimeFigureOut">
              <a:rPr lang="en-AU"/>
              <a:pPr>
                <a:defRPr/>
              </a:pPr>
              <a:t>21/01/2021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AA155A-1B8E-4439-B54B-5DD6488E83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3631863"/>
            <a:ext cx="4302125" cy="720725"/>
          </a:xfrm>
          <a:prstGeom prst="rect">
            <a:avLst/>
          </a:prstGeom>
        </p:spPr>
        <p:txBody>
          <a:bodyPr vert="horz" lIns="138733" tIns="69366" rIns="138733" bIns="69366" rtlCol="0" anchor="b"/>
          <a:lstStyle>
            <a:lvl1pPr algn="l">
              <a:defRPr sz="18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C0E0A2-8AA2-45C2-B0BE-346C058ADB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5" y="13631863"/>
            <a:ext cx="4302125" cy="720725"/>
          </a:xfrm>
          <a:prstGeom prst="rect">
            <a:avLst/>
          </a:prstGeom>
        </p:spPr>
        <p:txBody>
          <a:bodyPr vert="horz" wrap="square" lIns="138733" tIns="69366" rIns="138733" bIns="69366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FDCC479D-8DBC-4046-BA68-7320C6479551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5D89AFF-ED73-4B61-A69F-C266B9E54C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20725"/>
          </a:xfrm>
          <a:prstGeom prst="rect">
            <a:avLst/>
          </a:prstGeom>
        </p:spPr>
        <p:txBody>
          <a:bodyPr vert="horz" lIns="138733" tIns="69366" rIns="138733" bIns="69366" rtlCol="0"/>
          <a:lstStyle>
            <a:lvl1pPr algn="l" defTabSz="1879691"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E9928D-00C4-4E1B-9DA9-11591E28EBC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20725"/>
          </a:xfrm>
          <a:prstGeom prst="rect">
            <a:avLst/>
          </a:prstGeom>
        </p:spPr>
        <p:txBody>
          <a:bodyPr vert="horz" lIns="138733" tIns="69366" rIns="138733" bIns="69366" rtlCol="0"/>
          <a:lstStyle>
            <a:lvl1pPr algn="r" defTabSz="1879691"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813F1B2-B7FF-4F5F-BBAD-2D19C06315E3}" type="datetimeFigureOut">
              <a:rPr lang="en-US"/>
              <a:pPr>
                <a:defRPr/>
              </a:pPr>
              <a:t>1/21/2021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EFD6719-9E87-4A6D-968B-E799394445A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539875" y="1793875"/>
            <a:ext cx="6846888" cy="4843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33" tIns="69366" rIns="138733" bIns="6936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519DB6E-521A-43DC-9F58-13C2D4C780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2188" y="6907213"/>
            <a:ext cx="7942262" cy="5651500"/>
          </a:xfrm>
          <a:prstGeom prst="rect">
            <a:avLst/>
          </a:prstGeom>
        </p:spPr>
        <p:txBody>
          <a:bodyPr vert="horz" lIns="138733" tIns="69366" rIns="138733" bIns="6936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B82B36-1D86-4E6B-B8A9-DB1A33C7CE1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13631863"/>
            <a:ext cx="4302125" cy="720725"/>
          </a:xfrm>
          <a:prstGeom prst="rect">
            <a:avLst/>
          </a:prstGeom>
        </p:spPr>
        <p:txBody>
          <a:bodyPr vert="horz" lIns="138733" tIns="69366" rIns="138733" bIns="69366" rtlCol="0" anchor="b"/>
          <a:lstStyle>
            <a:lvl1pPr algn="l" defTabSz="1879691"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3ADD2-F283-479D-8929-0FAA576FDD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2925" y="13631863"/>
            <a:ext cx="4302125" cy="720725"/>
          </a:xfrm>
          <a:prstGeom prst="rect">
            <a:avLst/>
          </a:prstGeom>
        </p:spPr>
        <p:txBody>
          <a:bodyPr vert="horz" wrap="square" lIns="138733" tIns="69366" rIns="138733" bIns="69366" numCol="1" anchor="b" anchorCtr="0" compatLnSpc="1">
            <a:prstTxWarp prst="textNoShape">
              <a:avLst/>
            </a:prstTxWarp>
          </a:bodyPr>
          <a:lstStyle>
            <a:lvl1pPr algn="r" defTabSz="1879600" eaLnBrk="1" hangingPunct="1">
              <a:defRPr sz="1800"/>
            </a:lvl1pPr>
          </a:lstStyle>
          <a:p>
            <a:pPr>
              <a:defRPr/>
            </a:pPr>
            <a:fld id="{74881EC9-BBE5-443B-A8A0-83E8814261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238250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19125" algn="l" defTabSz="1238250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38250" algn="l" defTabSz="1238250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57375" algn="l" defTabSz="1238250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76500" algn="l" defTabSz="1238250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97301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5DECBE48-F06D-4A23-B0D9-09CE89822B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99890BC5-F56E-44E4-9929-92142C6A73C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A2532C91-59A2-4224-A6FE-840E8BF566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879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defTabSz="1879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defTabSz="1879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defTabSz="1879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defTabSz="1879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933700" indent="-647700" defTabSz="187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90900" indent="-647700" defTabSz="187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848100" indent="-647700" defTabSz="187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305300" indent="-647700" defTabSz="187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63BFC0C-B593-4C27-B3CA-58903BBB87B9}" type="slidenum">
              <a:rPr lang="en-US" altLang="en-US" sz="1800" smtClean="0"/>
              <a:pPr/>
              <a:t>1</a:t>
            </a:fld>
            <a:endParaRPr lang="en-US" altLang="en-US" sz="18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38ADA05-96B9-4DE4-AD0C-9BE3034C1346}"/>
              </a:ext>
            </a:extLst>
          </p:cNvPr>
          <p:cNvSpPr/>
          <p:nvPr userDrawn="1"/>
        </p:nvSpPr>
        <p:spPr>
          <a:xfrm>
            <a:off x="0" y="0"/>
            <a:ext cx="15119350" cy="16240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39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AB1390E-D54C-4570-85C9-2C6514B7A53F}"/>
              </a:ext>
            </a:extLst>
          </p:cNvPr>
          <p:cNvSpPr/>
          <p:nvPr userDrawn="1"/>
        </p:nvSpPr>
        <p:spPr>
          <a:xfrm>
            <a:off x="127000" y="6527800"/>
            <a:ext cx="14624050" cy="3763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39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31302A-F816-49D1-846B-66E1B794AFDD}"/>
              </a:ext>
            </a:extLst>
          </p:cNvPr>
          <p:cNvSpPr/>
          <p:nvPr userDrawn="1"/>
        </p:nvSpPr>
        <p:spPr>
          <a:xfrm>
            <a:off x="149225" y="3795713"/>
            <a:ext cx="14589125" cy="2349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39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E7FD0E-0E10-445F-A454-5A68BBD88003}"/>
              </a:ext>
            </a:extLst>
          </p:cNvPr>
          <p:cNvSpPr/>
          <p:nvPr userDrawn="1"/>
        </p:nvSpPr>
        <p:spPr>
          <a:xfrm>
            <a:off x="7631113" y="1835150"/>
            <a:ext cx="7119937" cy="17748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39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13A177-CAA9-4E99-8F59-ABE2B14E7BFF}"/>
              </a:ext>
            </a:extLst>
          </p:cNvPr>
          <p:cNvSpPr/>
          <p:nvPr userDrawn="1"/>
        </p:nvSpPr>
        <p:spPr>
          <a:xfrm>
            <a:off x="149225" y="1817688"/>
            <a:ext cx="7272338" cy="17922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39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D49BDD8-5921-43A3-B774-79508C4E0F19}"/>
              </a:ext>
            </a:extLst>
          </p:cNvPr>
          <p:cNvCxnSpPr/>
          <p:nvPr userDrawn="1"/>
        </p:nvCxnSpPr>
        <p:spPr>
          <a:xfrm>
            <a:off x="1193800" y="1817688"/>
            <a:ext cx="6227763" cy="793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1CB3722-B117-4DC3-AB14-27B54B206C84}"/>
              </a:ext>
            </a:extLst>
          </p:cNvPr>
          <p:cNvCxnSpPr/>
          <p:nvPr userDrawn="1"/>
        </p:nvCxnSpPr>
        <p:spPr>
          <a:xfrm>
            <a:off x="8675688" y="1825625"/>
            <a:ext cx="6075362" cy="2222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8CB5B71-4F82-46D5-976D-278ADB2FB8F4}"/>
              </a:ext>
            </a:extLst>
          </p:cNvPr>
          <p:cNvCxnSpPr/>
          <p:nvPr userDrawn="1"/>
        </p:nvCxnSpPr>
        <p:spPr>
          <a:xfrm>
            <a:off x="1193800" y="3795713"/>
            <a:ext cx="1354455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08F9668-32E0-4D6C-BFE4-43BF2B85E333}"/>
              </a:ext>
            </a:extLst>
          </p:cNvPr>
          <p:cNvCxnSpPr/>
          <p:nvPr userDrawn="1"/>
        </p:nvCxnSpPr>
        <p:spPr>
          <a:xfrm flipV="1">
            <a:off x="1193800" y="6527800"/>
            <a:ext cx="856615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B330881-3B5F-4E56-B7AE-10740F7345C2}"/>
              </a:ext>
            </a:extLst>
          </p:cNvPr>
          <p:cNvCxnSpPr/>
          <p:nvPr userDrawn="1"/>
        </p:nvCxnSpPr>
        <p:spPr>
          <a:xfrm>
            <a:off x="9909175" y="6527800"/>
            <a:ext cx="4829175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11">
            <a:extLst>
              <a:ext uri="{FF2B5EF4-FFF2-40B4-BE49-F238E27FC236}">
                <a16:creationId xmlns:a16="http://schemas.microsoft.com/office/drawing/2014/main" id="{CF376FB7-9D12-4958-AE6C-C92BBB4735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198438"/>
            <a:ext cx="29686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030663" y="457200"/>
            <a:ext cx="10707908" cy="914400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1194320" y="1894891"/>
            <a:ext cx="6227206" cy="171559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>
                <a:effectLst/>
                <a:latin typeface="Calibri" charset="0"/>
                <a:ea typeface="Calibri" charset="0"/>
                <a:cs typeface="Calibri" charset="0"/>
              </a:defRPr>
            </a:lvl1pPr>
            <a:lvl2pPr marL="0">
              <a:lnSpc>
                <a:spcPct val="100000"/>
              </a:lnSpc>
              <a:spcBef>
                <a:spcPts val="600"/>
              </a:spcBef>
              <a:defRPr sz="1200">
                <a:latin typeface="Cambria" charset="0"/>
                <a:ea typeface="Cambria" charset="0"/>
                <a:cs typeface="Cambria" charset="0"/>
              </a:defRPr>
            </a:lvl2pPr>
            <a:lvl3pPr>
              <a:defRPr sz="1200">
                <a:latin typeface="Cambria" charset="0"/>
                <a:ea typeface="Cambria" charset="0"/>
                <a:cs typeface="Cambria" charset="0"/>
              </a:defRPr>
            </a:lvl3pPr>
            <a:lvl4pPr>
              <a:defRPr sz="1200">
                <a:latin typeface="Cambria" charset="0"/>
                <a:ea typeface="Cambria" charset="0"/>
                <a:cs typeface="Cambria" charset="0"/>
              </a:defRPr>
            </a:lvl4pPr>
            <a:lvl5pPr>
              <a:defRPr sz="1200">
                <a:latin typeface="Cambria" charset="0"/>
                <a:ea typeface="Cambria" charset="0"/>
                <a:cs typeface="Cambri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1194320" y="3870624"/>
            <a:ext cx="4323978" cy="2263775"/>
          </a:xfrm>
          <a:prstGeom prst="rect">
            <a:avLst/>
          </a:prstGeom>
          <a:solidFill>
            <a:schemeClr val="lt1"/>
          </a:solidFill>
        </p:spPr>
        <p:txBody>
          <a:bodyPr/>
          <a:lstStyle>
            <a:lvl1pPr>
              <a:defRPr sz="1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Content Placeholder 19"/>
          <p:cNvSpPr>
            <a:spLocks noGrp="1"/>
          </p:cNvSpPr>
          <p:nvPr>
            <p:ph sz="quarter" idx="14"/>
          </p:nvPr>
        </p:nvSpPr>
        <p:spPr>
          <a:xfrm>
            <a:off x="5635167" y="3881996"/>
            <a:ext cx="4470256" cy="2263775"/>
          </a:xfrm>
          <a:prstGeom prst="rect">
            <a:avLst/>
          </a:prstGeom>
          <a:solidFill>
            <a:schemeClr val="lt1"/>
          </a:solidFill>
        </p:spPr>
        <p:txBody>
          <a:bodyPr/>
          <a:lstStyle>
            <a:lvl1pPr>
              <a:defRPr sz="1400" b="1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19"/>
          <p:cNvSpPr>
            <a:spLocks noGrp="1"/>
          </p:cNvSpPr>
          <p:nvPr>
            <p:ph sz="quarter" idx="15"/>
          </p:nvPr>
        </p:nvSpPr>
        <p:spPr>
          <a:xfrm>
            <a:off x="10222292" y="3881626"/>
            <a:ext cx="4516279" cy="2263775"/>
          </a:xfrm>
          <a:prstGeom prst="rect">
            <a:avLst/>
          </a:prstGeom>
          <a:solidFill>
            <a:schemeClr val="lt1"/>
          </a:solidFill>
        </p:spPr>
        <p:txBody>
          <a:bodyPr/>
          <a:lstStyle>
            <a:lvl1pPr>
              <a:defRPr sz="1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6"/>
          </p:nvPr>
        </p:nvSpPr>
        <p:spPr>
          <a:xfrm>
            <a:off x="1193801" y="6613525"/>
            <a:ext cx="8566887" cy="36687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>
              <a:defRPr sz="1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7"/>
          </p:nvPr>
        </p:nvSpPr>
        <p:spPr>
          <a:xfrm>
            <a:off x="9909544" y="6624638"/>
            <a:ext cx="4841283" cy="36671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400" b="1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8676167" y="1923079"/>
            <a:ext cx="6074661" cy="1687404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>
                <a:effectLst/>
                <a:latin typeface="Calibri" charset="0"/>
                <a:ea typeface="Calibri" charset="0"/>
                <a:cs typeface="Calibri" charset="0"/>
              </a:defRPr>
            </a:lvl1pPr>
            <a:lvl2pPr marL="0">
              <a:lnSpc>
                <a:spcPct val="100000"/>
              </a:lnSpc>
              <a:spcBef>
                <a:spcPts val="600"/>
              </a:spcBef>
              <a:defRPr sz="1200">
                <a:latin typeface="Cambria" charset="0"/>
                <a:ea typeface="Cambria" charset="0"/>
                <a:cs typeface="Cambria" charset="0"/>
              </a:defRPr>
            </a:lvl2pPr>
            <a:lvl3pPr>
              <a:defRPr sz="1200">
                <a:latin typeface="Cambria" charset="0"/>
                <a:ea typeface="Cambria" charset="0"/>
                <a:cs typeface="Cambria" charset="0"/>
              </a:defRPr>
            </a:lvl3pPr>
            <a:lvl4pPr>
              <a:defRPr sz="1200">
                <a:latin typeface="Cambria" charset="0"/>
                <a:ea typeface="Cambria" charset="0"/>
                <a:cs typeface="Cambria" charset="0"/>
              </a:defRPr>
            </a:lvl4pPr>
            <a:lvl5pPr>
              <a:defRPr sz="1200">
                <a:latin typeface="Cambria" charset="0"/>
                <a:ea typeface="Cambria" charset="0"/>
                <a:cs typeface="Cambri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4484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56D1998-28F8-4BD7-A446-A69BD96E2CB7}"/>
              </a:ext>
            </a:extLst>
          </p:cNvPr>
          <p:cNvSpPr/>
          <p:nvPr userDrawn="1"/>
        </p:nvSpPr>
        <p:spPr>
          <a:xfrm>
            <a:off x="0" y="0"/>
            <a:ext cx="15119350" cy="16240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39"/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DA8B29A9-13DD-4E7D-A9ED-C06243E4B1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198438"/>
            <a:ext cx="29686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6E08399-3E80-426D-AA94-7E93E9F1DEBC}"/>
              </a:ext>
            </a:extLst>
          </p:cNvPr>
          <p:cNvSpPr/>
          <p:nvPr userDrawn="1"/>
        </p:nvSpPr>
        <p:spPr>
          <a:xfrm rot="16200000">
            <a:off x="-1423193" y="3515518"/>
            <a:ext cx="4140200" cy="900113"/>
          </a:xfrm>
          <a:prstGeom prst="rect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39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D4C849-237B-42DE-A2FB-D61654B63DE8}"/>
              </a:ext>
            </a:extLst>
          </p:cNvPr>
          <p:cNvSpPr/>
          <p:nvPr userDrawn="1"/>
        </p:nvSpPr>
        <p:spPr>
          <a:xfrm rot="16200000">
            <a:off x="-1423193" y="7925593"/>
            <a:ext cx="4140200" cy="900113"/>
          </a:xfrm>
          <a:prstGeom prst="rect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39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124E967-74D1-4D50-AD61-6EDA26658FAC}"/>
              </a:ext>
            </a:extLst>
          </p:cNvPr>
          <p:cNvSpPr/>
          <p:nvPr userDrawn="1"/>
        </p:nvSpPr>
        <p:spPr>
          <a:xfrm rot="16200000">
            <a:off x="3806825" y="3065463"/>
            <a:ext cx="3240088" cy="900112"/>
          </a:xfrm>
          <a:prstGeom prst="rect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39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ACA41F-3ABA-4210-9052-A49E63D385BC}"/>
              </a:ext>
            </a:extLst>
          </p:cNvPr>
          <p:cNvSpPr/>
          <p:nvPr userDrawn="1"/>
        </p:nvSpPr>
        <p:spPr>
          <a:xfrm rot="16200000">
            <a:off x="4336257" y="5933281"/>
            <a:ext cx="2160588" cy="879475"/>
          </a:xfrm>
          <a:prstGeom prst="rect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39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1BEFA7A-E8C3-4D27-9766-7DDDBA3B9960}"/>
              </a:ext>
            </a:extLst>
          </p:cNvPr>
          <p:cNvSpPr/>
          <p:nvPr userDrawn="1"/>
        </p:nvSpPr>
        <p:spPr>
          <a:xfrm rot="16200000">
            <a:off x="3998913" y="8588375"/>
            <a:ext cx="2835275" cy="879475"/>
          </a:xfrm>
          <a:prstGeom prst="rect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39" dirty="0"/>
          </a:p>
        </p:txBody>
      </p:sp>
      <p:sp>
        <p:nvSpPr>
          <p:cNvPr id="4" name="Content Placeholder 9"/>
          <p:cNvSpPr>
            <a:spLocks noGrp="1"/>
          </p:cNvSpPr>
          <p:nvPr>
            <p:ph sz="quarter" idx="10"/>
          </p:nvPr>
        </p:nvSpPr>
        <p:spPr>
          <a:xfrm>
            <a:off x="4030663" y="457200"/>
            <a:ext cx="10707908" cy="914400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1096391" y="1894890"/>
            <a:ext cx="3600000" cy="4140000"/>
          </a:xfrm>
          <a:prstGeom prst="rect">
            <a:avLst/>
          </a:prstGeom>
          <a:ln>
            <a:solidFill>
              <a:srgbClr val="C00000"/>
            </a:solidFill>
          </a:ln>
          <a:effectLst>
            <a:softEdge rad="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>
                <a:effectLst/>
                <a:latin typeface="Calibri" charset="0"/>
                <a:ea typeface="Calibri" charset="0"/>
                <a:cs typeface="Calibri" charset="0"/>
              </a:defRPr>
            </a:lvl1pPr>
            <a:lvl2pPr marL="0">
              <a:lnSpc>
                <a:spcPct val="100000"/>
              </a:lnSpc>
              <a:spcBef>
                <a:spcPts val="600"/>
              </a:spcBef>
              <a:defRPr sz="1200">
                <a:latin typeface="Cambria" charset="0"/>
                <a:ea typeface="Cambria" charset="0"/>
                <a:cs typeface="Cambria" charset="0"/>
              </a:defRPr>
            </a:lvl2pPr>
            <a:lvl3pPr>
              <a:defRPr sz="1200">
                <a:latin typeface="Cambria" charset="0"/>
                <a:ea typeface="Cambria" charset="0"/>
                <a:cs typeface="Cambria" charset="0"/>
              </a:defRPr>
            </a:lvl3pPr>
            <a:lvl4pPr>
              <a:defRPr sz="1200">
                <a:latin typeface="Cambria" charset="0"/>
                <a:ea typeface="Cambria" charset="0"/>
                <a:cs typeface="Cambria" charset="0"/>
              </a:defRPr>
            </a:lvl4pPr>
            <a:lvl5pPr>
              <a:defRPr sz="1200">
                <a:latin typeface="Cambria" charset="0"/>
                <a:ea typeface="Cambria" charset="0"/>
                <a:cs typeface="Cambri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19"/>
          <p:cNvSpPr>
            <a:spLocks noGrp="1"/>
          </p:cNvSpPr>
          <p:nvPr>
            <p:ph sz="quarter" idx="13"/>
          </p:nvPr>
        </p:nvSpPr>
        <p:spPr>
          <a:xfrm>
            <a:off x="5877316" y="1894891"/>
            <a:ext cx="2880000" cy="3240000"/>
          </a:xfrm>
          <a:prstGeom prst="rect">
            <a:avLst/>
          </a:prstGeom>
          <a:solidFill>
            <a:schemeClr val="lt1"/>
          </a:solidFill>
          <a:ln>
            <a:solidFill>
              <a:srgbClr val="C00000"/>
            </a:solidFill>
          </a:ln>
        </p:spPr>
        <p:txBody>
          <a:bodyPr/>
          <a:lstStyle>
            <a:lvl1pPr>
              <a:defRPr sz="1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19"/>
          <p:cNvSpPr>
            <a:spLocks noGrp="1"/>
          </p:cNvSpPr>
          <p:nvPr>
            <p:ph sz="quarter" idx="14"/>
          </p:nvPr>
        </p:nvSpPr>
        <p:spPr>
          <a:xfrm>
            <a:off x="8867944" y="1894891"/>
            <a:ext cx="2880000" cy="3240000"/>
          </a:xfrm>
          <a:prstGeom prst="rect">
            <a:avLst/>
          </a:prstGeom>
          <a:solidFill>
            <a:schemeClr val="lt1"/>
          </a:solidFill>
          <a:ln>
            <a:solidFill>
              <a:srgbClr val="C00000"/>
            </a:solidFill>
          </a:ln>
        </p:spPr>
        <p:txBody>
          <a:bodyPr/>
          <a:lstStyle>
            <a:lvl1pPr>
              <a:defRPr sz="1400" b="1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19"/>
          <p:cNvSpPr>
            <a:spLocks noGrp="1"/>
          </p:cNvSpPr>
          <p:nvPr>
            <p:ph sz="quarter" idx="15"/>
          </p:nvPr>
        </p:nvSpPr>
        <p:spPr>
          <a:xfrm>
            <a:off x="11858571" y="1894891"/>
            <a:ext cx="2880000" cy="3240000"/>
          </a:xfrm>
          <a:prstGeom prst="rect">
            <a:avLst/>
          </a:prstGeom>
          <a:solidFill>
            <a:schemeClr val="lt1"/>
          </a:solidFill>
          <a:ln>
            <a:solidFill>
              <a:srgbClr val="C00000"/>
            </a:solidFill>
          </a:ln>
        </p:spPr>
        <p:txBody>
          <a:bodyPr/>
          <a:lstStyle>
            <a:lvl1pPr>
              <a:defRPr sz="1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1096392" y="6306031"/>
            <a:ext cx="3599999" cy="414000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>
                <a:effectLst/>
                <a:latin typeface="Calibri" charset="0"/>
                <a:ea typeface="Calibri" charset="0"/>
                <a:cs typeface="Calibri" charset="0"/>
              </a:defRPr>
            </a:lvl1pPr>
            <a:lvl2pPr marL="0">
              <a:lnSpc>
                <a:spcPct val="100000"/>
              </a:lnSpc>
              <a:spcBef>
                <a:spcPts val="600"/>
              </a:spcBef>
              <a:defRPr sz="1200">
                <a:latin typeface="Cambria" charset="0"/>
                <a:ea typeface="Cambria" charset="0"/>
                <a:cs typeface="Cambria" charset="0"/>
              </a:defRPr>
            </a:lvl2pPr>
            <a:lvl3pPr>
              <a:defRPr sz="1200">
                <a:latin typeface="Cambria" charset="0"/>
                <a:ea typeface="Cambria" charset="0"/>
                <a:cs typeface="Cambria" charset="0"/>
              </a:defRPr>
            </a:lvl3pPr>
            <a:lvl4pPr>
              <a:defRPr sz="1200">
                <a:latin typeface="Cambria" charset="0"/>
                <a:ea typeface="Cambria" charset="0"/>
                <a:cs typeface="Cambria" charset="0"/>
              </a:defRPr>
            </a:lvl4pPr>
            <a:lvl5pPr>
              <a:defRPr sz="1200">
                <a:latin typeface="Cambria" charset="0"/>
                <a:ea typeface="Cambria" charset="0"/>
                <a:cs typeface="Cambri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8"/>
          <p:cNvSpPr>
            <a:spLocks noGrp="1"/>
          </p:cNvSpPr>
          <p:nvPr>
            <p:ph sz="quarter" idx="16"/>
          </p:nvPr>
        </p:nvSpPr>
        <p:spPr>
          <a:xfrm>
            <a:off x="5856732" y="5292760"/>
            <a:ext cx="8856000" cy="216000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/>
          <a:lstStyle>
            <a:lvl1pPr>
              <a:defRPr sz="1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0"/>
          <p:cNvSpPr>
            <a:spLocks noGrp="1"/>
          </p:cNvSpPr>
          <p:nvPr>
            <p:ph sz="quarter" idx="17"/>
          </p:nvPr>
        </p:nvSpPr>
        <p:spPr>
          <a:xfrm>
            <a:off x="5856733" y="7610629"/>
            <a:ext cx="8881837" cy="28354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400" b="1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5908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EE4C431-1058-462F-8ECB-5F901FF38C4E}"/>
              </a:ext>
            </a:extLst>
          </p:cNvPr>
          <p:cNvSpPr/>
          <p:nvPr userDrawn="1"/>
        </p:nvSpPr>
        <p:spPr>
          <a:xfrm>
            <a:off x="0" y="0"/>
            <a:ext cx="15119350" cy="16240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39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ED775D6-8578-414C-90FE-5AB022D069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198438"/>
            <a:ext cx="29686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9"/>
          <p:cNvSpPr>
            <a:spLocks noGrp="1"/>
          </p:cNvSpPr>
          <p:nvPr>
            <p:ph sz="quarter" idx="10"/>
          </p:nvPr>
        </p:nvSpPr>
        <p:spPr>
          <a:xfrm>
            <a:off x="4030663" y="457200"/>
            <a:ext cx="10707908" cy="914400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449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">
            <a:extLst>
              <a:ext uri="{FF2B5EF4-FFF2-40B4-BE49-F238E27FC236}">
                <a16:creationId xmlns:a16="http://schemas.microsoft.com/office/drawing/2014/main" id="{9FEF8E05-D989-4D55-9B0C-709B119D2443}"/>
              </a:ext>
            </a:extLst>
          </p:cNvPr>
          <p:cNvSpPr/>
          <p:nvPr userDrawn="1"/>
        </p:nvSpPr>
        <p:spPr>
          <a:xfrm>
            <a:off x="11907838" y="1922463"/>
            <a:ext cx="3078162" cy="143033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39"/>
          </a:p>
        </p:txBody>
      </p:sp>
      <p:sp>
        <p:nvSpPr>
          <p:cNvPr id="15" name="Rounded Rectangle 2">
            <a:extLst>
              <a:ext uri="{FF2B5EF4-FFF2-40B4-BE49-F238E27FC236}">
                <a16:creationId xmlns:a16="http://schemas.microsoft.com/office/drawing/2014/main" id="{4D99E5E3-917B-4CCB-8311-57DF0D98D062}"/>
              </a:ext>
            </a:extLst>
          </p:cNvPr>
          <p:cNvSpPr/>
          <p:nvPr userDrawn="1"/>
        </p:nvSpPr>
        <p:spPr>
          <a:xfrm>
            <a:off x="8586788" y="1922463"/>
            <a:ext cx="3057525" cy="144145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39"/>
          </a:p>
        </p:txBody>
      </p:sp>
      <p:sp>
        <p:nvSpPr>
          <p:cNvPr id="16" name="Rounded Rectangle 3">
            <a:extLst>
              <a:ext uri="{FF2B5EF4-FFF2-40B4-BE49-F238E27FC236}">
                <a16:creationId xmlns:a16="http://schemas.microsoft.com/office/drawing/2014/main" id="{90D62306-8DEC-44D5-99A3-A7461C01E079}"/>
              </a:ext>
            </a:extLst>
          </p:cNvPr>
          <p:cNvSpPr/>
          <p:nvPr userDrawn="1"/>
        </p:nvSpPr>
        <p:spPr>
          <a:xfrm>
            <a:off x="3252788" y="1922463"/>
            <a:ext cx="5197475" cy="1525587"/>
          </a:xfrm>
          <a:prstGeom prst="roundRect">
            <a:avLst/>
          </a:prstGeom>
          <a:solidFill>
            <a:srgbClr val="FF7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39"/>
          </a:p>
        </p:txBody>
      </p:sp>
      <p:sp>
        <p:nvSpPr>
          <p:cNvPr id="17" name="Rounded Rectangle 4">
            <a:extLst>
              <a:ext uri="{FF2B5EF4-FFF2-40B4-BE49-F238E27FC236}">
                <a16:creationId xmlns:a16="http://schemas.microsoft.com/office/drawing/2014/main" id="{8C000B18-DB96-48B1-ADDA-B7F18E2336CF}"/>
              </a:ext>
            </a:extLst>
          </p:cNvPr>
          <p:cNvSpPr/>
          <p:nvPr userDrawn="1"/>
        </p:nvSpPr>
        <p:spPr>
          <a:xfrm>
            <a:off x="457200" y="6400800"/>
            <a:ext cx="2520950" cy="15255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39"/>
          </a:p>
        </p:txBody>
      </p:sp>
      <p:sp>
        <p:nvSpPr>
          <p:cNvPr id="18" name="Rounded Rectangle 5">
            <a:extLst>
              <a:ext uri="{FF2B5EF4-FFF2-40B4-BE49-F238E27FC236}">
                <a16:creationId xmlns:a16="http://schemas.microsoft.com/office/drawing/2014/main" id="{302E9D7F-5D2D-4758-8C57-859867E8659A}"/>
              </a:ext>
            </a:extLst>
          </p:cNvPr>
          <p:cNvSpPr/>
          <p:nvPr userDrawn="1"/>
        </p:nvSpPr>
        <p:spPr>
          <a:xfrm>
            <a:off x="447675" y="1922463"/>
            <a:ext cx="2520950" cy="14192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39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137F66E-447B-47CE-92D1-BE9A3A593F10}"/>
              </a:ext>
            </a:extLst>
          </p:cNvPr>
          <p:cNvSpPr/>
          <p:nvPr userDrawn="1"/>
        </p:nvSpPr>
        <p:spPr>
          <a:xfrm>
            <a:off x="0" y="0"/>
            <a:ext cx="15119350" cy="16240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39"/>
          </a:p>
        </p:txBody>
      </p:sp>
      <p:pic>
        <p:nvPicPr>
          <p:cNvPr id="20" name="Picture 7">
            <a:extLst>
              <a:ext uri="{FF2B5EF4-FFF2-40B4-BE49-F238E27FC236}">
                <a16:creationId xmlns:a16="http://schemas.microsoft.com/office/drawing/2014/main" id="{0F3C7B89-8D1F-4D98-8F9E-AFFA1139CA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198438"/>
            <a:ext cx="29686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9"/>
          <p:cNvSpPr>
            <a:spLocks noGrp="1"/>
          </p:cNvSpPr>
          <p:nvPr>
            <p:ph sz="quarter" idx="10"/>
          </p:nvPr>
        </p:nvSpPr>
        <p:spPr>
          <a:xfrm>
            <a:off x="4030663" y="457200"/>
            <a:ext cx="10707908" cy="914400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48085" y="2980243"/>
            <a:ext cx="2520000" cy="32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>
                <a:effectLst/>
                <a:latin typeface="Calibri" charset="0"/>
                <a:ea typeface="Calibri" charset="0"/>
                <a:cs typeface="Calibri" charset="0"/>
              </a:defRPr>
            </a:lvl1pPr>
            <a:lvl2pPr marL="0">
              <a:lnSpc>
                <a:spcPct val="100000"/>
              </a:lnSpc>
              <a:spcBef>
                <a:spcPts val="600"/>
              </a:spcBef>
              <a:defRPr sz="1200">
                <a:latin typeface="Cambria" charset="0"/>
                <a:ea typeface="Cambria" charset="0"/>
                <a:cs typeface="Cambria" charset="0"/>
              </a:defRPr>
            </a:lvl2pPr>
            <a:lvl3pPr>
              <a:defRPr sz="1200">
                <a:latin typeface="Cambria" charset="0"/>
                <a:ea typeface="Cambria" charset="0"/>
                <a:cs typeface="Cambria" charset="0"/>
              </a:defRPr>
            </a:lvl3pPr>
            <a:lvl4pPr>
              <a:defRPr sz="1200">
                <a:latin typeface="Cambria" charset="0"/>
                <a:ea typeface="Cambria" charset="0"/>
                <a:cs typeface="Cambria" charset="0"/>
              </a:defRPr>
            </a:lvl4pPr>
            <a:lvl5pPr>
              <a:defRPr sz="1200">
                <a:latin typeface="Cambria" charset="0"/>
                <a:ea typeface="Cambria" charset="0"/>
                <a:cs typeface="Cambri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19"/>
          <p:cNvSpPr>
            <a:spLocks noGrp="1"/>
          </p:cNvSpPr>
          <p:nvPr>
            <p:ph sz="quarter" idx="13"/>
          </p:nvPr>
        </p:nvSpPr>
        <p:spPr>
          <a:xfrm>
            <a:off x="3253386" y="2980243"/>
            <a:ext cx="5196932" cy="23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19"/>
          <p:cNvSpPr>
            <a:spLocks noGrp="1"/>
          </p:cNvSpPr>
          <p:nvPr>
            <p:ph sz="quarter" idx="14"/>
          </p:nvPr>
        </p:nvSpPr>
        <p:spPr>
          <a:xfrm>
            <a:off x="3253385" y="5478564"/>
            <a:ext cx="5196933" cy="23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400" b="1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19"/>
          <p:cNvSpPr>
            <a:spLocks noGrp="1"/>
          </p:cNvSpPr>
          <p:nvPr>
            <p:ph sz="quarter" idx="15"/>
          </p:nvPr>
        </p:nvSpPr>
        <p:spPr>
          <a:xfrm>
            <a:off x="3253385" y="7976886"/>
            <a:ext cx="5196933" cy="23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8"/>
          <p:cNvSpPr>
            <a:spLocks noGrp="1"/>
          </p:cNvSpPr>
          <p:nvPr>
            <p:ph sz="quarter" idx="16"/>
          </p:nvPr>
        </p:nvSpPr>
        <p:spPr>
          <a:xfrm>
            <a:off x="8586951" y="2991475"/>
            <a:ext cx="3060000" cy="73366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>
              <a:defRPr sz="1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0"/>
          <p:cNvSpPr>
            <a:spLocks noGrp="1"/>
          </p:cNvSpPr>
          <p:nvPr>
            <p:ph sz="quarter" idx="17"/>
          </p:nvPr>
        </p:nvSpPr>
        <p:spPr>
          <a:xfrm>
            <a:off x="11908221" y="2980242"/>
            <a:ext cx="3077048" cy="73366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400" b="1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457632" y="7277411"/>
            <a:ext cx="2520000" cy="32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>
                <a:effectLst/>
                <a:latin typeface="Calibri" charset="0"/>
                <a:ea typeface="Calibri" charset="0"/>
                <a:cs typeface="Calibri" charset="0"/>
              </a:defRPr>
            </a:lvl1pPr>
            <a:lvl2pPr marL="0">
              <a:lnSpc>
                <a:spcPct val="100000"/>
              </a:lnSpc>
              <a:spcBef>
                <a:spcPts val="600"/>
              </a:spcBef>
              <a:defRPr sz="1200">
                <a:latin typeface="Cambria" charset="0"/>
                <a:ea typeface="Cambria" charset="0"/>
                <a:cs typeface="Cambria" charset="0"/>
              </a:defRPr>
            </a:lvl2pPr>
            <a:lvl3pPr>
              <a:defRPr sz="1200">
                <a:latin typeface="Cambria" charset="0"/>
                <a:ea typeface="Cambria" charset="0"/>
                <a:cs typeface="Cambria" charset="0"/>
              </a:defRPr>
            </a:lvl3pPr>
            <a:lvl4pPr>
              <a:defRPr sz="1200">
                <a:latin typeface="Cambria" charset="0"/>
                <a:ea typeface="Cambria" charset="0"/>
                <a:cs typeface="Cambria" charset="0"/>
              </a:defRPr>
            </a:lvl4pPr>
            <a:lvl5pPr>
              <a:defRPr sz="1200">
                <a:latin typeface="Cambria" charset="0"/>
                <a:ea typeface="Cambria" charset="0"/>
                <a:cs typeface="Cambri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9453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EA2B0CF9-1D8B-45B5-B814-A34D4E45CF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198438"/>
            <a:ext cx="29686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9"/>
          <p:cNvSpPr>
            <a:spLocks noGrp="1"/>
          </p:cNvSpPr>
          <p:nvPr>
            <p:ph sz="quarter" idx="10"/>
          </p:nvPr>
        </p:nvSpPr>
        <p:spPr>
          <a:xfrm>
            <a:off x="4030663" y="457200"/>
            <a:ext cx="10707908" cy="914400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773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5AAEB55-E495-46FC-A51D-53F3E09D26F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39813" y="420013"/>
            <a:ext cx="13039725" cy="2065337"/>
          </a:xfrm>
          <a:prstGeom prst="rect">
            <a:avLst/>
          </a:prstGeom>
        </p:spPr>
        <p:txBody>
          <a:bodyPr/>
          <a:lstStyle/>
          <a:p>
            <a:pPr algn="ctr" rtl="0" eaLnBrk="1" fontAlgn="base" hangingPunct="1"/>
            <a:r>
              <a:rPr lang="en-US" sz="25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Science Strategic Action Plan SSAP: </a:t>
            </a:r>
            <a:endParaRPr lang="en-AU" dirty="0">
              <a:effectLst/>
            </a:endParaRPr>
          </a:p>
          <a:p>
            <a:pPr algn="ctr" rtl="0" eaLnBrk="1" fontAlgn="base" hangingPunct="1"/>
            <a:r>
              <a:rPr lang="en-US" sz="25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a 12-18 month roadmap</a:t>
            </a:r>
            <a:endParaRPr lang="en-AU" dirty="0">
              <a:effectLst/>
            </a:endParaRPr>
          </a:p>
          <a:p>
            <a:endParaRPr lang="en-A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7D4EED-F054-4604-B0FB-C79591BAB397}"/>
              </a:ext>
            </a:extLst>
          </p:cNvPr>
          <p:cNvSpPr txBox="1"/>
          <p:nvPr/>
        </p:nvSpPr>
        <p:spPr>
          <a:xfrm>
            <a:off x="411163" y="1539875"/>
            <a:ext cx="1071562" cy="4302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 err="1">
                <a:solidFill>
                  <a:schemeClr val="bg2">
                    <a:lumMod val="10000"/>
                  </a:schemeClr>
                </a:solidFill>
                <a:latin typeface="+mn-lt"/>
              </a:rPr>
              <a:t>Proce</a:t>
            </a:r>
            <a:r>
              <a:rPr lang="en-US" sz="2200" b="1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	ss</a:t>
            </a:r>
          </a:p>
        </p:txBody>
      </p:sp>
      <p:sp>
        <p:nvSpPr>
          <p:cNvPr id="8195" name="TextBox 2">
            <a:extLst>
              <a:ext uri="{FF2B5EF4-FFF2-40B4-BE49-F238E27FC236}">
                <a16:creationId xmlns:a16="http://schemas.microsoft.com/office/drawing/2014/main" id="{0888A2A2-83B2-4F7E-B5FD-816D7646A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38" y="2000250"/>
            <a:ext cx="4602162" cy="1441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11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department is developing and implementing a Science Strategy Action Plan (SSAP) to improve the delivery and application of science to support evidence-based policy, regulatory and operational decision-making. </a:t>
            </a:r>
          </a:p>
          <a:p>
            <a:pPr eaLnBrk="1" hangingPunct="1"/>
            <a:endParaRPr lang="en-AU" altLang="en-US" sz="1100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eaLnBrk="1" hangingPunct="1"/>
            <a:r>
              <a:rPr lang="en-US" altLang="en-US" sz="11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SSAP was developed through workshops held with senior science leaders from across the department in October 2020. It builds on outputs from workshops held in July/August 2020 with science staff from across the department. </a:t>
            </a:r>
          </a:p>
          <a:p>
            <a:pPr eaLnBrk="1" hangingPunct="1"/>
            <a:endParaRPr lang="en-AU" altLang="en-US" sz="1100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52EB666-2A44-45AC-8C72-00351037CD35}"/>
              </a:ext>
            </a:extLst>
          </p:cNvPr>
          <p:cNvSpPr txBox="1"/>
          <p:nvPr/>
        </p:nvSpPr>
        <p:spPr>
          <a:xfrm>
            <a:off x="334963" y="3695700"/>
            <a:ext cx="904875" cy="4302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Vision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611C20-C151-4CF5-B576-285DCFC6519B}"/>
              </a:ext>
            </a:extLst>
          </p:cNvPr>
          <p:cNvSpPr txBox="1"/>
          <p:nvPr/>
        </p:nvSpPr>
        <p:spPr>
          <a:xfrm>
            <a:off x="366713" y="4149725"/>
            <a:ext cx="4611687" cy="161290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100" i="1" dirty="0">
                <a:latin typeface="Cambria" charset="0"/>
                <a:ea typeface="Cambria" charset="0"/>
                <a:cs typeface="Cambria" charset="0"/>
              </a:rPr>
              <a:t>The Department is a leader in solving problems through science. We produce, commission and apply world-class science to inform regulatory and policy decisions and find innovative solutions to enhance Australia’s agriculture, unique environment, heritage, and water resources. </a:t>
            </a:r>
          </a:p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100" i="1" dirty="0">
                <a:latin typeface="Cambria" charset="0"/>
                <a:ea typeface="Cambria" charset="0"/>
                <a:cs typeface="Cambria" charset="0"/>
              </a:rPr>
              <a:t> </a:t>
            </a:r>
          </a:p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100" i="1" dirty="0">
                <a:latin typeface="Cambria" charset="0"/>
                <a:ea typeface="Cambria" charset="0"/>
                <a:cs typeface="Cambria" charset="0"/>
              </a:rPr>
              <a:t>We do this by building the scientific capability of our staff, collaborating with research institutions, innovators and Indigenous Australians, and sharing our expertise and findings with our stakeholders, partners and the community.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D29786-E897-44A8-B0E5-488D12F7A068}"/>
              </a:ext>
            </a:extLst>
          </p:cNvPr>
          <p:cNvSpPr txBox="1"/>
          <p:nvPr/>
        </p:nvSpPr>
        <p:spPr>
          <a:xfrm>
            <a:off x="334963" y="6000750"/>
            <a:ext cx="1411287" cy="4302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Objectives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B5D097-C435-4D82-8CC3-72E9DEFCAEFE}"/>
              </a:ext>
            </a:extLst>
          </p:cNvPr>
          <p:cNvSpPr txBox="1"/>
          <p:nvPr/>
        </p:nvSpPr>
        <p:spPr>
          <a:xfrm>
            <a:off x="366713" y="6435725"/>
            <a:ext cx="4611687" cy="398303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100" b="1" dirty="0">
                <a:latin typeface="Cambria" charset="0"/>
                <a:ea typeface="Cambria" charset="0"/>
                <a:cs typeface="Cambria" charset="0"/>
              </a:rPr>
              <a:t>SUPPORT POLICY DEVELOPMENT AND REGULATION</a:t>
            </a:r>
          </a:p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100" dirty="0">
                <a:latin typeface="Cambria" charset="0"/>
                <a:ea typeface="Cambria" charset="0"/>
                <a:cs typeface="Cambria" charset="0"/>
              </a:rPr>
              <a:t>To support the department’s policy and regulatory efforts through evidence, based on the best available science</a:t>
            </a:r>
          </a:p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1100" dirty="0">
              <a:latin typeface="Cambria" charset="0"/>
              <a:ea typeface="Cambria" charset="0"/>
              <a:cs typeface="Cambria" charset="0"/>
            </a:endParaRPr>
          </a:p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100" b="1" dirty="0">
                <a:latin typeface="Cambria" charset="0"/>
                <a:ea typeface="Cambria" charset="0"/>
                <a:cs typeface="Cambria" charset="0"/>
              </a:rPr>
              <a:t>NEEDS-DRIVEN SCIENCE, BASED ON RELATIONSHIPS</a:t>
            </a:r>
          </a:p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100" dirty="0">
                <a:latin typeface="Cambria" charset="0"/>
                <a:ea typeface="Cambria" charset="0"/>
                <a:cs typeface="Cambria" charset="0"/>
              </a:rPr>
              <a:t>To build effective stakeholder relationships to properly understand stakeholder needs, problems and opportunities</a:t>
            </a:r>
          </a:p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1100" dirty="0">
              <a:latin typeface="Cambria" charset="0"/>
              <a:ea typeface="Cambria" charset="0"/>
              <a:cs typeface="Cambria" charset="0"/>
            </a:endParaRPr>
          </a:p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100" b="1" dirty="0">
                <a:latin typeface="Cambria" charset="0"/>
                <a:ea typeface="Cambria" charset="0"/>
                <a:cs typeface="Cambria" charset="0"/>
              </a:rPr>
              <a:t>QUALITY PARTNERING</a:t>
            </a:r>
          </a:p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100" dirty="0">
                <a:latin typeface="Cambria" charset="0"/>
                <a:ea typeface="Cambria" charset="0"/>
                <a:cs typeface="Cambria" charset="0"/>
              </a:rPr>
              <a:t>To build goal-oriented networks collaborating with research institutions and innovators both internally and externally</a:t>
            </a:r>
          </a:p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1100" dirty="0">
              <a:latin typeface="Cambria" charset="0"/>
              <a:ea typeface="Cambria" charset="0"/>
              <a:cs typeface="Cambria" charset="0"/>
            </a:endParaRPr>
          </a:p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100" b="1" dirty="0">
                <a:latin typeface="Cambria" charset="0"/>
                <a:ea typeface="Cambria" charset="0"/>
                <a:cs typeface="Cambria" charset="0"/>
              </a:rPr>
              <a:t>DELIVERY OF IMPACT</a:t>
            </a:r>
          </a:p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100" dirty="0">
                <a:latin typeface="Cambria" charset="0"/>
                <a:ea typeface="Cambria" charset="0"/>
                <a:cs typeface="Cambria" charset="0"/>
              </a:rPr>
              <a:t>Through quality and timely communication with end users, deliver impact through translation and take up of scientific findings</a:t>
            </a:r>
          </a:p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1100" dirty="0">
              <a:latin typeface="Cambria" charset="0"/>
              <a:ea typeface="Cambria" charset="0"/>
              <a:cs typeface="Cambria" charset="0"/>
            </a:endParaRPr>
          </a:p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100" b="1" dirty="0">
                <a:latin typeface="Cambria" charset="0"/>
                <a:ea typeface="Cambria" charset="0"/>
                <a:cs typeface="Cambria" charset="0"/>
              </a:rPr>
              <a:t>CAPABILITY AND CAREER DEVELOPMENT</a:t>
            </a:r>
          </a:p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100" dirty="0">
                <a:latin typeface="Cambria" charset="0"/>
                <a:ea typeface="Cambria" charset="0"/>
                <a:cs typeface="Cambria" charset="0"/>
              </a:rPr>
              <a:t>To support science capability; and ensure the department’s scientific cohort are motivated, well resourced and connected.</a:t>
            </a:r>
          </a:p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1100" dirty="0">
              <a:latin typeface="Cambria" charset="0"/>
              <a:ea typeface="Cambria" charset="0"/>
              <a:cs typeface="Cambria" charset="0"/>
            </a:endParaRPr>
          </a:p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100" b="1" dirty="0">
                <a:latin typeface="Cambria" charset="0"/>
                <a:ea typeface="Cambria" charset="0"/>
                <a:cs typeface="Cambria" charset="0"/>
              </a:rPr>
              <a:t>INDIGENOUS ENGAGEMENT</a:t>
            </a:r>
          </a:p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100" dirty="0">
                <a:latin typeface="Cambria" charset="0"/>
                <a:ea typeface="Cambria" charset="0"/>
                <a:cs typeface="Cambria" charset="0"/>
              </a:rPr>
              <a:t>Partnering with Indigenous communities to actively incorporate Indigenous knowledge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6DE0CE5-2772-4FE0-808D-F53F901CF2A3}"/>
              </a:ext>
            </a:extLst>
          </p:cNvPr>
          <p:cNvSpPr txBox="1"/>
          <p:nvPr/>
        </p:nvSpPr>
        <p:spPr>
          <a:xfrm>
            <a:off x="4978400" y="1530350"/>
            <a:ext cx="1055688" cy="4302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Actions</a:t>
            </a:r>
          </a:p>
        </p:txBody>
      </p:sp>
      <p:pic>
        <p:nvPicPr>
          <p:cNvPr id="8194" name="Picture 1" descr="Vision and objectives diagram">
            <a:extLst>
              <a:ext uri="{FF2B5EF4-FFF2-40B4-BE49-F238E27FC236}">
                <a16:creationId xmlns:a16="http://schemas.microsoft.com/office/drawing/2014/main" id="{E99E0398-553D-4DD5-9941-940C879EA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338" y="1997075"/>
            <a:ext cx="4735512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TextBox 2">
            <a:extLst>
              <a:ext uri="{FF2B5EF4-FFF2-40B4-BE49-F238E27FC236}">
                <a16:creationId xmlns:a16="http://schemas.microsoft.com/office/drawing/2014/main" id="{019F08F6-C280-47C4-829E-D931ADD5D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063" y="5445125"/>
            <a:ext cx="4602162" cy="4973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71450" indent="-17145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933700" indent="-647700" defTabSz="1238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90900" indent="-647700" defTabSz="1238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848100" indent="-647700" defTabSz="1238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305300" indent="-647700" defTabSz="1238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defRPr/>
            </a:pPr>
            <a:r>
              <a:rPr lang="en-AU" altLang="en-US" sz="11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STAFF MOBILITY AND COLLABORATION/PARTNERSHIPS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AU" altLang="en-US" sz="11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Enable and incentivise short and longer term staff transfers/exchanges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AU" altLang="en-US" sz="11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Increase cross-fertilization and collaboration with the external research sector through strategic partnership arrangements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AU" altLang="en-US" sz="11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Scope the feasibility of a departmental science capability search tool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AU" altLang="en-US" sz="11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Ensure early and genuine Indigenous engagement is incorporated into departmental practices for science development and application</a:t>
            </a:r>
          </a:p>
          <a:p>
            <a:pPr marL="0" indent="0" eaLnBrk="1" hangingPunct="1">
              <a:defRPr/>
            </a:pPr>
            <a:endParaRPr lang="en-AU" altLang="en-US" sz="1100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 eaLnBrk="1" hangingPunct="1">
              <a:defRPr/>
            </a:pPr>
            <a:r>
              <a:rPr lang="en-AU" altLang="en-US" sz="1100" b="1" spc="-5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STAKEHOLDER ENGAGEMENT (NEEDS-DRIVEN SCIENCE)  AND TRANSLATION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AU" altLang="en-US" sz="11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Increase targeted stakeholder relationship building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AU" altLang="en-US" sz="11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Scope potential for better utilizing relevant steering committee boards </a:t>
            </a:r>
          </a:p>
          <a:p>
            <a:pPr marL="0" indent="0" eaLnBrk="1" hangingPunct="1">
              <a:defRPr/>
            </a:pPr>
            <a:endParaRPr lang="en-AU" altLang="en-US" sz="1100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 eaLnBrk="1" hangingPunct="1">
              <a:defRPr/>
            </a:pPr>
            <a:r>
              <a:rPr lang="en-AU" altLang="en-US" sz="11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ENHANCED COMMUNICATION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AU" altLang="en-US" sz="11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Increase communication training for departmental scientists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AU" altLang="en-US" sz="11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Better (and more) communication around the science we do, and its impact, across a range of platforms and opportunities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AU" altLang="en-US" sz="1100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 eaLnBrk="1" hangingPunct="1">
              <a:defRPr/>
            </a:pPr>
            <a:r>
              <a:rPr lang="en-AU" altLang="en-US" sz="11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CAPABILITY: CAREER DEVELOPMENT + RESOURCING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AU" altLang="en-US" sz="11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Create a policy that specifically recruits and retains high performing talent, and provides tailored scientific career progression provisions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AU" altLang="en-US" sz="11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Enhance tools, systems and technologies to support science practitioners</a:t>
            </a:r>
          </a:p>
          <a:p>
            <a:pPr marL="0" indent="0" eaLnBrk="1" hangingPunct="1">
              <a:defRPr/>
            </a:pPr>
            <a:endParaRPr lang="en-AU" altLang="en-US" sz="1100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 eaLnBrk="1" hangingPunct="1">
              <a:defRPr/>
            </a:pPr>
            <a:r>
              <a:rPr lang="en-AU" altLang="en-US" sz="11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GOVERNANCE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AU" altLang="en-US" sz="11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Establish robust and sustainable departmental science governance and increase executive level science representation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AU" altLang="en-US" sz="1100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F5CA92-DF91-4089-BB92-C38C7DB71DEE}"/>
              </a:ext>
            </a:extLst>
          </p:cNvPr>
          <p:cNvSpPr txBox="1"/>
          <p:nvPr/>
        </p:nvSpPr>
        <p:spPr>
          <a:xfrm>
            <a:off x="10186988" y="1539875"/>
            <a:ext cx="1071562" cy="4302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Metrics</a:t>
            </a:r>
          </a:p>
        </p:txBody>
      </p:sp>
      <p:sp>
        <p:nvSpPr>
          <p:cNvPr id="8204" name="TextBox 2">
            <a:extLst>
              <a:ext uri="{FF2B5EF4-FFF2-40B4-BE49-F238E27FC236}">
                <a16:creationId xmlns:a16="http://schemas.microsoft.com/office/drawing/2014/main" id="{BE965FF1-D3BA-49C9-A379-5577D1D7E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04438" y="2000250"/>
            <a:ext cx="4602162" cy="3232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AU" altLang="en-US" sz="1100" b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STAKEHOLDER SATISFACTION, INTERNALLY AND EXTERNALLY</a:t>
            </a:r>
          </a:p>
          <a:p>
            <a:pPr eaLnBrk="1" hangingPunct="1"/>
            <a:r>
              <a:rPr lang="en-AU" altLang="en-US" sz="110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‘How readily applicable, and valuable in impact, are our science outputs and commissioned science to both internal and external end users and science partners?’ (Annual survey)</a:t>
            </a:r>
          </a:p>
          <a:p>
            <a:pPr eaLnBrk="1" hangingPunct="1"/>
            <a:endParaRPr lang="en-AU" altLang="en-US" sz="110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eaLnBrk="1" hangingPunct="1"/>
            <a:r>
              <a:rPr lang="en-AU" altLang="en-US" sz="1100" b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INTERNAL STAFF SATISFACTION</a:t>
            </a:r>
          </a:p>
          <a:p>
            <a:pPr eaLnBrk="1" hangingPunct="1"/>
            <a:r>
              <a:rPr lang="en-AU" altLang="en-US" sz="110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‘How well are our scientific staff supported to produce high quality and impactful science outputs and commissioned science?’ (Annual survey)</a:t>
            </a:r>
          </a:p>
          <a:p>
            <a:pPr eaLnBrk="1" hangingPunct="1"/>
            <a:endParaRPr lang="en-AU" altLang="en-US" sz="110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eaLnBrk="1" hangingPunct="1"/>
            <a:r>
              <a:rPr lang="en-AU" altLang="en-US" sz="1100" b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RETURN ON OUR INVESTMENT IN SCIENCE</a:t>
            </a:r>
          </a:p>
          <a:p>
            <a:pPr eaLnBrk="1" hangingPunct="1"/>
            <a:r>
              <a:rPr lang="en-AU" altLang="en-US" sz="110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‘Do we get good value for money from the science developed in the department as well as procured by the department? (End of project assessments)</a:t>
            </a:r>
          </a:p>
          <a:p>
            <a:pPr eaLnBrk="1" hangingPunct="1"/>
            <a:endParaRPr lang="en-AU" altLang="en-US" sz="110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eaLnBrk="1" hangingPunct="1"/>
            <a:r>
              <a:rPr lang="en-AU" altLang="en-US" sz="1100" b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SCIENCE QUALITY ASSESSMENT</a:t>
            </a:r>
          </a:p>
          <a:p>
            <a:pPr eaLnBrk="1" hangingPunct="1"/>
            <a:r>
              <a:rPr lang="en-AU" altLang="en-US" sz="110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‘How do our departmental science outputs and commissioned science rate, relative to appropriate research sector standards/benchmarks, and can be improved? (Bi-annual independent reviews)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FA08F3-FDA5-43B4-A435-74AC1313F6D8}"/>
              </a:ext>
            </a:extLst>
          </p:cNvPr>
          <p:cNvSpPr txBox="1"/>
          <p:nvPr/>
        </p:nvSpPr>
        <p:spPr>
          <a:xfrm>
            <a:off x="10063163" y="5487988"/>
            <a:ext cx="2282825" cy="4667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39" b="1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Implementation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6C34EA-8224-43A3-BA7D-0E92C542D846}"/>
              </a:ext>
            </a:extLst>
          </p:cNvPr>
          <p:cNvSpPr txBox="1"/>
          <p:nvPr/>
        </p:nvSpPr>
        <p:spPr>
          <a:xfrm>
            <a:off x="10094913" y="5967413"/>
            <a:ext cx="4611687" cy="187325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AU" sz="1100" dirty="0">
                <a:latin typeface="Cambria" panose="02040503050406030204" pitchFamily="18" charset="0"/>
                <a:ea typeface="Cambria" panose="02040503050406030204" pitchFamily="18" charset="0"/>
              </a:rPr>
              <a:t>“</a:t>
            </a:r>
            <a:r>
              <a:rPr lang="en-AU" sz="1100" i="1" dirty="0">
                <a:latin typeface="Cambria" panose="02040503050406030204" pitchFamily="18" charset="0"/>
                <a:ea typeface="Cambria" panose="02040503050406030204" pitchFamily="18" charset="0"/>
              </a:rPr>
              <a:t>Vision without execution is hallucination</a:t>
            </a:r>
            <a:r>
              <a:rPr lang="en-AU" sz="1100" dirty="0">
                <a:latin typeface="Cambria" panose="02040503050406030204" pitchFamily="18" charset="0"/>
                <a:ea typeface="Cambria" panose="02040503050406030204" pitchFamily="18" charset="0"/>
              </a:rPr>
              <a:t>”, Thomas Edison, Inventor &amp; Business Leader, (1847-1931)</a:t>
            </a:r>
          </a:p>
          <a:p>
            <a:pPr eaLnBrk="1" hangingPunct="1">
              <a:defRPr/>
            </a:pPr>
            <a:r>
              <a:rPr lang="en-AU" sz="1100" dirty="0">
                <a:latin typeface="Cambria" panose="02040503050406030204" pitchFamily="18" charset="0"/>
                <a:ea typeface="Cambria" panose="02040503050406030204" pitchFamily="18" charset="0"/>
              </a:rPr>
              <a:t>Our plan…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AU" sz="1100" dirty="0">
                <a:latin typeface="Cambria" panose="02040503050406030204" pitchFamily="18" charset="0"/>
                <a:ea typeface="Cambria" panose="02040503050406030204" pitchFamily="18" charset="0"/>
              </a:rPr>
              <a:t>Executive Board sign off for SSAP (by mid-November)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AU" sz="1100" dirty="0">
                <a:latin typeface="Cambria" panose="02040503050406030204" pitchFamily="18" charset="0"/>
                <a:ea typeface="Cambria" panose="02040503050406030204" pitchFamily="18" charset="0"/>
              </a:rPr>
              <a:t>Put in place Science Council meetings (mid-November, mid-December)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AU" sz="1100" dirty="0">
                <a:latin typeface="Cambria" panose="02040503050406030204" pitchFamily="18" charset="0"/>
                <a:ea typeface="Cambria" panose="02040503050406030204" pitchFamily="18" charset="0"/>
              </a:rPr>
              <a:t>Communicate SSAP appropriately, inc. initiate related external stakeholder discussions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AU" sz="1100" dirty="0">
                <a:latin typeface="Cambria" panose="02040503050406030204" pitchFamily="18" charset="0"/>
                <a:ea typeface="Cambria" panose="02040503050406030204" pitchFamily="18" charset="0"/>
              </a:rPr>
              <a:t>Initiate implementation of three cross-divisional projects in the next three months (including developing a resource budget); conclude “new look” CSIRO contractual arrangements; etc.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AD6F879-2160-4964-B0EE-A7EFFBF4B232}"/>
              </a:ext>
            </a:extLst>
          </p:cNvPr>
          <p:cNvSpPr txBox="1"/>
          <p:nvPr/>
        </p:nvSpPr>
        <p:spPr>
          <a:xfrm>
            <a:off x="10063163" y="8085138"/>
            <a:ext cx="1366837" cy="4302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Resources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73A0C35-7100-40A4-8982-8399819AEBCA}"/>
              </a:ext>
            </a:extLst>
          </p:cNvPr>
          <p:cNvSpPr txBox="1"/>
          <p:nvPr/>
        </p:nvSpPr>
        <p:spPr>
          <a:xfrm>
            <a:off x="10094913" y="8539163"/>
            <a:ext cx="4611687" cy="187325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latin typeface="Cambria" charset="0"/>
                <a:ea typeface="Cambria" charset="0"/>
                <a:cs typeface="Cambria" charset="0"/>
              </a:rPr>
              <a:t>“A strategy isn’t a strategy unless resources shift”, </a:t>
            </a:r>
            <a:r>
              <a:rPr lang="en-US" sz="1100" dirty="0">
                <a:latin typeface="Cambria" charset="0"/>
                <a:ea typeface="Cambria" charset="0"/>
                <a:cs typeface="Cambria" charset="0"/>
              </a:rPr>
              <a:t>GG Garrett &amp; GJ Davies, “Herding Cats”, Triarchy Press, UK (2010)</a:t>
            </a:r>
          </a:p>
          <a:p>
            <a:pPr defTabSz="12389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00" i="1" dirty="0">
              <a:latin typeface="Cambria" charset="0"/>
              <a:ea typeface="Cambria" charset="0"/>
              <a:cs typeface="Cambria" charset="0"/>
            </a:endParaRPr>
          </a:p>
          <a:p>
            <a:pPr marL="171450" indent="-171450" defTabSz="123892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latin typeface="Cambria" charset="0"/>
                <a:ea typeface="Cambria" charset="0"/>
                <a:cs typeface="Cambria" charset="0"/>
              </a:rPr>
              <a:t>Resources = $ + people’s time</a:t>
            </a:r>
            <a:r>
              <a:rPr lang="en-AU" sz="1100" dirty="0">
                <a:latin typeface="Cambria" charset="0"/>
                <a:ea typeface="Cambria" charset="0"/>
                <a:cs typeface="Cambria" charset="0"/>
              </a:rPr>
              <a:t>, i.e. importantly, how we might expect people to operate differently</a:t>
            </a:r>
          </a:p>
          <a:p>
            <a:pPr marL="171450" indent="-171450" defTabSz="123892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1100" dirty="0">
                <a:latin typeface="Cambria" charset="0"/>
                <a:ea typeface="Cambria" charset="0"/>
                <a:cs typeface="Cambria" charset="0"/>
              </a:rPr>
              <a:t>We recognise departmental fiscal resources are very tight. </a:t>
            </a:r>
          </a:p>
          <a:p>
            <a:pPr marL="171450" indent="-171450" defTabSz="123892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1100" dirty="0">
                <a:latin typeface="Cambria" charset="0"/>
                <a:ea typeface="Cambria" charset="0"/>
                <a:cs typeface="Cambria" charset="0"/>
              </a:rPr>
              <a:t>At this point in time the only likely financial requirement is to provide project leaders with backfilling capacity when we are utilising their key staff members for focused, cross-boundary projects (as per implementation action 4 above)</a:t>
            </a:r>
            <a:endParaRPr lang="en-US" sz="1100" dirty="0">
              <a:latin typeface="Cambria" charset="0"/>
              <a:ea typeface="Cambria" charset="0"/>
              <a:cs typeface="Cambria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756</Words>
  <Application>Microsoft Office PowerPoint</Application>
  <PresentationFormat>Custom</PresentationFormat>
  <Paragraphs>75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Cambria</vt:lpstr>
      <vt:lpstr>Custom Design</vt:lpstr>
      <vt:lpstr>Science Strategic Action Plan SSAP:  a 12-18 month roadmap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Strategic Action Plan</dc:title>
  <dc:creator>Department of Agriculture, Water and the Environment</dc:creator>
  <cp:lastModifiedBy/>
  <cp:revision>1</cp:revision>
  <dcterms:created xsi:type="dcterms:W3CDTF">1601-01-01T00:00:00Z</dcterms:created>
  <dcterms:modified xsi:type="dcterms:W3CDTF">2021-01-21T03:57:07Z</dcterms:modified>
</cp:coreProperties>
</file>