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2" r:id="rId6"/>
    <p:sldId id="259" r:id="rId7"/>
    <p:sldId id="281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58" r:id="rId2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65E68-0E12-432B-8063-74D7F92FABEE}" v="3" dt="2021-10-19T00:42:14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B54EC-E48B-4B43-BAAD-B995C32CC29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B77F9-99AD-41A9-BC53-EF7EB9451C6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A5BDA-88E1-468C-A03B-7C56ABCBB2E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E6B3-B797-4FA9-812A-6871FF5BFED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A08BD-FE78-497F-B168-ED5EF418DAA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D07A-4849-4103-9D57-E7DCC018B2F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F0510-B85E-4674-B1A7-12825DC24F3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F9EF6-D124-4532-B883-47CF2DF876F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69FD-B2A8-421F-AF81-A7AED871809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BE167-7E15-4415-9DA9-ACBA4C068E6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06F6D-9D49-4002-A43D-470E833E55C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9930DD-AA5C-4E9A-BB3A-D8D338C1BB28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SCF0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-531440"/>
            <a:ext cx="3707904" cy="3379022"/>
          </a:xfrm>
          <a:prstGeom prst="ellipse">
            <a:avLst/>
          </a:prstGeom>
          <a:ln w="76200" cap="rnd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7" descr="DSCF0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420888"/>
            <a:ext cx="3111594" cy="2880320"/>
          </a:xfrm>
          <a:prstGeom prst="ellipse">
            <a:avLst/>
          </a:prstGeom>
          <a:ln w="76200" cap="rnd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1844824"/>
            <a:ext cx="51845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The ironwood barriers at </a:t>
            </a:r>
            <a:r>
              <a:rPr kumimoji="0" lang="en-AU" b="0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Ubirr</a:t>
            </a: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 were designed and installed by a creative woodcraft person, local resident Rex Maxwell.  Every piece has been carefully chosen to complement each site.</a:t>
            </a:r>
            <a:b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The stable heartwood of 20 year old fallen branches was sourced in the Darwin rural area and collected over a period of months.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A sign directing all visitors to remain on the marked track is located at the start of the walking track into </a:t>
            </a:r>
            <a:r>
              <a:rPr kumimoji="0" lang="en-AU" b="0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Ubirr</a:t>
            </a: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.  There is an the spot fine for any person who </a:t>
            </a:r>
            <a:r>
              <a:rPr kumimoji="0" lang="en-AU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does not</a:t>
            </a: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 comply with this request.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PodiumBold" pitchFamily="2" charset="0"/>
              <a:buNone/>
              <a:tabLst/>
              <a:defRPr/>
            </a:pPr>
            <a:endParaRPr kumimoji="0" lang="en-AU" sz="1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1412776"/>
            <a:ext cx="51845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PodiumBold" pitchFamily="2" charset="0"/>
              <a:buNone/>
              <a:tabLst/>
              <a:defRPr/>
            </a:pPr>
            <a:endParaRPr kumimoji="0" lang="en-AU" sz="1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988840"/>
            <a:ext cx="374441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•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	An Emergency Call Device (ECD) is located at the start of the walking track into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. </a:t>
            </a:r>
          </a:p>
          <a:p>
            <a:pPr marL="342900" indent="-342900">
              <a:buFont typeface="PodiumBold" pitchFamily="2" charset="0"/>
              <a:buChar char="›"/>
            </a:pPr>
            <a:endParaRPr lang="en-AU" sz="2000" dirty="0">
              <a:solidFill>
                <a:srgbClr val="990000"/>
              </a:solidFill>
              <a:latin typeface="Calibri" pitchFamily="34" charset="0"/>
            </a:endParaRPr>
          </a:p>
          <a:p>
            <a:pPr marL="342900" indent="-342900"/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•  	The ECD </a:t>
            </a:r>
            <a:r>
              <a:rPr lang="en-AU" sz="2000" b="1" dirty="0">
                <a:solidFill>
                  <a:srgbClr val="990000"/>
                </a:solidFill>
                <a:latin typeface="Calibri" pitchFamily="34" charset="0"/>
              </a:rPr>
              <a:t>must only 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be used to request medical help or a search and rescue operation, or to notify a member of park staff of a death, injury, missing person or other incident. </a:t>
            </a:r>
          </a:p>
        </p:txBody>
      </p:sp>
      <p:pic>
        <p:nvPicPr>
          <p:cNvPr id="7" name="Picture 6" descr="DSCF07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312368" cy="39816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990000"/>
                </a:solidFill>
                <a:latin typeface="PodiumBold" pitchFamily="2" charset="0"/>
              </a:rPr>
              <a:t>Surveillance at </a:t>
            </a:r>
            <a:r>
              <a:rPr lang="en-US" sz="4000" dirty="0" err="1">
                <a:solidFill>
                  <a:srgbClr val="990000"/>
                </a:solidFill>
                <a:latin typeface="PodiumBold" pitchFamily="2" charset="0"/>
              </a:rPr>
              <a:t>Ubirr</a:t>
            </a:r>
            <a:endParaRPr lang="en-US" sz="4000" dirty="0">
              <a:solidFill>
                <a:srgbClr val="990000"/>
              </a:solidFill>
              <a:latin typeface="PodiumBold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5410944" cy="39893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The Main Gallery at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was vandalized in late 1989.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Understandably, traditional owners were very upset.  There was talk of closing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to the general public.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Discussions between traditional owners and Parks Australia resulted in the introduction of a Surveillance Officer, to patrol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while the site is open to the public.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Permanent surveillance commenced at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in 1990, with reduced opening hours to the site for the general public during the wet season.</a:t>
            </a:r>
          </a:p>
          <a:p>
            <a:endParaRPr lang="en-US" sz="1600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5" name="Picture 6" descr="IMG_22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2" y="2492896"/>
            <a:ext cx="3132138" cy="2989431"/>
          </a:xfrm>
          <a:prstGeom prst="ellipse">
            <a:avLst/>
          </a:prstGeom>
          <a:ln w="76200" cap="rnd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rt remov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414" y="-72008"/>
            <a:ext cx="3132138" cy="3068960"/>
          </a:xfrm>
          <a:prstGeom prst="ellipse">
            <a:avLst/>
          </a:prstGeom>
          <a:ln w="7620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990000"/>
                </a:solidFill>
                <a:latin typeface="PodiumBold" pitchFamily="2" charset="0"/>
              </a:rPr>
              <a:t>Wet Season Access to </a:t>
            </a:r>
            <a:r>
              <a:rPr lang="en-US" sz="4000" dirty="0" err="1">
                <a:solidFill>
                  <a:srgbClr val="990000"/>
                </a:solidFill>
                <a:latin typeface="PodiumBold" pitchFamily="2" charset="0"/>
              </a:rPr>
              <a:t>Ubirr</a:t>
            </a:r>
            <a:endParaRPr lang="en-US" sz="4000" dirty="0">
              <a:solidFill>
                <a:srgbClr val="990000"/>
              </a:solidFill>
              <a:latin typeface="PodiumBold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48880"/>
            <a:ext cx="3744416" cy="25202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The current level of access at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depends on tour guides helping to look after the site.</a:t>
            </a:r>
          </a:p>
          <a:p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Traditional Owners and Parks Australia have entrusted you to help protect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for future generations.</a:t>
            </a:r>
          </a:p>
          <a:p>
            <a:pPr>
              <a:buNone/>
            </a:pPr>
            <a:endParaRPr lang="en-US" sz="1600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7" name="Picture 4" descr="IMG_1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95305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12776"/>
            <a:ext cx="4968875" cy="4247753"/>
          </a:xfrm>
        </p:spPr>
        <p:txBody>
          <a:bodyPr/>
          <a:lstStyle/>
          <a:p>
            <a:r>
              <a:rPr lang="en-AU" sz="4000" dirty="0">
                <a:solidFill>
                  <a:srgbClr val="990000"/>
                </a:solidFill>
                <a:latin typeface="PodiumBold" pitchFamily="2" charset="0"/>
              </a:rPr>
              <a:t>Access to</a:t>
            </a:r>
            <a:br>
              <a:rPr lang="en-AU" sz="4000" dirty="0">
                <a:solidFill>
                  <a:srgbClr val="990000"/>
                </a:solidFill>
                <a:latin typeface="PodiumBold" pitchFamily="2" charset="0"/>
              </a:rPr>
            </a:br>
            <a:r>
              <a:rPr lang="en-AU" sz="4000" dirty="0">
                <a:solidFill>
                  <a:srgbClr val="990000"/>
                </a:solidFill>
                <a:latin typeface="PodiumBold" pitchFamily="2" charset="0"/>
              </a:rPr>
              <a:t>Ubirr</a:t>
            </a:r>
            <a:br>
              <a:rPr lang="en-AU" sz="4000" dirty="0">
                <a:solidFill>
                  <a:srgbClr val="990000"/>
                </a:solidFill>
                <a:latin typeface="PodiumBold" pitchFamily="2" charset="0"/>
              </a:rPr>
            </a:br>
            <a:r>
              <a:rPr lang="en-AU" sz="4000" dirty="0">
                <a:solidFill>
                  <a:srgbClr val="990000"/>
                </a:solidFill>
                <a:latin typeface="PodiumBold" pitchFamily="2" charset="0"/>
              </a:rPr>
              <a:t>Art Site</a:t>
            </a:r>
            <a:br>
              <a:rPr lang="en-AU" sz="4000" dirty="0">
                <a:solidFill>
                  <a:srgbClr val="990000"/>
                </a:solidFill>
                <a:latin typeface="PodiumBold" pitchFamily="2" charset="0"/>
              </a:rPr>
            </a:br>
            <a:br>
              <a:rPr lang="en-AU" sz="4000" dirty="0">
                <a:solidFill>
                  <a:srgbClr val="990000"/>
                </a:solidFill>
                <a:latin typeface="PodiumBold" pitchFamily="2" charset="0"/>
              </a:rPr>
            </a:br>
            <a:r>
              <a:rPr lang="en-AU" sz="4000" dirty="0">
                <a:solidFill>
                  <a:srgbClr val="990000"/>
                </a:solidFill>
                <a:latin typeface="PodiumBold" pitchFamily="2" charset="0"/>
              </a:rPr>
              <a:t>1 December 2021 </a:t>
            </a:r>
            <a:br>
              <a:rPr lang="en-AU" sz="4000" dirty="0">
                <a:solidFill>
                  <a:srgbClr val="990000"/>
                </a:solidFill>
                <a:latin typeface="PodiumBold" pitchFamily="2" charset="0"/>
              </a:rPr>
            </a:br>
            <a:r>
              <a:rPr lang="en-AU" sz="4000" dirty="0">
                <a:solidFill>
                  <a:srgbClr val="990000"/>
                </a:solidFill>
                <a:latin typeface="PodiumBold" pitchFamily="2" charset="0"/>
              </a:rPr>
              <a:t>31 May 2022</a:t>
            </a:r>
          </a:p>
        </p:txBody>
      </p:sp>
      <p:pic>
        <p:nvPicPr>
          <p:cNvPr id="5" name="Picture 4" descr="ubirr w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-1467544"/>
            <a:ext cx="5436096" cy="6126777"/>
          </a:xfrm>
          <a:prstGeom prst="ellipse">
            <a:avLst/>
          </a:prstGeom>
          <a:ln w="76200" cap="rnd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005064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•	Tour operators may access </a:t>
            </a:r>
            <a:r>
              <a:rPr lang="en-AU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 art site between the hours of 8.30am and sunset, from 1 December to 31 May, </a:t>
            </a:r>
            <a:r>
              <a:rPr lang="en-AU" b="1" dirty="0">
                <a:solidFill>
                  <a:srgbClr val="990000"/>
                </a:solidFill>
                <a:latin typeface="Calibri" pitchFamily="34" charset="0"/>
              </a:rPr>
              <a:t>if they hold </a:t>
            </a: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a current wet season permit and key.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•  	</a:t>
            </a:r>
            <a:r>
              <a:rPr lang="en-AU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 will open to the general public from 2.00pm to sunset from 1 December to 31 March, conditions permitting. </a:t>
            </a:r>
          </a:p>
        </p:txBody>
      </p:sp>
      <p:pic>
        <p:nvPicPr>
          <p:cNvPr id="8" name="Picture 16" descr="gate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876256" cy="301179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4" y="274638"/>
            <a:ext cx="8218488" cy="922337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990000"/>
                </a:solidFill>
                <a:latin typeface="PodiumBold" pitchFamily="2" charset="0"/>
              </a:rPr>
              <a:t>Important changes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20888"/>
            <a:ext cx="5410944" cy="228858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None/>
            </a:pPr>
            <a:r>
              <a:rPr lang="en-AU" sz="2400" dirty="0">
                <a:solidFill>
                  <a:srgbClr val="990000"/>
                </a:solidFill>
                <a:latin typeface="Calibri" pitchFamily="34" charset="0"/>
              </a:rPr>
              <a:t>To assist operators during the  early dry season when road access may be restricted due to weather conditions, this year’s permit period is to the 31 May 2022.</a:t>
            </a:r>
          </a:p>
          <a:p>
            <a:endParaRPr lang="en-US" sz="1600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5" name="Picture 6" descr="IMG_22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2" y="2492896"/>
            <a:ext cx="3132138" cy="2989431"/>
          </a:xfrm>
          <a:prstGeom prst="ellipse">
            <a:avLst/>
          </a:prstGeom>
          <a:ln w="76200" cap="rnd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rt remov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414" y="-72008"/>
            <a:ext cx="3132138" cy="3068960"/>
          </a:xfrm>
          <a:prstGeom prst="ellipse">
            <a:avLst/>
          </a:prstGeom>
          <a:ln w="7620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algn="l"/>
            <a:r>
              <a:rPr lang="en-AU" sz="3600" dirty="0">
                <a:solidFill>
                  <a:srgbClr val="990000"/>
                </a:solidFill>
                <a:latin typeface="PodiumBold" pitchFamily="2" charset="0"/>
              </a:rPr>
              <a:t>   It is particularly important that:</a:t>
            </a:r>
            <a:endParaRPr lang="en-US" sz="3600" dirty="0">
              <a:solidFill>
                <a:srgbClr val="990000"/>
              </a:solidFill>
              <a:latin typeface="PodiumBold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3456384" cy="3672408"/>
          </a:xfrm>
        </p:spPr>
        <p:txBody>
          <a:bodyPr/>
          <a:lstStyle/>
          <a:p>
            <a:pPr>
              <a:buNone/>
            </a:pP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•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	Tour guides </a:t>
            </a:r>
            <a:r>
              <a:rPr lang="en-AU" sz="2000" b="1" dirty="0">
                <a:solidFill>
                  <a:srgbClr val="990000"/>
                </a:solidFill>
                <a:latin typeface="Calibri" pitchFamily="34" charset="0"/>
              </a:rPr>
              <a:t>emphasise 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the following rules, and that the rules are understood by passengers </a:t>
            </a:r>
            <a:r>
              <a:rPr lang="en-AU" sz="2000" b="1" dirty="0">
                <a:solidFill>
                  <a:srgbClr val="990000"/>
                </a:solidFill>
                <a:latin typeface="Calibri" pitchFamily="34" charset="0"/>
              </a:rPr>
              <a:t>before 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entering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endParaRPr lang="en-AU" sz="2000" dirty="0">
              <a:solidFill>
                <a:srgbClr val="990000"/>
              </a:solidFill>
              <a:latin typeface="Calibri" pitchFamily="34" charset="0"/>
            </a:endParaRPr>
          </a:p>
          <a:p>
            <a:pPr>
              <a:buNone/>
            </a:pPr>
            <a:endParaRPr lang="en-AU" sz="2000" dirty="0">
              <a:solidFill>
                <a:srgbClr val="99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•  	Remember that the tour group’s behaviour is the tour operator’s responsibility.</a:t>
            </a:r>
          </a:p>
          <a:p>
            <a:endParaRPr lang="en-US" sz="1600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5" name="Picture 4" descr="Cartoon tour gui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2" y="1556792"/>
            <a:ext cx="3563888" cy="40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548680"/>
            <a:ext cx="2736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• With increasing visitor numbers to </a:t>
            </a:r>
            <a:r>
              <a:rPr lang="en-AU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 it became necessary to introduce pathways, boardwalks, barriers and signs.</a:t>
            </a:r>
          </a:p>
          <a:p>
            <a:endParaRPr lang="en-AU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• Interpretation material provided at each site has been designed to increase visitor’s understanding and appreciation of </a:t>
            </a:r>
            <a:r>
              <a:rPr lang="en-AU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.</a:t>
            </a:r>
          </a:p>
          <a:p>
            <a:endParaRPr lang="en-AU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• This in turn helps to protect </a:t>
            </a:r>
            <a:r>
              <a:rPr lang="en-AU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 – a special place for local clan groups and a World Heritage site. </a:t>
            </a:r>
          </a:p>
          <a:p>
            <a:endParaRPr lang="en-AU" dirty="0"/>
          </a:p>
        </p:txBody>
      </p:sp>
      <p:pic>
        <p:nvPicPr>
          <p:cNvPr id="9" name="Picture 8" descr="Artsite ta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-1"/>
            <a:ext cx="6138112" cy="350100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Picture 9" descr="Group walking up r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429000"/>
            <a:ext cx="6059552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764704"/>
            <a:ext cx="27363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•Tour groups </a:t>
            </a:r>
            <a:r>
              <a:rPr lang="en-AU" sz="2000" b="1" dirty="0">
                <a:solidFill>
                  <a:srgbClr val="990000"/>
                </a:solidFill>
                <a:latin typeface="Calibri" pitchFamily="34" charset="0"/>
              </a:rPr>
              <a:t>do not 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let anyone else in to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.</a:t>
            </a:r>
          </a:p>
          <a:p>
            <a:pPr>
              <a:buFont typeface="PodiumBold" pitchFamily="2" charset="0"/>
              <a:buChar char="›"/>
            </a:pPr>
            <a:endParaRPr lang="en-AU" sz="2000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• </a:t>
            </a:r>
            <a:r>
              <a:rPr lang="en-AU" sz="2000" b="1" dirty="0">
                <a:solidFill>
                  <a:srgbClr val="990000"/>
                </a:solidFill>
                <a:latin typeface="Calibri" pitchFamily="34" charset="0"/>
              </a:rPr>
              <a:t>Do not 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leave the gate unlocked. </a:t>
            </a:r>
          </a:p>
          <a:p>
            <a:pPr>
              <a:buFont typeface="PodiumBold" pitchFamily="2" charset="0"/>
              <a:buChar char="›"/>
            </a:pPr>
            <a:endParaRPr lang="en-AU" sz="2000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• </a:t>
            </a:r>
            <a:r>
              <a:rPr lang="en-AU" sz="2000" b="1" dirty="0">
                <a:solidFill>
                  <a:srgbClr val="990000"/>
                </a:solidFill>
                <a:latin typeface="Calibri" pitchFamily="34" charset="0"/>
              </a:rPr>
              <a:t>Do not 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pick up any extra passengers.</a:t>
            </a:r>
          </a:p>
          <a:p>
            <a:pPr>
              <a:buFont typeface="PodiumBold" pitchFamily="2" charset="0"/>
              <a:buChar char="›"/>
            </a:pPr>
            <a:endParaRPr lang="en-AU" sz="2000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• Tour guides </a:t>
            </a:r>
            <a:r>
              <a:rPr lang="en-AU" sz="2000" b="1" dirty="0">
                <a:solidFill>
                  <a:srgbClr val="990000"/>
                </a:solidFill>
                <a:latin typeface="Calibri" pitchFamily="34" charset="0"/>
              </a:rPr>
              <a:t>must complete 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the required details in the visit register upon entry and before leaving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. </a:t>
            </a:r>
          </a:p>
          <a:p>
            <a:endParaRPr lang="en-AU" dirty="0"/>
          </a:p>
        </p:txBody>
      </p:sp>
      <p:pic>
        <p:nvPicPr>
          <p:cNvPr id="5" name="Picture 8" descr="Gates at Ubi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0"/>
            <a:ext cx="6011862" cy="3402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9" descr="wet season book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429000"/>
            <a:ext cx="6011862" cy="3440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80728"/>
            <a:ext cx="9396536" cy="4824536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79512" y="1340768"/>
            <a:ext cx="5472608" cy="41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AU" sz="4200" dirty="0">
                <a:solidFill>
                  <a:schemeClr val="bg1"/>
                </a:solidFill>
                <a:latin typeface="PodiumBold" pitchFamily="2" charset="0"/>
              </a:rPr>
              <a:t>Welcome to country.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sz="2400" i="1" dirty="0">
              <a:solidFill>
                <a:schemeClr val="bg1"/>
              </a:solidFill>
              <a:latin typeface="PodiumRegular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2400" i="1" dirty="0">
                <a:solidFill>
                  <a:schemeClr val="bg1"/>
                </a:solidFill>
                <a:latin typeface="PodiumRegular" pitchFamily="2" charset="0"/>
              </a:rPr>
              <a:t>‘</a:t>
            </a:r>
            <a:r>
              <a:rPr lang="en-AU" sz="2200" i="1" dirty="0">
                <a:solidFill>
                  <a:schemeClr val="bg1"/>
                </a:solidFill>
                <a:latin typeface="PodiumRegular" pitchFamily="2" charset="0"/>
              </a:rPr>
              <a:t>Our land has a big story.</a:t>
            </a:r>
            <a:br>
              <a:rPr lang="en-AU" sz="2200" i="1" dirty="0">
                <a:solidFill>
                  <a:schemeClr val="bg1"/>
                </a:solidFill>
                <a:latin typeface="PodiumRegular" pitchFamily="2" charset="0"/>
              </a:rPr>
            </a:br>
            <a:r>
              <a:rPr lang="en-AU" sz="2200" i="1" dirty="0">
                <a:solidFill>
                  <a:schemeClr val="bg1"/>
                </a:solidFill>
                <a:latin typeface="PodiumRegular" pitchFamily="2" charset="0"/>
              </a:rPr>
              <a:t>Sometimes we tell a little bit at a time.</a:t>
            </a:r>
            <a:br>
              <a:rPr lang="en-AU" sz="2200" i="1" dirty="0">
                <a:solidFill>
                  <a:schemeClr val="bg1"/>
                </a:solidFill>
                <a:latin typeface="PodiumRegular" pitchFamily="2" charset="0"/>
              </a:rPr>
            </a:br>
            <a:r>
              <a:rPr lang="en-AU" sz="2200" i="1" dirty="0">
                <a:solidFill>
                  <a:schemeClr val="bg1"/>
                </a:solidFill>
                <a:latin typeface="PodiumRegular" pitchFamily="2" charset="0"/>
              </a:rPr>
              <a:t>Come and hear our stories, see our land.</a:t>
            </a:r>
            <a:br>
              <a:rPr lang="en-AU" sz="2200" i="1" dirty="0">
                <a:solidFill>
                  <a:schemeClr val="bg1"/>
                </a:solidFill>
                <a:latin typeface="PodiumRegular" pitchFamily="2" charset="0"/>
              </a:rPr>
            </a:br>
            <a:r>
              <a:rPr lang="en-AU" sz="2200" i="1" dirty="0">
                <a:solidFill>
                  <a:schemeClr val="bg1"/>
                </a:solidFill>
                <a:latin typeface="PodiumRegular" pitchFamily="2" charset="0"/>
              </a:rPr>
              <a:t>A little bit might stay in your hearts.</a:t>
            </a:r>
            <a:br>
              <a:rPr lang="en-AU" sz="2200" i="1" dirty="0">
                <a:solidFill>
                  <a:schemeClr val="bg1"/>
                </a:solidFill>
                <a:latin typeface="PodiumRegular" pitchFamily="2" charset="0"/>
              </a:rPr>
            </a:br>
            <a:r>
              <a:rPr lang="en-AU" sz="2200" i="1" dirty="0">
                <a:solidFill>
                  <a:schemeClr val="bg1"/>
                </a:solidFill>
                <a:latin typeface="PodiumRegular" pitchFamily="2" charset="0"/>
              </a:rPr>
              <a:t>If you want more, you can come back…’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sz="2200" dirty="0">
              <a:solidFill>
                <a:schemeClr val="bg1"/>
              </a:solidFill>
              <a:latin typeface="PodiumRegular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2200" dirty="0">
                <a:solidFill>
                  <a:schemeClr val="bg1"/>
                </a:solidFill>
                <a:latin typeface="PodiumRegular" pitchFamily="2" charset="0"/>
              </a:rPr>
              <a:t>Jacob </a:t>
            </a:r>
            <a:r>
              <a:rPr lang="en-AU" sz="2200" dirty="0" err="1">
                <a:solidFill>
                  <a:schemeClr val="bg1"/>
                </a:solidFill>
                <a:latin typeface="PodiumRegular" pitchFamily="2" charset="0"/>
              </a:rPr>
              <a:t>Nayinggul</a:t>
            </a:r>
            <a:endParaRPr lang="en-AU" sz="2200" dirty="0">
              <a:solidFill>
                <a:schemeClr val="bg1"/>
              </a:solidFill>
              <a:latin typeface="PodiumRegular" pitchFamily="2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5760640" y="1628800"/>
            <a:ext cx="3707904" cy="3744416"/>
            <a:chOff x="1882" y="1979"/>
            <a:chExt cx="2268" cy="2132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2160"/>
              <a:ext cx="1904" cy="1751"/>
            </a:xfrm>
            <a:prstGeom prst="rect">
              <a:avLst/>
            </a:prstGeom>
            <a:noFill/>
            <a:ln w="635000">
              <a:solidFill>
                <a:srgbClr val="990000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882" y="1979"/>
              <a:ext cx="2268" cy="2132"/>
            </a:xfrm>
            <a:prstGeom prst="ellipse">
              <a:avLst/>
            </a:prstGeom>
            <a:noFill/>
            <a:ln w="635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Cj03115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421" y="1484784"/>
            <a:ext cx="2735507" cy="30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48064" y="1412776"/>
            <a:ext cx="3564185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•  Keys are not to be used  outside the hours of 8.30am to sunset between the dates of</a:t>
            </a:r>
            <a:br>
              <a:rPr lang="en-AU" sz="2000" dirty="0">
                <a:solidFill>
                  <a:srgbClr val="990000"/>
                </a:solidFill>
                <a:latin typeface="Calibri" pitchFamily="34" charset="0"/>
              </a:rPr>
            </a:b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1</a:t>
            </a:r>
            <a:r>
              <a:rPr lang="en-AU" sz="2000" baseline="30000" dirty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December 2021 and </a:t>
            </a:r>
            <a:br>
              <a:rPr lang="en-AU" sz="2000" dirty="0">
                <a:solidFill>
                  <a:srgbClr val="990000"/>
                </a:solidFill>
                <a:latin typeface="Calibri" pitchFamily="34" charset="0"/>
              </a:rPr>
            </a:b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31 May 2022. </a:t>
            </a:r>
          </a:p>
          <a:p>
            <a:pPr algn="l">
              <a:buFont typeface="PodiumBold" pitchFamily="2" charset="0"/>
              <a:buChar char="›"/>
            </a:pPr>
            <a:endParaRPr lang="en-AU" dirty="0"/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990000"/>
                </a:solidFill>
                <a:latin typeface="PodiumBold" pitchFamily="2" charset="0"/>
              </a:rPr>
              <a:t>Important Notice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4176464" cy="35283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400" dirty="0">
                <a:solidFill>
                  <a:srgbClr val="990000"/>
                </a:solidFill>
                <a:latin typeface="Calibri" pitchFamily="34" charset="0"/>
              </a:rPr>
              <a:t>Oenpelli Road is designated and sign posted by the Department of Transport </a:t>
            </a:r>
            <a:r>
              <a:rPr lang="en-AU" sz="2400" b="1" dirty="0">
                <a:solidFill>
                  <a:srgbClr val="990000"/>
                </a:solidFill>
                <a:latin typeface="Calibri" pitchFamily="34" charset="0"/>
              </a:rPr>
              <a:t>as impassable </a:t>
            </a:r>
            <a:r>
              <a:rPr lang="en-AU" sz="2400" dirty="0">
                <a:solidFill>
                  <a:srgbClr val="990000"/>
                </a:solidFill>
                <a:latin typeface="Calibri" pitchFamily="34" charset="0"/>
              </a:rPr>
              <a:t>when the </a:t>
            </a:r>
            <a:r>
              <a:rPr lang="en-AU" sz="2400" dirty="0" err="1">
                <a:solidFill>
                  <a:srgbClr val="990000"/>
                </a:solidFill>
                <a:latin typeface="Calibri" pitchFamily="34" charset="0"/>
              </a:rPr>
              <a:t>Magela</a:t>
            </a:r>
            <a:r>
              <a:rPr lang="en-AU" sz="2400" dirty="0">
                <a:solidFill>
                  <a:srgbClr val="990000"/>
                </a:solidFill>
                <a:latin typeface="Calibri" pitchFamily="34" charset="0"/>
              </a:rPr>
              <a:t> Creek reaches approximately 0.5 metres. </a:t>
            </a:r>
          </a:p>
          <a:p>
            <a:pPr>
              <a:lnSpc>
                <a:spcPct val="80000"/>
              </a:lnSpc>
              <a:buFont typeface="PodiumBold" pitchFamily="2" charset="0"/>
              <a:buNone/>
            </a:pPr>
            <a:endParaRPr lang="en-AU" sz="2400" dirty="0">
              <a:solidFill>
                <a:srgbClr val="99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AU" sz="2400" dirty="0">
                <a:solidFill>
                  <a:srgbClr val="990000"/>
                </a:solidFill>
                <a:latin typeface="Calibri" pitchFamily="34" charset="0"/>
              </a:rPr>
              <a:t>Anyone attempting to cross the creek does so entirely at their own risk.</a:t>
            </a:r>
          </a:p>
          <a:p>
            <a:endParaRPr lang="en-US" sz="1600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7" name="Picture 6" descr="Magela cree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-243408"/>
            <a:ext cx="3563888" cy="3574726"/>
          </a:xfrm>
          <a:prstGeom prst="ellipse">
            <a:avLst/>
          </a:prstGeom>
          <a:ln w="7620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Magela G'wanna 2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20888"/>
            <a:ext cx="3347864" cy="3192181"/>
          </a:xfrm>
          <a:prstGeom prst="ellipse">
            <a:avLst/>
          </a:prstGeom>
          <a:ln w="76200" cap="rnd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68" y="274638"/>
            <a:ext cx="8218488" cy="92233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90000"/>
                </a:solidFill>
                <a:latin typeface="PodiumBold" pitchFamily="2" charset="0"/>
              </a:rPr>
              <a:t>Quality Information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3744416" cy="4032448"/>
          </a:xfrm>
        </p:spPr>
        <p:txBody>
          <a:bodyPr/>
          <a:lstStyle/>
          <a:p>
            <a:pPr algn="ctr">
              <a:lnSpc>
                <a:spcPct val="80000"/>
              </a:lnSpc>
              <a:buFont typeface="PodiumBold" pitchFamily="2" charset="0"/>
              <a:buNone/>
            </a:pP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It is important to give accurate and appropriate information to Park visitors.</a:t>
            </a:r>
          </a:p>
          <a:p>
            <a:pPr algn="ctr">
              <a:lnSpc>
                <a:spcPct val="80000"/>
              </a:lnSpc>
              <a:buFont typeface="PodiumBold" pitchFamily="2" charset="0"/>
              <a:buNone/>
            </a:pPr>
            <a:endParaRPr lang="en-AU" sz="1800" dirty="0">
              <a:solidFill>
                <a:srgbClr val="9900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 typeface="PodiumBold" pitchFamily="2" charset="0"/>
              <a:buNone/>
            </a:pP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This presentation and the Kakadu Knowledge for Tour Guides course provide information about </a:t>
            </a:r>
            <a:r>
              <a:rPr lang="en-AU" sz="18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 art sites and their relevant stories.</a:t>
            </a:r>
          </a:p>
          <a:p>
            <a:pPr algn="ctr">
              <a:lnSpc>
                <a:spcPct val="80000"/>
              </a:lnSpc>
              <a:buFont typeface="PodiumBold" pitchFamily="2" charset="0"/>
              <a:buNone/>
            </a:pPr>
            <a:endParaRPr lang="en-AU" sz="1800" dirty="0">
              <a:solidFill>
                <a:srgbClr val="9900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 typeface="PodiumBold" pitchFamily="2" charset="0"/>
              <a:buNone/>
            </a:pP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Part of working in a cross cultural context is the ability to learn and understand differences and to respect those differences.</a:t>
            </a:r>
          </a:p>
          <a:p>
            <a:pPr>
              <a:buNone/>
            </a:pPr>
            <a:endParaRPr lang="en-US" sz="1600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7" name="Picture 4" descr="IMG_1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95305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68" y="274638"/>
            <a:ext cx="8218488" cy="92233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90000"/>
                </a:solidFill>
                <a:latin typeface="PodiumBold" pitchFamily="2" charset="0"/>
              </a:rPr>
              <a:t>As Bill </a:t>
            </a:r>
            <a:r>
              <a:rPr lang="en-US" dirty="0" err="1">
                <a:solidFill>
                  <a:srgbClr val="990000"/>
                </a:solidFill>
                <a:latin typeface="PodiumBold" pitchFamily="2" charset="0"/>
              </a:rPr>
              <a:t>Neidjie</a:t>
            </a:r>
            <a:r>
              <a:rPr lang="en-US" dirty="0">
                <a:solidFill>
                  <a:srgbClr val="990000"/>
                </a:solidFill>
                <a:latin typeface="PodiumBold" pitchFamily="2" charset="0"/>
              </a:rPr>
              <a:t> said:</a:t>
            </a:r>
          </a:p>
        </p:txBody>
      </p:sp>
      <p:pic>
        <p:nvPicPr>
          <p:cNvPr id="6" name="Picture 6" descr="Bill Neidjie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5724128" y="1484784"/>
            <a:ext cx="3123970" cy="417591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67544" y="2348880"/>
            <a:ext cx="468052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PodiumBold" pitchFamily="2" charset="0"/>
              <a:buNone/>
            </a:pPr>
            <a:r>
              <a:rPr lang="en-US" sz="2400" i="1" dirty="0">
                <a:solidFill>
                  <a:srgbClr val="990000"/>
                </a:solidFill>
                <a:latin typeface="Calibri" pitchFamily="34" charset="0"/>
              </a:rPr>
              <a:t>	</a:t>
            </a:r>
          </a:p>
          <a:p>
            <a:pPr algn="ctr">
              <a:lnSpc>
                <a:spcPct val="80000"/>
              </a:lnSpc>
              <a:buFont typeface="PodiumBold" pitchFamily="2" charset="0"/>
              <a:buNone/>
            </a:pPr>
            <a:r>
              <a:rPr lang="en-US" sz="2400" i="1" dirty="0">
                <a:solidFill>
                  <a:srgbClr val="990000"/>
                </a:solidFill>
                <a:latin typeface="Calibri" pitchFamily="34" charset="0"/>
              </a:rPr>
              <a:t>  ‘I like visitors to come to </a:t>
            </a:r>
            <a:r>
              <a:rPr lang="en-US" sz="2400" i="1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US" sz="2400" i="1" dirty="0">
                <a:solidFill>
                  <a:srgbClr val="990000"/>
                </a:solidFill>
                <a:latin typeface="Calibri" pitchFamily="34" charset="0"/>
              </a:rPr>
              <a:t> to look at the paintings.  The outside </a:t>
            </a:r>
            <a:r>
              <a:rPr lang="en-US" sz="2400" dirty="0">
                <a:solidFill>
                  <a:srgbClr val="990000"/>
                </a:solidFill>
                <a:latin typeface="Calibri" pitchFamily="34" charset="0"/>
              </a:rPr>
              <a:t>(public)</a:t>
            </a:r>
            <a:r>
              <a:rPr lang="en-US" sz="2400" i="1" dirty="0">
                <a:solidFill>
                  <a:srgbClr val="990000"/>
                </a:solidFill>
                <a:latin typeface="Calibri" pitchFamily="34" charset="0"/>
              </a:rPr>
              <a:t> stories are good to tell visitors.  Its good for  </a:t>
            </a:r>
            <a:r>
              <a:rPr lang="en-US" sz="2400" i="1" dirty="0" err="1">
                <a:solidFill>
                  <a:srgbClr val="990000"/>
                </a:solidFill>
                <a:latin typeface="Calibri" pitchFamily="34" charset="0"/>
              </a:rPr>
              <a:t>Balanda</a:t>
            </a:r>
            <a:r>
              <a:rPr lang="en-US" sz="2400" i="1" dirty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Calibri" pitchFamily="34" charset="0"/>
              </a:rPr>
              <a:t>(non-Aboriginal people)</a:t>
            </a:r>
            <a:r>
              <a:rPr lang="en-US" sz="2400" i="1" dirty="0">
                <a:solidFill>
                  <a:srgbClr val="990000"/>
                </a:solidFill>
                <a:latin typeface="Calibri" pitchFamily="34" charset="0"/>
              </a:rPr>
              <a:t> to learn about the Aboriginal way of life.’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a031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92696"/>
            <a:ext cx="3779837" cy="2979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3717032"/>
            <a:ext cx="5904656" cy="22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PodiumBold" pitchFamily="2" charset="0"/>
              <a:buNone/>
              <a:tabLst/>
              <a:defRPr/>
            </a:pPr>
            <a:endParaRPr kumimoji="0" lang="en-AU" sz="1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PodiumBold" pitchFamily="2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PodiumRegular" pitchFamily="2" charset="0"/>
              </a:rPr>
              <a:t>‘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Pay attention to stories.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PodiumBold" pitchFamily="2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Get the feeling of peacefulness, so that when you leave </a:t>
            </a:r>
            <a:r>
              <a:rPr kumimoji="0" lang="en-US" b="0" i="1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Ubirr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 you will have learnt something.’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PodiumBold" pitchFamily="2" charset="0"/>
              <a:buNone/>
              <a:tabLst/>
              <a:defRPr/>
            </a:pP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PodiumBold" pitchFamily="2" charset="0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		Jacob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Nayinggul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Manilagarr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itchFamily="34" charset="0"/>
              </a:rPr>
              <a:t> clan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PodiumBold" pitchFamily="2" charset="0"/>
              <a:buNone/>
              <a:tabLst/>
              <a:defRPr/>
            </a:pPr>
            <a:endParaRPr kumimoji="0" lang="en-AU" sz="1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2200" y="4437112"/>
            <a:ext cx="1008112" cy="52322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diumBold" panose="00000400000000000000" pitchFamily="2" charset="0"/>
              </a:rPr>
              <a:t>Bobo</a:t>
            </a:r>
            <a:br>
              <a:rPr lang="en-A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diumBold" panose="00000400000000000000" pitchFamily="2" charset="0"/>
              </a:rPr>
            </a:br>
            <a:r>
              <a:rPr lang="en-A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diumBold" panose="00000400000000000000" pitchFamily="2" charset="0"/>
              </a:rPr>
              <a:t>(goodbye)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4968875" cy="4247753"/>
          </a:xfrm>
        </p:spPr>
        <p:txBody>
          <a:bodyPr/>
          <a:lstStyle/>
          <a:p>
            <a:r>
              <a:rPr lang="en-US" sz="4000" dirty="0">
                <a:solidFill>
                  <a:srgbClr val="990000"/>
                </a:solidFill>
                <a:latin typeface="PodiumBold" pitchFamily="2" charset="0"/>
              </a:rPr>
              <a:t>Information for Tour Operators and Guides</a:t>
            </a:r>
            <a:br>
              <a:rPr lang="en-US" sz="4000" dirty="0">
                <a:solidFill>
                  <a:srgbClr val="990000"/>
                </a:solidFill>
                <a:latin typeface="PodiumBold" pitchFamily="2" charset="0"/>
              </a:rPr>
            </a:br>
            <a:br>
              <a:rPr lang="en-US" sz="4000" dirty="0">
                <a:solidFill>
                  <a:srgbClr val="990000"/>
                </a:solidFill>
                <a:latin typeface="PodiumBold" pitchFamily="2" charset="0"/>
              </a:rPr>
            </a:br>
            <a:r>
              <a:rPr lang="en-US" sz="4000" dirty="0" err="1">
                <a:solidFill>
                  <a:srgbClr val="990000"/>
                </a:solidFill>
                <a:latin typeface="PodiumBold" pitchFamily="2" charset="0"/>
              </a:rPr>
              <a:t>Ubirr</a:t>
            </a:r>
            <a:r>
              <a:rPr lang="en-US" sz="4000" dirty="0">
                <a:solidFill>
                  <a:srgbClr val="990000"/>
                </a:solidFill>
                <a:latin typeface="PodiumBold" pitchFamily="2" charset="0"/>
              </a:rPr>
              <a:t> Wet Season Access</a:t>
            </a:r>
          </a:p>
        </p:txBody>
      </p:sp>
      <p:pic>
        <p:nvPicPr>
          <p:cNvPr id="4" name="Picture 8" descr="IMG_2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742" y="-1148008"/>
            <a:ext cx="4734842" cy="4216968"/>
          </a:xfrm>
          <a:prstGeom prst="ellipse">
            <a:avLst/>
          </a:prstGeom>
          <a:ln w="88900" cap="rnd" cmpd="sng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922337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990000"/>
                </a:solidFill>
                <a:latin typeface="PodiumBold" pitchFamily="2" charset="0"/>
              </a:rPr>
              <a:t>The Importance of </a:t>
            </a:r>
            <a:r>
              <a:rPr lang="en-US" sz="3600" dirty="0" err="1">
                <a:solidFill>
                  <a:srgbClr val="990000"/>
                </a:solidFill>
                <a:latin typeface="PodiumBold" pitchFamily="2" charset="0"/>
              </a:rPr>
              <a:t>Ubirr</a:t>
            </a:r>
            <a:endParaRPr lang="en-US" sz="3600" dirty="0">
              <a:solidFill>
                <a:srgbClr val="990000"/>
              </a:solidFill>
              <a:latin typeface="PodiumBold" pitchFamily="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888" cy="427707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Aboriginal families have lived continually in the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area for tens of thousands of years.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The paintings at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hold special significance to Aboriginal people.  A strong association exists between these sites and their living traditions and beliefs.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is a very important place for a number of different clan groups in this region.</a:t>
            </a:r>
          </a:p>
          <a:p>
            <a:endParaRPr lang="en-US" sz="1600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6" name="Picture 8" descr="IMG_2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-459432"/>
            <a:ext cx="4072813" cy="3928936"/>
          </a:xfrm>
          <a:prstGeom prst="ellipse">
            <a:avLst/>
          </a:prstGeom>
          <a:ln w="88900" cap="rnd" cmpd="sng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922337"/>
          </a:xfrm>
        </p:spPr>
        <p:txBody>
          <a:bodyPr/>
          <a:lstStyle/>
          <a:p>
            <a:pPr algn="l"/>
            <a:r>
              <a:rPr lang="en-US" sz="3600" dirty="0" err="1">
                <a:solidFill>
                  <a:srgbClr val="990000"/>
                </a:solidFill>
                <a:latin typeface="PodiumBold" pitchFamily="2" charset="0"/>
              </a:rPr>
              <a:t>Ubirr</a:t>
            </a:r>
            <a:r>
              <a:rPr lang="en-US" sz="3600" dirty="0">
                <a:solidFill>
                  <a:srgbClr val="990000"/>
                </a:solidFill>
                <a:latin typeface="PodiumBold" pitchFamily="2" charset="0"/>
              </a:rPr>
              <a:t> in Context of World Heritage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59216" cy="427707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Kakadu is inscribed on the World Heritage List under the World Heritage Convention for its outstanding natural and cultural values.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Stage One of the Park was inscribed on the list in 1981.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Ubirr’s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cultural heritage is irreplaceable. 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and other sites in Kakadu are regarded as among the finest examples of rock art in the world.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The wetlands surrounding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are recognised internationally as important waterfowl habitat under the </a:t>
            </a:r>
            <a:r>
              <a:rPr lang="en-AU" sz="2000" dirty="0" err="1">
                <a:solidFill>
                  <a:srgbClr val="990000"/>
                </a:solidFill>
                <a:latin typeface="Calibri" pitchFamily="34" charset="0"/>
              </a:rPr>
              <a:t>Ramsar</a:t>
            </a:r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 convention.</a:t>
            </a:r>
          </a:p>
          <a:p>
            <a:endParaRPr lang="en-US" sz="1600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4" name="Picture 6" descr="WHC BW 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4410379"/>
            <a:ext cx="1368152" cy="127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RAMS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365104"/>
            <a:ext cx="1584176" cy="133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algn="l"/>
            <a:r>
              <a:rPr lang="en-AU" sz="3600" dirty="0">
                <a:solidFill>
                  <a:srgbClr val="990000"/>
                </a:solidFill>
                <a:latin typeface="PodiumBold" pitchFamily="2" charset="0"/>
              </a:rPr>
              <a:t>Establishment of Kakadu National Park</a:t>
            </a:r>
            <a:endParaRPr lang="en-US" sz="3600" dirty="0">
              <a:solidFill>
                <a:srgbClr val="990000"/>
              </a:solidFill>
              <a:latin typeface="PodiumBold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5410944" cy="39893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Most of the land that was to become part of Stage One of Kakadu National Park was granted to the Kakadu Aboriginal Land Trust  under the </a:t>
            </a:r>
            <a:r>
              <a:rPr lang="en-AU" sz="1800" i="1" dirty="0">
                <a:solidFill>
                  <a:srgbClr val="990000"/>
                </a:solidFill>
                <a:latin typeface="Calibri" pitchFamily="34" charset="0"/>
              </a:rPr>
              <a:t>Aboriginal Land Rights (Northern Territory) Act 1976</a:t>
            </a: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 in August 1978.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 is part of the Kakadu Aboriginal Land Trust.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The Director of National Parks and the Land Trust signed a lease agreement for the land to be managed as a national park in November 1978.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Stage One of Kakadu National Park was declared on 5 April 1979.</a:t>
            </a:r>
          </a:p>
          <a:p>
            <a:endParaRPr lang="en-US" sz="1600" dirty="0">
              <a:solidFill>
                <a:srgbClr val="990000"/>
              </a:solidFill>
              <a:latin typeface="Verdana" pitchFamily="34" charset="0"/>
            </a:endParaRPr>
          </a:p>
        </p:txBody>
      </p:sp>
      <p:pic>
        <p:nvPicPr>
          <p:cNvPr id="4" name="Picture 4" descr="Land Trust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728" y="1484784"/>
            <a:ext cx="2483768" cy="41892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2915816" cy="44644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• 	Prior to 1979 access to </a:t>
            </a:r>
            <a:r>
              <a:rPr lang="en-AU" sz="1800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 was across the </a:t>
            </a:r>
            <a:r>
              <a:rPr lang="en-AU" sz="1800" dirty="0" err="1">
                <a:solidFill>
                  <a:srgbClr val="990000"/>
                </a:solidFill>
                <a:latin typeface="Calibri" pitchFamily="34" charset="0"/>
              </a:rPr>
              <a:t>Nadab</a:t>
            </a: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 floodplain via the Cannon Hill dirt track. Visitors would park cars and busses near the edge of the floodplain.</a:t>
            </a:r>
          </a:p>
          <a:p>
            <a:endParaRPr lang="en-AU" sz="1800" dirty="0">
              <a:solidFill>
                <a:srgbClr val="99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AU" sz="1800" dirty="0">
                <a:solidFill>
                  <a:srgbClr val="990000"/>
                </a:solidFill>
                <a:latin typeface="Calibri" pitchFamily="34" charset="0"/>
              </a:rPr>
              <a:t>• 	There were no barriers or pathways. Unmonitored visitors climbed over rocks and touched paintings</a:t>
            </a:r>
            <a:r>
              <a:rPr lang="en-AU" sz="1600" dirty="0">
                <a:solidFill>
                  <a:srgbClr val="990000"/>
                </a:solidFill>
                <a:latin typeface="Calibri" pitchFamily="34" charset="0"/>
              </a:rPr>
              <a:t>.</a:t>
            </a:r>
          </a:p>
          <a:p>
            <a:endParaRPr lang="en-US" sz="1600" dirty="0">
              <a:solidFill>
                <a:srgbClr val="990000"/>
              </a:solidFill>
              <a:latin typeface="PodiumRegular" pitchFamily="2" charset="0"/>
            </a:endParaRPr>
          </a:p>
        </p:txBody>
      </p:sp>
      <p:pic>
        <p:nvPicPr>
          <p:cNvPr id="3" name="Picture 8" descr="Bus at nad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652120" cy="318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Old Main Gall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96953"/>
            <a:ext cx="5652120" cy="27871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274638"/>
            <a:ext cx="3311600" cy="3874442"/>
          </a:xfrm>
        </p:spPr>
        <p:txBody>
          <a:bodyPr/>
          <a:lstStyle/>
          <a:p>
            <a:r>
              <a:rPr lang="en-AU" sz="3600" dirty="0">
                <a:solidFill>
                  <a:srgbClr val="990000"/>
                </a:solidFill>
                <a:latin typeface="PodiumBold" pitchFamily="2" charset="0"/>
              </a:rPr>
              <a:t>Past and Present Management of </a:t>
            </a:r>
            <a:r>
              <a:rPr lang="en-AU" sz="3600" dirty="0" err="1">
                <a:solidFill>
                  <a:srgbClr val="990000"/>
                </a:solidFill>
                <a:latin typeface="PodiumBold" pitchFamily="2" charset="0"/>
              </a:rPr>
              <a:t>Ubirr</a:t>
            </a:r>
            <a:endParaRPr lang="en-US" sz="3600" dirty="0">
              <a:solidFill>
                <a:srgbClr val="990000"/>
              </a:solidFill>
              <a:latin typeface="PodiumBold" pitchFamily="2" charset="0"/>
            </a:endParaRPr>
          </a:p>
        </p:txBody>
      </p:sp>
      <p:pic>
        <p:nvPicPr>
          <p:cNvPr id="5" name="Picture 9" descr="maingall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0"/>
            <a:ext cx="6011862" cy="31416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10" descr="protecting rock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141663"/>
            <a:ext cx="6011862" cy="3716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404664"/>
            <a:ext cx="2736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• With increasing visitor numbers to </a:t>
            </a:r>
            <a:r>
              <a:rPr lang="en-AU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 it became necessary to introduce pathways, boardwalks, barriers and signs.</a:t>
            </a:r>
          </a:p>
          <a:p>
            <a:endParaRPr lang="en-AU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• Interpretation material provided at each site has been designed to increase visitor’s understanding and appreciation of </a:t>
            </a:r>
            <a:r>
              <a:rPr lang="en-AU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.</a:t>
            </a:r>
          </a:p>
          <a:p>
            <a:endParaRPr lang="en-AU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• This in turn helps to protect </a:t>
            </a:r>
            <a:r>
              <a:rPr lang="en-AU" dirty="0" err="1">
                <a:solidFill>
                  <a:srgbClr val="990000"/>
                </a:solidFill>
                <a:latin typeface="Calibri" pitchFamily="34" charset="0"/>
              </a:rPr>
              <a:t>Ubirr</a:t>
            </a:r>
            <a:r>
              <a:rPr lang="en-AU" dirty="0">
                <a:solidFill>
                  <a:srgbClr val="990000"/>
                </a:solidFill>
                <a:latin typeface="Calibri" pitchFamily="34" charset="0"/>
              </a:rPr>
              <a:t> – a special place for local clan groups and a World Heritage site. 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21328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•	 Rock art provides a wealth of cultural knowledge by showing objects, animals and activities familiar to people today.</a:t>
            </a:r>
          </a:p>
          <a:p>
            <a:pPr marL="342900" indent="-342900"/>
            <a:endParaRPr lang="en-AU" sz="2000" dirty="0">
              <a:solidFill>
                <a:srgbClr val="990000"/>
              </a:solidFill>
              <a:latin typeface="Calibri" pitchFamily="34" charset="0"/>
            </a:endParaRPr>
          </a:p>
          <a:p>
            <a:pPr marL="342900" indent="-342900"/>
            <a:r>
              <a:rPr lang="en-AU" sz="2000" dirty="0">
                <a:solidFill>
                  <a:srgbClr val="990000"/>
                </a:solidFill>
                <a:latin typeface="Calibri" pitchFamily="34" charset="0"/>
              </a:rPr>
              <a:t>•	 Rock art site conservation is carried out to remove mud wasp nests, dust and water damage (silicon drip lines).</a:t>
            </a:r>
          </a:p>
        </p:txBody>
      </p:sp>
      <p:pic>
        <p:nvPicPr>
          <p:cNvPr id="7" name="Picture 11" descr="rock art mainten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649" y="2204864"/>
            <a:ext cx="3511919" cy="3573016"/>
          </a:xfrm>
          <a:prstGeom prst="ellipse">
            <a:avLst/>
          </a:prstGeom>
          <a:ln w="79375" cap="rnd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2" descr="sylicine 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084" y="-747464"/>
            <a:ext cx="3494356" cy="3501008"/>
          </a:xfrm>
          <a:prstGeom prst="ellipse">
            <a:avLst/>
          </a:prstGeom>
          <a:ln w="79375" cap="rnd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kadu template">
  <a:themeElements>
    <a:clrScheme name="kakadu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kadu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kadu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kadu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kadu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kadu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kadu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kadu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kadu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kadu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kadu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kadu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kadu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kadu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bargoed xmlns="ac7ce04e-ea5d-4d46-bab0-39b1fa6a6f36">false</Embargo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FD6131ACCD942B99EE496FC609FF4" ma:contentTypeVersion="14" ma:contentTypeDescription="Create a new document." ma:contentTypeScope="" ma:versionID="5ac5b7171d34391e02205fbe47fc11af">
  <xsd:schema xmlns:xsd="http://www.w3.org/2001/XMLSchema" xmlns:xs="http://www.w3.org/2001/XMLSchema" xmlns:p="http://schemas.microsoft.com/office/2006/metadata/properties" xmlns:ns2="ac7ce04e-ea5d-4d46-bab0-39b1fa6a6f36" xmlns:ns3="425a5c30-4c2f-474f-aa2f-443e46b3d189" targetNamespace="http://schemas.microsoft.com/office/2006/metadata/properties" ma:root="true" ma:fieldsID="91d6c043d6d31e4249bddbe0bc290ad9" ns2:_="" ns3:_="">
    <xsd:import namespace="ac7ce04e-ea5d-4d46-bab0-39b1fa6a6f36"/>
    <xsd:import namespace="425a5c30-4c2f-474f-aa2f-443e46b3d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Embargoed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ce04e-ea5d-4d46-bab0-39b1fa6a6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Embargoed" ma:index="10" nillable="true" ma:displayName="Embargoed" ma:default="0" ma:description="Is this file under embargo?" ma:format="Dropdown" ma:internalName="Embargoed">
      <xsd:simpleType>
        <xsd:restriction base="dms:Boolea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a5c30-4c2f-474f-aa2f-443e46b3d18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AB8BB1-D54F-4B95-BFD7-1F9DF09685B8}">
  <ds:schemaRefs>
    <ds:schemaRef ds:uri="http://schemas.microsoft.com/office/2006/metadata/properties"/>
    <ds:schemaRef ds:uri="http://schemas.microsoft.com/office/infopath/2007/PartnerControls"/>
    <ds:schemaRef ds:uri="ac7ce04e-ea5d-4d46-bab0-39b1fa6a6f36"/>
  </ds:schemaRefs>
</ds:datastoreItem>
</file>

<file path=customXml/itemProps2.xml><?xml version="1.0" encoding="utf-8"?>
<ds:datastoreItem xmlns:ds="http://schemas.openxmlformats.org/officeDocument/2006/customXml" ds:itemID="{D92DC1E3-8BE2-4819-AC8E-5862958F76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CFD405-56D7-4494-BAA5-94E83CD8A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7ce04e-ea5d-4d46-bab0-39b1fa6a6f36"/>
    <ds:schemaRef ds:uri="425a5c30-4c2f-474f-aa2f-443e46b3d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kakadu template</Template>
  <TotalTime>2</TotalTime>
  <Words>1220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PodiumBold</vt:lpstr>
      <vt:lpstr>PodiumRegular</vt:lpstr>
      <vt:lpstr>Verdana</vt:lpstr>
      <vt:lpstr>kakadu template</vt:lpstr>
      <vt:lpstr>PowerPoint Presentation</vt:lpstr>
      <vt:lpstr>PowerPoint Presentation</vt:lpstr>
      <vt:lpstr>Information for Tour Operators and Guides  Ubirr Wet Season Access</vt:lpstr>
      <vt:lpstr>The Importance of Ubirr</vt:lpstr>
      <vt:lpstr>Ubirr in Context of World Heritage</vt:lpstr>
      <vt:lpstr>Establishment of Kakadu National Park</vt:lpstr>
      <vt:lpstr>PowerPoint Presentation</vt:lpstr>
      <vt:lpstr>Past and Present Management of Ubirr</vt:lpstr>
      <vt:lpstr>PowerPoint Presentation</vt:lpstr>
      <vt:lpstr>PowerPoint Presentation</vt:lpstr>
      <vt:lpstr>PowerPoint Presentation</vt:lpstr>
      <vt:lpstr>Surveillance at Ubirr</vt:lpstr>
      <vt:lpstr>Wet Season Access to Ubirr</vt:lpstr>
      <vt:lpstr>Access to Ubirr Art Site  1 December 2021  31 May 2022</vt:lpstr>
      <vt:lpstr>PowerPoint Presentation</vt:lpstr>
      <vt:lpstr>Important changes</vt:lpstr>
      <vt:lpstr>   It is particularly important that:</vt:lpstr>
      <vt:lpstr>PowerPoint Presentation</vt:lpstr>
      <vt:lpstr>PowerPoint Presentation</vt:lpstr>
      <vt:lpstr>PowerPoint Presentation</vt:lpstr>
      <vt:lpstr>Important Notice</vt:lpstr>
      <vt:lpstr>Quality Information</vt:lpstr>
      <vt:lpstr>As Bill Neidjie said: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Ubirr wet season information for tour operators and guides 2021-22</dc:title>
  <dc:creator>"Department of Agriculture Water and the Environment</dc:creator>
  <cp:revision>2</cp:revision>
  <dcterms:created xsi:type="dcterms:W3CDTF">2021-10-19T00:39:32Z</dcterms:created>
  <dcterms:modified xsi:type="dcterms:W3CDTF">2021-10-19T00:42:19Z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0x0101004B6FD6131ACCD942B99EE496FC609FF4</vt:lpwstr>
  </property>
</Properties>
</file>