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4" r:id="rId1"/>
    <p:sldMasterId id="2147483718" r:id="rId2"/>
    <p:sldMasterId id="2147483726" r:id="rId3"/>
    <p:sldMasterId id="2147483731" r:id="rId4"/>
  </p:sldMasterIdLst>
  <p:notesMasterIdLst>
    <p:notesMasterId r:id="rId37"/>
  </p:notesMasterIdLst>
  <p:handoutMasterIdLst>
    <p:handoutMasterId r:id="rId38"/>
  </p:handoutMasterIdLst>
  <p:sldIdLst>
    <p:sldId id="284" r:id="rId5"/>
    <p:sldId id="361" r:id="rId6"/>
    <p:sldId id="268" r:id="rId7"/>
    <p:sldId id="322" r:id="rId8"/>
    <p:sldId id="271" r:id="rId9"/>
    <p:sldId id="320" r:id="rId10"/>
    <p:sldId id="321" r:id="rId11"/>
    <p:sldId id="369" r:id="rId12"/>
    <p:sldId id="270" r:id="rId13"/>
    <p:sldId id="323" r:id="rId14"/>
    <p:sldId id="324" r:id="rId15"/>
    <p:sldId id="325" r:id="rId16"/>
    <p:sldId id="326" r:id="rId17"/>
    <p:sldId id="342" r:id="rId18"/>
    <p:sldId id="341" r:id="rId19"/>
    <p:sldId id="328" r:id="rId20"/>
    <p:sldId id="372" r:id="rId21"/>
    <p:sldId id="330" r:id="rId22"/>
    <p:sldId id="332" r:id="rId23"/>
    <p:sldId id="345" r:id="rId24"/>
    <p:sldId id="373" r:id="rId25"/>
    <p:sldId id="315" r:id="rId26"/>
    <p:sldId id="339" r:id="rId27"/>
    <p:sldId id="334" r:id="rId28"/>
    <p:sldId id="371" r:id="rId29"/>
    <p:sldId id="370" r:id="rId30"/>
    <p:sldId id="347" r:id="rId31"/>
    <p:sldId id="338" r:id="rId32"/>
    <p:sldId id="329" r:id="rId33"/>
    <p:sldId id="337" r:id="rId34"/>
    <p:sldId id="356" r:id="rId35"/>
    <p:sldId id="319" r:id="rId3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FFFF"/>
    <a:srgbClr val="99FFCC"/>
    <a:srgbClr val="D84EC4"/>
    <a:srgbClr val="002850"/>
    <a:srgbClr val="FCD781"/>
    <a:srgbClr val="FAD8BE"/>
    <a:srgbClr val="F2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56" autoAdjust="0"/>
    <p:restoredTop sz="63023" autoAdjust="0"/>
  </p:normalViewPr>
  <p:slideViewPr>
    <p:cSldViewPr snapToGrid="0" snapToObjects="1">
      <p:cViewPr varScale="1">
        <p:scale>
          <a:sx n="39" d="100"/>
          <a:sy n="39" d="100"/>
        </p:scale>
        <p:origin x="1556"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D6E455-D9FA-4769-B214-B14B4A8878A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pitchFamily="34" charset="-128"/>
                <a:cs typeface="+mn-cs"/>
              </a:defRPr>
            </a:lvl1pPr>
          </a:lstStyle>
          <a:p>
            <a:pPr>
              <a:defRPr/>
            </a:pPr>
            <a:endParaRPr lang="en-AU"/>
          </a:p>
        </p:txBody>
      </p:sp>
      <p:sp>
        <p:nvSpPr>
          <p:cNvPr id="3" name="Date Placeholder 2">
            <a:extLst>
              <a:ext uri="{FF2B5EF4-FFF2-40B4-BE49-F238E27FC236}">
                <a16:creationId xmlns:a16="http://schemas.microsoft.com/office/drawing/2014/main" id="{049F9CD1-A9F8-4FB1-B25B-F7CC7506F06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fld id="{93ED645A-92A5-4121-9A95-67D45143B2F2}" type="datetimeFigureOut">
              <a:rPr lang="en-AU"/>
              <a:pPr>
                <a:defRPr/>
              </a:pPr>
              <a:t>3/12/2020</a:t>
            </a:fld>
            <a:endParaRPr lang="en-AU"/>
          </a:p>
        </p:txBody>
      </p:sp>
      <p:sp>
        <p:nvSpPr>
          <p:cNvPr id="4" name="Footer Placeholder 3">
            <a:extLst>
              <a:ext uri="{FF2B5EF4-FFF2-40B4-BE49-F238E27FC236}">
                <a16:creationId xmlns:a16="http://schemas.microsoft.com/office/drawing/2014/main" id="{F26AFC83-1009-4C83-AD3C-8FAA7FE1CE3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pitchFamily="34" charset="-128"/>
                <a:cs typeface="+mn-cs"/>
              </a:defRPr>
            </a:lvl1pPr>
          </a:lstStyle>
          <a:p>
            <a:pPr>
              <a:defRPr/>
            </a:pPr>
            <a:endParaRPr lang="en-AU"/>
          </a:p>
        </p:txBody>
      </p:sp>
      <p:sp>
        <p:nvSpPr>
          <p:cNvPr id="5" name="Slide Number Placeholder 4">
            <a:extLst>
              <a:ext uri="{FF2B5EF4-FFF2-40B4-BE49-F238E27FC236}">
                <a16:creationId xmlns:a16="http://schemas.microsoft.com/office/drawing/2014/main" id="{646B978F-6FA8-4401-A162-A271B18C5E3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47B7E8-83E3-4BAF-BDFD-2AA90BFE03D2}"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6E6913-E004-4359-A530-62E8626B7F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pitchFamily="34" charset="-128"/>
                <a:cs typeface="+mn-cs"/>
              </a:defRPr>
            </a:lvl1pPr>
          </a:lstStyle>
          <a:p>
            <a:pPr>
              <a:defRPr/>
            </a:pPr>
            <a:endParaRPr lang="en-AU"/>
          </a:p>
        </p:txBody>
      </p:sp>
      <p:sp>
        <p:nvSpPr>
          <p:cNvPr id="3" name="Date Placeholder 2">
            <a:extLst>
              <a:ext uri="{FF2B5EF4-FFF2-40B4-BE49-F238E27FC236}">
                <a16:creationId xmlns:a16="http://schemas.microsoft.com/office/drawing/2014/main" id="{81B92FA7-3B08-4E70-AEFC-10E2E2EC357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fld id="{41949637-9641-4B1B-8A4B-BCE2CD577E51}" type="datetimeFigureOut">
              <a:rPr lang="en-AU"/>
              <a:pPr>
                <a:defRPr/>
              </a:pPr>
              <a:t>3/12/2020</a:t>
            </a:fld>
            <a:endParaRPr lang="en-AU"/>
          </a:p>
        </p:txBody>
      </p:sp>
      <p:sp>
        <p:nvSpPr>
          <p:cNvPr id="4" name="Slide Image Placeholder 3">
            <a:extLst>
              <a:ext uri="{FF2B5EF4-FFF2-40B4-BE49-F238E27FC236}">
                <a16:creationId xmlns:a16="http://schemas.microsoft.com/office/drawing/2014/main" id="{17752933-0E75-49B4-88C4-E9ABDBE8D14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BAFE6576-88CB-48ED-96DF-0A550186F03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586E2400-B9A5-4C11-A38D-9783404FE46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pitchFamily="34" charset="-128"/>
                <a:cs typeface="+mn-cs"/>
              </a:defRPr>
            </a:lvl1pPr>
          </a:lstStyle>
          <a:p>
            <a:pPr>
              <a:defRPr/>
            </a:pPr>
            <a:endParaRPr lang="en-AU"/>
          </a:p>
        </p:txBody>
      </p:sp>
      <p:sp>
        <p:nvSpPr>
          <p:cNvPr id="7" name="Slide Number Placeholder 6">
            <a:extLst>
              <a:ext uri="{FF2B5EF4-FFF2-40B4-BE49-F238E27FC236}">
                <a16:creationId xmlns:a16="http://schemas.microsoft.com/office/drawing/2014/main" id="{F161E19C-5292-407F-8518-585DDC3F1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3A087-B59F-4D49-8EE3-4CAC5DF388E9}"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8B51A39-6543-45D4-B0AB-083A84221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40358FA4-0639-4E18-B013-378E1EBF02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5124" name="Slide Number Placeholder 3">
            <a:extLst>
              <a:ext uri="{FF2B5EF4-FFF2-40B4-BE49-F238E27FC236}">
                <a16:creationId xmlns:a16="http://schemas.microsoft.com/office/drawing/2014/main" id="{EE95ABEB-9BA6-45F1-A59D-137A82DA97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93937A-0C5B-41AB-AA37-883999017C4C}"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5D0972C-4F6E-4969-8F0C-6394629BE5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8FE908C-CC6B-49E2-ADE2-393D33D7F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23556" name="Slide Number Placeholder 3">
            <a:extLst>
              <a:ext uri="{FF2B5EF4-FFF2-40B4-BE49-F238E27FC236}">
                <a16:creationId xmlns:a16="http://schemas.microsoft.com/office/drawing/2014/main" id="{5FB0DD8D-FA80-4C1B-901A-B9EC21A0E0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0E1672-8AA7-49B3-9222-329AD164222E}" type="slidenum">
              <a:rPr lang="en-AU" altLang="en-US" smtClean="0">
                <a:solidFill>
                  <a:srgbClr val="000000"/>
                </a:solidFill>
              </a:rPr>
              <a:pPr/>
              <a:t>10</a:t>
            </a:fld>
            <a:endParaRPr lang="en-AU"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0718DE4-7C4C-41EA-89EE-8C1736A6D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1CF0B2A-948A-40A2-85C4-7DF50FC28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5604" name="Slide Number Placeholder 3">
            <a:extLst>
              <a:ext uri="{FF2B5EF4-FFF2-40B4-BE49-F238E27FC236}">
                <a16:creationId xmlns:a16="http://schemas.microsoft.com/office/drawing/2014/main" id="{FACAF5A1-5584-4BBF-8CB3-26FA89931B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F2CB85-7127-4508-BB12-1A8681E9E9A7}" type="slidenum">
              <a:rPr lang="en-AU" altLang="en-US" smtClean="0">
                <a:solidFill>
                  <a:srgbClr val="000000"/>
                </a:solidFill>
              </a:rPr>
              <a:pPr/>
              <a:t>11</a:t>
            </a:fld>
            <a:endParaRPr lang="en-AU"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4EBEEE6-C896-4091-9763-F14869D922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6C9CB4B-5698-498F-9C06-0953B56B0D99}"/>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lnSpc>
                <a:spcPts val="2300"/>
              </a:lnSpc>
              <a:spcAft>
                <a:spcPts val="1000"/>
              </a:spcAft>
              <a:buClr>
                <a:schemeClr val="accent1"/>
              </a:buClr>
              <a:defRPr/>
            </a:pPr>
            <a:endParaRPr lang="en-AU"/>
          </a:p>
        </p:txBody>
      </p:sp>
      <p:sp>
        <p:nvSpPr>
          <p:cNvPr id="27652" name="Slide Number Placeholder 3">
            <a:extLst>
              <a:ext uri="{FF2B5EF4-FFF2-40B4-BE49-F238E27FC236}">
                <a16:creationId xmlns:a16="http://schemas.microsoft.com/office/drawing/2014/main" id="{A5228963-53C8-4345-B144-12C890A696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317E28-61C9-4249-8FB7-29CE6D50F521}" type="slidenum">
              <a:rPr lang="en-AU" altLang="en-US" smtClean="0"/>
              <a:pPr/>
              <a:t>12</a:t>
            </a:fld>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E1F9DCF-648B-484C-870B-8C06A1562A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7F7DA98-77B0-4509-96B2-0C3BB5E34B7A}"/>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AU" altLang="en-US"/>
          </a:p>
        </p:txBody>
      </p:sp>
      <p:sp>
        <p:nvSpPr>
          <p:cNvPr id="29700" name="Slide Number Placeholder 3">
            <a:extLst>
              <a:ext uri="{FF2B5EF4-FFF2-40B4-BE49-F238E27FC236}">
                <a16:creationId xmlns:a16="http://schemas.microsoft.com/office/drawing/2014/main" id="{FD0644F7-87F9-48D5-B048-C8D1A6FAEE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E3BFA3-B6AF-4568-9154-DD3F4DDA9C46}" type="slidenum">
              <a:rPr lang="en-AU" altLang="en-US" smtClean="0">
                <a:solidFill>
                  <a:srgbClr val="000000"/>
                </a:solidFill>
              </a:rPr>
              <a:pPr/>
              <a:t>13</a:t>
            </a:fld>
            <a:endParaRPr lang="en-AU"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AC3AEF7-BF5A-42A6-8C94-0A1EB5C4F6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419CE88-F58F-4E99-8B55-980F7528E1F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AU" altLang="en-US"/>
          </a:p>
        </p:txBody>
      </p:sp>
      <p:sp>
        <p:nvSpPr>
          <p:cNvPr id="31748" name="Slide Number Placeholder 3">
            <a:extLst>
              <a:ext uri="{FF2B5EF4-FFF2-40B4-BE49-F238E27FC236}">
                <a16:creationId xmlns:a16="http://schemas.microsoft.com/office/drawing/2014/main" id="{A5C94E62-5508-4D8E-A38B-32FD6B859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3B1021-2D11-4AC3-835E-7409B169F47A}" type="slidenum">
              <a:rPr lang="en-AU" altLang="en-US" smtClean="0">
                <a:solidFill>
                  <a:srgbClr val="000000"/>
                </a:solidFill>
              </a:rPr>
              <a:pPr/>
              <a:t>14</a:t>
            </a:fld>
            <a:endParaRPr lang="en-AU"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0EAFEC3-13EB-4BEB-ADD2-FEFF476CB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F33CBD-BF4E-4FC2-BEBF-3903C2F87A64}"/>
              </a:ext>
            </a:extLst>
          </p:cNvPr>
          <p:cNvSpPr>
            <a:spLocks noGrp="1"/>
          </p:cNvSpPr>
          <p:nvPr>
            <p:ph type="body" idx="1"/>
          </p:nvPr>
        </p:nvSpPr>
        <p:spPr/>
        <p:txBody>
          <a:bodyPr>
            <a:normAutofit/>
          </a:bodyPr>
          <a:lstStyle/>
          <a:p>
            <a:pPr eaLnBrk="1" hangingPunct="1">
              <a:defRPr/>
            </a:pPr>
            <a:endParaRPr lang="en-AU"/>
          </a:p>
        </p:txBody>
      </p:sp>
      <p:sp>
        <p:nvSpPr>
          <p:cNvPr id="33796" name="Slide Number Placeholder 3">
            <a:extLst>
              <a:ext uri="{FF2B5EF4-FFF2-40B4-BE49-F238E27FC236}">
                <a16:creationId xmlns:a16="http://schemas.microsoft.com/office/drawing/2014/main" id="{9AAC9574-8AA4-4D1B-9EBC-93A8E89A45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994723-48D3-4BDB-B79E-5B705921BE0C}" type="slidenum">
              <a:rPr lang="en-AU" altLang="en-US" smtClean="0"/>
              <a:pPr/>
              <a:t>15</a:t>
            </a:fld>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840ACBB-D35C-4AB6-B234-859122EDB9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53C61A5-17CF-4D55-8AD1-EAAFD86C3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35844" name="Slide Number Placeholder 3">
            <a:extLst>
              <a:ext uri="{FF2B5EF4-FFF2-40B4-BE49-F238E27FC236}">
                <a16:creationId xmlns:a16="http://schemas.microsoft.com/office/drawing/2014/main" id="{A9ABCFC0-0C8A-459C-9D6C-637365E2F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FEA97-563A-414C-A0CC-089150F65C1E}" type="slidenum">
              <a:rPr lang="en-AU" altLang="en-US" smtClean="0">
                <a:solidFill>
                  <a:srgbClr val="000000"/>
                </a:solidFill>
              </a:rPr>
              <a:pPr/>
              <a:t>16</a:t>
            </a:fld>
            <a:endParaRPr lang="en-AU"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1FDF897-85EE-46D0-B938-D5E081A16E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1A7BFFD-2484-46CA-B2A7-20A8B0FE8EA9}"/>
              </a:ext>
            </a:extLst>
          </p:cNvPr>
          <p:cNvSpPr>
            <a:spLocks noGrp="1"/>
          </p:cNvSpPr>
          <p:nvPr>
            <p:ph type="body" idx="1"/>
          </p:nvPr>
        </p:nvSpPr>
        <p:spPr bwMode="auto"/>
        <p:txBody>
          <a:bodyPr wrap="square" numCol="1" anchor="t" anchorCtr="0" compatLnSpc="1">
            <a:prstTxWarp prst="textNoShape">
              <a:avLst/>
            </a:prstTxWarp>
            <a:normAutofit/>
          </a:bodyPr>
          <a:lstStyle/>
          <a:p>
            <a:pPr>
              <a:spcBef>
                <a:spcPts val="600"/>
              </a:spcBef>
            </a:pPr>
            <a:endParaRPr lang="en-AU" altLang="en-US"/>
          </a:p>
        </p:txBody>
      </p:sp>
      <p:sp>
        <p:nvSpPr>
          <p:cNvPr id="37892" name="Slide Number Placeholder 3">
            <a:extLst>
              <a:ext uri="{FF2B5EF4-FFF2-40B4-BE49-F238E27FC236}">
                <a16:creationId xmlns:a16="http://schemas.microsoft.com/office/drawing/2014/main" id="{01DDE0D4-766D-4EE2-85CC-1FBABB6E0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E0D788-4C33-46C2-9909-A186A204BE4D}" type="slidenum">
              <a:rPr lang="en-AU" altLang="en-US" smtClean="0"/>
              <a:pPr/>
              <a:t>17</a:t>
            </a:fld>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DFCF955-95E6-4AB8-9D60-113AD0E08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5E0A88A-59C0-41E1-BB2F-49636DB6E8B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AU" altLang="en-US"/>
          </a:p>
        </p:txBody>
      </p:sp>
      <p:sp>
        <p:nvSpPr>
          <p:cNvPr id="39940" name="Slide Number Placeholder 3">
            <a:extLst>
              <a:ext uri="{FF2B5EF4-FFF2-40B4-BE49-F238E27FC236}">
                <a16:creationId xmlns:a16="http://schemas.microsoft.com/office/drawing/2014/main" id="{8CF37030-6B20-4C20-87A7-8AD84190F3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D7B7EA-3B5A-433F-87C0-C5FCFEDF8AB4}" type="slidenum">
              <a:rPr lang="en-AU" altLang="en-US" smtClean="0">
                <a:solidFill>
                  <a:srgbClr val="000000"/>
                </a:solidFill>
              </a:rPr>
              <a:pPr/>
              <a:t>18</a:t>
            </a:fld>
            <a:endParaRPr lang="en-AU"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409CFF-A9AD-4E9D-A626-CA1510E63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CCBED3F-03E6-4B73-B27E-266D67CBEC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41988" name="Slide Number Placeholder 3">
            <a:extLst>
              <a:ext uri="{FF2B5EF4-FFF2-40B4-BE49-F238E27FC236}">
                <a16:creationId xmlns:a16="http://schemas.microsoft.com/office/drawing/2014/main" id="{C27E875F-18E0-42FA-8ED1-0CAEA505F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94A0C5-E9A0-4438-ABFE-0131639F3861}" type="slidenum">
              <a:rPr lang="en-AU" altLang="en-US" smtClean="0"/>
              <a:pPr/>
              <a:t>19</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73AB426-6C89-44BB-92CD-CE8A43B547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AD71642-A47E-4BF6-8179-F7E8C76FF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7172" name="Slide Number Placeholder 3">
            <a:extLst>
              <a:ext uri="{FF2B5EF4-FFF2-40B4-BE49-F238E27FC236}">
                <a16:creationId xmlns:a16="http://schemas.microsoft.com/office/drawing/2014/main" id="{0F59D36E-7F04-4870-BD58-8622590406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0FC230-46D2-4C3D-8C90-564ED9273429}" type="slidenum">
              <a:rPr lang="en-AU" altLang="en-US" smtClean="0">
                <a:solidFill>
                  <a:srgbClr val="000000"/>
                </a:solidFill>
              </a:rPr>
              <a:pPr/>
              <a:t>2</a:t>
            </a:fld>
            <a:endParaRPr lang="en-AU"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ABE15B5-D711-41EF-A8E2-8F9DB64A14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B4D44D1-82DE-4EFE-B628-212626E39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44036" name="Slide Number Placeholder 3">
            <a:extLst>
              <a:ext uri="{FF2B5EF4-FFF2-40B4-BE49-F238E27FC236}">
                <a16:creationId xmlns:a16="http://schemas.microsoft.com/office/drawing/2014/main" id="{EB7CB05C-B341-4748-A759-7F922CE09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29DE99-2FF1-4EBE-AEFE-3905867B3509}" type="slidenum">
              <a:rPr lang="en-AU" altLang="en-US" smtClean="0"/>
              <a:pPr/>
              <a:t>20</a:t>
            </a:fld>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880937-54CD-4ACE-818C-BB553BACA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66A7BCC-34EA-4AFE-9A9D-E52C95F94A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46084" name="Slide Number Placeholder 3">
            <a:extLst>
              <a:ext uri="{FF2B5EF4-FFF2-40B4-BE49-F238E27FC236}">
                <a16:creationId xmlns:a16="http://schemas.microsoft.com/office/drawing/2014/main" id="{27EC8188-D96C-4153-8271-C907B7BC1A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1AC2E0-DEA3-43CB-8CD6-3D165B3C22DE}"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8A15602-02B5-459C-9851-949C5D92E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A94DE84-8231-4E16-A2C9-9CDFA900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48132" name="Slide Number Placeholder 3">
            <a:extLst>
              <a:ext uri="{FF2B5EF4-FFF2-40B4-BE49-F238E27FC236}">
                <a16:creationId xmlns:a16="http://schemas.microsoft.com/office/drawing/2014/main" id="{595E7AF7-C34C-4125-822D-2E496DEAF9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F5F366-A3EE-4DB8-AF38-C52DAB883936}" type="slidenum">
              <a:rPr lang="en-AU" altLang="en-US" smtClean="0"/>
              <a:pPr/>
              <a:t>22</a:t>
            </a:fld>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B62C5A7-914A-4F5A-93B6-F49F94CAD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BAAE2E-9B73-4BCD-A05E-773FB9C4F0E6}"/>
              </a:ext>
            </a:extLst>
          </p:cNvPr>
          <p:cNvSpPr>
            <a:spLocks noGrp="1"/>
          </p:cNvSpPr>
          <p:nvPr>
            <p:ph type="body" idx="1"/>
          </p:nvPr>
        </p:nvSpPr>
        <p:spPr/>
        <p:txBody>
          <a:bodyPr>
            <a:normAutofit/>
          </a:bodyPr>
          <a:lstStyle/>
          <a:p>
            <a:pPr eaLnBrk="1" hangingPunct="1">
              <a:defRPr/>
            </a:pPr>
            <a:endParaRPr lang="en-AU"/>
          </a:p>
        </p:txBody>
      </p:sp>
      <p:sp>
        <p:nvSpPr>
          <p:cNvPr id="50180" name="Slide Number Placeholder 3">
            <a:extLst>
              <a:ext uri="{FF2B5EF4-FFF2-40B4-BE49-F238E27FC236}">
                <a16:creationId xmlns:a16="http://schemas.microsoft.com/office/drawing/2014/main" id="{3DDFC39B-5242-45D5-9C86-C1054C580F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A0ECB0-BFCD-4028-9A9C-08C56BDA4B95}"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392AEE2-4DF7-4F30-BACD-6E00E44F3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5C67282-4676-4762-8069-CF565229B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52228" name="Slide Number Placeholder 3">
            <a:extLst>
              <a:ext uri="{FF2B5EF4-FFF2-40B4-BE49-F238E27FC236}">
                <a16:creationId xmlns:a16="http://schemas.microsoft.com/office/drawing/2014/main" id="{44064B74-8F77-4AA2-BB93-93E7EF95BB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544F80-51A1-473E-A719-48E1D1566EB2}" type="slidenum">
              <a:rPr lang="en-AU" altLang="en-US" smtClean="0">
                <a:solidFill>
                  <a:srgbClr val="000000"/>
                </a:solidFill>
              </a:rPr>
              <a:pPr/>
              <a:t>24</a:t>
            </a:fld>
            <a:endParaRPr lang="en-AU"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B05F0CB-117C-4C30-B96A-47E98699C2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7A73BB8-12C8-4C86-BBF5-668BA7280A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54276" name="Slide Number Placeholder 3">
            <a:extLst>
              <a:ext uri="{FF2B5EF4-FFF2-40B4-BE49-F238E27FC236}">
                <a16:creationId xmlns:a16="http://schemas.microsoft.com/office/drawing/2014/main" id="{47DE4109-735D-4FE9-9C25-99E23CC20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F6871F-3899-47B7-813C-2701BE9426CC}" type="slidenum">
              <a:rPr lang="en-AU" altLang="en-US" smtClean="0"/>
              <a:pPr/>
              <a:t>25</a:t>
            </a:fld>
            <a:endParaRPr lang="en-AU"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65625B1-935D-4915-BBC1-107FE15A2C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660EA2E-6D1A-439E-BA76-FDA8353317BB}"/>
              </a:ext>
            </a:extLst>
          </p:cNvPr>
          <p:cNvSpPr>
            <a:spLocks noGrp="1" noChangeArrowheads="1"/>
          </p:cNvSpPr>
          <p:nvPr>
            <p:ph type="body" idx="1"/>
          </p:nvPr>
        </p:nvSpPr>
        <p:spPr bwMode="auto"/>
        <p:txBody>
          <a:bodyPr wrap="square" numCol="1" anchor="t" anchorCtr="0" compatLnSpc="1">
            <a:prstTxWarp prst="textNoShape">
              <a:avLst/>
            </a:prstTxWarp>
            <a:normAutofit/>
          </a:bodyPr>
          <a:lstStyle/>
          <a:p>
            <a:pPr>
              <a:spcBef>
                <a:spcPts val="600"/>
              </a:spcBef>
            </a:pPr>
            <a:endParaRPr lang="en-AU"/>
          </a:p>
        </p:txBody>
      </p:sp>
      <p:sp>
        <p:nvSpPr>
          <p:cNvPr id="56324" name="Slide Number Placeholder 3">
            <a:extLst>
              <a:ext uri="{FF2B5EF4-FFF2-40B4-BE49-F238E27FC236}">
                <a16:creationId xmlns:a16="http://schemas.microsoft.com/office/drawing/2014/main" id="{CE77300C-5780-43FF-AFD2-0BC38E93BF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795D42-52FF-4167-B4BA-73EDE549BC5C}" type="slidenum">
              <a:rPr lang="en-AU" altLang="en-US" smtClean="0">
                <a:solidFill>
                  <a:srgbClr val="000000"/>
                </a:solidFill>
              </a:rPr>
              <a:pPr/>
              <a:t>26</a:t>
            </a:fld>
            <a:endParaRPr lang="en-AU"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5EA6D97-BA7C-4F9D-84A5-9060C3E1A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ED3E1B6-5F3F-4453-AFDC-587D919307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a:p>
        </p:txBody>
      </p:sp>
      <p:sp>
        <p:nvSpPr>
          <p:cNvPr id="58372" name="Slide Number Placeholder 3">
            <a:extLst>
              <a:ext uri="{FF2B5EF4-FFF2-40B4-BE49-F238E27FC236}">
                <a16:creationId xmlns:a16="http://schemas.microsoft.com/office/drawing/2014/main" id="{F653CF1C-A359-4510-9BA5-F1ADBB7A9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57573B-0F92-4770-8B48-686EA29E61DD}" type="slidenum">
              <a:rPr lang="en-AU" altLang="en-US" smtClean="0"/>
              <a:pPr/>
              <a:t>27</a:t>
            </a:fld>
            <a:endParaRPr lang="en-AU"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EAA32AC-8625-4FC2-B755-D3047619D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5E620CB-D276-4D61-84E8-F1CB4EB70A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60420" name="Slide Number Placeholder 3">
            <a:extLst>
              <a:ext uri="{FF2B5EF4-FFF2-40B4-BE49-F238E27FC236}">
                <a16:creationId xmlns:a16="http://schemas.microsoft.com/office/drawing/2014/main" id="{7C69BF6D-E2CC-49B5-BFD9-F77979985A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783B8C-6F9C-4D9C-901C-EEF58B30D389}" type="slidenum">
              <a:rPr lang="en-AU" altLang="en-US" smtClean="0">
                <a:solidFill>
                  <a:srgbClr val="000000"/>
                </a:solidFill>
              </a:rPr>
              <a:pPr/>
              <a:t>28</a:t>
            </a:fld>
            <a:endParaRPr lang="en-AU"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ACD8B4B-33C0-481E-95BF-50B6B2BDB3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B0FB68A-6CFA-4C90-A73D-A6388383DEB0}"/>
              </a:ext>
            </a:extLst>
          </p:cNvPr>
          <p:cNvSpPr>
            <a:spLocks noGrp="1"/>
          </p:cNvSpPr>
          <p:nvPr>
            <p:ph type="body" idx="1"/>
          </p:nvPr>
        </p:nvSpPr>
        <p:spPr bwMode="auto"/>
        <p:txBody>
          <a:bodyPr wrap="square" numCol="1" anchor="t" anchorCtr="0" compatLnSpc="1">
            <a:prstTxWarp prst="textNoShape">
              <a:avLst/>
            </a:prstTxWarp>
            <a:normAutofit/>
          </a:bodyPr>
          <a:lstStyle/>
          <a:p>
            <a:pPr marL="0" indent="0" eaLnBrk="1" hangingPunct="1">
              <a:spcBef>
                <a:spcPct val="0"/>
              </a:spcBef>
              <a:buFont typeface="Arial" panose="020B0604020202020204" pitchFamily="34" charset="0"/>
              <a:buNone/>
              <a:defRPr/>
            </a:pPr>
            <a:endParaRPr lang="en-AU"/>
          </a:p>
        </p:txBody>
      </p:sp>
      <p:sp>
        <p:nvSpPr>
          <p:cNvPr id="62468" name="Slide Number Placeholder 3">
            <a:extLst>
              <a:ext uri="{FF2B5EF4-FFF2-40B4-BE49-F238E27FC236}">
                <a16:creationId xmlns:a16="http://schemas.microsoft.com/office/drawing/2014/main" id="{136D9E1B-A73F-418A-BAAC-5BE5848E64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DD47A6-509E-4489-B338-64ABC9C77AD7}" type="slidenum">
              <a:rPr lang="en-AU" altLang="en-US" smtClean="0">
                <a:solidFill>
                  <a:srgbClr val="000000"/>
                </a:solidFill>
              </a:rPr>
              <a:pPr/>
              <a:t>29</a:t>
            </a:fld>
            <a:endParaRPr lang="en-AU"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FFD342E-C564-4555-901C-0274508358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C4B4FAB-BE5E-4D09-AE02-77A606D7D3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9220" name="Slide Number Placeholder 3">
            <a:extLst>
              <a:ext uri="{FF2B5EF4-FFF2-40B4-BE49-F238E27FC236}">
                <a16:creationId xmlns:a16="http://schemas.microsoft.com/office/drawing/2014/main" id="{55F9F000-D816-4788-A179-3A6AEB189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E89B51-3A51-40AC-B3F9-C44F5BDAF961}" type="slidenum">
              <a:rPr lang="en-AU" altLang="en-US" smtClean="0">
                <a:solidFill>
                  <a:srgbClr val="000000"/>
                </a:solidFill>
              </a:rPr>
              <a:pPr/>
              <a:t>3</a:t>
            </a:fld>
            <a:endParaRPr lang="en-AU"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E2477E5-BD8D-4974-88B6-0AB66C52B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02E95D6-F08B-41FB-9A15-A72E89DB06F6}"/>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AU"/>
          </a:p>
        </p:txBody>
      </p:sp>
      <p:sp>
        <p:nvSpPr>
          <p:cNvPr id="64516" name="Slide Number Placeholder 3">
            <a:extLst>
              <a:ext uri="{FF2B5EF4-FFF2-40B4-BE49-F238E27FC236}">
                <a16:creationId xmlns:a16="http://schemas.microsoft.com/office/drawing/2014/main" id="{2328F305-0C37-458E-B5EA-F1F208DA56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16D59A-E2B9-4E68-9E8E-4187FBEE35AF}" type="slidenum">
              <a:rPr lang="en-AU" altLang="en-US" smtClean="0">
                <a:solidFill>
                  <a:srgbClr val="000000"/>
                </a:solidFill>
              </a:rPr>
              <a:pPr/>
              <a:t>30</a:t>
            </a:fld>
            <a:endParaRPr lang="en-AU"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0EE61A5-B59D-4EB6-85A0-5038D45BA3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5E19177-CCA8-465D-9327-466C6959E456}"/>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AU"/>
          </a:p>
        </p:txBody>
      </p:sp>
      <p:sp>
        <p:nvSpPr>
          <p:cNvPr id="66564" name="Slide Number Placeholder 3">
            <a:extLst>
              <a:ext uri="{FF2B5EF4-FFF2-40B4-BE49-F238E27FC236}">
                <a16:creationId xmlns:a16="http://schemas.microsoft.com/office/drawing/2014/main" id="{441EBF43-9BF4-407B-9475-BD18C4E545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7C5A1D-8A81-43B7-A3FC-FE53E7D15E9D}" type="slidenum">
              <a:rPr lang="en-AU" altLang="en-US" smtClean="0">
                <a:solidFill>
                  <a:srgbClr val="000000"/>
                </a:solidFill>
              </a:rPr>
              <a:pPr/>
              <a:t>31</a:t>
            </a:fld>
            <a:endParaRPr lang="en-AU"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D25074B-B284-484A-B455-67BBA96A8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6E62FF56-15AA-4AEA-83DA-F77541CDA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68612" name="Slide Number Placeholder 3">
            <a:extLst>
              <a:ext uri="{FF2B5EF4-FFF2-40B4-BE49-F238E27FC236}">
                <a16:creationId xmlns:a16="http://schemas.microsoft.com/office/drawing/2014/main" id="{CC52A526-413A-4A76-9F1F-BD5A3EADFB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5BDFFE-198A-47B1-A362-C661B5A00C06}" type="slidenum">
              <a:rPr lang="en-AU" altLang="en-US" smtClean="0">
                <a:solidFill>
                  <a:srgbClr val="000000"/>
                </a:solidFill>
              </a:rPr>
              <a:pPr/>
              <a:t>32</a:t>
            </a:fld>
            <a:endParaRPr lang="en-AU"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FEE5ADD-B0C0-4C0C-8BE3-86494BDC2F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BCE37CF-7159-4533-A023-97C1A4009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11268" name="Slide Number Placeholder 3">
            <a:extLst>
              <a:ext uri="{FF2B5EF4-FFF2-40B4-BE49-F238E27FC236}">
                <a16:creationId xmlns:a16="http://schemas.microsoft.com/office/drawing/2014/main" id="{C6E0C1AD-F000-418A-B12B-F764C1002C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09B5B8-E757-465F-BAAF-D895493548C8}" type="slidenum">
              <a:rPr lang="en-AU" altLang="en-US" smtClean="0">
                <a:solidFill>
                  <a:srgbClr val="000000"/>
                </a:solidFill>
              </a:rPr>
              <a:pPr/>
              <a:t>4</a:t>
            </a:fld>
            <a:endParaRPr lang="en-AU"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0DCFC0-D601-46C8-B603-39F8614BB0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E6DBA53-D0A9-4696-803F-4F8324D7F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altLang="en-US"/>
          </a:p>
        </p:txBody>
      </p:sp>
      <p:sp>
        <p:nvSpPr>
          <p:cNvPr id="13316" name="Slide Number Placeholder 3">
            <a:extLst>
              <a:ext uri="{FF2B5EF4-FFF2-40B4-BE49-F238E27FC236}">
                <a16:creationId xmlns:a16="http://schemas.microsoft.com/office/drawing/2014/main" id="{DB4D6362-F66C-450E-9BD3-979FC7395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F94F47-FD38-4264-8A20-3119412C90C3}" type="slidenum">
              <a:rPr lang="en-AU" altLang="en-US" smtClean="0"/>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98E5EE3-EFC4-480B-9E2F-68A25647A1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982ED4D-E832-476B-8D41-64A508BB29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pPr>
            <a:endParaRPr lang="en-AU"/>
          </a:p>
        </p:txBody>
      </p:sp>
      <p:sp>
        <p:nvSpPr>
          <p:cNvPr id="15364" name="Slide Number Placeholder 3">
            <a:extLst>
              <a:ext uri="{FF2B5EF4-FFF2-40B4-BE49-F238E27FC236}">
                <a16:creationId xmlns:a16="http://schemas.microsoft.com/office/drawing/2014/main" id="{66EFE7AD-9962-4DC7-9E74-7217F2F22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9AF467-FCDD-4159-B0D7-CCD5F849A30E}" type="slidenum">
              <a:rPr lang="en-AU" altLang="en-US" smtClean="0"/>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FA78FAF-1CEE-4855-98C9-A7DE720D3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8A31912-B493-4E28-B430-2062B6C273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7412" name="Slide Number Placeholder 3">
            <a:extLst>
              <a:ext uri="{FF2B5EF4-FFF2-40B4-BE49-F238E27FC236}">
                <a16:creationId xmlns:a16="http://schemas.microsoft.com/office/drawing/2014/main" id="{B4A6C654-0B7A-4A37-B9C8-87B2D64B31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0DBDA6-87AB-4DAC-90DB-F159A9471641}" type="slidenum">
              <a:rPr lang="en-AU" altLang="en-US" smtClean="0">
                <a:solidFill>
                  <a:srgbClr val="000000"/>
                </a:solidFill>
              </a:rPr>
              <a:pPr/>
              <a:t>7</a:t>
            </a:fld>
            <a:endParaRPr lang="en-AU"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D3DB20-BB45-448E-B2CD-D46B140D0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3CD46A-E436-4D79-B717-510E5C635BC0}"/>
              </a:ext>
            </a:extLst>
          </p:cNvPr>
          <p:cNvSpPr>
            <a:spLocks noGrp="1"/>
          </p:cNvSpPr>
          <p:nvPr>
            <p:ph type="body" idx="1"/>
          </p:nvPr>
        </p:nvSpPr>
        <p:spPr/>
        <p:txBody>
          <a:bodyPr>
            <a:normAutofit/>
          </a:bodyPr>
          <a:lstStyle/>
          <a:p>
            <a:pPr>
              <a:spcBef>
                <a:spcPts val="600"/>
              </a:spcBef>
            </a:pPr>
            <a:endParaRPr lang="en-AU"/>
          </a:p>
        </p:txBody>
      </p:sp>
      <p:sp>
        <p:nvSpPr>
          <p:cNvPr id="19460" name="Slide Number Placeholder 3">
            <a:extLst>
              <a:ext uri="{FF2B5EF4-FFF2-40B4-BE49-F238E27FC236}">
                <a16:creationId xmlns:a16="http://schemas.microsoft.com/office/drawing/2014/main" id="{FFE9BEC9-D569-4B80-BC20-6A94A405E8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90CFEF-B857-4533-8CAD-41B200946F69}" type="slidenum">
              <a:rPr lang="en-AU" altLang="en-US" smtClean="0"/>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0B18487-67B5-46E7-9C20-567861FFE9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C6A10CB-AD42-4917-A743-9ACEA05FC412}"/>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AU" altLang="en-US"/>
          </a:p>
        </p:txBody>
      </p:sp>
      <p:sp>
        <p:nvSpPr>
          <p:cNvPr id="21508" name="Slide Number Placeholder 3">
            <a:extLst>
              <a:ext uri="{FF2B5EF4-FFF2-40B4-BE49-F238E27FC236}">
                <a16:creationId xmlns:a16="http://schemas.microsoft.com/office/drawing/2014/main" id="{7968B02A-C0A9-4983-A61C-128D918BFC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4D08E6-17BC-4388-98C8-29665D315F38}" type="slidenum">
              <a:rPr lang="en-AU" altLang="en-US" smtClean="0">
                <a:solidFill>
                  <a:srgbClr val="000000"/>
                </a:solidFill>
              </a:rPr>
              <a:pPr/>
              <a:t>9</a:t>
            </a:fld>
            <a:endParaRPr lang="en-AU"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04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04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CCE6F59-BBD8-4285-B336-A516018F5E38}"/>
              </a:ext>
            </a:extLst>
          </p:cNvPr>
          <p:cNvSpPr>
            <a:spLocks noGrp="1"/>
          </p:cNvSpPr>
          <p:nvPr>
            <p:ph type="dt" sz="half" idx="10"/>
          </p:nvPr>
        </p:nvSpPr>
        <p:spPr>
          <a:xfrm>
            <a:off x="0" y="0"/>
            <a:ext cx="0" cy="0"/>
          </a:xfrm>
        </p:spPr>
        <p:txBody>
          <a:bodyPr/>
          <a:lstStyle>
            <a:lvl1pPr eaLnBrk="1" hangingPunct="1">
              <a:defRPr>
                <a:latin typeface="Arial" charset="0"/>
                <a:ea typeface="ＭＳ Ｐゴシック" charset="0"/>
                <a:cs typeface="ＭＳ Ｐゴシック" charset="0"/>
              </a:defRPr>
            </a:lvl1pPr>
          </a:lstStyle>
          <a:p>
            <a:pPr>
              <a:defRPr/>
            </a:pPr>
            <a:fld id="{E7D72476-248D-4717-BBFB-8885BA14BE91}" type="datetimeFigureOut">
              <a:rPr lang="en-AU"/>
              <a:pPr>
                <a:defRPr/>
              </a:pPr>
              <a:t>3/12/2020</a:t>
            </a:fld>
            <a:endParaRPr lang="en-AU"/>
          </a:p>
        </p:txBody>
      </p:sp>
      <p:sp>
        <p:nvSpPr>
          <p:cNvPr id="5" name="Footer Placeholder 4">
            <a:extLst>
              <a:ext uri="{FF2B5EF4-FFF2-40B4-BE49-F238E27FC236}">
                <a16:creationId xmlns:a16="http://schemas.microsoft.com/office/drawing/2014/main" id="{17084AB7-FECF-4298-B591-B5B2D4AE2F1F}"/>
              </a:ext>
            </a:extLst>
          </p:cNvPr>
          <p:cNvSpPr>
            <a:spLocks noGrp="1"/>
          </p:cNvSpPr>
          <p:nvPr>
            <p:ph type="ftr" sz="quarter" idx="11"/>
          </p:nvPr>
        </p:nvSpPr>
        <p:spPr>
          <a:xfrm>
            <a:off x="0" y="0"/>
            <a:ext cx="0" cy="0"/>
          </a:xfrm>
        </p:spPr>
        <p:txBody>
          <a:bodyPr/>
          <a:lstStyle>
            <a:lvl1pPr eaLnBrk="1" hangingPunct="1">
              <a:defRPr>
                <a:latin typeface="Arial" charset="0"/>
                <a:ea typeface="ＭＳ Ｐゴシック" charset="0"/>
                <a:cs typeface="ＭＳ Ｐゴシック" charset="0"/>
              </a:defRPr>
            </a:lvl1pPr>
          </a:lstStyle>
          <a:p>
            <a:pPr>
              <a:defRPr/>
            </a:pPr>
            <a:endParaRPr lang="en-AU"/>
          </a:p>
        </p:txBody>
      </p:sp>
      <p:sp>
        <p:nvSpPr>
          <p:cNvPr id="6" name="Slide Number Placeholder 5">
            <a:extLst>
              <a:ext uri="{FF2B5EF4-FFF2-40B4-BE49-F238E27FC236}">
                <a16:creationId xmlns:a16="http://schemas.microsoft.com/office/drawing/2014/main" id="{03130FE7-873C-4BB4-BFEC-AF18699B52B1}"/>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CB65A8C5-887B-429B-8939-7732F1FAE6B2}" type="slidenum">
              <a:rPr lang="en-AU" altLang="en-US"/>
              <a:pPr>
                <a:defRPr/>
              </a:pPr>
              <a:t>‹#›</a:t>
            </a:fld>
            <a:endParaRPr lang="en-AU" altLang="en-US"/>
          </a:p>
        </p:txBody>
      </p:sp>
    </p:spTree>
    <p:extLst>
      <p:ext uri="{BB962C8B-B14F-4D97-AF65-F5344CB8AC3E}">
        <p14:creationId xmlns:p14="http://schemas.microsoft.com/office/powerpoint/2010/main" val="217468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7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80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9903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84" r:id="rId1"/>
  </p:sldLayoutIdLst>
  <p:txStyles>
    <p:titleStyle>
      <a:lvl1pPr algn="ctr" defTabSz="457200" rtl="0" eaLnBrk="0" fontAlgn="base" hangingPunct="0">
        <a:spcBef>
          <a:spcPct val="0"/>
        </a:spcBef>
        <a:spcAft>
          <a:spcPct val="0"/>
        </a:spcAft>
        <a:defRPr sz="4400" kern="1200">
          <a:solidFill>
            <a:srgbClr val="F2AF00"/>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rgbClr val="F2AF00"/>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F2AF00"/>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F2AF00"/>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F2AF00"/>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rgbClr val="F2AF00"/>
          </a:solidFill>
          <a:latin typeface="Calibri" pitchFamily="34" charset="0"/>
        </a:defRPr>
      </a:lvl6pPr>
      <a:lvl7pPr marL="914400" algn="ctr" defTabSz="457200" rtl="0" eaLnBrk="1" fontAlgn="base" hangingPunct="1">
        <a:spcBef>
          <a:spcPct val="0"/>
        </a:spcBef>
        <a:spcAft>
          <a:spcPct val="0"/>
        </a:spcAft>
        <a:defRPr sz="4400">
          <a:solidFill>
            <a:srgbClr val="F2AF00"/>
          </a:solidFill>
          <a:latin typeface="Calibri" pitchFamily="34" charset="0"/>
        </a:defRPr>
      </a:lvl7pPr>
      <a:lvl8pPr marL="1371600" algn="ctr" defTabSz="457200" rtl="0" eaLnBrk="1" fontAlgn="base" hangingPunct="1">
        <a:spcBef>
          <a:spcPct val="0"/>
        </a:spcBef>
        <a:spcAft>
          <a:spcPct val="0"/>
        </a:spcAft>
        <a:defRPr sz="4400">
          <a:solidFill>
            <a:srgbClr val="F2AF00"/>
          </a:solidFill>
          <a:latin typeface="Calibri" pitchFamily="34" charset="0"/>
        </a:defRPr>
      </a:lvl8pPr>
      <a:lvl9pPr marL="1828800" algn="ctr" defTabSz="457200" rtl="0" eaLnBrk="1" fontAlgn="base" hangingPunct="1">
        <a:spcBef>
          <a:spcPct val="0"/>
        </a:spcBef>
        <a:spcAft>
          <a:spcPct val="0"/>
        </a:spcAft>
        <a:defRPr sz="4400">
          <a:solidFill>
            <a:srgbClr val="F2AF00"/>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F2AF0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F2AF0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F2AF0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F2AF0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F2AF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5" r:id="rId1"/>
    <p:sldLayoutId id="2147483789"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xassaltwaterfishingmagazine.com/fishing/education/texas-parks-wildlife-field-notes/concerns-of-shrimp-virus-across-texas-gulf-coast.)" TargetMode="External"/><Relationship Id="rId7" Type="http://schemas.openxmlformats.org/officeDocument/2006/relationships/hyperlink" Target="http://dx.doi.org/10.1099/vir.0.070078-0"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oie.int/aquatic-conference2019/wp-content/uploads/2019/04/3.LocTran_LocTran_270319.pdf" TargetMode="External"/><Relationship Id="rId5" Type="http://schemas.openxmlformats.org/officeDocument/2006/relationships/hyperlink" Target="http://dx.doi.org/10.1007/s13337-012-0099-7" TargetMode="External"/><Relationship Id="rId4" Type="http://schemas.openxmlformats.org/officeDocument/2006/relationships/hyperlink" Target="https://www.agriculture.gov.au/animal/aquatic/guidelines-and-resources/aquatic_animal_diseases_significant_to_australia_identification_field_guide#other-diseases-of-crustacea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rawnreview@awe.gov.au"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agriculture.gov.au/biosecurity/risk-analysis/animal/prawns-products-human-consumption" TargetMode="External"/><Relationship Id="rId4" Type="http://schemas.openxmlformats.org/officeDocument/2006/relationships/hyperlink" Target="https://haveyoursay.awe.gov.au/review-of-the-biosecurity-risks-of-imported-praw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aveyoursay.awe.gov.au/review-of-the-biosecurity-risks-of-imported-prawn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wto.org/english/tratop_e/sps_e/spsagr_e.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ww.who.int/" TargetMode="External"/><Relationship Id="rId4" Type="http://schemas.openxmlformats.org/officeDocument/2006/relationships/hyperlink" Target="http://www.oie.in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103" name="Picture 11" descr="Logo">
            <a:extLst>
              <a:ext uri="{FF2B5EF4-FFF2-40B4-BE49-F238E27FC236}">
                <a16:creationId xmlns:a16="http://schemas.microsoft.com/office/drawing/2014/main" id="{A86CB70A-AB2B-4C4A-B0B5-6C61107442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344488"/>
            <a:ext cx="22875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a:extLst>
              <a:ext uri="{FF2B5EF4-FFF2-40B4-BE49-F238E27FC236}">
                <a16:creationId xmlns:a16="http://schemas.microsoft.com/office/drawing/2014/main" id="{39AC35F1-C4CD-4E6F-B231-FB32A3F56365}"/>
              </a:ext>
            </a:extLst>
          </p:cNvPr>
          <p:cNvSpPr txBox="1">
            <a:spLocks noGrp="1"/>
          </p:cNvSpPr>
          <p:nvPr>
            <p:ph type="title" idx="4294967295"/>
          </p:nvPr>
        </p:nvSpPr>
        <p:spPr bwMode="auto">
          <a:xfrm>
            <a:off x="1223963" y="1411288"/>
            <a:ext cx="3852862" cy="1501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400" b="1" i="0" u="none" strike="noStrike" kern="1200" cap="none" spc="0" normalizeH="0" baseline="0" noProof="0">
                <a:ln>
                  <a:noFill/>
                </a:ln>
                <a:solidFill>
                  <a:schemeClr val="tx1"/>
                </a:solidFill>
                <a:effectLst/>
                <a:uLnTx/>
                <a:uFillTx/>
                <a:latin typeface="Calibri" panose="020F0502020204030204" pitchFamily="34" charset="0"/>
                <a:ea typeface="ＭＳ Ｐゴシック" panose="020B0600070205080204" pitchFamily="34" charset="-128"/>
                <a:cs typeface="+mn-cs"/>
              </a:rPr>
              <a:t>Review of the biosecurity risks of prawns imported from all countries for human consumption – draft report </a:t>
            </a:r>
          </a:p>
        </p:txBody>
      </p:sp>
      <p:sp>
        <p:nvSpPr>
          <p:cNvPr id="4101" name="Text Placeholder 11">
            <a:extLst>
              <a:ext uri="{FF2B5EF4-FFF2-40B4-BE49-F238E27FC236}">
                <a16:creationId xmlns:a16="http://schemas.microsoft.com/office/drawing/2014/main" id="{98F99F0D-B669-4461-B522-DA91520F9B74}"/>
              </a:ext>
            </a:extLst>
          </p:cNvPr>
          <p:cNvSpPr txBox="1">
            <a:spLocks/>
          </p:cNvSpPr>
          <p:nvPr/>
        </p:nvSpPr>
        <p:spPr bwMode="auto">
          <a:xfrm>
            <a:off x="1223963" y="2974975"/>
            <a:ext cx="1163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600"/>
              </a:lnSpc>
            </a:pPr>
            <a:r>
              <a:rPr lang="en-US" altLang="en-US" sz="2400">
                <a:latin typeface="Calibri" panose="020F0502020204030204" pitchFamily="34" charset="0"/>
              </a:rPr>
              <a:t>Webinar</a:t>
            </a:r>
          </a:p>
        </p:txBody>
      </p:sp>
      <p:sp>
        <p:nvSpPr>
          <p:cNvPr id="4099" name="Content Placeholder 2">
            <a:extLst>
              <a:ext uri="{FF2B5EF4-FFF2-40B4-BE49-F238E27FC236}">
                <a16:creationId xmlns:a16="http://schemas.microsoft.com/office/drawing/2014/main" id="{40E5C5CF-372C-4DA8-B8BE-C4ADB7BDBA59}"/>
              </a:ext>
            </a:extLst>
          </p:cNvPr>
          <p:cNvSpPr txBox="1">
            <a:spLocks/>
          </p:cNvSpPr>
          <p:nvPr/>
        </p:nvSpPr>
        <p:spPr bwMode="auto">
          <a:xfrm>
            <a:off x="1220788" y="5293360"/>
            <a:ext cx="3316287" cy="7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AU" altLang="en-US" sz="1400" b="1">
                <a:latin typeface="Calibri" panose="020F0502020204030204" pitchFamily="34" charset="0"/>
              </a:rPr>
              <a:t>Dr Beth Cookson</a:t>
            </a:r>
          </a:p>
          <a:p>
            <a:pPr eaLnBrk="1" hangingPunct="1">
              <a:lnSpc>
                <a:spcPct val="90000"/>
              </a:lnSpc>
            </a:pPr>
            <a:r>
              <a:rPr lang="en-AU" altLang="en-US" sz="1400" b="1">
                <a:latin typeface="Calibri" panose="020F0502020204030204" pitchFamily="34" charset="0"/>
              </a:rPr>
              <a:t>Dr Kally Gross</a:t>
            </a:r>
          </a:p>
          <a:p>
            <a:pPr eaLnBrk="1" hangingPunct="1">
              <a:lnSpc>
                <a:spcPct val="90000"/>
              </a:lnSpc>
            </a:pPr>
            <a:r>
              <a:rPr lang="en-AU" altLang="en-US" sz="1400" b="1">
                <a:latin typeface="Calibri" panose="020F0502020204030204" pitchFamily="34" charset="0"/>
              </a:rPr>
              <a:t>Dr Belinda Morahan</a:t>
            </a:r>
          </a:p>
          <a:p>
            <a:pPr eaLnBrk="1" hangingPunct="1">
              <a:lnSpc>
                <a:spcPct val="90000"/>
              </a:lnSpc>
            </a:pPr>
            <a:r>
              <a:rPr lang="en-AU" altLang="en-US" sz="1400" b="1">
                <a:latin typeface="Calibri" panose="020F0502020204030204" pitchFamily="34" charset="0"/>
              </a:rPr>
              <a:t>Dr Yvonne Gonzales-Cendales</a:t>
            </a:r>
          </a:p>
        </p:txBody>
      </p:sp>
      <p:sp>
        <p:nvSpPr>
          <p:cNvPr id="4102" name="TextBox 15">
            <a:extLst>
              <a:ext uri="{FF2B5EF4-FFF2-40B4-BE49-F238E27FC236}">
                <a16:creationId xmlns:a16="http://schemas.microsoft.com/office/drawing/2014/main" id="{C89EA6B2-EA67-417A-8FB8-823503D16CDB}"/>
              </a:ext>
            </a:extLst>
          </p:cNvPr>
          <p:cNvSpPr txBox="1">
            <a:spLocks noChangeArrowheads="1"/>
          </p:cNvSpPr>
          <p:nvPr/>
        </p:nvSpPr>
        <p:spPr bwMode="auto">
          <a:xfrm>
            <a:off x="1223963" y="6056313"/>
            <a:ext cx="2879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200">
                <a:latin typeface="Calibri" panose="020F0502020204030204" pitchFamily="34" charset="0"/>
              </a:rPr>
              <a:t>24 November 2020</a:t>
            </a:r>
            <a:endParaRPr lang="en-US" altLang="en-US" sz="1200">
              <a:latin typeface="Calibri" panose="020F0502020204030204" pitchFamily="34" charset="0"/>
            </a:endParaRPr>
          </a:p>
        </p:txBody>
      </p:sp>
      <p:pic>
        <p:nvPicPr>
          <p:cNvPr id="4104" name="Picture 3">
            <a:extLst>
              <a:ext uri="{FF2B5EF4-FFF2-40B4-BE49-F238E27FC236}">
                <a16:creationId xmlns:a16="http://schemas.microsoft.com/office/drawing/2014/main" id="{38C2E5BD-78A4-4ECB-B615-BBB6232544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8138" y="0"/>
            <a:ext cx="6775450" cy="6859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D0D12F37-9DE7-4CDB-A27C-ABC0E17B98CD}"/>
              </a:ext>
              <a:ext uri="{C183D7F6-B498-43B3-948B-1728B52AA6E4}">
                <adec:decorative xmlns:adec="http://schemas.microsoft.com/office/drawing/2017/decorative" val="1"/>
              </a:ext>
            </a:extLst>
          </p:cNvPr>
          <p:cNvCxnSpPr/>
          <p:nvPr/>
        </p:nvCxnSpPr>
        <p:spPr>
          <a:xfrm>
            <a:off x="1223963" y="6388100"/>
            <a:ext cx="318611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BD0D4DA-9C3C-4598-A307-6F103085DDE0}"/>
              </a:ext>
            </a:extLst>
          </p:cNvPr>
          <p:cNvSpPr txBox="1">
            <a:spLocks noGrp="1"/>
          </p:cNvSpPr>
          <p:nvPr>
            <p:ph type="title" idx="4294967295"/>
          </p:nvPr>
        </p:nvSpPr>
        <p:spPr bwMode="auto">
          <a:xfrm>
            <a:off x="543600" y="727200"/>
            <a:ext cx="4937125"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1. Hazard identification</a:t>
            </a:r>
          </a:p>
        </p:txBody>
      </p:sp>
      <p:sp>
        <p:nvSpPr>
          <p:cNvPr id="22531" name="Content Placeholder 2">
            <a:extLst>
              <a:ext uri="{FF2B5EF4-FFF2-40B4-BE49-F238E27FC236}">
                <a16:creationId xmlns:a16="http://schemas.microsoft.com/office/drawing/2014/main" id="{F3FACB3F-03A3-475A-94D6-200F428CBCCF}"/>
              </a:ext>
            </a:extLst>
          </p:cNvPr>
          <p:cNvSpPr txBox="1">
            <a:spLocks/>
          </p:cNvSpPr>
          <p:nvPr/>
        </p:nvSpPr>
        <p:spPr bwMode="auto">
          <a:xfrm>
            <a:off x="543600" y="1207294"/>
            <a:ext cx="49371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Aft>
                <a:spcPts val="400"/>
              </a:spcAft>
            </a:pPr>
            <a:r>
              <a:rPr lang="en-AU" altLang="en-US" sz="2100" b="1">
                <a:solidFill>
                  <a:srgbClr val="002850"/>
                </a:solidFill>
                <a:latin typeface="Cambria" panose="02040503050406030204" pitchFamily="18" charset="0"/>
              </a:rPr>
              <a:t>Hazards retained for risk assessment</a:t>
            </a:r>
            <a:endParaRPr lang="en-US" altLang="en-US" sz="2100" b="1">
              <a:solidFill>
                <a:srgbClr val="002850"/>
              </a:solidFill>
              <a:latin typeface="Cambria" panose="02040503050406030204" pitchFamily="18" charset="0"/>
            </a:endParaRPr>
          </a:p>
        </p:txBody>
      </p:sp>
      <p:sp>
        <p:nvSpPr>
          <p:cNvPr id="22532" name="Content Placeholder 3">
            <a:extLst>
              <a:ext uri="{FF2B5EF4-FFF2-40B4-BE49-F238E27FC236}">
                <a16:creationId xmlns:a16="http://schemas.microsoft.com/office/drawing/2014/main" id="{4C28228D-A714-47E7-86BE-C9BF63BFDCE8}"/>
              </a:ext>
            </a:extLst>
          </p:cNvPr>
          <p:cNvSpPr txBox="1">
            <a:spLocks/>
          </p:cNvSpPr>
          <p:nvPr/>
        </p:nvSpPr>
        <p:spPr bwMode="auto">
          <a:xfrm>
            <a:off x="543600" y="1651000"/>
            <a:ext cx="68072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a:t>
            </a:r>
            <a:r>
              <a:rPr lang="en-AU" altLang="en-US" i="1">
                <a:latin typeface="Cambria" panose="02040503050406030204" pitchFamily="18" charset="0"/>
              </a:rPr>
              <a:t>Candidatus</a:t>
            </a:r>
            <a:r>
              <a:rPr lang="en-AU" altLang="en-US">
                <a:latin typeface="Cambria" panose="02040503050406030204" pitchFamily="18" charset="0"/>
              </a:rPr>
              <a:t> Hepatobacter penaei” (“</a:t>
            </a:r>
            <a:r>
              <a:rPr lang="en-AU" altLang="en-US" i="1">
                <a:latin typeface="Cambria" panose="02040503050406030204" pitchFamily="18" charset="0"/>
              </a:rPr>
              <a:t>Ca.</a:t>
            </a:r>
            <a:r>
              <a:rPr lang="en-AU" altLang="en-US">
                <a:latin typeface="Cambria" panose="02040503050406030204" pitchFamily="18" charset="0"/>
              </a:rPr>
              <a:t> H. penaei”)</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covert mortality nodavirus (CMNV)*</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decapod iridescent virus 1 (DIV1)*</a:t>
            </a:r>
          </a:p>
          <a:p>
            <a:pPr eaLnBrk="1" hangingPunct="1">
              <a:lnSpc>
                <a:spcPts val="2300"/>
              </a:lnSpc>
              <a:buClr>
                <a:srgbClr val="002850"/>
              </a:buClr>
              <a:buFont typeface="Arial" panose="020B0604020202020204" pitchFamily="34" charset="0"/>
              <a:buChar char="•"/>
            </a:pPr>
            <a:r>
              <a:rPr lang="en-AU" altLang="en-US" i="1">
                <a:latin typeface="Cambria" panose="02040503050406030204" pitchFamily="18" charset="0"/>
              </a:rPr>
              <a:t>Enterocytozoon hepatopenaei </a:t>
            </a:r>
            <a:r>
              <a:rPr lang="en-AU" altLang="en-US">
                <a:latin typeface="Cambria" panose="02040503050406030204" pitchFamily="18" charset="0"/>
              </a:rPr>
              <a:t>(EHP)</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infectious myonecrosis virus (IMNV)</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Laem-Singh virus (LSNV)</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Taura syndrome virus (TSV)</a:t>
            </a:r>
          </a:p>
          <a:p>
            <a:pPr eaLnBrk="1" hangingPunct="1">
              <a:lnSpc>
                <a:spcPts val="2300"/>
              </a:lnSpc>
              <a:buClr>
                <a:srgbClr val="002850"/>
              </a:buClr>
              <a:buFont typeface="Arial" panose="020B0604020202020204" pitchFamily="34" charset="0"/>
              <a:buChar char="•"/>
            </a:pPr>
            <a:r>
              <a:rPr lang="en-AU" altLang="en-US" i="1">
                <a:latin typeface="Cambria" panose="02040503050406030204" pitchFamily="18" charset="0"/>
              </a:rPr>
              <a:t>Vibrio parahaemolyticus </a:t>
            </a:r>
            <a:r>
              <a:rPr lang="en-AU" altLang="en-US">
                <a:latin typeface="Cambria" panose="02040503050406030204" pitchFamily="18" charset="0"/>
              </a:rPr>
              <a:t>strains containing Pir toxins (Vp AHPND)</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white spot syndrome virus (WSSV)</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yellow head virus genotypes 1 (YHV1) and 8</a:t>
            </a:r>
            <a:r>
              <a:rPr lang="en-AU" altLang="en-US" baseline="30000">
                <a:latin typeface="Cambria" panose="02040503050406030204" pitchFamily="18" charset="0"/>
              </a:rPr>
              <a:t> </a:t>
            </a:r>
            <a:r>
              <a:rPr lang="en-AU" altLang="en-US">
                <a:latin typeface="Cambria" panose="02040503050406030204" pitchFamily="18" charset="0"/>
              </a:rPr>
              <a:t>(YHV8)</a:t>
            </a:r>
            <a:r>
              <a:rPr lang="en-AU" altLang="en-US" baseline="30000">
                <a:latin typeface="Cambria" panose="02040503050406030204" pitchFamily="18" charset="0"/>
              </a:rPr>
              <a:t>#</a:t>
            </a:r>
            <a:r>
              <a:rPr lang="en-AU" altLang="en-US">
                <a:latin typeface="Cambria" panose="02040503050406030204" pitchFamily="18" charset="0"/>
              </a:rPr>
              <a:t>.</a:t>
            </a:r>
            <a:endParaRPr lang="en-AU" altLang="en-US" baseline="30000">
              <a:latin typeface="Cambria" panose="02040503050406030204" pitchFamily="18" charset="0"/>
            </a:endParaRPr>
          </a:p>
        </p:txBody>
      </p:sp>
      <p:sp>
        <p:nvSpPr>
          <p:cNvPr id="22533" name="TextBox 19">
            <a:extLst>
              <a:ext uri="{FF2B5EF4-FFF2-40B4-BE49-F238E27FC236}">
                <a16:creationId xmlns:a16="http://schemas.microsoft.com/office/drawing/2014/main" id="{400B5234-A8F8-4785-A01A-098E56CEA681}"/>
              </a:ext>
            </a:extLst>
          </p:cNvPr>
          <p:cNvSpPr txBox="1">
            <a:spLocks noChangeArrowheads="1"/>
          </p:cNvSpPr>
          <p:nvPr/>
        </p:nvSpPr>
        <p:spPr bwMode="auto">
          <a:xfrm>
            <a:off x="477838" y="4870450"/>
            <a:ext cx="115855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000"/>
              </a:spcAft>
            </a:pPr>
            <a:r>
              <a:rPr lang="en-AU" altLang="en-US" sz="1400">
                <a:solidFill>
                  <a:srgbClr val="002850"/>
                </a:solidFill>
                <a:latin typeface="Cambria" panose="02040503050406030204" pitchFamily="18" charset="0"/>
                <a:cs typeface="Times New Roman" panose="02020603050405020304" pitchFamily="18" charset="0"/>
              </a:rPr>
              <a:t>* The department notes that DIV1 &amp; CMNV are emerging diseases. We</a:t>
            </a:r>
            <a:r>
              <a:rPr lang="en-AU" altLang="en-US" sz="1400">
                <a:solidFill>
                  <a:srgbClr val="002850"/>
                </a:solidFill>
                <a:latin typeface="Cambria" panose="02040503050406030204" pitchFamily="18" charset="0"/>
                <a:ea typeface="Calibri" panose="020F0502020204030204" pitchFamily="34" charset="0"/>
                <a:cs typeface="Times New Roman" panose="02020603050405020304" pitchFamily="18" charset="0"/>
              </a:rPr>
              <a:t> continue to monitor the situation. </a:t>
            </a:r>
            <a:endParaRPr lang="en-AU" altLang="en-US" sz="1400">
              <a:solidFill>
                <a:srgbClr val="002850"/>
              </a:solidFill>
              <a:latin typeface="Cambria" panose="02040503050406030204" pitchFamily="18" charset="0"/>
              <a:cs typeface="Times New Roman" panose="02020603050405020304" pitchFamily="18" charset="0"/>
            </a:endParaRPr>
          </a:p>
          <a:p>
            <a:pPr eaLnBrk="1" hangingPunct="1">
              <a:spcAft>
                <a:spcPts val="1000"/>
              </a:spcAft>
            </a:pPr>
            <a:r>
              <a:rPr lang="en-AU" altLang="en-US" sz="1400" baseline="30000">
                <a:solidFill>
                  <a:srgbClr val="002850"/>
                </a:solidFill>
                <a:latin typeface="Cambria" panose="02040503050406030204" pitchFamily="18" charset="0"/>
                <a:cs typeface="Calibri" panose="020F0502020204030204" pitchFamily="34" charset="0"/>
              </a:rPr>
              <a:t>#</a:t>
            </a:r>
            <a:r>
              <a:rPr lang="en-AU" altLang="en-US" sz="1400">
                <a:solidFill>
                  <a:srgbClr val="002850"/>
                </a:solidFill>
                <a:latin typeface="Cambria" panose="02040503050406030204" pitchFamily="18" charset="0"/>
                <a:cs typeface="Calibri" panose="020F0502020204030204" pitchFamily="34" charset="0"/>
              </a:rPr>
              <a:t>The department considered there was insufficient information regarding YHV8 to conduct a risk assessment. We continue to monitor the situation. </a:t>
            </a:r>
            <a:endParaRPr lang="en-AU" altLang="en-US" sz="1000" i="1">
              <a:solidFill>
                <a:srgbClr val="002850"/>
              </a:solidFill>
              <a:latin typeface="Cambria" panose="02040503050406030204" pitchFamily="18" charset="0"/>
            </a:endParaRPr>
          </a:p>
        </p:txBody>
      </p:sp>
      <p:grpSp>
        <p:nvGrpSpPr>
          <p:cNvPr id="22534" name="Group 21">
            <a:extLst>
              <a:ext uri="{FF2B5EF4-FFF2-40B4-BE49-F238E27FC236}">
                <a16:creationId xmlns:a16="http://schemas.microsoft.com/office/drawing/2014/main" id="{04595410-D51B-47AC-B60D-ADDFD8493213}"/>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22536" name="Title 1">
              <a:extLst>
                <a:ext uri="{FF2B5EF4-FFF2-40B4-BE49-F238E27FC236}">
                  <a16:creationId xmlns:a16="http://schemas.microsoft.com/office/drawing/2014/main" id="{81EF0F2F-3533-43EE-8641-525553DF1F2F}"/>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29" name="Straight Connector 28">
              <a:extLst>
                <a:ext uri="{FF2B5EF4-FFF2-40B4-BE49-F238E27FC236}">
                  <a16:creationId xmlns:a16="http://schemas.microsoft.com/office/drawing/2014/main" id="{3314EA16-00AE-4BF6-AF37-52166C358A43}"/>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538" name="Title 1">
              <a:extLst>
                <a:ext uri="{FF2B5EF4-FFF2-40B4-BE49-F238E27FC236}">
                  <a16:creationId xmlns:a16="http://schemas.microsoft.com/office/drawing/2014/main" id="{2D549CE7-BD72-42D1-B3D5-369E4B24FAF5}"/>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Kally Gross</a:t>
              </a:r>
            </a:p>
          </p:txBody>
        </p:sp>
        <p:cxnSp>
          <p:nvCxnSpPr>
            <p:cNvPr id="31" name="Straight Connector 30">
              <a:extLst>
                <a:ext uri="{FF2B5EF4-FFF2-40B4-BE49-F238E27FC236}">
                  <a16:creationId xmlns:a16="http://schemas.microsoft.com/office/drawing/2014/main" id="{0E009567-0069-420E-88E6-8D9DE3711A43}"/>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540" name="Title 1">
              <a:extLst>
                <a:ext uri="{FF2B5EF4-FFF2-40B4-BE49-F238E27FC236}">
                  <a16:creationId xmlns:a16="http://schemas.microsoft.com/office/drawing/2014/main" id="{D391D7E0-9542-47CB-B8EC-0F1472184E4C}"/>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7696AD1A-1E1C-462E-B470-440883B6664B}" type="slidenum">
                <a:rPr lang="en-GB" altLang="en-US" sz="900">
                  <a:latin typeface="Calibri" panose="020F0502020204030204" pitchFamily="34" charset="0"/>
                </a:rPr>
                <a:pPr eaLnBrk="1" hangingPunct="1">
                  <a:lnSpc>
                    <a:spcPts val="1000"/>
                  </a:lnSpc>
                </a:pPr>
                <a:t>10</a:t>
              </a:fld>
              <a:endParaRPr lang="en-GB" altLang="en-US" sz="900">
                <a:latin typeface="Calibri" panose="020F0502020204030204" pitchFamily="34" charset="0"/>
              </a:endParaRPr>
            </a:p>
          </p:txBody>
        </p:sp>
        <p:cxnSp>
          <p:nvCxnSpPr>
            <p:cNvPr id="33" name="Straight Connector 32">
              <a:extLst>
                <a:ext uri="{FF2B5EF4-FFF2-40B4-BE49-F238E27FC236}">
                  <a16:creationId xmlns:a16="http://schemas.microsoft.com/office/drawing/2014/main" id="{A4A4F7E6-A76E-41F1-B725-36513638C250}"/>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59F1B2D-77EC-4893-BB84-7BE9B2DEA94C}"/>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543" name="Title 1">
              <a:extLst>
                <a:ext uri="{FF2B5EF4-FFF2-40B4-BE49-F238E27FC236}">
                  <a16:creationId xmlns:a16="http://schemas.microsoft.com/office/drawing/2014/main" id="{37A99145-0D37-459C-A767-C6ECB5289959}"/>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pic>
        <p:nvPicPr>
          <p:cNvPr id="3" name="Picture 2">
            <a:extLst>
              <a:ext uri="{FF2B5EF4-FFF2-40B4-BE49-F238E27FC236}">
                <a16:creationId xmlns:a16="http://schemas.microsoft.com/office/drawing/2014/main" id="{8E9C06DB-2B33-42D2-BBD5-04F5C3A7C6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153" y="229709"/>
            <a:ext cx="5615549" cy="28425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9DE0A52-DAE0-45F5-AF49-5B520795354F}"/>
              </a:ext>
            </a:extLst>
          </p:cNvPr>
          <p:cNvSpPr txBox="1">
            <a:spLocks noGrp="1"/>
          </p:cNvSpPr>
          <p:nvPr>
            <p:ph type="title" idx="4294967295"/>
          </p:nvPr>
        </p:nvSpPr>
        <p:spPr bwMode="auto">
          <a:xfrm>
            <a:off x="543600" y="727200"/>
            <a:ext cx="4036717"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2.1 Entry assessment</a:t>
            </a:r>
          </a:p>
        </p:txBody>
      </p:sp>
      <p:sp>
        <p:nvSpPr>
          <p:cNvPr id="2" name="Content Placeholder 3">
            <a:extLst>
              <a:ext uri="{FF2B5EF4-FFF2-40B4-BE49-F238E27FC236}">
                <a16:creationId xmlns:a16="http://schemas.microsoft.com/office/drawing/2014/main" id="{FD7693AF-24DE-41EE-B081-10B626AEC5E8}"/>
              </a:ext>
            </a:extLst>
          </p:cNvPr>
          <p:cNvSpPr txBox="1">
            <a:spLocks/>
          </p:cNvSpPr>
          <p:nvPr/>
        </p:nvSpPr>
        <p:spPr bwMode="auto">
          <a:xfrm>
            <a:off x="543600" y="1232177"/>
            <a:ext cx="4937125" cy="3492500"/>
          </a:xfrm>
          <a:prstGeom prst="rect">
            <a:avLst/>
          </a:prstGeom>
          <a:noFill/>
          <a:ln>
            <a:noFill/>
          </a:ln>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100"/>
              </a:lnSpc>
              <a:spcAft>
                <a:spcPts val="400"/>
              </a:spcAft>
              <a:buClr>
                <a:srgbClr val="002850"/>
              </a:buClr>
              <a:defRPr/>
            </a:pPr>
            <a:r>
              <a:rPr lang="en-AU" sz="2100" b="1">
                <a:solidFill>
                  <a:srgbClr val="002850"/>
                </a:solidFill>
                <a:latin typeface="Cambria" charset="0"/>
              </a:rPr>
              <a:t>The first step in the risk assessment is the entry assessment. </a:t>
            </a:r>
          </a:p>
          <a:p>
            <a:pPr marL="285750" indent="-285750" eaLnBrk="1" hangingPunct="1">
              <a:lnSpc>
                <a:spcPts val="2300"/>
              </a:lnSpc>
              <a:spcAft>
                <a:spcPts val="1000"/>
              </a:spcAft>
              <a:buClr>
                <a:srgbClr val="002850"/>
              </a:buClr>
              <a:buFont typeface="Arial" panose="020B0604020202020204" pitchFamily="34" charset="0"/>
              <a:buChar char="•"/>
              <a:defRPr/>
            </a:pPr>
            <a:r>
              <a:rPr lang="en-AU">
                <a:latin typeface="Cambria" charset="0"/>
              </a:rPr>
              <a:t>The entry assessment describes the pathway(s) for the introduction of the hazard into Australia and estimates the likelihood of that occurring.</a:t>
            </a:r>
          </a:p>
          <a:p>
            <a:pPr marL="285750" indent="-285750" eaLnBrk="1" hangingPunct="1">
              <a:lnSpc>
                <a:spcPts val="2300"/>
              </a:lnSpc>
              <a:buClr>
                <a:srgbClr val="002850"/>
              </a:buClr>
              <a:buFont typeface="Arial" charset="0"/>
              <a:buChar char="•"/>
              <a:defRPr/>
            </a:pPr>
            <a:r>
              <a:rPr lang="en-AU">
                <a:latin typeface="Cambria" charset="0"/>
              </a:rPr>
              <a:t>Single-entry scenario: the importation (from all countries) of </a:t>
            </a:r>
            <a:r>
              <a:rPr lang="en-AU" b="1">
                <a:latin typeface="Cambria" charset="0"/>
              </a:rPr>
              <a:t>non-viable, farm-sourced, frozen, uncooked, whole prawns intended for human consumption.</a:t>
            </a:r>
          </a:p>
          <a:p>
            <a:pPr marL="1028700" lvl="1" eaLnBrk="1" hangingPunct="1">
              <a:lnSpc>
                <a:spcPts val="2300"/>
              </a:lnSpc>
              <a:buClr>
                <a:srgbClr val="002850"/>
              </a:buClr>
              <a:buFont typeface="Wingdings" panose="05000000000000000000" pitchFamily="2" charset="2"/>
              <a:buChar char="§"/>
              <a:defRPr/>
            </a:pPr>
            <a:r>
              <a:rPr lang="en-AU">
                <a:latin typeface="Cambria" charset="0"/>
              </a:rPr>
              <a:t>Also known as ‘unrestricted risk’.</a:t>
            </a:r>
          </a:p>
          <a:p>
            <a:pPr eaLnBrk="1" hangingPunct="1">
              <a:lnSpc>
                <a:spcPts val="2300"/>
              </a:lnSpc>
              <a:spcAft>
                <a:spcPts val="1000"/>
              </a:spcAft>
              <a:defRPr/>
            </a:pPr>
            <a:endParaRPr lang="en-AU">
              <a:latin typeface="Cambria" charset="0"/>
            </a:endParaRPr>
          </a:p>
          <a:p>
            <a:pPr marL="285750" indent="-285750" eaLnBrk="1" hangingPunct="1">
              <a:lnSpc>
                <a:spcPts val="2300"/>
              </a:lnSpc>
              <a:spcAft>
                <a:spcPts val="1000"/>
              </a:spcAft>
              <a:buFont typeface="Arial" panose="020B0604020202020204" pitchFamily="34" charset="0"/>
              <a:buChar char="•"/>
              <a:defRPr/>
            </a:pPr>
            <a:endParaRPr lang="en-AU">
              <a:latin typeface="Cambria" charset="0"/>
            </a:endParaRPr>
          </a:p>
          <a:p>
            <a:pPr eaLnBrk="1" hangingPunct="1">
              <a:lnSpc>
                <a:spcPts val="2300"/>
              </a:lnSpc>
              <a:spcAft>
                <a:spcPts val="1000"/>
              </a:spcAft>
              <a:defRPr/>
            </a:pPr>
            <a:endParaRPr lang="en-AU">
              <a:latin typeface="Cambria" charset="0"/>
            </a:endParaRPr>
          </a:p>
          <a:p>
            <a:pPr eaLnBrk="1" hangingPunct="1">
              <a:lnSpc>
                <a:spcPts val="2300"/>
              </a:lnSpc>
              <a:spcAft>
                <a:spcPts val="1000"/>
              </a:spcAft>
              <a:defRPr/>
            </a:pPr>
            <a:endParaRPr lang="en-AU">
              <a:latin typeface="Cambria" charset="0"/>
            </a:endParaRPr>
          </a:p>
        </p:txBody>
      </p:sp>
      <p:grpSp>
        <p:nvGrpSpPr>
          <p:cNvPr id="14" name="Group 11">
            <a:extLst>
              <a:ext uri="{FF2B5EF4-FFF2-40B4-BE49-F238E27FC236}">
                <a16:creationId xmlns:a16="http://schemas.microsoft.com/office/drawing/2014/main" id="{F5E08AD2-85A4-468F-AB51-48D2F37E01B7}"/>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5" name="Title 1">
              <a:extLst>
                <a:ext uri="{FF2B5EF4-FFF2-40B4-BE49-F238E27FC236}">
                  <a16:creationId xmlns:a16="http://schemas.microsoft.com/office/drawing/2014/main" id="{A5980A51-8B8A-40EF-9931-2CF9A4E910B4}"/>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6" name="Straight Connector 15">
              <a:extLst>
                <a:ext uri="{FF2B5EF4-FFF2-40B4-BE49-F238E27FC236}">
                  <a16:creationId xmlns:a16="http://schemas.microsoft.com/office/drawing/2014/main" id="{D4B45A46-4536-4246-A4DD-C0443D29863E}"/>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6E52F9C1-070D-4474-A35F-ABFEA19B4F70}"/>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18" name="Straight Connector 17">
              <a:extLst>
                <a:ext uri="{FF2B5EF4-FFF2-40B4-BE49-F238E27FC236}">
                  <a16:creationId xmlns:a16="http://schemas.microsoft.com/office/drawing/2014/main" id="{247B8B51-4D88-484F-9127-4D7B2BD83A83}"/>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0504DDF0-6E68-42C6-A699-1F9F13E55F00}"/>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11</a:t>
              </a:fld>
              <a:endParaRPr lang="en-GB" altLang="en-US" sz="900">
                <a:latin typeface="Calibri" panose="020F0502020204030204" pitchFamily="34" charset="0"/>
              </a:endParaRPr>
            </a:p>
          </p:txBody>
        </p:sp>
        <p:cxnSp>
          <p:nvCxnSpPr>
            <p:cNvPr id="20" name="Straight Connector 19">
              <a:extLst>
                <a:ext uri="{FF2B5EF4-FFF2-40B4-BE49-F238E27FC236}">
                  <a16:creationId xmlns:a16="http://schemas.microsoft.com/office/drawing/2014/main" id="{C48800F5-4A34-460F-A0E1-5DF5E65AFE3A}"/>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16D31D8-2796-4F13-B683-01546DC2574F}"/>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A484DC45-1A8F-4248-8C71-526F88DE321F}"/>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pic>
        <p:nvPicPr>
          <p:cNvPr id="6" name="Picture 5">
            <a:extLst>
              <a:ext uri="{FF2B5EF4-FFF2-40B4-BE49-F238E27FC236}">
                <a16:creationId xmlns:a16="http://schemas.microsoft.com/office/drawing/2014/main" id="{8144FBFA-8827-47FF-B442-1EBF868E55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136" y="1076450"/>
            <a:ext cx="6389170" cy="32341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itle 1">
            <a:extLst>
              <a:ext uri="{FF2B5EF4-FFF2-40B4-BE49-F238E27FC236}">
                <a16:creationId xmlns:a16="http://schemas.microsoft.com/office/drawing/2014/main" id="{294FD282-C97C-4C52-8416-D0B329BE2FE8}"/>
              </a:ext>
            </a:extLst>
          </p:cNvPr>
          <p:cNvSpPr txBox="1">
            <a:spLocks noGrp="1"/>
          </p:cNvSpPr>
          <p:nvPr>
            <p:ph type="title" idx="4294967295"/>
          </p:nvPr>
        </p:nvSpPr>
        <p:spPr bwMode="auto">
          <a:xfrm>
            <a:off x="543600" y="1211152"/>
            <a:ext cx="5548312" cy="273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100"/>
              </a:lnSpc>
              <a:spcBef>
                <a:spcPct val="0"/>
              </a:spcBef>
              <a:spcAft>
                <a:spcPct val="0"/>
              </a:spcAft>
              <a:buClrTx/>
              <a:buSzTx/>
              <a:buFontTx/>
              <a:buNone/>
              <a:tabLst/>
              <a:defRPr/>
            </a:pPr>
            <a:r>
              <a:rPr kumimoji="0" lang="en-AU" altLang="en-US" sz="2100" b="1" i="0" u="none" strike="noStrike" kern="1200" cap="none" spc="0" normalizeH="0" baseline="0" noProof="0">
                <a:ln>
                  <a:noFill/>
                </a:ln>
                <a:solidFill>
                  <a:srgbClr val="002850"/>
                </a:solidFill>
                <a:effectLst/>
                <a:uLnTx/>
                <a:uFillTx/>
                <a:latin typeface="Cambria" panose="02040503050406030204" pitchFamily="18" charset="0"/>
                <a:ea typeface="ＭＳ Ｐゴシック" panose="020B0600070205080204" pitchFamily="34" charset="-128"/>
                <a:cs typeface="+mn-cs"/>
              </a:rPr>
              <a:t>Factors considered in the entry assessment</a:t>
            </a:r>
            <a:endParaRPr kumimoji="0" lang="en-US" altLang="en-US" sz="2100" b="1" i="0" u="none" strike="noStrike" kern="1200" cap="none" spc="0" normalizeH="0" baseline="0" noProof="0">
              <a:ln>
                <a:noFill/>
              </a:ln>
              <a:solidFill>
                <a:srgbClr val="002850"/>
              </a:solidFill>
              <a:effectLst/>
              <a:uLnTx/>
              <a:uFillTx/>
              <a:latin typeface="Cambria" panose="02040503050406030204" pitchFamily="18" charset="0"/>
              <a:ea typeface="ＭＳ Ｐゴシック" panose="020B0600070205080204" pitchFamily="34" charset="-128"/>
              <a:cs typeface="+mn-cs"/>
            </a:endParaRPr>
          </a:p>
        </p:txBody>
      </p:sp>
      <p:sp>
        <p:nvSpPr>
          <p:cNvPr id="28675" name="Content Placeholder 3">
            <a:extLst>
              <a:ext uri="{FF2B5EF4-FFF2-40B4-BE49-F238E27FC236}">
                <a16:creationId xmlns:a16="http://schemas.microsoft.com/office/drawing/2014/main" id="{5455B818-4075-4BEC-B108-422A2B6FEE46}"/>
              </a:ext>
            </a:extLst>
          </p:cNvPr>
          <p:cNvSpPr txBox="1">
            <a:spLocks/>
          </p:cNvSpPr>
          <p:nvPr/>
        </p:nvSpPr>
        <p:spPr bwMode="auto">
          <a:xfrm>
            <a:off x="548626" y="1768781"/>
            <a:ext cx="6050478" cy="3981017"/>
          </a:xfrm>
          <a:prstGeom prst="rect">
            <a:avLst/>
          </a:prstGeom>
          <a:noFill/>
          <a:ln>
            <a:noFill/>
          </a:ln>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742950" indent="-28575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Aft>
                <a:spcPts val="1000"/>
              </a:spcAft>
              <a:buClr>
                <a:schemeClr val="accent1"/>
              </a:buClr>
              <a:defRPr/>
            </a:pPr>
            <a:r>
              <a:rPr lang="en-AU" altLang="en-US">
                <a:latin typeface="Cambria" charset="0"/>
              </a:rPr>
              <a:t>To estimate the likelihood of entry we considered key factors, such as the:</a:t>
            </a:r>
          </a:p>
          <a:p>
            <a:pPr marL="285750" lvl="2" eaLnBrk="1" hangingPunct="1">
              <a:lnSpc>
                <a:spcPts val="2300"/>
              </a:lnSpc>
              <a:buClr>
                <a:srgbClr val="002850"/>
              </a:buClr>
              <a:buFont typeface="Arial" panose="020B0604020202020204" pitchFamily="34" charset="0"/>
              <a:buChar char="•"/>
              <a:defRPr/>
            </a:pPr>
            <a:r>
              <a:rPr lang="en-AU" altLang="en-US">
                <a:latin typeface="Cambria" panose="02040503050406030204" pitchFamily="18" charset="0"/>
              </a:rPr>
              <a:t>biological characteristics of the hazard</a:t>
            </a:r>
          </a:p>
          <a:p>
            <a:pPr marL="285750" lvl="2" eaLnBrk="1" hangingPunct="1">
              <a:lnSpc>
                <a:spcPts val="2300"/>
              </a:lnSpc>
              <a:buClr>
                <a:srgbClr val="002850"/>
              </a:buClr>
              <a:buFont typeface="Arial" panose="020B0604020202020204" pitchFamily="34" charset="0"/>
              <a:buChar char="•"/>
              <a:defRPr/>
            </a:pPr>
            <a:r>
              <a:rPr lang="en-AU" altLang="en-US">
                <a:latin typeface="Cambria" panose="02040503050406030204" pitchFamily="18" charset="0"/>
              </a:rPr>
              <a:t>effectiveness of post-harvest inspection and grading in removing infected prawns before export</a:t>
            </a:r>
          </a:p>
          <a:p>
            <a:pPr marL="285750" lvl="2" eaLnBrk="1" hangingPunct="1">
              <a:lnSpc>
                <a:spcPts val="2300"/>
              </a:lnSpc>
              <a:buClr>
                <a:srgbClr val="002850"/>
              </a:buClr>
              <a:buFont typeface="Arial" panose="020B0604020202020204" pitchFamily="34" charset="0"/>
              <a:buChar char="•"/>
              <a:defRPr/>
            </a:pPr>
            <a:r>
              <a:rPr lang="en-AU" altLang="en-US">
                <a:latin typeface="Cambria" panose="02040503050406030204" pitchFamily="18" charset="0"/>
              </a:rPr>
              <a:t>effect of processing, transport and storage on the hazard.</a:t>
            </a:r>
          </a:p>
          <a:p>
            <a:pPr marL="285750" lvl="2" eaLnBrk="1" hangingPunct="1">
              <a:lnSpc>
                <a:spcPts val="2300"/>
              </a:lnSpc>
              <a:buClr>
                <a:srgbClr val="002850"/>
              </a:buClr>
              <a:buFont typeface="Arial" panose="020B0604020202020204" pitchFamily="34" charset="0"/>
              <a:buChar char="•"/>
              <a:defRPr/>
            </a:pPr>
            <a:endParaRPr lang="en-AU" altLang="en-US">
              <a:latin typeface="Cambria" panose="02040503050406030204" pitchFamily="18" charset="0"/>
            </a:endParaRPr>
          </a:p>
          <a:p>
            <a:pPr eaLnBrk="1" hangingPunct="1">
              <a:lnSpc>
                <a:spcPts val="2300"/>
              </a:lnSpc>
              <a:spcAft>
                <a:spcPts val="1000"/>
              </a:spcAft>
              <a:buClr>
                <a:schemeClr val="accent1"/>
              </a:buClr>
              <a:defRPr/>
            </a:pPr>
            <a:r>
              <a:rPr lang="en-AU">
                <a:latin typeface="Cambria" charset="0"/>
              </a:rPr>
              <a:t>The likelihood of entry of each hazard was estimated as:</a:t>
            </a:r>
          </a:p>
          <a:p>
            <a:pPr marL="285750" lvl="2" eaLnBrk="1" hangingPunct="1">
              <a:lnSpc>
                <a:spcPts val="2300"/>
              </a:lnSpc>
              <a:buClr>
                <a:srgbClr val="002850"/>
              </a:buClr>
              <a:buFont typeface="Arial" panose="020B0604020202020204" pitchFamily="34" charset="0"/>
              <a:buChar char="•"/>
              <a:defRPr/>
            </a:pPr>
            <a:r>
              <a:rPr lang="en-AU" altLang="en-US">
                <a:latin typeface="Cambria" panose="02040503050406030204" pitchFamily="18" charset="0"/>
              </a:rPr>
              <a:t>high, moderate, low, very low, extremely low or negligible.</a:t>
            </a:r>
          </a:p>
          <a:p>
            <a:pPr marL="285750" lvl="2" eaLnBrk="1" hangingPunct="1">
              <a:lnSpc>
                <a:spcPts val="2300"/>
              </a:lnSpc>
              <a:buClr>
                <a:srgbClr val="002850"/>
              </a:buClr>
              <a:buFont typeface="Arial" panose="020B0604020202020204" pitchFamily="34" charset="0"/>
              <a:buChar char="•"/>
              <a:defRPr/>
            </a:pPr>
            <a:endParaRPr lang="en-AU" altLang="en-US">
              <a:latin typeface="Cambria" panose="02040503050406030204" pitchFamily="18" charset="0"/>
            </a:endParaRPr>
          </a:p>
        </p:txBody>
      </p:sp>
      <p:pic>
        <p:nvPicPr>
          <p:cNvPr id="25" name="Picture 4" descr="Cargo shipping containers in a pile and on a semi-truck at a harbor">
            <a:extLst>
              <a:ext uri="{FF2B5EF4-FFF2-40B4-BE49-F238E27FC236}">
                <a16:creationId xmlns:a16="http://schemas.microsoft.com/office/drawing/2014/main" id="{949B657F-194C-4ECC-8B92-4630E9A48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7112" y="2323856"/>
            <a:ext cx="4886262" cy="36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1">
            <a:extLst>
              <a:ext uri="{FF2B5EF4-FFF2-40B4-BE49-F238E27FC236}">
                <a16:creationId xmlns:a16="http://schemas.microsoft.com/office/drawing/2014/main" id="{CB4BA501-8471-4A34-8AAD-07712BEE892D}"/>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6" name="Title 1">
              <a:extLst>
                <a:ext uri="{FF2B5EF4-FFF2-40B4-BE49-F238E27FC236}">
                  <a16:creationId xmlns:a16="http://schemas.microsoft.com/office/drawing/2014/main" id="{21AE18ED-037E-49AE-BB3F-D41E4866E9BC}"/>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7" name="Straight Connector 16">
              <a:extLst>
                <a:ext uri="{FF2B5EF4-FFF2-40B4-BE49-F238E27FC236}">
                  <a16:creationId xmlns:a16="http://schemas.microsoft.com/office/drawing/2014/main" id="{0F4E8211-20E7-4F65-AF71-FAC7519F56B9}"/>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E7E5834B-F8D2-42AF-8638-752578E5A4F7}"/>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19" name="Straight Connector 18">
              <a:extLst>
                <a:ext uri="{FF2B5EF4-FFF2-40B4-BE49-F238E27FC236}">
                  <a16:creationId xmlns:a16="http://schemas.microsoft.com/office/drawing/2014/main" id="{4874DE3D-9E5A-44C0-9D5C-1653E875885E}"/>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84237A57-B5DD-42B1-929C-6CFC6DB0483D}"/>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12</a:t>
              </a:fld>
              <a:endParaRPr lang="en-GB" altLang="en-US" sz="900">
                <a:latin typeface="Calibri" panose="020F0502020204030204" pitchFamily="34" charset="0"/>
              </a:endParaRPr>
            </a:p>
          </p:txBody>
        </p:sp>
        <p:cxnSp>
          <p:nvCxnSpPr>
            <p:cNvPr id="21" name="Straight Connector 20">
              <a:extLst>
                <a:ext uri="{FF2B5EF4-FFF2-40B4-BE49-F238E27FC236}">
                  <a16:creationId xmlns:a16="http://schemas.microsoft.com/office/drawing/2014/main" id="{9DF946F4-5360-4282-A523-0B19361741AB}"/>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171059A-02DE-4560-9445-55A77F5D8B0A}"/>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DF56D0AC-8356-4167-870E-8320B966C09A}"/>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A6339-29D4-46A1-AD88-8E2BC81A31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712" y="471297"/>
            <a:ext cx="5663920" cy="2867067"/>
          </a:xfrm>
          <a:prstGeom prst="rect">
            <a:avLst/>
          </a:prstGeom>
        </p:spPr>
      </p:pic>
      <p:sp>
        <p:nvSpPr>
          <p:cNvPr id="28674" name="Title 1">
            <a:extLst>
              <a:ext uri="{FF2B5EF4-FFF2-40B4-BE49-F238E27FC236}">
                <a16:creationId xmlns:a16="http://schemas.microsoft.com/office/drawing/2014/main" id="{215DD023-2DC6-43A9-9B04-EFCA6E1D1ED8}"/>
              </a:ext>
            </a:extLst>
          </p:cNvPr>
          <p:cNvSpPr txBox="1">
            <a:spLocks noGrp="1"/>
          </p:cNvSpPr>
          <p:nvPr>
            <p:ph type="title" idx="4294967295"/>
          </p:nvPr>
        </p:nvSpPr>
        <p:spPr bwMode="auto">
          <a:xfrm>
            <a:off x="543600" y="728662"/>
            <a:ext cx="5155946"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AU"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2.2 Exposure assessment</a:t>
            </a:r>
          </a:p>
        </p:txBody>
      </p:sp>
      <p:sp>
        <p:nvSpPr>
          <p:cNvPr id="28675" name="Content Placeholder 2">
            <a:extLst>
              <a:ext uri="{FF2B5EF4-FFF2-40B4-BE49-F238E27FC236}">
                <a16:creationId xmlns:a16="http://schemas.microsoft.com/office/drawing/2014/main" id="{5588F9C9-8966-498D-ADBE-E905A1DC5056}"/>
              </a:ext>
            </a:extLst>
          </p:cNvPr>
          <p:cNvSpPr txBox="1">
            <a:spLocks/>
          </p:cNvSpPr>
          <p:nvPr/>
        </p:nvSpPr>
        <p:spPr bwMode="auto">
          <a:xfrm>
            <a:off x="543600" y="1282700"/>
            <a:ext cx="58531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Aft>
                <a:spcPts val="400"/>
              </a:spcAft>
            </a:pPr>
            <a:r>
              <a:rPr lang="en-AU" altLang="en-US" sz="2100" b="1">
                <a:solidFill>
                  <a:srgbClr val="002850"/>
                </a:solidFill>
                <a:latin typeface="Cambria" panose="02040503050406030204" pitchFamily="18" charset="0"/>
              </a:rPr>
              <a:t>The second step in the risk assessment is the exposure assessment</a:t>
            </a:r>
            <a:endParaRPr lang="en-US" altLang="en-US" sz="2100" b="1">
              <a:solidFill>
                <a:srgbClr val="002850"/>
              </a:solidFill>
              <a:latin typeface="Cambria" panose="02040503050406030204" pitchFamily="18" charset="0"/>
            </a:endParaRPr>
          </a:p>
        </p:txBody>
      </p:sp>
      <p:sp>
        <p:nvSpPr>
          <p:cNvPr id="2" name="Content Placeholder 3">
            <a:extLst>
              <a:ext uri="{FF2B5EF4-FFF2-40B4-BE49-F238E27FC236}">
                <a16:creationId xmlns:a16="http://schemas.microsoft.com/office/drawing/2014/main" id="{B505A4C4-574C-48C7-B459-102776DFD09C}"/>
              </a:ext>
            </a:extLst>
          </p:cNvPr>
          <p:cNvSpPr txBox="1">
            <a:spLocks/>
          </p:cNvSpPr>
          <p:nvPr/>
        </p:nvSpPr>
        <p:spPr bwMode="auto">
          <a:xfrm>
            <a:off x="543600" y="2054226"/>
            <a:ext cx="6062663" cy="3821113"/>
          </a:xfrm>
          <a:prstGeom prst="rect">
            <a:avLst/>
          </a:prstGeom>
          <a:noFill/>
          <a:ln>
            <a:noFill/>
          </a:ln>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300"/>
              </a:lnSpc>
              <a:spcAft>
                <a:spcPts val="1000"/>
              </a:spcAft>
              <a:defRPr/>
            </a:pPr>
            <a:r>
              <a:rPr lang="en-AU">
                <a:latin typeface="Cambria" charset="0"/>
              </a:rPr>
              <a:t>The exposure assessment estimates the likelihood of direct exposure of an exposure group to the hazard.</a:t>
            </a:r>
          </a:p>
          <a:p>
            <a:pPr eaLnBrk="1" hangingPunct="1">
              <a:lnSpc>
                <a:spcPts val="2300"/>
              </a:lnSpc>
              <a:spcAft>
                <a:spcPts val="1000"/>
              </a:spcAft>
              <a:defRPr/>
            </a:pPr>
            <a:r>
              <a:rPr lang="en-AU">
                <a:latin typeface="Cambria" charset="0"/>
              </a:rPr>
              <a:t>To estimate the likelihood of exposure we:</a:t>
            </a:r>
          </a:p>
          <a:p>
            <a:pPr marL="285750" indent="-285750" eaLnBrk="1" hangingPunct="1">
              <a:lnSpc>
                <a:spcPts val="2300"/>
              </a:lnSpc>
              <a:spcAft>
                <a:spcPts val="1000"/>
              </a:spcAft>
              <a:buClr>
                <a:schemeClr val="accent1"/>
              </a:buClr>
              <a:buFont typeface="Arial" panose="020B0604020202020204" pitchFamily="34" charset="0"/>
              <a:buChar char="•"/>
              <a:defRPr/>
            </a:pPr>
            <a:r>
              <a:rPr lang="en-AU">
                <a:latin typeface="Cambria" charset="0"/>
              </a:rPr>
              <a:t>identified the exposure groups.</a:t>
            </a:r>
          </a:p>
          <a:p>
            <a:pPr marL="285750" indent="-285750" eaLnBrk="1" hangingPunct="1">
              <a:lnSpc>
                <a:spcPts val="2300"/>
              </a:lnSpc>
              <a:spcAft>
                <a:spcPts val="1000"/>
              </a:spcAft>
              <a:buClr>
                <a:schemeClr val="accent1"/>
              </a:buClr>
              <a:buFont typeface="Arial" panose="020B0604020202020204" pitchFamily="34" charset="0"/>
              <a:buChar char="•"/>
              <a:defRPr/>
            </a:pPr>
            <a:r>
              <a:rPr lang="en-AU">
                <a:latin typeface="Cambria" charset="0"/>
              </a:rPr>
              <a:t>identified the exposure pathways.</a:t>
            </a:r>
          </a:p>
          <a:p>
            <a:pPr marL="285750" indent="-285750" eaLnBrk="1" hangingPunct="1">
              <a:lnSpc>
                <a:spcPts val="2300"/>
              </a:lnSpc>
              <a:spcAft>
                <a:spcPts val="1000"/>
              </a:spcAft>
              <a:buClr>
                <a:schemeClr val="accent1"/>
              </a:buClr>
              <a:buFont typeface="Arial" panose="020B0604020202020204" pitchFamily="34" charset="0"/>
              <a:buChar char="•"/>
              <a:defRPr/>
            </a:pPr>
            <a:r>
              <a:rPr lang="en-AU">
                <a:latin typeface="Cambria" charset="0"/>
              </a:rPr>
              <a:t>considered hazard and exposure group specific information.</a:t>
            </a:r>
          </a:p>
          <a:p>
            <a:pPr eaLnBrk="1" hangingPunct="1">
              <a:lnSpc>
                <a:spcPts val="2300"/>
              </a:lnSpc>
              <a:spcAft>
                <a:spcPts val="1000"/>
              </a:spcAft>
              <a:defRPr/>
            </a:pPr>
            <a:r>
              <a:rPr lang="en-AU">
                <a:latin typeface="Cambria" charset="0"/>
              </a:rPr>
              <a:t>The partial likelihood of exposure (PLE) was estimated for each of the three exposure groups as:</a:t>
            </a:r>
          </a:p>
          <a:p>
            <a:pPr marL="285750" lvl="1" eaLnBrk="1" hangingPunct="1">
              <a:lnSpc>
                <a:spcPts val="2300"/>
              </a:lnSpc>
              <a:spcAft>
                <a:spcPts val="1000"/>
              </a:spcAft>
              <a:buClr>
                <a:schemeClr val="accent1"/>
              </a:buClr>
              <a:buFont typeface="Arial" panose="020B0604020202020204" pitchFamily="34" charset="0"/>
              <a:buChar char="•"/>
              <a:defRPr/>
            </a:pPr>
            <a:r>
              <a:rPr lang="en-AU" altLang="en-US">
                <a:latin typeface="Cambria" charset="0"/>
              </a:rPr>
              <a:t>high, moderate, low, very low, extremely low or negligible.</a:t>
            </a:r>
          </a:p>
          <a:p>
            <a:pPr eaLnBrk="1" hangingPunct="1">
              <a:lnSpc>
                <a:spcPts val="2300"/>
              </a:lnSpc>
              <a:spcAft>
                <a:spcPts val="1000"/>
              </a:spcAft>
              <a:defRPr/>
            </a:pPr>
            <a:endParaRPr lang="en-AU">
              <a:latin typeface="Cambria" charset="0"/>
            </a:endParaRPr>
          </a:p>
        </p:txBody>
      </p:sp>
      <p:grpSp>
        <p:nvGrpSpPr>
          <p:cNvPr id="17" name="Group 11">
            <a:extLst>
              <a:ext uri="{FF2B5EF4-FFF2-40B4-BE49-F238E27FC236}">
                <a16:creationId xmlns:a16="http://schemas.microsoft.com/office/drawing/2014/main" id="{20D0C9EE-410E-4D7C-A304-85597EC9B889}"/>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8" name="Title 1">
              <a:extLst>
                <a:ext uri="{FF2B5EF4-FFF2-40B4-BE49-F238E27FC236}">
                  <a16:creationId xmlns:a16="http://schemas.microsoft.com/office/drawing/2014/main" id="{59888784-E16C-4529-AAB3-8FD3DEF54440}"/>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9" name="Straight Connector 18">
              <a:extLst>
                <a:ext uri="{FF2B5EF4-FFF2-40B4-BE49-F238E27FC236}">
                  <a16:creationId xmlns:a16="http://schemas.microsoft.com/office/drawing/2014/main" id="{29BD7B82-C73B-40F2-9C22-7B441063ABF6}"/>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C46D2FED-969B-4857-B4E8-89A5DCB9F4EB}"/>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21" name="Straight Connector 20">
              <a:extLst>
                <a:ext uri="{FF2B5EF4-FFF2-40B4-BE49-F238E27FC236}">
                  <a16:creationId xmlns:a16="http://schemas.microsoft.com/office/drawing/2014/main" id="{35B4731F-0919-406F-91FE-0A31DCD1B19E}"/>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A7695F1A-4B8C-4377-9F58-946BC7BC963C}"/>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13</a:t>
              </a:fld>
              <a:endParaRPr lang="en-GB" altLang="en-US" sz="900">
                <a:latin typeface="Calibri" panose="020F0502020204030204" pitchFamily="34" charset="0"/>
              </a:endParaRPr>
            </a:p>
          </p:txBody>
        </p:sp>
        <p:cxnSp>
          <p:nvCxnSpPr>
            <p:cNvPr id="23" name="Straight Connector 22">
              <a:extLst>
                <a:ext uri="{FF2B5EF4-FFF2-40B4-BE49-F238E27FC236}">
                  <a16:creationId xmlns:a16="http://schemas.microsoft.com/office/drawing/2014/main" id="{D5CA86C1-6019-4172-B288-853ADC969E76}"/>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8866A60-ED7F-48CF-BD41-25A2D59E2BE2}"/>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 name="Title 1">
              <a:extLst>
                <a:ext uri="{FF2B5EF4-FFF2-40B4-BE49-F238E27FC236}">
                  <a16:creationId xmlns:a16="http://schemas.microsoft.com/office/drawing/2014/main" id="{CCB7CC12-397E-4EB4-ABAC-A276C46F70E2}"/>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439974D-2E8D-4477-94F4-3AF27F598B55}"/>
              </a:ext>
            </a:extLst>
          </p:cNvPr>
          <p:cNvSpPr txBox="1">
            <a:spLocks noGrp="1"/>
          </p:cNvSpPr>
          <p:nvPr>
            <p:ph type="title" idx="4294967295"/>
          </p:nvPr>
        </p:nvSpPr>
        <p:spPr>
          <a:xfrm>
            <a:off x="543600" y="702820"/>
            <a:ext cx="6096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
                <a:srgbClr val="002850"/>
              </a:buClr>
              <a:buSzTx/>
              <a:buFontTx/>
              <a:buNone/>
              <a:tabLst/>
              <a:defRPr/>
            </a:pPr>
            <a:r>
              <a:rPr kumimoji="0" lang="en-AU" sz="1800" b="1" i="0" u="none" strike="noStrike" kern="1200" cap="none" spc="0" normalizeH="0" baseline="0" noProof="0">
                <a:ln>
                  <a:noFill/>
                </a:ln>
                <a:solidFill>
                  <a:srgbClr val="002850"/>
                </a:solidFill>
                <a:effectLst/>
                <a:uLnTx/>
                <a:uFillTx/>
                <a:latin typeface="Cambria" charset="0"/>
                <a:ea typeface="ＭＳ Ｐゴシック" panose="020B0600070205080204" pitchFamily="34" charset="-128"/>
                <a:cs typeface="+mn-cs"/>
              </a:rPr>
              <a:t>Identification of three exposure groups</a:t>
            </a:r>
          </a:p>
        </p:txBody>
      </p:sp>
      <p:sp>
        <p:nvSpPr>
          <p:cNvPr id="2" name="Content Placeholder 3">
            <a:extLst>
              <a:ext uri="{FF2B5EF4-FFF2-40B4-BE49-F238E27FC236}">
                <a16:creationId xmlns:a16="http://schemas.microsoft.com/office/drawing/2014/main" id="{AA0A51AA-1D75-4C23-8863-7B9CC0E3DB7C}"/>
              </a:ext>
            </a:extLst>
          </p:cNvPr>
          <p:cNvSpPr txBox="1">
            <a:spLocks/>
          </p:cNvSpPr>
          <p:nvPr/>
        </p:nvSpPr>
        <p:spPr bwMode="auto">
          <a:xfrm>
            <a:off x="592797" y="1072152"/>
            <a:ext cx="10766425" cy="1428750"/>
          </a:xfrm>
          <a:prstGeom prst="rect">
            <a:avLst/>
          </a:prstGeom>
          <a:noFill/>
          <a:ln>
            <a:noFill/>
          </a:ln>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85750" lvl="1">
              <a:buClr>
                <a:srgbClr val="002850"/>
              </a:buClr>
              <a:buFont typeface="Arial" panose="020B0604020202020204" pitchFamily="34" charset="0"/>
              <a:buChar char="•"/>
              <a:defRPr/>
            </a:pPr>
            <a:r>
              <a:rPr lang="en-AU">
                <a:latin typeface="Cambria" panose="02040503050406030204" pitchFamily="18" charset="0"/>
                <a:ea typeface="Cambria" panose="02040503050406030204" pitchFamily="18" charset="0"/>
                <a:cs typeface="ＭＳ Ｐゴシック" charset="0"/>
              </a:rPr>
              <a:t>farmed crustaceans</a:t>
            </a:r>
          </a:p>
          <a:p>
            <a:pPr marL="285750" lvl="1">
              <a:buClr>
                <a:srgbClr val="002850"/>
              </a:buClr>
              <a:buFont typeface="Arial" panose="020B0604020202020204" pitchFamily="34" charset="0"/>
              <a:buChar char="•"/>
              <a:defRPr/>
            </a:pPr>
            <a:r>
              <a:rPr lang="en-AU">
                <a:latin typeface="Cambria" panose="02040503050406030204" pitchFamily="18" charset="0"/>
                <a:ea typeface="Calibri" panose="020F0502020204030204" pitchFamily="34" charset="0"/>
                <a:cs typeface="Times New Roman" panose="02020603050405020304" pitchFamily="18" charset="0"/>
              </a:rPr>
              <a:t>hatchery crustaceans (encompassing crustacean hatchery broodstock and postlarvae, crustaceans in research facilities and crustaceans in public aquaria)</a:t>
            </a:r>
          </a:p>
          <a:p>
            <a:pPr marL="285750" lvl="1">
              <a:buClr>
                <a:srgbClr val="002850"/>
              </a:buClr>
              <a:buFont typeface="Arial" panose="020B0604020202020204" pitchFamily="34" charset="0"/>
              <a:buChar char="•"/>
              <a:defRPr/>
            </a:pPr>
            <a:r>
              <a:rPr lang="en-AU">
                <a:latin typeface="Cambria" panose="02040503050406030204" pitchFamily="18" charset="0"/>
                <a:ea typeface="Cambria" panose="02040503050406030204" pitchFamily="18" charset="0"/>
                <a:cs typeface="ＭＳ Ｐゴシック" charset="0"/>
              </a:rPr>
              <a:t>wild crustaceans.</a:t>
            </a:r>
            <a:endParaRPr lang="en-AU" sz="2100" b="1">
              <a:solidFill>
                <a:srgbClr val="002850"/>
              </a:solidFill>
              <a:latin typeface="Cambria" charset="0"/>
              <a:cs typeface="ＭＳ Ｐゴシック" charset="0"/>
            </a:endParaRPr>
          </a:p>
          <a:p>
            <a:pPr marL="285750" indent="-285750" eaLnBrk="1" hangingPunct="1">
              <a:lnSpc>
                <a:spcPts val="2300"/>
              </a:lnSpc>
              <a:spcAft>
                <a:spcPts val="1000"/>
              </a:spcAft>
              <a:buFont typeface="Arial" panose="020B0604020202020204" pitchFamily="34" charset="0"/>
              <a:buChar char="•"/>
              <a:defRPr/>
            </a:pPr>
            <a:endParaRPr lang="en-AU">
              <a:latin typeface="Cambria" charset="0"/>
            </a:endParaRPr>
          </a:p>
          <a:p>
            <a:pPr eaLnBrk="1" hangingPunct="1">
              <a:lnSpc>
                <a:spcPts val="2300"/>
              </a:lnSpc>
              <a:spcAft>
                <a:spcPts val="1000"/>
              </a:spcAft>
              <a:defRPr/>
            </a:pPr>
            <a:endParaRPr lang="en-AU">
              <a:latin typeface="Cambria" charset="0"/>
            </a:endParaRPr>
          </a:p>
          <a:p>
            <a:pPr eaLnBrk="1" hangingPunct="1">
              <a:lnSpc>
                <a:spcPts val="2300"/>
              </a:lnSpc>
              <a:spcAft>
                <a:spcPts val="1000"/>
              </a:spcAft>
              <a:defRPr/>
            </a:pPr>
            <a:endParaRPr lang="en-AU">
              <a:latin typeface="Cambria" charset="0"/>
            </a:endParaRPr>
          </a:p>
        </p:txBody>
      </p:sp>
      <p:pic>
        <p:nvPicPr>
          <p:cNvPr id="30723" name="Picture 6" descr="A picture of a prawn farm">
            <a:extLst>
              <a:ext uri="{FF2B5EF4-FFF2-40B4-BE49-F238E27FC236}">
                <a16:creationId xmlns:a16="http://schemas.microsoft.com/office/drawing/2014/main" id="{A251578F-3F19-450F-AD8A-FE981C11B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3" y="3190875"/>
            <a:ext cx="384968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descr="a picture of an indoor aquatic recirculation system">
            <a:extLst>
              <a:ext uri="{FF2B5EF4-FFF2-40B4-BE49-F238E27FC236}">
                <a16:creationId xmlns:a16="http://schemas.microsoft.com/office/drawing/2014/main" id="{34199733-727F-47FA-AA01-69676E61B6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3190875"/>
            <a:ext cx="32035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A picture of crabs">
            <a:extLst>
              <a:ext uri="{FF2B5EF4-FFF2-40B4-BE49-F238E27FC236}">
                <a16:creationId xmlns:a16="http://schemas.microsoft.com/office/drawing/2014/main" id="{A1583A16-E1E1-4CBA-8778-AF78ECB552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01025" y="3190875"/>
            <a:ext cx="3605213"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4">
            <a:extLst>
              <a:ext uri="{FF2B5EF4-FFF2-40B4-BE49-F238E27FC236}">
                <a16:creationId xmlns:a16="http://schemas.microsoft.com/office/drawing/2014/main" id="{35C72BE8-40CD-4644-BDD6-E94E62FCDA3B}"/>
              </a:ext>
            </a:extLst>
          </p:cNvPr>
          <p:cNvSpPr txBox="1">
            <a:spLocks noChangeArrowheads="1"/>
          </p:cNvSpPr>
          <p:nvPr/>
        </p:nvSpPr>
        <p:spPr bwMode="auto">
          <a:xfrm>
            <a:off x="8201025" y="5597525"/>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000">
                <a:latin typeface="Calibri" panose="020F0502020204030204" pitchFamily="34" charset="0"/>
                <a:cs typeface="Calibri" panose="020F0502020204030204" pitchFamily="34" charset="0"/>
              </a:rPr>
              <a:t>Source: shutterstock.com</a:t>
            </a:r>
            <a:endParaRPr lang="en-AU" altLang="en-US" sz="1000"/>
          </a:p>
        </p:txBody>
      </p:sp>
      <p:grpSp>
        <p:nvGrpSpPr>
          <p:cNvPr id="16" name="Group 11">
            <a:extLst>
              <a:ext uri="{FF2B5EF4-FFF2-40B4-BE49-F238E27FC236}">
                <a16:creationId xmlns:a16="http://schemas.microsoft.com/office/drawing/2014/main" id="{81F819C2-5735-4F45-9D85-C3A7CBC5CF83}"/>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7" name="Title 1">
              <a:extLst>
                <a:ext uri="{FF2B5EF4-FFF2-40B4-BE49-F238E27FC236}">
                  <a16:creationId xmlns:a16="http://schemas.microsoft.com/office/drawing/2014/main" id="{3C693BF3-4225-4338-ABFD-6D85C9B69FAF}"/>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8" name="Straight Connector 17">
              <a:extLst>
                <a:ext uri="{FF2B5EF4-FFF2-40B4-BE49-F238E27FC236}">
                  <a16:creationId xmlns:a16="http://schemas.microsoft.com/office/drawing/2014/main" id="{C9BF1561-94B7-475C-9A28-E834B6750207}"/>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D244C5CC-51F2-4A9F-BA42-11169324456F}"/>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20" name="Straight Connector 19">
              <a:extLst>
                <a:ext uri="{FF2B5EF4-FFF2-40B4-BE49-F238E27FC236}">
                  <a16:creationId xmlns:a16="http://schemas.microsoft.com/office/drawing/2014/main" id="{555AB981-E760-4786-ADCB-D3B92557FAA4}"/>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D7E1B2BA-B7BD-4754-A536-8C87166C84D0}"/>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14</a:t>
              </a:fld>
              <a:endParaRPr lang="en-GB" altLang="en-US" sz="900">
                <a:latin typeface="Calibri" panose="020F0502020204030204" pitchFamily="34" charset="0"/>
              </a:endParaRPr>
            </a:p>
          </p:txBody>
        </p:sp>
        <p:cxnSp>
          <p:nvCxnSpPr>
            <p:cNvPr id="22" name="Straight Connector 21">
              <a:extLst>
                <a:ext uri="{FF2B5EF4-FFF2-40B4-BE49-F238E27FC236}">
                  <a16:creationId xmlns:a16="http://schemas.microsoft.com/office/drawing/2014/main" id="{4B60CABC-33C5-47A2-84FA-E38F07207CE3}"/>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F6486D7-77FC-409C-A8DC-FDBF0D5ED1D7}"/>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Title 1">
              <a:extLst>
                <a:ext uri="{FF2B5EF4-FFF2-40B4-BE49-F238E27FC236}">
                  <a16:creationId xmlns:a16="http://schemas.microsoft.com/office/drawing/2014/main" id="{7BD1E21B-629A-4472-8DF1-16920D564648}"/>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4">
            <a:extLst>
              <a:ext uri="{FF2B5EF4-FFF2-40B4-BE49-F238E27FC236}">
                <a16:creationId xmlns:a16="http://schemas.microsoft.com/office/drawing/2014/main" id="{AE878B9A-D360-4913-8241-F636B799A91C}"/>
              </a:ext>
            </a:extLst>
          </p:cNvPr>
          <p:cNvSpPr txBox="1">
            <a:spLocks noGrp="1" noChangeArrowheads="1"/>
          </p:cNvSpPr>
          <p:nvPr>
            <p:ph type="title" idx="4294967295"/>
          </p:nvPr>
        </p:nvSpPr>
        <p:spPr bwMode="auto">
          <a:xfrm>
            <a:off x="219075" y="136856"/>
            <a:ext cx="11525250"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rgbClr val="002850"/>
              </a:buClr>
              <a:buSzTx/>
              <a:buFontTx/>
              <a:buNone/>
              <a:tabLst/>
              <a:defRPr/>
            </a:pPr>
            <a:r>
              <a:rPr kumimoji="0" lang="en-AU" altLang="en-US" sz="2000" b="1" i="0" u="none" strike="noStrike" kern="1200" cap="none" spc="0" normalizeH="0" baseline="0" noProof="0">
                <a:ln>
                  <a:noFill/>
                </a:ln>
                <a:solidFill>
                  <a:srgbClr val="002850"/>
                </a:solidFill>
                <a:effectLst/>
                <a:uLnTx/>
                <a:uFillTx/>
                <a:latin typeface="Cambria" panose="02040503050406030204" pitchFamily="18" charset="0"/>
                <a:ea typeface="ＭＳ Ｐゴシック" panose="020B0600070205080204" pitchFamily="34" charset="-128"/>
                <a:cs typeface="+mn-cs"/>
              </a:rPr>
              <a:t>Identification of exposure pathways and estimation of partial likelihood of exposure</a:t>
            </a:r>
          </a:p>
        </p:txBody>
      </p:sp>
      <p:pic>
        <p:nvPicPr>
          <p:cNvPr id="4" name="Picture 3" descr="Diagram of the exposure pathways.&#10;Identifies major exposure pathways, minor exposure pathways and illegal exposure pathways. Shows three exposure groups.">
            <a:extLst>
              <a:ext uri="{FF2B5EF4-FFF2-40B4-BE49-F238E27FC236}">
                <a16:creationId xmlns:a16="http://schemas.microsoft.com/office/drawing/2014/main" id="{B7DB6181-ED31-47AD-B040-B831A2ADF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375" y="536906"/>
            <a:ext cx="9747250" cy="62039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23486CB-897B-41A8-88CD-C8A01322C8EA}"/>
              </a:ext>
            </a:extLst>
          </p:cNvPr>
          <p:cNvSpPr txBox="1">
            <a:spLocks noGrp="1"/>
          </p:cNvSpPr>
          <p:nvPr>
            <p:ph type="title" idx="4294967295"/>
          </p:nvPr>
        </p:nvSpPr>
        <p:spPr bwMode="auto">
          <a:xfrm>
            <a:off x="543600" y="727200"/>
            <a:ext cx="5629570"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2.3 Consequence assessment</a:t>
            </a:r>
          </a:p>
        </p:txBody>
      </p:sp>
      <p:sp>
        <p:nvSpPr>
          <p:cNvPr id="23" name="TextBox 22">
            <a:extLst>
              <a:ext uri="{FF2B5EF4-FFF2-40B4-BE49-F238E27FC236}">
                <a16:creationId xmlns:a16="http://schemas.microsoft.com/office/drawing/2014/main" id="{9405CA92-6BA9-40ED-AE01-29EC6ED51739}"/>
              </a:ext>
            </a:extLst>
          </p:cNvPr>
          <p:cNvSpPr txBox="1"/>
          <p:nvPr/>
        </p:nvSpPr>
        <p:spPr>
          <a:xfrm>
            <a:off x="469169" y="1371622"/>
            <a:ext cx="6097772" cy="630942"/>
          </a:xfrm>
          <a:prstGeom prst="rect">
            <a:avLst/>
          </a:prstGeom>
          <a:noFill/>
        </p:spPr>
        <p:txBody>
          <a:bodyPr wrap="square">
            <a:spAutoFit/>
          </a:bodyPr>
          <a:lstStyle/>
          <a:p>
            <a:pPr eaLnBrk="1" hangingPunct="1">
              <a:lnSpc>
                <a:spcPts val="2100"/>
              </a:lnSpc>
              <a:spcAft>
                <a:spcPts val="400"/>
              </a:spcAft>
              <a:buClr>
                <a:srgbClr val="002850"/>
              </a:buClr>
              <a:defRPr/>
            </a:pPr>
            <a:r>
              <a:rPr lang="en-AU" sz="1800" b="1">
                <a:solidFill>
                  <a:srgbClr val="002850"/>
                </a:solidFill>
                <a:latin typeface="Cambria" charset="0"/>
              </a:rPr>
              <a:t>The third step in the risk assessment process is the consequence assessment </a:t>
            </a:r>
          </a:p>
        </p:txBody>
      </p:sp>
      <p:sp>
        <p:nvSpPr>
          <p:cNvPr id="2" name="Content Placeholder 3">
            <a:extLst>
              <a:ext uri="{FF2B5EF4-FFF2-40B4-BE49-F238E27FC236}">
                <a16:creationId xmlns:a16="http://schemas.microsoft.com/office/drawing/2014/main" id="{4682F8D9-D6F3-4ABB-9E9B-64BE328086E4}"/>
              </a:ext>
            </a:extLst>
          </p:cNvPr>
          <p:cNvSpPr txBox="1">
            <a:spLocks/>
          </p:cNvSpPr>
          <p:nvPr/>
        </p:nvSpPr>
        <p:spPr bwMode="auto">
          <a:xfrm>
            <a:off x="543600" y="2297737"/>
            <a:ext cx="9862773" cy="3794719"/>
          </a:xfrm>
          <a:prstGeom prst="rect">
            <a:avLst/>
          </a:prstGeom>
          <a:noFill/>
          <a:ln>
            <a:noFill/>
          </a:ln>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buClr>
                <a:srgbClr val="002850"/>
              </a:buClr>
              <a:defRPr/>
            </a:pPr>
            <a:r>
              <a:rPr lang="en-AU">
                <a:latin typeface="Cambria" charset="0"/>
              </a:rPr>
              <a:t>The consequence assessment describes</a:t>
            </a:r>
            <a:r>
              <a:rPr lang="en-AU">
                <a:latin typeface="Cambria" panose="02040503050406030204" pitchFamily="18" charset="0"/>
                <a:ea typeface="Cambria" panose="02040503050406030204" pitchFamily="18" charset="0"/>
              </a:rPr>
              <a:t> the potential consequences of a given exposure, and estimates the probability of them occurring.</a:t>
            </a:r>
          </a:p>
          <a:p>
            <a:pPr>
              <a:buClr>
                <a:srgbClr val="002850"/>
              </a:buClr>
              <a:defRPr/>
            </a:pPr>
            <a:endParaRPr lang="en-AU">
              <a:latin typeface="Cambria" panose="02040503050406030204" pitchFamily="18" charset="0"/>
              <a:ea typeface="Cambria" panose="02040503050406030204" pitchFamily="18" charset="0"/>
            </a:endParaRPr>
          </a:p>
          <a:p>
            <a:pPr marL="0" lvl="1" indent="0" eaLnBrk="1" hangingPunct="1">
              <a:lnSpc>
                <a:spcPts val="2300"/>
              </a:lnSpc>
              <a:spcAft>
                <a:spcPts val="1000"/>
              </a:spcAft>
              <a:buClr>
                <a:schemeClr val="accent1"/>
              </a:buClr>
              <a:defRPr/>
            </a:pPr>
            <a:r>
              <a:rPr lang="en-AU">
                <a:latin typeface="Cambria" panose="02040503050406030204" pitchFamily="18" charset="0"/>
              </a:rPr>
              <a:t>To undertake the consequence assessment we:</a:t>
            </a:r>
          </a:p>
          <a:p>
            <a:pPr marL="285750" lvl="1" eaLnBrk="1" hangingPunct="1">
              <a:lnSpc>
                <a:spcPts val="2300"/>
              </a:lnSpc>
              <a:spcAft>
                <a:spcPts val="1000"/>
              </a:spcAft>
              <a:buClr>
                <a:schemeClr val="accent1"/>
              </a:buClr>
              <a:buFont typeface="Arial" panose="020B0604020202020204" pitchFamily="34" charset="0"/>
              <a:buChar char="•"/>
              <a:defRPr/>
            </a:pPr>
            <a:r>
              <a:rPr lang="en-AU">
                <a:latin typeface="Cambria" charset="0"/>
              </a:rPr>
              <a:t>identified a likely outbreak scenario</a:t>
            </a:r>
          </a:p>
          <a:p>
            <a:pPr marL="285750" lvl="1" eaLnBrk="1" hangingPunct="1">
              <a:lnSpc>
                <a:spcPts val="2300"/>
              </a:lnSpc>
              <a:spcAft>
                <a:spcPts val="1000"/>
              </a:spcAft>
              <a:buClr>
                <a:schemeClr val="accent1"/>
              </a:buClr>
              <a:buFont typeface="Arial" panose="020B0604020202020204" pitchFamily="34" charset="0"/>
              <a:buChar char="•"/>
              <a:defRPr/>
            </a:pPr>
            <a:r>
              <a:rPr lang="en-AU">
                <a:latin typeface="Cambria" charset="0"/>
              </a:rPr>
              <a:t>estimated the partial likelihood of establishment and spread</a:t>
            </a:r>
          </a:p>
          <a:p>
            <a:pPr marL="285750" lvl="1" eaLnBrk="1" hangingPunct="1">
              <a:lnSpc>
                <a:spcPts val="2300"/>
              </a:lnSpc>
              <a:spcAft>
                <a:spcPts val="1000"/>
              </a:spcAft>
              <a:buClr>
                <a:schemeClr val="accent1"/>
              </a:buClr>
              <a:buFont typeface="Arial" panose="020B0604020202020204" pitchFamily="34" charset="0"/>
              <a:buChar char="•"/>
              <a:defRPr/>
            </a:pPr>
            <a:r>
              <a:rPr lang="en-AU">
                <a:latin typeface="Cambria" charset="0"/>
              </a:rPr>
              <a:t>determined the overall impact of establishment and spread</a:t>
            </a:r>
          </a:p>
          <a:p>
            <a:pPr marL="285750" lvl="1" eaLnBrk="1" hangingPunct="1">
              <a:lnSpc>
                <a:spcPts val="2300"/>
              </a:lnSpc>
              <a:spcAft>
                <a:spcPts val="1000"/>
              </a:spcAft>
              <a:buClr>
                <a:schemeClr val="accent1"/>
              </a:buClr>
              <a:buFont typeface="Arial" panose="020B0604020202020204" pitchFamily="34" charset="0"/>
              <a:buChar char="•"/>
              <a:defRPr/>
            </a:pPr>
            <a:r>
              <a:rPr lang="en-AU">
                <a:latin typeface="Cambria" charset="0"/>
              </a:rPr>
              <a:t>determined the likely consequences of the outbreak scenario.</a:t>
            </a:r>
          </a:p>
          <a:p>
            <a:pPr marL="0" lvl="1" indent="0" eaLnBrk="1" hangingPunct="1">
              <a:lnSpc>
                <a:spcPts val="2300"/>
              </a:lnSpc>
              <a:spcAft>
                <a:spcPts val="1000"/>
              </a:spcAft>
              <a:buClr>
                <a:schemeClr val="accent1"/>
              </a:buClr>
              <a:defRPr/>
            </a:pPr>
            <a:r>
              <a:rPr lang="en-AU" altLang="en-US">
                <a:latin typeface="Cambria" panose="02040503050406030204" pitchFamily="18" charset="0"/>
              </a:rPr>
              <a:t>The likely consequences of the outbreak scenario for each hazard were expressed as:</a:t>
            </a:r>
          </a:p>
          <a:p>
            <a:pPr marL="285750" lvl="1" eaLnBrk="1" hangingPunct="1">
              <a:lnSpc>
                <a:spcPts val="2300"/>
              </a:lnSpc>
              <a:spcAft>
                <a:spcPts val="1000"/>
              </a:spcAft>
              <a:buClr>
                <a:schemeClr val="accent1"/>
              </a:buClr>
              <a:buFont typeface="Arial" panose="020B0604020202020204" pitchFamily="34" charset="0"/>
              <a:buChar char="•"/>
              <a:defRPr/>
            </a:pPr>
            <a:r>
              <a:rPr lang="en-AU">
                <a:latin typeface="Cambria" charset="0"/>
              </a:rPr>
              <a:t>extreme, high, moderate, low, very low or negligible. </a:t>
            </a:r>
          </a:p>
          <a:p>
            <a:pPr marL="0" lvl="1" indent="0" eaLnBrk="1" hangingPunct="1">
              <a:lnSpc>
                <a:spcPts val="2300"/>
              </a:lnSpc>
              <a:spcAft>
                <a:spcPts val="1000"/>
              </a:spcAft>
              <a:buClr>
                <a:schemeClr val="accent1"/>
              </a:buClr>
              <a:defRPr/>
            </a:pPr>
            <a:endParaRPr lang="en-AU">
              <a:latin typeface="Cambria" charset="0"/>
            </a:endParaRPr>
          </a:p>
        </p:txBody>
      </p:sp>
      <p:grpSp>
        <p:nvGrpSpPr>
          <p:cNvPr id="14" name="Group 11">
            <a:extLst>
              <a:ext uri="{FF2B5EF4-FFF2-40B4-BE49-F238E27FC236}">
                <a16:creationId xmlns:a16="http://schemas.microsoft.com/office/drawing/2014/main" id="{C26E7876-223B-40B0-881F-E6BD6358FA31}"/>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5" name="Title 1">
              <a:extLst>
                <a:ext uri="{FF2B5EF4-FFF2-40B4-BE49-F238E27FC236}">
                  <a16:creationId xmlns:a16="http://schemas.microsoft.com/office/drawing/2014/main" id="{D766D230-3350-45DF-A877-2A93862EE3DC}"/>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6" name="Straight Connector 15">
              <a:extLst>
                <a:ext uri="{FF2B5EF4-FFF2-40B4-BE49-F238E27FC236}">
                  <a16:creationId xmlns:a16="http://schemas.microsoft.com/office/drawing/2014/main" id="{6B24DCC5-2B21-4033-BA65-9FF5E407E0A4}"/>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E0719752-89CD-4C43-8634-E0C03F6D0219}"/>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18" name="Straight Connector 17">
              <a:extLst>
                <a:ext uri="{FF2B5EF4-FFF2-40B4-BE49-F238E27FC236}">
                  <a16:creationId xmlns:a16="http://schemas.microsoft.com/office/drawing/2014/main" id="{898690A1-3CEF-4304-BE00-99D840E11994}"/>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AC691207-7BB5-442B-81B0-5534C37D688A}"/>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16</a:t>
              </a:fld>
              <a:endParaRPr lang="en-GB" altLang="en-US" sz="900">
                <a:latin typeface="Calibri" panose="020F0502020204030204" pitchFamily="34" charset="0"/>
              </a:endParaRPr>
            </a:p>
          </p:txBody>
        </p:sp>
        <p:cxnSp>
          <p:nvCxnSpPr>
            <p:cNvPr id="20" name="Straight Connector 19">
              <a:extLst>
                <a:ext uri="{FF2B5EF4-FFF2-40B4-BE49-F238E27FC236}">
                  <a16:creationId xmlns:a16="http://schemas.microsoft.com/office/drawing/2014/main" id="{EE914F2D-FFE6-4B6C-98D9-15099B33CC2F}"/>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D6DB02C-8995-45A4-803F-EA962B47829E}"/>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12E9247A-8C89-4859-BDCA-3FE6754D2DC1}"/>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pic>
        <p:nvPicPr>
          <p:cNvPr id="4" name="Picture 3">
            <a:extLst>
              <a:ext uri="{FF2B5EF4-FFF2-40B4-BE49-F238E27FC236}">
                <a16:creationId xmlns:a16="http://schemas.microsoft.com/office/drawing/2014/main" id="{48B08413-0B20-4A7E-A749-CE1F2EA6A7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82" y="0"/>
            <a:ext cx="5400918" cy="22541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50585EC9-9356-445F-8E5D-3DB3F83CB71B}"/>
              </a:ext>
            </a:extLst>
          </p:cNvPr>
          <p:cNvSpPr txBox="1">
            <a:spLocks noGrp="1"/>
          </p:cNvSpPr>
          <p:nvPr>
            <p:ph type="title" idx="4294967295"/>
          </p:nvPr>
        </p:nvSpPr>
        <p:spPr bwMode="auto">
          <a:xfrm>
            <a:off x="543600" y="431800"/>
            <a:ext cx="9886950" cy="273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100"/>
              </a:lnSpc>
              <a:spcBef>
                <a:spcPct val="0"/>
              </a:spcBef>
              <a:spcAft>
                <a:spcPct val="0"/>
              </a:spcAft>
              <a:buClrTx/>
              <a:buSzTx/>
              <a:buFontTx/>
              <a:buNone/>
              <a:tabLst/>
              <a:defRPr/>
            </a:pPr>
            <a:r>
              <a:rPr kumimoji="0" lang="en-AU" altLang="en-US" sz="2100" b="1" i="0" u="none" strike="noStrike" kern="1200" cap="none" spc="0" normalizeH="0" baseline="0" noProof="0">
                <a:ln>
                  <a:noFill/>
                </a:ln>
                <a:solidFill>
                  <a:srgbClr val="002850"/>
                </a:solidFill>
                <a:effectLst/>
                <a:uLnTx/>
                <a:uFillTx/>
                <a:latin typeface="Cambria" panose="02040503050406030204" pitchFamily="18" charset="0"/>
                <a:ea typeface="ＭＳ Ｐゴシック" panose="020B0600070205080204" pitchFamily="34" charset="-128"/>
                <a:cs typeface="+mn-cs"/>
              </a:rPr>
              <a:t>Determining the overall consequences of establishment and spread</a:t>
            </a:r>
            <a:endParaRPr kumimoji="0" lang="en-US" altLang="en-US" sz="2100" b="1" i="0" u="none" strike="noStrike" kern="1200" cap="none" spc="0" normalizeH="0" baseline="0" noProof="0">
              <a:ln>
                <a:noFill/>
              </a:ln>
              <a:solidFill>
                <a:srgbClr val="002850"/>
              </a:solidFill>
              <a:effectLst/>
              <a:uLnTx/>
              <a:uFillTx/>
              <a:latin typeface="Cambria" panose="02040503050406030204" pitchFamily="18" charset="0"/>
              <a:ea typeface="ＭＳ Ｐゴシック" panose="020B0600070205080204" pitchFamily="34" charset="-128"/>
              <a:cs typeface="+mn-cs"/>
            </a:endParaRPr>
          </a:p>
        </p:txBody>
      </p:sp>
      <p:sp>
        <p:nvSpPr>
          <p:cNvPr id="36867" name="Content Placeholder 3">
            <a:extLst>
              <a:ext uri="{FF2B5EF4-FFF2-40B4-BE49-F238E27FC236}">
                <a16:creationId xmlns:a16="http://schemas.microsoft.com/office/drawing/2014/main" id="{DA3620FF-1566-47F3-8288-3B93629A5E0B}"/>
              </a:ext>
            </a:extLst>
          </p:cNvPr>
          <p:cNvSpPr txBox="1">
            <a:spLocks/>
          </p:cNvSpPr>
          <p:nvPr/>
        </p:nvSpPr>
        <p:spPr bwMode="auto">
          <a:xfrm>
            <a:off x="543600" y="838090"/>
            <a:ext cx="9706181"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102870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002850"/>
              </a:buClr>
              <a:buFont typeface="Arial" panose="020B0604020202020204" pitchFamily="34" charset="0"/>
              <a:buChar char="•"/>
            </a:pPr>
            <a:r>
              <a:rPr lang="en-AU" altLang="en-US">
                <a:latin typeface="Cambria" panose="02040503050406030204" pitchFamily="18" charset="0"/>
              </a:rPr>
              <a:t>Outbreak scenario</a:t>
            </a:r>
          </a:p>
          <a:p>
            <a:pPr lvl="1">
              <a:buClr>
                <a:srgbClr val="002850"/>
              </a:buClr>
              <a:buFont typeface="Wingdings" panose="05000000000000000000" pitchFamily="2" charset="2"/>
              <a:buChar char="§"/>
            </a:pPr>
            <a:r>
              <a:rPr lang="en-AU" altLang="en-US">
                <a:latin typeface="Cambria" panose="02040503050406030204" pitchFamily="18" charset="0"/>
              </a:rPr>
              <a:t>‘the hazard establishes in the directly exposed population and spreads to wild and farmed populations, is not eradicated, becomes endemic in Australia and eventually spreads to its natural geographical limits’.</a:t>
            </a:r>
          </a:p>
          <a:p>
            <a:pPr>
              <a:buFont typeface="Arial" panose="020B0604020202020204" pitchFamily="34" charset="0"/>
              <a:buChar char="•"/>
            </a:pPr>
            <a:endParaRPr lang="en-AU" altLang="en-US">
              <a:latin typeface="Cambria" panose="02040503050406030204" pitchFamily="18" charset="0"/>
            </a:endParaRPr>
          </a:p>
          <a:p>
            <a:pPr>
              <a:buFont typeface="Arial" panose="020B0604020202020204" pitchFamily="34" charset="0"/>
              <a:buChar char="•"/>
            </a:pPr>
            <a:endParaRPr lang="en-AU" altLang="en-US">
              <a:latin typeface="Cambria" panose="02040503050406030204" pitchFamily="18" charset="0"/>
            </a:endParaRPr>
          </a:p>
          <a:p>
            <a:pPr>
              <a:buClr>
                <a:srgbClr val="002850"/>
              </a:buClr>
              <a:buFont typeface="Arial" panose="020B0604020202020204" pitchFamily="34" charset="0"/>
              <a:buChar char="•"/>
            </a:pPr>
            <a:r>
              <a:rPr lang="en-AU" altLang="en-US">
                <a:latin typeface="Cambria" panose="02040503050406030204" pitchFamily="18" charset="0"/>
              </a:rPr>
              <a:t>The partial likelihood of establishment and spread (PLES) is estimated for each of the 3 exposure groups. </a:t>
            </a:r>
          </a:p>
          <a:p>
            <a:pPr lvl="1">
              <a:buClr>
                <a:srgbClr val="002850"/>
              </a:buClr>
              <a:buFont typeface="Wingdings" panose="05000000000000000000" pitchFamily="2" charset="2"/>
              <a:buChar char="§"/>
            </a:pPr>
            <a:r>
              <a:rPr lang="en-AU" altLang="en-US">
                <a:latin typeface="Cambria" panose="02040503050406030204" pitchFamily="18" charset="0"/>
              </a:rPr>
              <a:t>How likely is it that one index case will result in the hazard establishing and spreading to the other exposure groups and eventually to its natural geographic limits.</a:t>
            </a:r>
          </a:p>
          <a:p>
            <a:pPr>
              <a:buFont typeface="Arial" panose="020B0604020202020204" pitchFamily="34" charset="0"/>
              <a:buChar char="•"/>
            </a:pPr>
            <a:endParaRPr lang="en-AU" altLang="en-US">
              <a:latin typeface="Cambria" panose="02040503050406030204" pitchFamily="18" charset="0"/>
            </a:endParaRPr>
          </a:p>
          <a:p>
            <a:pPr>
              <a:buClr>
                <a:srgbClr val="002850"/>
              </a:buClr>
              <a:buFont typeface="Arial" panose="020B0604020202020204" pitchFamily="34" charset="0"/>
              <a:buChar char="•"/>
            </a:pPr>
            <a:r>
              <a:rPr lang="en-AU" altLang="en-US">
                <a:latin typeface="Cambria" panose="02040503050406030204" pitchFamily="18" charset="0"/>
              </a:rPr>
              <a:t>Overall impact of establishment and spread is estimated across the exposure groups.</a:t>
            </a:r>
          </a:p>
          <a:p>
            <a:pPr lvl="1">
              <a:buClr>
                <a:srgbClr val="002850"/>
              </a:buClr>
              <a:buFont typeface="Wingdings" panose="05000000000000000000" pitchFamily="2" charset="2"/>
              <a:buChar char="§"/>
            </a:pPr>
            <a:r>
              <a:rPr lang="en-AU" altLang="en-US">
                <a:latin typeface="Cambria" panose="02040503050406030204" pitchFamily="18" charset="0"/>
              </a:rPr>
              <a:t>What will be the biological, economic and environmental impacts associated with the outbreak scenario occurring.  </a:t>
            </a:r>
          </a:p>
          <a:p>
            <a:pPr lvl="1">
              <a:buClr>
                <a:srgbClr val="002850"/>
              </a:buClr>
              <a:buFont typeface="Wingdings" panose="05000000000000000000" pitchFamily="2" charset="2"/>
              <a:buChar char="§"/>
            </a:pPr>
            <a:endParaRPr lang="en-AU" altLang="en-US">
              <a:latin typeface="Cambria" panose="02040503050406030204" pitchFamily="18" charset="0"/>
            </a:endParaRPr>
          </a:p>
          <a:p>
            <a:pPr lvl="1">
              <a:buClr>
                <a:srgbClr val="002850"/>
              </a:buClr>
              <a:buFont typeface="Wingdings" panose="05000000000000000000" pitchFamily="2" charset="2"/>
              <a:buChar char="§"/>
            </a:pPr>
            <a:endParaRPr lang="en-AU" altLang="en-US">
              <a:latin typeface="Cambria" panose="02040503050406030204" pitchFamily="18" charset="0"/>
            </a:endParaRPr>
          </a:p>
          <a:p>
            <a:pPr>
              <a:buClr>
                <a:srgbClr val="002850"/>
              </a:buClr>
              <a:buFont typeface="Arial" panose="020B0604020202020204" pitchFamily="34" charset="0"/>
              <a:buChar char="•"/>
            </a:pPr>
            <a:r>
              <a:rPr lang="en-AU" altLang="en-US">
                <a:latin typeface="Cambria" panose="02040503050406030204" pitchFamily="18" charset="0"/>
              </a:rPr>
              <a:t>Likely consequences of the outbreak scenario.</a:t>
            </a:r>
          </a:p>
          <a:p>
            <a:pPr lvl="1">
              <a:buClr>
                <a:srgbClr val="002850"/>
              </a:buClr>
              <a:buFont typeface="Wingdings" panose="05000000000000000000" pitchFamily="2" charset="2"/>
              <a:buChar char="§"/>
            </a:pPr>
            <a:r>
              <a:rPr lang="en-AU" altLang="en-US">
                <a:latin typeface="Cambria" panose="02040503050406030204" pitchFamily="18" charset="0"/>
              </a:rPr>
              <a:t>Determined by combining the overall impact with the partial likelihood of establishment and spread for each exposure group.</a:t>
            </a:r>
          </a:p>
        </p:txBody>
      </p:sp>
      <p:grpSp>
        <p:nvGrpSpPr>
          <p:cNvPr id="14" name="Group 11">
            <a:extLst>
              <a:ext uri="{FF2B5EF4-FFF2-40B4-BE49-F238E27FC236}">
                <a16:creationId xmlns:a16="http://schemas.microsoft.com/office/drawing/2014/main" id="{020CC3DB-7475-45AD-850F-46CA6D5ED897}"/>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5" name="Title 1">
              <a:extLst>
                <a:ext uri="{FF2B5EF4-FFF2-40B4-BE49-F238E27FC236}">
                  <a16:creationId xmlns:a16="http://schemas.microsoft.com/office/drawing/2014/main" id="{5D0D8D64-4DED-4F86-A7B3-E094AC7ACDB8}"/>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6" name="Straight Connector 15">
              <a:extLst>
                <a:ext uri="{FF2B5EF4-FFF2-40B4-BE49-F238E27FC236}">
                  <a16:creationId xmlns:a16="http://schemas.microsoft.com/office/drawing/2014/main" id="{32033413-17F1-461E-B23D-B07E07DC0AB3}"/>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29A43E28-907B-4572-9ED1-15CE75FE5E53}"/>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18" name="Straight Connector 17">
              <a:extLst>
                <a:ext uri="{FF2B5EF4-FFF2-40B4-BE49-F238E27FC236}">
                  <a16:creationId xmlns:a16="http://schemas.microsoft.com/office/drawing/2014/main" id="{A008286C-705D-4C25-AF70-FF0F0F728940}"/>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8AE65A8F-3337-43CF-8FE6-5B5DB3E37338}"/>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17</a:t>
              </a:fld>
              <a:endParaRPr lang="en-GB" altLang="en-US" sz="900">
                <a:latin typeface="Calibri" panose="020F0502020204030204" pitchFamily="34" charset="0"/>
              </a:endParaRPr>
            </a:p>
          </p:txBody>
        </p:sp>
        <p:cxnSp>
          <p:nvCxnSpPr>
            <p:cNvPr id="20" name="Straight Connector 19">
              <a:extLst>
                <a:ext uri="{FF2B5EF4-FFF2-40B4-BE49-F238E27FC236}">
                  <a16:creationId xmlns:a16="http://schemas.microsoft.com/office/drawing/2014/main" id="{DCC31FEA-AB3A-4F28-AEE2-1E40386F1EA3}"/>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1864BE9-03F2-42B6-A1D4-8E6A9C6577E4}"/>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0DE16E40-E0EA-46BA-8274-01E521C0B2DE}"/>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pic>
        <p:nvPicPr>
          <p:cNvPr id="23" name="Graphic 3">
            <a:extLst>
              <a:ext uri="{FF2B5EF4-FFF2-40B4-BE49-F238E27FC236}">
                <a16:creationId xmlns:a16="http://schemas.microsoft.com/office/drawing/2014/main" id="{02A65862-1816-4F55-AAB4-111F615E69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8582" y="93369"/>
            <a:ext cx="2227225" cy="198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22FC1F-8742-429A-8DE1-5D096298B8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911" y="-13365"/>
            <a:ext cx="5502493" cy="2296495"/>
          </a:xfrm>
          <a:prstGeom prst="rect">
            <a:avLst/>
          </a:prstGeom>
        </p:spPr>
      </p:pic>
      <p:sp>
        <p:nvSpPr>
          <p:cNvPr id="38914" name="Title 1">
            <a:extLst>
              <a:ext uri="{FF2B5EF4-FFF2-40B4-BE49-F238E27FC236}">
                <a16:creationId xmlns:a16="http://schemas.microsoft.com/office/drawing/2014/main" id="{7BBFF4D1-3E93-49B6-8334-58F8182DB98B}"/>
              </a:ext>
            </a:extLst>
          </p:cNvPr>
          <p:cNvSpPr txBox="1">
            <a:spLocks noGrp="1"/>
          </p:cNvSpPr>
          <p:nvPr>
            <p:ph type="title" idx="4294967295"/>
          </p:nvPr>
        </p:nvSpPr>
        <p:spPr bwMode="auto">
          <a:xfrm>
            <a:off x="543600" y="1170141"/>
            <a:ext cx="3939188"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AU"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2.4 Risk estimation</a:t>
            </a:r>
          </a:p>
        </p:txBody>
      </p:sp>
      <p:sp>
        <p:nvSpPr>
          <p:cNvPr id="38915" name="Content Placeholder 2">
            <a:extLst>
              <a:ext uri="{FF2B5EF4-FFF2-40B4-BE49-F238E27FC236}">
                <a16:creationId xmlns:a16="http://schemas.microsoft.com/office/drawing/2014/main" id="{B2AF3828-FAEF-49FF-A37E-2BBFF2BD73B6}"/>
              </a:ext>
            </a:extLst>
          </p:cNvPr>
          <p:cNvSpPr txBox="1">
            <a:spLocks/>
          </p:cNvSpPr>
          <p:nvPr/>
        </p:nvSpPr>
        <p:spPr bwMode="auto">
          <a:xfrm>
            <a:off x="543599" y="1762949"/>
            <a:ext cx="5502493" cy="62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Aft>
                <a:spcPts val="400"/>
              </a:spcAft>
            </a:pPr>
            <a:r>
              <a:rPr lang="en-AU" altLang="en-US" sz="2100" b="1">
                <a:solidFill>
                  <a:srgbClr val="002850"/>
                </a:solidFill>
                <a:latin typeface="Cambria" panose="02040503050406030204" pitchFamily="18" charset="0"/>
              </a:rPr>
              <a:t>The fourth step in the risk assessment is risk estimation</a:t>
            </a:r>
            <a:endParaRPr lang="en-US" altLang="en-US" sz="2100" b="1">
              <a:solidFill>
                <a:srgbClr val="002850"/>
              </a:solidFill>
              <a:latin typeface="Cambria" panose="02040503050406030204" pitchFamily="18" charset="0"/>
            </a:endParaRPr>
          </a:p>
        </p:txBody>
      </p:sp>
      <p:sp>
        <p:nvSpPr>
          <p:cNvPr id="2" name="Content Placeholder 3">
            <a:extLst>
              <a:ext uri="{FF2B5EF4-FFF2-40B4-BE49-F238E27FC236}">
                <a16:creationId xmlns:a16="http://schemas.microsoft.com/office/drawing/2014/main" id="{A3F8D629-879D-4147-A856-DC3F69E88F16}"/>
              </a:ext>
            </a:extLst>
          </p:cNvPr>
          <p:cNvSpPr txBox="1">
            <a:spLocks/>
          </p:cNvSpPr>
          <p:nvPr/>
        </p:nvSpPr>
        <p:spPr bwMode="auto">
          <a:xfrm>
            <a:off x="543599" y="2500139"/>
            <a:ext cx="11386123" cy="2971236"/>
          </a:xfrm>
          <a:prstGeom prst="rect">
            <a:avLst/>
          </a:prstGeom>
          <a:noFill/>
          <a:ln>
            <a:noFill/>
          </a:ln>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300"/>
              </a:lnSpc>
              <a:spcAft>
                <a:spcPts val="1000"/>
              </a:spcAft>
              <a:defRPr/>
            </a:pPr>
            <a:r>
              <a:rPr lang="en-AU">
                <a:latin typeface="Cambria" charset="0"/>
              </a:rPr>
              <a:t>Risk estimation is the integration of likelihood of entry and exposure and likely consequences to obtain the overall annual risk associated with entry, establishment and spread of a hazard. </a:t>
            </a:r>
          </a:p>
          <a:p>
            <a:pPr eaLnBrk="1" hangingPunct="1">
              <a:lnSpc>
                <a:spcPts val="2300"/>
              </a:lnSpc>
              <a:spcAft>
                <a:spcPts val="1000"/>
              </a:spcAft>
              <a:defRPr/>
            </a:pPr>
            <a:r>
              <a:rPr lang="en-AU">
                <a:latin typeface="Cambria" charset="0"/>
              </a:rPr>
              <a:t>Risk estimation:</a:t>
            </a:r>
          </a:p>
          <a:p>
            <a:pPr marL="285750" indent="-285750" eaLnBrk="1" hangingPunct="1">
              <a:lnSpc>
                <a:spcPts val="2300"/>
              </a:lnSpc>
              <a:spcAft>
                <a:spcPts val="1000"/>
              </a:spcAft>
              <a:buClr>
                <a:schemeClr val="accent1"/>
              </a:buClr>
              <a:buFont typeface="Arial" panose="020B0604020202020204" pitchFamily="34" charset="0"/>
              <a:buChar char="•"/>
              <a:defRPr/>
            </a:pPr>
            <a:r>
              <a:rPr lang="en-AU">
                <a:latin typeface="Cambria" charset="0"/>
              </a:rPr>
              <a:t>estimated the overall annual risk for the single-entry scenario (unrestricted risk)</a:t>
            </a:r>
          </a:p>
          <a:p>
            <a:pPr marL="285750" indent="-285750" eaLnBrk="1" hangingPunct="1">
              <a:lnSpc>
                <a:spcPts val="2300"/>
              </a:lnSpc>
              <a:spcAft>
                <a:spcPts val="1000"/>
              </a:spcAft>
              <a:buClr>
                <a:schemeClr val="accent1"/>
              </a:buClr>
              <a:buFont typeface="Arial" panose="020B0604020202020204" pitchFamily="34" charset="0"/>
              <a:buChar char="•"/>
              <a:defRPr/>
            </a:pPr>
            <a:r>
              <a:rPr lang="en-AU">
                <a:latin typeface="Cambria" charset="0"/>
              </a:rPr>
              <a:t>identified whether the overall annual risk achieved </a:t>
            </a:r>
            <a:r>
              <a:rPr lang="en-AU">
                <a:latin typeface="Cambria" panose="02040503050406030204" pitchFamily="18" charset="0"/>
                <a:ea typeface="Cambria" panose="02040503050406030204" pitchFamily="18" charset="0"/>
              </a:rPr>
              <a:t>Australia’s  </a:t>
            </a:r>
            <a:r>
              <a:rPr lang="en-AU">
                <a:latin typeface="Cambria" charset="0"/>
              </a:rPr>
              <a:t>ALOP.</a:t>
            </a:r>
          </a:p>
          <a:p>
            <a:pPr>
              <a:buClr>
                <a:srgbClr val="002850"/>
              </a:buClr>
              <a:defRPr/>
            </a:pPr>
            <a:r>
              <a:rPr lang="en-AU">
                <a:latin typeface="Cambria" panose="02040503050406030204" pitchFamily="18" charset="0"/>
                <a:ea typeface="Cambria" panose="02040503050406030204" pitchFamily="18" charset="0"/>
              </a:rPr>
              <a:t>The overall annual risk was reported using one of the following ratings: </a:t>
            </a:r>
          </a:p>
          <a:p>
            <a:pPr marL="285750" indent="-285750">
              <a:buClr>
                <a:srgbClr val="002850"/>
              </a:buClr>
              <a:buFont typeface="Arial" panose="020B0604020202020204" pitchFamily="34" charset="0"/>
              <a:buChar char="•"/>
              <a:defRPr/>
            </a:pPr>
            <a:r>
              <a:rPr lang="en-AU">
                <a:latin typeface="Cambria" panose="02040503050406030204" pitchFamily="18" charset="0"/>
                <a:ea typeface="Cambria" panose="02040503050406030204" pitchFamily="18" charset="0"/>
              </a:rPr>
              <a:t>extreme, high, moderate, low, very low or negligible.</a:t>
            </a:r>
          </a:p>
        </p:txBody>
      </p:sp>
      <p:grpSp>
        <p:nvGrpSpPr>
          <p:cNvPr id="15" name="Group 11">
            <a:extLst>
              <a:ext uri="{FF2B5EF4-FFF2-40B4-BE49-F238E27FC236}">
                <a16:creationId xmlns:a16="http://schemas.microsoft.com/office/drawing/2014/main" id="{6FBE9049-274B-4D3B-919C-9155AD194F9D}"/>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6" name="Title 1">
              <a:extLst>
                <a:ext uri="{FF2B5EF4-FFF2-40B4-BE49-F238E27FC236}">
                  <a16:creationId xmlns:a16="http://schemas.microsoft.com/office/drawing/2014/main" id="{1A351914-7527-46E5-A848-9560618D6272}"/>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7" name="Straight Connector 16">
              <a:extLst>
                <a:ext uri="{FF2B5EF4-FFF2-40B4-BE49-F238E27FC236}">
                  <a16:creationId xmlns:a16="http://schemas.microsoft.com/office/drawing/2014/main" id="{3202F8BF-A2C3-4D60-AC9B-8878E7FEBC11}"/>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9646A906-6022-46B2-BBC1-E3BE2AA23AE7}"/>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19" name="Straight Connector 18">
              <a:extLst>
                <a:ext uri="{FF2B5EF4-FFF2-40B4-BE49-F238E27FC236}">
                  <a16:creationId xmlns:a16="http://schemas.microsoft.com/office/drawing/2014/main" id="{D95EAD54-750E-4257-838B-D3B172A415A8}"/>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CF76AAAF-92D6-4310-AD9D-11D7D9A2F3D4}"/>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18</a:t>
              </a:fld>
              <a:endParaRPr lang="en-GB" altLang="en-US" sz="900">
                <a:latin typeface="Calibri" panose="020F0502020204030204" pitchFamily="34" charset="0"/>
              </a:endParaRPr>
            </a:p>
          </p:txBody>
        </p:sp>
        <p:cxnSp>
          <p:nvCxnSpPr>
            <p:cNvPr id="21" name="Straight Connector 20">
              <a:extLst>
                <a:ext uri="{FF2B5EF4-FFF2-40B4-BE49-F238E27FC236}">
                  <a16:creationId xmlns:a16="http://schemas.microsoft.com/office/drawing/2014/main" id="{E1DD22AA-32B6-4807-807C-48E27CB1F277}"/>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9293CB-47D5-4B7F-B25C-9C7BD0F4952D}"/>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EBDB4C33-F4C3-40DB-A799-EAA7310372BA}"/>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745C6-265B-43C9-8A0B-58CB74B901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481" y="0"/>
            <a:ext cx="4815556" cy="2009798"/>
          </a:xfrm>
          <a:prstGeom prst="rect">
            <a:avLst/>
          </a:prstGeom>
        </p:spPr>
      </p:pic>
      <p:sp>
        <p:nvSpPr>
          <p:cNvPr id="40962" name="Title 1">
            <a:extLst>
              <a:ext uri="{FF2B5EF4-FFF2-40B4-BE49-F238E27FC236}">
                <a16:creationId xmlns:a16="http://schemas.microsoft.com/office/drawing/2014/main" id="{56142948-32E2-410F-95D4-B16A437C9960}"/>
              </a:ext>
            </a:extLst>
          </p:cNvPr>
          <p:cNvSpPr txBox="1">
            <a:spLocks noGrp="1"/>
          </p:cNvSpPr>
          <p:nvPr>
            <p:ph type="title" idx="4294967295"/>
          </p:nvPr>
        </p:nvSpPr>
        <p:spPr bwMode="auto">
          <a:xfrm>
            <a:off x="543600" y="727200"/>
            <a:ext cx="4704538"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AU"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3. Risk management</a:t>
            </a:r>
            <a:endPar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endParaRPr>
          </a:p>
        </p:txBody>
      </p:sp>
      <p:sp>
        <p:nvSpPr>
          <p:cNvPr id="40963" name="Content Placeholder 2">
            <a:extLst>
              <a:ext uri="{FF2B5EF4-FFF2-40B4-BE49-F238E27FC236}">
                <a16:creationId xmlns:a16="http://schemas.microsoft.com/office/drawing/2014/main" id="{F0A2CAF3-52BD-4AEE-9785-4AB0B893A248}"/>
              </a:ext>
            </a:extLst>
          </p:cNvPr>
          <p:cNvSpPr txBox="1">
            <a:spLocks/>
          </p:cNvSpPr>
          <p:nvPr/>
        </p:nvSpPr>
        <p:spPr bwMode="auto">
          <a:xfrm>
            <a:off x="543600" y="1286486"/>
            <a:ext cx="6041682" cy="63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Aft>
                <a:spcPts val="400"/>
              </a:spcAft>
            </a:pPr>
            <a:r>
              <a:rPr lang="en-AU" altLang="en-US" sz="2100" b="1">
                <a:solidFill>
                  <a:srgbClr val="002850"/>
                </a:solidFill>
                <a:latin typeface="Cambria" panose="02040503050406030204" pitchFamily="18" charset="0"/>
              </a:rPr>
              <a:t>Risk management is the third component of risk analysis</a:t>
            </a:r>
            <a:endParaRPr lang="en-US" altLang="en-US" sz="2100" b="1">
              <a:solidFill>
                <a:srgbClr val="002850"/>
              </a:solidFill>
              <a:latin typeface="Cambria" panose="02040503050406030204" pitchFamily="18" charset="0"/>
            </a:endParaRPr>
          </a:p>
        </p:txBody>
      </p:sp>
      <p:sp>
        <p:nvSpPr>
          <p:cNvPr id="45060" name="Content Placeholder 3">
            <a:extLst>
              <a:ext uri="{FF2B5EF4-FFF2-40B4-BE49-F238E27FC236}">
                <a16:creationId xmlns:a16="http://schemas.microsoft.com/office/drawing/2014/main" id="{C33D4E1C-5BC5-45BA-A270-2EB32F3C261D}"/>
              </a:ext>
            </a:extLst>
          </p:cNvPr>
          <p:cNvSpPr txBox="1">
            <a:spLocks/>
          </p:cNvSpPr>
          <p:nvPr/>
        </p:nvSpPr>
        <p:spPr bwMode="auto">
          <a:xfrm>
            <a:off x="543600" y="2131375"/>
            <a:ext cx="10848401" cy="4167237"/>
          </a:xfrm>
          <a:prstGeom prst="rect">
            <a:avLst/>
          </a:prstGeom>
          <a:noFill/>
          <a:ln>
            <a:noFill/>
          </a:ln>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Aft>
                <a:spcPts val="1000"/>
              </a:spcAft>
              <a:defRPr/>
            </a:pPr>
            <a:r>
              <a:rPr lang="en-AU" altLang="en-US">
                <a:latin typeface="Cambria" panose="02040503050406030204" pitchFamily="18" charset="0"/>
              </a:rPr>
              <a:t>Risk management is the process of identifying, selecting and implementing measures that can be applied to reduce the level of risk of a hazard, while at the same time, ensuring that negative effects on trade are minimised. </a:t>
            </a:r>
          </a:p>
          <a:p>
            <a:pPr eaLnBrk="1" hangingPunct="1">
              <a:lnSpc>
                <a:spcPts val="2300"/>
              </a:lnSpc>
              <a:spcAft>
                <a:spcPts val="1000"/>
              </a:spcAft>
              <a:defRPr/>
            </a:pPr>
            <a:r>
              <a:rPr lang="en-AU" altLang="en-US">
                <a:latin typeface="Cambria" panose="02040503050406030204" pitchFamily="18" charset="0"/>
              </a:rPr>
              <a:t>Australia’s ALOP provides a benchmark for evaluating risk and determining whether biosecurity measures are required.</a:t>
            </a:r>
          </a:p>
          <a:p>
            <a:pPr marL="285750" indent="-285750" eaLnBrk="1" hangingPunct="1">
              <a:lnSpc>
                <a:spcPts val="2300"/>
              </a:lnSpc>
              <a:spcAft>
                <a:spcPts val="1000"/>
              </a:spcAft>
              <a:buClr>
                <a:schemeClr val="accent1"/>
              </a:buClr>
              <a:buFont typeface="Arial" panose="020B0604020202020204" pitchFamily="34" charset="0"/>
              <a:buChar char="•"/>
              <a:defRPr/>
            </a:pPr>
            <a:r>
              <a:rPr lang="en-AU" altLang="en-US">
                <a:latin typeface="Cambria" panose="02040503050406030204" pitchFamily="18" charset="0"/>
              </a:rPr>
              <a:t>If the unrestricted risk achieved Australia’s ALOP (</a:t>
            </a:r>
            <a:r>
              <a:rPr lang="en-AU">
                <a:latin typeface="Cambria" panose="02040503050406030204" pitchFamily="18" charset="0"/>
                <a:ea typeface="Calibri" panose="020F0502020204030204" pitchFamily="34" charset="0"/>
                <a:cs typeface="Times New Roman" panose="02020603050405020304" pitchFamily="18" charset="0"/>
              </a:rPr>
              <a:t>negligible or very low)</a:t>
            </a:r>
            <a:r>
              <a:rPr lang="en-AU" altLang="en-US">
                <a:latin typeface="Cambria" panose="02040503050406030204" pitchFamily="18" charset="0"/>
              </a:rPr>
              <a:t>, biosecurity measures were not required. </a:t>
            </a:r>
          </a:p>
          <a:p>
            <a:pPr marL="285750" indent="-285750" eaLnBrk="1" hangingPunct="1">
              <a:lnSpc>
                <a:spcPts val="2300"/>
              </a:lnSpc>
              <a:spcAft>
                <a:spcPts val="1000"/>
              </a:spcAft>
              <a:buClr>
                <a:schemeClr val="accent1"/>
              </a:buClr>
              <a:buFont typeface="Arial" panose="020B0604020202020204" pitchFamily="34" charset="0"/>
              <a:buChar char="•"/>
              <a:defRPr/>
            </a:pPr>
            <a:r>
              <a:rPr lang="en-AU">
                <a:latin typeface="Cambria" panose="02040503050406030204" pitchFamily="18" charset="0"/>
                <a:ea typeface="Calibri" panose="020F0502020204030204" pitchFamily="34" charset="0"/>
                <a:cs typeface="Times New Roman" panose="02020603050405020304" pitchFamily="18" charset="0"/>
              </a:rPr>
              <a:t>If the unrestricted risk did not achieve Australia’s ALOP (low, moderate, high or extreme) biosecurity measures were identified and the risk was recalculated with the biosecurity measure applied (restricted risk).</a:t>
            </a:r>
          </a:p>
          <a:p>
            <a:pPr marL="1028700" lvl="1" eaLnBrk="1" hangingPunct="1">
              <a:lnSpc>
                <a:spcPts val="2300"/>
              </a:lnSpc>
              <a:spcAft>
                <a:spcPts val="1000"/>
              </a:spcAft>
              <a:buClr>
                <a:schemeClr val="accent1"/>
              </a:buClr>
              <a:buFont typeface="Wingdings" panose="05000000000000000000" pitchFamily="2" charset="2"/>
              <a:buChar char="§"/>
              <a:defRPr/>
            </a:pPr>
            <a:r>
              <a:rPr lang="en-AU">
                <a:latin typeface="Cambria" panose="02040503050406030204" pitchFamily="18" charset="0"/>
                <a:ea typeface="Calibri" panose="020F0502020204030204" pitchFamily="34" charset="0"/>
                <a:cs typeface="Times New Roman" panose="02020603050405020304" pitchFamily="18" charset="0"/>
              </a:rPr>
              <a:t>If the restricted risk was then found to be negligible or low, that biosecurity measure was considered to manage the biosecurity risk of the hazard to a level that achieves Australia’s ALOP.</a:t>
            </a:r>
          </a:p>
          <a:p>
            <a:pPr marL="285750" indent="-285750" eaLnBrk="1" hangingPunct="1">
              <a:lnSpc>
                <a:spcPts val="2300"/>
              </a:lnSpc>
              <a:spcAft>
                <a:spcPts val="1000"/>
              </a:spcAft>
              <a:buFont typeface="Arial" panose="020B0604020202020204" pitchFamily="34" charset="0"/>
              <a:buChar char="•"/>
              <a:defRPr/>
            </a:pPr>
            <a:endParaRPr lang="en-AU" altLang="en-US">
              <a:latin typeface="Cambria" panose="02040503050406030204" pitchFamily="18" charset="0"/>
            </a:endParaRPr>
          </a:p>
          <a:p>
            <a:pPr eaLnBrk="1" hangingPunct="1">
              <a:lnSpc>
                <a:spcPts val="2300"/>
              </a:lnSpc>
              <a:spcAft>
                <a:spcPts val="1000"/>
              </a:spcAft>
              <a:defRPr/>
            </a:pPr>
            <a:endParaRPr lang="en-AU" altLang="en-US">
              <a:latin typeface="Cambria" panose="02040503050406030204" pitchFamily="18" charset="0"/>
            </a:endParaRPr>
          </a:p>
          <a:p>
            <a:pPr eaLnBrk="1" hangingPunct="1">
              <a:lnSpc>
                <a:spcPts val="2300"/>
              </a:lnSpc>
              <a:spcAft>
                <a:spcPts val="1000"/>
              </a:spcAft>
              <a:defRPr/>
            </a:pPr>
            <a:endParaRPr lang="en-AU" altLang="en-US">
              <a:latin typeface="Cambria" panose="02040503050406030204" pitchFamily="18" charset="0"/>
            </a:endParaRPr>
          </a:p>
          <a:p>
            <a:pPr eaLnBrk="1" hangingPunct="1">
              <a:lnSpc>
                <a:spcPts val="2300"/>
              </a:lnSpc>
              <a:spcAft>
                <a:spcPts val="1000"/>
              </a:spcAft>
              <a:defRPr/>
            </a:pPr>
            <a:endParaRPr lang="en-AU" altLang="en-US">
              <a:latin typeface="Cambria" panose="02040503050406030204" pitchFamily="18" charset="0"/>
            </a:endParaRPr>
          </a:p>
        </p:txBody>
      </p:sp>
      <p:grpSp>
        <p:nvGrpSpPr>
          <p:cNvPr id="15" name="Group 11">
            <a:extLst>
              <a:ext uri="{FF2B5EF4-FFF2-40B4-BE49-F238E27FC236}">
                <a16:creationId xmlns:a16="http://schemas.microsoft.com/office/drawing/2014/main" id="{D28958C7-B594-4E6B-AEFA-28BAAABEA237}"/>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6" name="Title 1">
              <a:extLst>
                <a:ext uri="{FF2B5EF4-FFF2-40B4-BE49-F238E27FC236}">
                  <a16:creationId xmlns:a16="http://schemas.microsoft.com/office/drawing/2014/main" id="{66D948F0-70B8-42D6-AB32-EB748E40CEB6}"/>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7" name="Straight Connector 16">
              <a:extLst>
                <a:ext uri="{FF2B5EF4-FFF2-40B4-BE49-F238E27FC236}">
                  <a16:creationId xmlns:a16="http://schemas.microsoft.com/office/drawing/2014/main" id="{B0101B10-ECA2-4357-9524-53561D578075}"/>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5A6172B8-737A-45B1-80E0-71DDE4C8F3CA}"/>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20" name="Straight Connector 19">
              <a:extLst>
                <a:ext uri="{FF2B5EF4-FFF2-40B4-BE49-F238E27FC236}">
                  <a16:creationId xmlns:a16="http://schemas.microsoft.com/office/drawing/2014/main" id="{E5B2660E-775A-430F-8555-67E08C83BB2B}"/>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A5E3FA19-38E4-4B28-ADE4-B080B7291E8D}"/>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19</a:t>
              </a:fld>
              <a:endParaRPr lang="en-GB" altLang="en-US" sz="900">
                <a:latin typeface="Calibri" panose="020F0502020204030204" pitchFamily="34" charset="0"/>
              </a:endParaRPr>
            </a:p>
          </p:txBody>
        </p:sp>
        <p:cxnSp>
          <p:nvCxnSpPr>
            <p:cNvPr id="23" name="Straight Connector 22">
              <a:extLst>
                <a:ext uri="{FF2B5EF4-FFF2-40B4-BE49-F238E27FC236}">
                  <a16:creationId xmlns:a16="http://schemas.microsoft.com/office/drawing/2014/main" id="{BF748A0E-D28A-4102-904A-9F1AC048AB68}"/>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E9CACFF-099A-4F3A-8B58-C742865604A2}"/>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 name="Title 1">
              <a:extLst>
                <a:ext uri="{FF2B5EF4-FFF2-40B4-BE49-F238E27FC236}">
                  <a16:creationId xmlns:a16="http://schemas.microsoft.com/office/drawing/2014/main" id="{C0628BB2-FFC0-4A16-9AE5-E662F54FD6DC}"/>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6149" name="Text Placeholder 5">
            <a:extLst>
              <a:ext uri="{FF2B5EF4-FFF2-40B4-BE49-F238E27FC236}">
                <a16:creationId xmlns:a16="http://schemas.microsoft.com/office/drawing/2014/main" id="{E900E250-294C-4B7F-9FBA-0C6A93A599F3}"/>
              </a:ext>
            </a:extLst>
          </p:cNvPr>
          <p:cNvSpPr txBox="1">
            <a:spLocks noGrp="1"/>
          </p:cNvSpPr>
          <p:nvPr>
            <p:ph type="title" idx="4294967295"/>
          </p:nvPr>
        </p:nvSpPr>
        <p:spPr bwMode="auto">
          <a:xfrm>
            <a:off x="977900" y="663575"/>
            <a:ext cx="10156825" cy="3816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Introduction</a:t>
            </a:r>
            <a:endPar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6146" name="Subtitle 2">
            <a:extLst>
              <a:ext uri="{FF2B5EF4-FFF2-40B4-BE49-F238E27FC236}">
                <a16:creationId xmlns:a16="http://schemas.microsoft.com/office/drawing/2014/main" id="{8B0D4020-DB0C-44D7-83C6-0EAF24860B87}"/>
              </a:ext>
            </a:extLst>
          </p:cNvPr>
          <p:cNvSpPr txBox="1">
            <a:spLocks/>
          </p:cNvSpPr>
          <p:nvPr/>
        </p:nvSpPr>
        <p:spPr bwMode="auto">
          <a:xfrm>
            <a:off x="568325" y="4665663"/>
            <a:ext cx="107870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269875"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69875"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69875"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69875"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698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pPr>
            <a:r>
              <a:rPr lang="en-AU" altLang="en-US" sz="2000">
                <a:solidFill>
                  <a:srgbClr val="FFFFFF"/>
                </a:solidFill>
                <a:latin typeface="Cambria" panose="02040503050406030204" pitchFamily="18" charset="0"/>
              </a:rPr>
              <a:t>Introduction and welcome from Dr Beth Cookson, Assistant Secretary Animal Biosecurity</a:t>
            </a:r>
          </a:p>
        </p:txBody>
      </p:sp>
      <p:cxnSp>
        <p:nvCxnSpPr>
          <p:cNvPr id="18" name="Straight Connector 17">
            <a:extLst>
              <a:ext uri="{FF2B5EF4-FFF2-40B4-BE49-F238E27FC236}">
                <a16:creationId xmlns:a16="http://schemas.microsoft.com/office/drawing/2014/main" id="{7B9C2535-0D86-404C-9A84-D89077A9B2E4}"/>
              </a:ext>
              <a:ext uri="{C183D7F6-B498-43B3-948B-1728B52AA6E4}">
                <adec:decorative xmlns:adec="http://schemas.microsoft.com/office/drawing/2017/decorative" val="1"/>
              </a:ext>
            </a:extLst>
          </p:cNvPr>
          <p:cNvCxnSpPr/>
          <p:nvPr/>
        </p:nvCxnSpPr>
        <p:spPr>
          <a:xfrm flipV="1">
            <a:off x="11588750" y="663575"/>
            <a:ext cx="0" cy="363855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E7BE25-0CD3-420C-B8EC-A3A7ABAF013F}"/>
              </a:ext>
              <a:ext uri="{C183D7F6-B498-43B3-948B-1728B52AA6E4}">
                <adec:decorative xmlns:adec="http://schemas.microsoft.com/office/drawing/2017/decorative" val="1"/>
              </a:ext>
            </a:extLst>
          </p:cNvPr>
          <p:cNvCxnSpPr/>
          <p:nvPr/>
        </p:nvCxnSpPr>
        <p:spPr>
          <a:xfrm flipV="1">
            <a:off x="544513" y="641350"/>
            <a:ext cx="0" cy="36607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6150" name="Group 13">
            <a:extLst>
              <a:ext uri="{FF2B5EF4-FFF2-40B4-BE49-F238E27FC236}">
                <a16:creationId xmlns:a16="http://schemas.microsoft.com/office/drawing/2014/main" id="{07FC1378-ECA7-47E4-91A2-7F2A58A069A6}"/>
              </a:ext>
              <a:ext uri="{C183D7F6-B498-43B3-948B-1728B52AA6E4}">
                <adec:decorative xmlns:adec="http://schemas.microsoft.com/office/drawing/2017/decorative" val="1"/>
              </a:ext>
            </a:extLst>
          </p:cNvPr>
          <p:cNvGrpSpPr>
            <a:grpSpLocks/>
          </p:cNvGrpSpPr>
          <p:nvPr/>
        </p:nvGrpSpPr>
        <p:grpSpPr bwMode="auto">
          <a:xfrm>
            <a:off x="543600" y="6275387"/>
            <a:ext cx="11042650" cy="230187"/>
            <a:chOff x="546245" y="6147524"/>
            <a:chExt cx="11041928" cy="230187"/>
          </a:xfrm>
        </p:grpSpPr>
        <p:sp>
          <p:nvSpPr>
            <p:cNvPr id="6151" name="Title 1">
              <a:extLst>
                <a:ext uri="{FF2B5EF4-FFF2-40B4-BE49-F238E27FC236}">
                  <a16:creationId xmlns:a16="http://schemas.microsoft.com/office/drawing/2014/main" id="{00D6AA8C-5DAC-4C2E-95AF-FCDC0CC463A4}"/>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rgbClr val="FFFFFF"/>
                  </a:solidFill>
                  <a:latin typeface="Calibri" panose="020F0502020204030204" pitchFamily="34" charset="0"/>
                </a:rPr>
                <a:t>Department of Agriculture, Water and the Environment</a:t>
              </a:r>
              <a:endParaRPr lang="en-GB" altLang="en-US" sz="900">
                <a:solidFill>
                  <a:srgbClr val="FFFFFF"/>
                </a:solidFill>
                <a:latin typeface="Calibri" panose="020F0502020204030204" pitchFamily="34" charset="0"/>
              </a:endParaRPr>
            </a:p>
          </p:txBody>
        </p:sp>
        <p:cxnSp>
          <p:nvCxnSpPr>
            <p:cNvPr id="16" name="Straight Connector 15">
              <a:extLst>
                <a:ext uri="{FF2B5EF4-FFF2-40B4-BE49-F238E27FC236}">
                  <a16:creationId xmlns:a16="http://schemas.microsoft.com/office/drawing/2014/main" id="{0A5DF112-97B3-4D55-AE71-37D8D058A967}"/>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153" name="Title 1">
              <a:extLst>
                <a:ext uri="{FF2B5EF4-FFF2-40B4-BE49-F238E27FC236}">
                  <a16:creationId xmlns:a16="http://schemas.microsoft.com/office/drawing/2014/main" id="{E1C2F5E1-44BE-40F4-8775-BFC3F68E10E7}"/>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rgbClr val="FFFFFF"/>
                  </a:solidFill>
                  <a:latin typeface="Calibri" panose="020F0502020204030204" pitchFamily="34" charset="0"/>
                </a:rPr>
                <a:t>Prawn review webinar</a:t>
              </a:r>
            </a:p>
            <a:p>
              <a:pPr eaLnBrk="1" hangingPunct="1">
                <a:lnSpc>
                  <a:spcPts val="1000"/>
                </a:lnSpc>
              </a:pPr>
              <a:r>
                <a:rPr lang="en-GB" altLang="en-US" sz="900">
                  <a:solidFill>
                    <a:srgbClr val="FFFFFF"/>
                  </a:solidFill>
                  <a:latin typeface="Calibri" panose="020F0502020204030204" pitchFamily="34" charset="0"/>
                </a:rPr>
                <a:t>Dr Beth Cookson</a:t>
              </a:r>
            </a:p>
          </p:txBody>
        </p:sp>
        <p:cxnSp>
          <p:nvCxnSpPr>
            <p:cNvPr id="21" name="Straight Connector 20">
              <a:extLst>
                <a:ext uri="{FF2B5EF4-FFF2-40B4-BE49-F238E27FC236}">
                  <a16:creationId xmlns:a16="http://schemas.microsoft.com/office/drawing/2014/main" id="{12F92FE4-EAA5-468B-A1B2-CBCC690ECA2A}"/>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155" name="Title 1">
              <a:extLst>
                <a:ext uri="{FF2B5EF4-FFF2-40B4-BE49-F238E27FC236}">
                  <a16:creationId xmlns:a16="http://schemas.microsoft.com/office/drawing/2014/main" id="{49D5D7FD-B61B-4F23-A63D-B514F13A41E5}"/>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ECB7A98A-5213-4DB9-B305-9E666CD86413}" type="slidenum">
                <a:rPr lang="en-GB" altLang="en-US" sz="900">
                  <a:solidFill>
                    <a:srgbClr val="FFFFFF"/>
                  </a:solidFill>
                  <a:latin typeface="Calibri" panose="020F0502020204030204" pitchFamily="34" charset="0"/>
                </a:rPr>
                <a:pPr eaLnBrk="1" hangingPunct="1">
                  <a:lnSpc>
                    <a:spcPts val="1000"/>
                  </a:lnSpc>
                </a:pPr>
                <a:t>2</a:t>
              </a:fld>
              <a:endParaRPr lang="en-GB" altLang="en-US" sz="900">
                <a:solidFill>
                  <a:srgbClr val="FFFFFF"/>
                </a:solidFill>
                <a:latin typeface="Calibri" panose="020F0502020204030204" pitchFamily="34" charset="0"/>
              </a:endParaRPr>
            </a:p>
          </p:txBody>
        </p:sp>
        <p:cxnSp>
          <p:nvCxnSpPr>
            <p:cNvPr id="25" name="Straight Connector 24">
              <a:extLst>
                <a:ext uri="{FF2B5EF4-FFF2-40B4-BE49-F238E27FC236}">
                  <a16:creationId xmlns:a16="http://schemas.microsoft.com/office/drawing/2014/main" id="{78B4B423-D323-4154-94C0-B8A695092B46}"/>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4A69324-CC8A-4543-91BA-A770A656F643}"/>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158" name="Title 1">
              <a:extLst>
                <a:ext uri="{FF2B5EF4-FFF2-40B4-BE49-F238E27FC236}">
                  <a16:creationId xmlns:a16="http://schemas.microsoft.com/office/drawing/2014/main" id="{4DCCDEF0-281F-4063-89EC-49988E5CD2F3}"/>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rgbClr val="FFFFFF"/>
                  </a:solidFill>
                  <a:latin typeface="Calibri" panose="020F0502020204030204" pitchFamily="34" charset="0"/>
                </a:rPr>
                <a:t>24 November 2020</a:t>
              </a:r>
              <a:endParaRPr lang="en-GB" altLang="en-US" sz="900">
                <a:solidFill>
                  <a:srgbClr val="FFFFFF"/>
                </a:solidFill>
                <a:latin typeface="Calibri" panose="020F050202020403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D9B230C-BBC0-48B2-A289-418F7CAB7FD4}"/>
              </a:ext>
            </a:extLst>
          </p:cNvPr>
          <p:cNvSpPr txBox="1">
            <a:spLocks noGrp="1"/>
          </p:cNvSpPr>
          <p:nvPr>
            <p:ph type="title" idx="4294967295"/>
          </p:nvPr>
        </p:nvSpPr>
        <p:spPr bwMode="auto">
          <a:xfrm>
            <a:off x="543600" y="725229"/>
            <a:ext cx="6396330"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AU"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4. Risk communication</a:t>
            </a:r>
            <a:endPar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endParaRPr>
          </a:p>
        </p:txBody>
      </p:sp>
      <p:sp>
        <p:nvSpPr>
          <p:cNvPr id="43011" name="Content Placeholder 2">
            <a:extLst>
              <a:ext uri="{FF2B5EF4-FFF2-40B4-BE49-F238E27FC236}">
                <a16:creationId xmlns:a16="http://schemas.microsoft.com/office/drawing/2014/main" id="{45E96DF2-9B06-47DE-AA41-80F8077BB29E}"/>
              </a:ext>
            </a:extLst>
          </p:cNvPr>
          <p:cNvSpPr txBox="1">
            <a:spLocks/>
          </p:cNvSpPr>
          <p:nvPr/>
        </p:nvSpPr>
        <p:spPr bwMode="auto">
          <a:xfrm>
            <a:off x="543600" y="1272418"/>
            <a:ext cx="7423683" cy="31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Aft>
                <a:spcPts val="400"/>
              </a:spcAft>
            </a:pPr>
            <a:r>
              <a:rPr lang="en-AU" altLang="en-US" sz="2100" b="1">
                <a:solidFill>
                  <a:srgbClr val="002850"/>
                </a:solidFill>
                <a:latin typeface="Cambria" panose="02040503050406030204" pitchFamily="18" charset="0"/>
              </a:rPr>
              <a:t>Risk communication is the fourth component of risk analysis</a:t>
            </a:r>
            <a:endParaRPr lang="en-US" altLang="en-US" sz="2100" b="1">
              <a:solidFill>
                <a:srgbClr val="002850"/>
              </a:solidFill>
              <a:latin typeface="Cambria" panose="02040503050406030204" pitchFamily="18" charset="0"/>
            </a:endParaRPr>
          </a:p>
        </p:txBody>
      </p:sp>
      <p:sp>
        <p:nvSpPr>
          <p:cNvPr id="43012" name="Content Placeholder 3">
            <a:extLst>
              <a:ext uri="{FF2B5EF4-FFF2-40B4-BE49-F238E27FC236}">
                <a16:creationId xmlns:a16="http://schemas.microsoft.com/office/drawing/2014/main" id="{3963E07E-3986-48BE-ABD1-2A45460B4AB6}"/>
              </a:ext>
            </a:extLst>
          </p:cNvPr>
          <p:cNvSpPr txBox="1">
            <a:spLocks/>
          </p:cNvSpPr>
          <p:nvPr/>
        </p:nvSpPr>
        <p:spPr bwMode="auto">
          <a:xfrm>
            <a:off x="543599" y="1746096"/>
            <a:ext cx="73437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Aft>
                <a:spcPts val="1000"/>
              </a:spcAft>
            </a:pPr>
            <a:r>
              <a:rPr lang="en-AU" altLang="en-US">
                <a:latin typeface="Cambria" panose="02040503050406030204" pitchFamily="18" charset="0"/>
                <a:ea typeface="Calibri" panose="020F0502020204030204" pitchFamily="34" charset="0"/>
                <a:cs typeface="Times New Roman" panose="02020603050405020304" pitchFamily="18" charset="0"/>
              </a:rPr>
              <a:t>Risk communication is an ongoing process and includes both formal and informal consultation with stakeholders. </a:t>
            </a:r>
          </a:p>
          <a:p>
            <a:pPr eaLnBrk="1" hangingPunct="1">
              <a:lnSpc>
                <a:spcPts val="2300"/>
              </a:lnSpc>
              <a:spcAft>
                <a:spcPts val="1000"/>
              </a:spcAft>
            </a:pPr>
            <a:r>
              <a:rPr lang="en-AU" altLang="en-US">
                <a:latin typeface="Cambria" panose="02040503050406030204" pitchFamily="18" charset="0"/>
                <a:ea typeface="Calibri" panose="020F0502020204030204" pitchFamily="34" charset="0"/>
                <a:cs typeface="Times New Roman" panose="02020603050405020304" pitchFamily="18" charset="0"/>
              </a:rPr>
              <a:t>The department has been committed to ongoing communication and consultation with stakeholders throughout the process of the review, including the use of the Prawn Review Liaison Officer. </a:t>
            </a:r>
          </a:p>
        </p:txBody>
      </p:sp>
      <p:grpSp>
        <p:nvGrpSpPr>
          <p:cNvPr id="26" name="Group 11">
            <a:extLst>
              <a:ext uri="{FF2B5EF4-FFF2-40B4-BE49-F238E27FC236}">
                <a16:creationId xmlns:a16="http://schemas.microsoft.com/office/drawing/2014/main" id="{43D74899-A8F6-4FB4-9759-0CB59B079BEA}"/>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27" name="Title 1">
              <a:extLst>
                <a:ext uri="{FF2B5EF4-FFF2-40B4-BE49-F238E27FC236}">
                  <a16:creationId xmlns:a16="http://schemas.microsoft.com/office/drawing/2014/main" id="{C406EE42-5064-43B0-8799-BB5559CB8EC2}"/>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28" name="Straight Connector 27">
              <a:extLst>
                <a:ext uri="{FF2B5EF4-FFF2-40B4-BE49-F238E27FC236}">
                  <a16:creationId xmlns:a16="http://schemas.microsoft.com/office/drawing/2014/main" id="{242D40DE-43A3-4BA5-BA9E-D4F6BA30F3AD}"/>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Title 1">
              <a:extLst>
                <a:ext uri="{FF2B5EF4-FFF2-40B4-BE49-F238E27FC236}">
                  <a16:creationId xmlns:a16="http://schemas.microsoft.com/office/drawing/2014/main" id="{EED4FFD3-6E4D-49CD-913B-413C5FCE91FC}"/>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30" name="Straight Connector 29">
              <a:extLst>
                <a:ext uri="{FF2B5EF4-FFF2-40B4-BE49-F238E27FC236}">
                  <a16:creationId xmlns:a16="http://schemas.microsoft.com/office/drawing/2014/main" id="{9D0B5BF0-8FE8-4D98-A2C6-D840FF79E0CA}"/>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itle 1">
              <a:extLst>
                <a:ext uri="{FF2B5EF4-FFF2-40B4-BE49-F238E27FC236}">
                  <a16:creationId xmlns:a16="http://schemas.microsoft.com/office/drawing/2014/main" id="{1CBB2324-BB60-4629-BCCA-A9CF69EAB3A3}"/>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20</a:t>
              </a:fld>
              <a:endParaRPr lang="en-GB" altLang="en-US" sz="900">
                <a:latin typeface="Calibri" panose="020F0502020204030204" pitchFamily="34" charset="0"/>
              </a:endParaRPr>
            </a:p>
          </p:txBody>
        </p:sp>
        <p:cxnSp>
          <p:nvCxnSpPr>
            <p:cNvPr id="32" name="Straight Connector 31">
              <a:extLst>
                <a:ext uri="{FF2B5EF4-FFF2-40B4-BE49-F238E27FC236}">
                  <a16:creationId xmlns:a16="http://schemas.microsoft.com/office/drawing/2014/main" id="{4119B2C0-2C12-4AFB-AD9E-DA7460FF49D3}"/>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DDCC28B-66EE-468E-912B-C299DF330630}"/>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 name="Title 1">
              <a:extLst>
                <a:ext uri="{FF2B5EF4-FFF2-40B4-BE49-F238E27FC236}">
                  <a16:creationId xmlns:a16="http://schemas.microsoft.com/office/drawing/2014/main" id="{8770F6A7-64D5-44EA-A58E-C27635030FD2}"/>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pic>
        <p:nvPicPr>
          <p:cNvPr id="17" name="Picture 5" descr="Two telephones communicating">
            <a:extLst>
              <a:ext uri="{FF2B5EF4-FFF2-40B4-BE49-F238E27FC236}">
                <a16:creationId xmlns:a16="http://schemas.microsoft.com/office/drawing/2014/main" id="{FE06C0DA-EF2B-4753-B41B-6F9416D19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68313"/>
            <a:ext cx="2795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On air sign with the light on">
            <a:extLst>
              <a:ext uri="{FF2B5EF4-FFF2-40B4-BE49-F238E27FC236}">
                <a16:creationId xmlns:a16="http://schemas.microsoft.com/office/drawing/2014/main" id="{09285424-9B38-45C3-A2E1-B9FD5D12D2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7725" y="2395538"/>
            <a:ext cx="2795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Coworkers discussing at conference table">
            <a:extLst>
              <a:ext uri="{FF2B5EF4-FFF2-40B4-BE49-F238E27FC236}">
                <a16:creationId xmlns:a16="http://schemas.microsoft.com/office/drawing/2014/main" id="{8D2DDA3C-E01D-48F9-840B-100AED650E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77250" y="4327525"/>
            <a:ext cx="27765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03D760F-B537-48FA-A4D2-C15EF9149E9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51217" y="3616616"/>
            <a:ext cx="5581096" cy="2329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45061" name="Text Placeholder 5">
            <a:extLst>
              <a:ext uri="{FF2B5EF4-FFF2-40B4-BE49-F238E27FC236}">
                <a16:creationId xmlns:a16="http://schemas.microsoft.com/office/drawing/2014/main" id="{94C9DF18-0125-453D-96A1-E2002BF0E254}"/>
              </a:ext>
            </a:extLst>
          </p:cNvPr>
          <p:cNvSpPr txBox="1">
            <a:spLocks noGrp="1"/>
          </p:cNvSpPr>
          <p:nvPr>
            <p:ph type="title" idx="4294967295"/>
          </p:nvPr>
        </p:nvSpPr>
        <p:spPr bwMode="auto">
          <a:xfrm>
            <a:off x="1036638" y="1738313"/>
            <a:ext cx="10156825" cy="19081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Biosecurity measures considered</a:t>
            </a:r>
            <a:endPar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45058" name="Subtitle 2">
            <a:extLst>
              <a:ext uri="{FF2B5EF4-FFF2-40B4-BE49-F238E27FC236}">
                <a16:creationId xmlns:a16="http://schemas.microsoft.com/office/drawing/2014/main" id="{C383626C-C94B-479E-B887-7E14A9861B18}"/>
              </a:ext>
            </a:extLst>
          </p:cNvPr>
          <p:cNvSpPr txBox="1">
            <a:spLocks/>
          </p:cNvSpPr>
          <p:nvPr/>
        </p:nvSpPr>
        <p:spPr bwMode="auto">
          <a:xfrm>
            <a:off x="998538" y="3744912"/>
            <a:ext cx="101568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3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Cambria" panose="02040503050406030204" pitchFamily="18" charset="0"/>
                <a:ea typeface="ＭＳ Ｐゴシック" panose="020B0600070205080204" pitchFamily="34" charset="-128"/>
                <a:cs typeface="+mn-cs"/>
              </a:rPr>
              <a:t>The following biosecurity measures </a:t>
            </a:r>
            <a:r>
              <a:rPr kumimoji="0" lang="en-AU" altLang="en-US" sz="2000" b="0" i="0" u="none" strike="noStrike" kern="1200" cap="none" spc="0" normalizeH="0" baseline="0" noProof="0">
                <a:ln>
                  <a:noFill/>
                </a:ln>
                <a:solidFill>
                  <a:srgbClr val="FFFFFF"/>
                </a:solidFill>
                <a:effectLst/>
                <a:uLnTx/>
                <a:uFillTx/>
                <a:latin typeface="Cambria" panose="02040503050406030204" pitchFamily="18" charset="0"/>
                <a:ea typeface="ＭＳ Ｐゴシック" panose="020B0600070205080204" pitchFamily="34" charset="-128"/>
                <a:cs typeface="+mn-cs"/>
              </a:rPr>
              <a:t>were selected from a range of pre-export and on-arrival measures considered practicable and form the basis of the biosecurity measures that are recommended to apply to the importation of prawns for human consumption. </a:t>
            </a:r>
          </a:p>
          <a:p>
            <a:pPr marL="0" marR="0" lvl="0" indent="0" algn="l" defTabSz="457200" rtl="0" eaLnBrk="1" fontAlgn="base" latinLnBrk="0" hangingPunct="1">
              <a:lnSpc>
                <a:spcPts val="2300"/>
              </a:lnSpc>
              <a:spcBef>
                <a:spcPct val="0"/>
              </a:spcBef>
              <a:spcAft>
                <a:spcPct val="0"/>
              </a:spcAft>
              <a:buClrTx/>
              <a:buSzTx/>
              <a:buFontTx/>
              <a:buNone/>
              <a:tabLst/>
              <a:defRPr/>
            </a:pPr>
            <a:endParaRPr kumimoji="0" lang="en-AU" altLang="en-US" sz="2000" b="0" i="0" u="none" strike="noStrike" kern="1200" cap="none" spc="0" normalizeH="0" baseline="0" noProof="0">
              <a:ln>
                <a:noFill/>
              </a:ln>
              <a:solidFill>
                <a:srgbClr val="FFFFFF"/>
              </a:solidFill>
              <a:effectLst/>
              <a:uLnTx/>
              <a:uFillTx/>
              <a:latin typeface="Cambria" panose="02040503050406030204" pitchFamily="18" charset="0"/>
              <a:ea typeface="ＭＳ Ｐゴシック" panose="020B0600070205080204" pitchFamily="34" charset="-128"/>
              <a:cs typeface="+mn-cs"/>
            </a:endParaRPr>
          </a:p>
          <a:p>
            <a:pPr marL="0" marR="0" lvl="0" indent="0" algn="l" defTabSz="457200" rtl="0" eaLnBrk="1" fontAlgn="base" latinLnBrk="0" hangingPunct="1">
              <a:lnSpc>
                <a:spcPts val="2300"/>
              </a:lnSpc>
              <a:spcBef>
                <a:spcPct val="0"/>
              </a:spcBef>
              <a:spcAft>
                <a:spcPct val="0"/>
              </a:spcAft>
              <a:buClrTx/>
              <a:buSzTx/>
              <a:buFontTx/>
              <a:buNone/>
              <a:tabLst/>
              <a:defRPr/>
            </a:pPr>
            <a:r>
              <a:rPr kumimoji="0" lang="en-AU" altLang="en-US" sz="2000" b="0" i="0" u="none" strike="noStrike" kern="1200" cap="none" spc="0" normalizeH="0" baseline="0" noProof="0">
                <a:ln>
                  <a:noFill/>
                </a:ln>
                <a:solidFill>
                  <a:srgbClr val="FFFFFF"/>
                </a:solidFill>
                <a:effectLst/>
                <a:uLnTx/>
                <a:uFillTx/>
                <a:latin typeface="Cambria" panose="02040503050406030204" pitchFamily="18" charset="0"/>
                <a:ea typeface="ＭＳ Ｐゴシック" panose="020B0600070205080204" pitchFamily="34" charset="-128"/>
                <a:cs typeface="+mn-cs"/>
              </a:rPr>
              <a:t>Alternative biosecurity measures that are demonstrated, to the satisfaction of the department, to provide equivalent biosecurity will also be considered on a case-by-case basis.</a:t>
            </a:r>
          </a:p>
          <a:p>
            <a:pPr marL="0" marR="0" lvl="0" indent="0" algn="l" defTabSz="457200" rtl="0" eaLnBrk="1" fontAlgn="base" latinLnBrk="0" hangingPunct="1">
              <a:lnSpc>
                <a:spcPts val="23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Cambria" panose="02040503050406030204" pitchFamily="18" charset="0"/>
                <a:ea typeface="ＭＳ Ｐゴシック" panose="020B0600070205080204" pitchFamily="34" charset="-128"/>
                <a:cs typeface="+mn-cs"/>
              </a:rPr>
              <a:t> </a:t>
            </a:r>
          </a:p>
        </p:txBody>
      </p:sp>
      <p:cxnSp>
        <p:nvCxnSpPr>
          <p:cNvPr id="17" name="Straight Connector 16">
            <a:extLst>
              <a:ext uri="{FF2B5EF4-FFF2-40B4-BE49-F238E27FC236}">
                <a16:creationId xmlns:a16="http://schemas.microsoft.com/office/drawing/2014/main" id="{7C6C5D8D-C09F-4341-AAF5-FCBD616FFEDA}"/>
              </a:ext>
              <a:ext uri="{C183D7F6-B498-43B3-948B-1728B52AA6E4}">
                <adec:decorative xmlns:adec="http://schemas.microsoft.com/office/drawing/2017/decorative" val="1"/>
              </a:ext>
            </a:extLst>
          </p:cNvPr>
          <p:cNvCxnSpPr/>
          <p:nvPr/>
        </p:nvCxnSpPr>
        <p:spPr>
          <a:xfrm flipV="1">
            <a:off x="544513" y="641350"/>
            <a:ext cx="0" cy="2881313"/>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7814E03-412C-499A-BEB9-38F161DEF503}"/>
              </a:ext>
              <a:ext uri="{C183D7F6-B498-43B3-948B-1728B52AA6E4}">
                <adec:decorative xmlns:adec="http://schemas.microsoft.com/office/drawing/2017/decorative" val="1"/>
              </a:ext>
            </a:extLst>
          </p:cNvPr>
          <p:cNvCxnSpPr/>
          <p:nvPr/>
        </p:nvCxnSpPr>
        <p:spPr>
          <a:xfrm flipV="1">
            <a:off x="11588750" y="663575"/>
            <a:ext cx="0" cy="2881313"/>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45062" name="Group 13">
            <a:extLst>
              <a:ext uri="{FF2B5EF4-FFF2-40B4-BE49-F238E27FC236}">
                <a16:creationId xmlns:a16="http://schemas.microsoft.com/office/drawing/2014/main" id="{00FD39F8-10ED-4C5A-9A41-005134C3D567}"/>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45063" name="Title 1">
              <a:extLst>
                <a:ext uri="{FF2B5EF4-FFF2-40B4-BE49-F238E27FC236}">
                  <a16:creationId xmlns:a16="http://schemas.microsoft.com/office/drawing/2014/main" id="{4A9E1B8D-D57B-4B97-94E1-0D7BFC3C800C}"/>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1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Department of Agriculture, Water and the Environment</a:t>
              </a:r>
              <a:endParaRPr kumimoji="0" lang="en-GB"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cxnSp>
          <p:nvCxnSpPr>
            <p:cNvPr id="16" name="Straight Connector 15">
              <a:extLst>
                <a:ext uri="{FF2B5EF4-FFF2-40B4-BE49-F238E27FC236}">
                  <a16:creationId xmlns:a16="http://schemas.microsoft.com/office/drawing/2014/main" id="{ED26886C-B200-4A84-A246-728B95C52D5E}"/>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065" name="Title 1">
              <a:extLst>
                <a:ext uri="{FF2B5EF4-FFF2-40B4-BE49-F238E27FC236}">
                  <a16:creationId xmlns:a16="http://schemas.microsoft.com/office/drawing/2014/main" id="{73CD5DCB-02D3-468E-87D4-3B2D900D63E5}"/>
                </a:ext>
              </a:extLst>
            </p:cNvPr>
            <p:cNvSpPr txBox="1">
              <a:spLocks/>
            </p:cNvSpPr>
            <p:nvPr/>
          </p:nvSpPr>
          <p:spPr bwMode="auto">
            <a:xfrm>
              <a:off x="4274795"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10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Prawn review webinar</a:t>
              </a:r>
            </a:p>
            <a:p>
              <a:pPr marL="0" marR="0" lvl="0" indent="0" algn="l" defTabSz="457200" rtl="0" eaLnBrk="1" fontAlgn="base" latinLnBrk="0" hangingPunct="1">
                <a:lnSpc>
                  <a:spcPts val="10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Dr Kally Gross</a:t>
              </a:r>
            </a:p>
          </p:txBody>
        </p:sp>
        <p:cxnSp>
          <p:nvCxnSpPr>
            <p:cNvPr id="21" name="Straight Connector 20">
              <a:extLst>
                <a:ext uri="{FF2B5EF4-FFF2-40B4-BE49-F238E27FC236}">
                  <a16:creationId xmlns:a16="http://schemas.microsoft.com/office/drawing/2014/main" id="{471044C4-F19F-44BC-94CA-1B59C4CDFEA7}"/>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067" name="Title 1">
              <a:extLst>
                <a:ext uri="{FF2B5EF4-FFF2-40B4-BE49-F238E27FC236}">
                  <a16:creationId xmlns:a16="http://schemas.microsoft.com/office/drawing/2014/main" id="{FB6BCBA6-DA87-492A-9770-0DC22B485BD7}"/>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1000"/>
                </a:lnSpc>
                <a:spcBef>
                  <a:spcPct val="0"/>
                </a:spcBef>
                <a:spcAft>
                  <a:spcPct val="0"/>
                </a:spcAft>
                <a:buClrTx/>
                <a:buSzTx/>
                <a:buFontTx/>
                <a:buNone/>
                <a:tabLst/>
                <a:defRPr/>
              </a:pPr>
              <a:fld id="{8B185C64-4A8D-4FB9-B4ED-619C443F0A43}" type="slidenum">
                <a:rPr kumimoji="0" lang="en-GB"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pPr marL="0" marR="0" lvl="0" indent="0" algn="l" defTabSz="457200" rtl="0" eaLnBrk="1" fontAlgn="base" latinLnBrk="0" hangingPunct="1">
                  <a:lnSpc>
                    <a:spcPts val="1000"/>
                  </a:lnSpc>
                  <a:spcBef>
                    <a:spcPct val="0"/>
                  </a:spcBef>
                  <a:spcAft>
                    <a:spcPct val="0"/>
                  </a:spcAft>
                  <a:buClrTx/>
                  <a:buSzTx/>
                  <a:buFontTx/>
                  <a:buNone/>
                  <a:tabLst/>
                  <a:defRPr/>
                </a:pPr>
                <a:t>21</a:t>
              </a:fld>
              <a:endParaRPr kumimoji="0" lang="en-GB"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cxnSp>
          <p:nvCxnSpPr>
            <p:cNvPr id="25" name="Straight Connector 24">
              <a:extLst>
                <a:ext uri="{FF2B5EF4-FFF2-40B4-BE49-F238E27FC236}">
                  <a16:creationId xmlns:a16="http://schemas.microsoft.com/office/drawing/2014/main" id="{469E279C-8C52-4240-830F-5EE83FB3E52E}"/>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B16F7EB-EC81-4D0A-BF60-A8396E51EB47}"/>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070" name="Title 1">
              <a:extLst>
                <a:ext uri="{FF2B5EF4-FFF2-40B4-BE49-F238E27FC236}">
                  <a16:creationId xmlns:a16="http://schemas.microsoft.com/office/drawing/2014/main" id="{DC669474-72C2-4B90-962E-594B2BC07837}"/>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1000"/>
                </a:lnSpc>
                <a:spcBef>
                  <a:spcPct val="0"/>
                </a:spcBef>
                <a:spcAft>
                  <a:spcPct val="0"/>
                </a:spcAft>
                <a:buClrTx/>
                <a:buSzTx/>
                <a:buFontTx/>
                <a:buNone/>
                <a:tabLst/>
                <a:defRPr/>
              </a:pPr>
              <a:r>
                <a:rPr kumimoji="0" lang="en-AU"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24 November 2020</a:t>
              </a:r>
              <a:endParaRPr kumimoji="0" lang="en-GB" altLang="en-US" sz="9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D89376A-2893-4CD7-810F-BC0F47C8CA4D}"/>
              </a:ext>
            </a:extLst>
          </p:cNvPr>
          <p:cNvSpPr txBox="1">
            <a:spLocks noGrp="1"/>
          </p:cNvSpPr>
          <p:nvPr>
            <p:ph type="title" idx="4294967295"/>
          </p:nvPr>
        </p:nvSpPr>
        <p:spPr bwMode="auto">
          <a:xfrm>
            <a:off x="543600" y="727200"/>
            <a:ext cx="10166350"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Biosecurity measures</a:t>
            </a:r>
          </a:p>
        </p:txBody>
      </p:sp>
      <p:sp>
        <p:nvSpPr>
          <p:cNvPr id="15" name="TextBox 14">
            <a:extLst>
              <a:ext uri="{FF2B5EF4-FFF2-40B4-BE49-F238E27FC236}">
                <a16:creationId xmlns:a16="http://schemas.microsoft.com/office/drawing/2014/main" id="{11D3C0FD-DA61-40E8-9C9B-D04C1BD6B03B}"/>
              </a:ext>
            </a:extLst>
          </p:cNvPr>
          <p:cNvSpPr txBox="1"/>
          <p:nvPr/>
        </p:nvSpPr>
        <p:spPr>
          <a:xfrm>
            <a:off x="543600" y="1172720"/>
            <a:ext cx="10298027" cy="2517933"/>
          </a:xfrm>
          <a:prstGeom prst="rect">
            <a:avLst/>
          </a:prstGeom>
          <a:noFill/>
        </p:spPr>
        <p:txBody>
          <a:bodyPr wrap="square">
            <a:spAutoFit/>
          </a:bodyPr>
          <a:lstStyle/>
          <a:p>
            <a:pPr eaLnBrk="1" hangingPunct="1">
              <a:lnSpc>
                <a:spcPts val="2300"/>
              </a:lnSpc>
              <a:spcAft>
                <a:spcPts val="1000"/>
              </a:spcAft>
              <a:defRPr/>
            </a:pPr>
            <a:r>
              <a:rPr lang="en-US">
                <a:latin typeface="Cambria" charset="0"/>
                <a:ea typeface="ＭＳ Ｐゴシック" charset="0"/>
                <a:cs typeface="ＭＳ Ｐゴシック" charset="0"/>
              </a:rPr>
              <a:t>There are two means by which biosecurity measure reduce the overall risk of a hazard to achieve Australia's ALOP:</a:t>
            </a:r>
            <a:endParaRPr lang="en-AU">
              <a:latin typeface="Cambria" charset="0"/>
              <a:ea typeface="ＭＳ Ｐゴシック" charset="0"/>
              <a:cs typeface="ＭＳ Ｐゴシック" charset="0"/>
            </a:endParaRPr>
          </a:p>
          <a:p>
            <a:pPr marL="342900" indent="-342900">
              <a:spcBef>
                <a:spcPts val="600"/>
              </a:spcBef>
              <a:spcAft>
                <a:spcPts val="600"/>
              </a:spcAft>
              <a:buClr>
                <a:srgbClr val="002850"/>
              </a:buClr>
              <a:buFont typeface="Symbol" panose="05050102010706020507" pitchFamily="18" charset="2"/>
              <a:buChar char=""/>
              <a:defRPr/>
            </a:pPr>
            <a:r>
              <a:rPr lang="en-AU">
                <a:latin typeface="Cambria" panose="02040503050406030204" pitchFamily="18" charset="0"/>
                <a:ea typeface="ＭＳ Ｐゴシック" charset="0"/>
                <a:cs typeface="Times New Roman" panose="02020603050405020304" pitchFamily="18" charset="0"/>
              </a:rPr>
              <a:t>Reducing the likelihood of hazards </a:t>
            </a:r>
            <a:r>
              <a:rPr lang="en-AU" b="1">
                <a:latin typeface="Cambria" panose="02040503050406030204" pitchFamily="18" charset="0"/>
                <a:ea typeface="ＭＳ Ｐゴシック" charset="0"/>
                <a:cs typeface="Times New Roman" panose="02020603050405020304" pitchFamily="18" charset="0"/>
              </a:rPr>
              <a:t>entering </a:t>
            </a:r>
            <a:r>
              <a:rPr lang="en-AU">
                <a:latin typeface="Cambria" panose="02040503050406030204" pitchFamily="18" charset="0"/>
                <a:ea typeface="ＭＳ Ｐゴシック" charset="0"/>
                <a:cs typeface="Times New Roman" panose="02020603050405020304" pitchFamily="18" charset="0"/>
              </a:rPr>
              <a:t>Australia in imported prawns.</a:t>
            </a:r>
          </a:p>
          <a:p>
            <a:pPr marL="342900" indent="-342900">
              <a:spcBef>
                <a:spcPts val="600"/>
              </a:spcBef>
              <a:spcAft>
                <a:spcPts val="600"/>
              </a:spcAft>
              <a:buClr>
                <a:srgbClr val="002850"/>
              </a:buClr>
              <a:buFont typeface="Symbol" panose="05050102010706020507" pitchFamily="18" charset="2"/>
              <a:buChar char=""/>
              <a:defRPr/>
            </a:pPr>
            <a:r>
              <a:rPr lang="en-AU">
                <a:latin typeface="Cambria" panose="02040503050406030204" pitchFamily="18" charset="0"/>
                <a:ea typeface="ＭＳ Ｐゴシック" charset="0"/>
                <a:cs typeface="Times New Roman" panose="02020603050405020304" pitchFamily="18" charset="0"/>
              </a:rPr>
              <a:t>Reducing the likelihood that susceptible animals in Australia would be </a:t>
            </a:r>
            <a:r>
              <a:rPr lang="en-AU" b="1">
                <a:latin typeface="Cambria" panose="02040503050406030204" pitchFamily="18" charset="0"/>
                <a:ea typeface="ＭＳ Ｐゴシック" charset="0"/>
                <a:cs typeface="Times New Roman" panose="02020603050405020304" pitchFamily="18" charset="0"/>
              </a:rPr>
              <a:t>exposed</a:t>
            </a:r>
            <a:r>
              <a:rPr lang="en-AU">
                <a:latin typeface="Cambria" panose="02040503050406030204" pitchFamily="18" charset="0"/>
                <a:ea typeface="ＭＳ Ｐゴシック" charset="0"/>
                <a:cs typeface="Times New Roman" panose="02020603050405020304" pitchFamily="18" charset="0"/>
              </a:rPr>
              <a:t> to the hazard in imported prawns.</a:t>
            </a:r>
          </a:p>
          <a:p>
            <a:pPr eaLnBrk="1" hangingPunct="1">
              <a:lnSpc>
                <a:spcPts val="2300"/>
              </a:lnSpc>
              <a:spcAft>
                <a:spcPts val="1000"/>
              </a:spcAft>
              <a:defRPr/>
            </a:pPr>
            <a:r>
              <a:rPr lang="en-US">
                <a:latin typeface="Cambria" charset="0"/>
                <a:ea typeface="ＭＳ Ｐゴシック" charset="0"/>
                <a:cs typeface="ＭＳ Ｐゴシック" charset="0"/>
              </a:rPr>
              <a:t>The extent to which the biosecurity measures will reduce the likelihood of entry and/or exposure is dependent upon the specific hazard and the exposure groups. </a:t>
            </a:r>
            <a:endParaRPr lang="en-AU">
              <a:latin typeface="Cambria" charset="0"/>
              <a:ea typeface="ＭＳ Ｐゴシック" charset="0"/>
              <a:cs typeface="ＭＳ Ｐゴシック" charset="0"/>
            </a:endParaRPr>
          </a:p>
        </p:txBody>
      </p:sp>
      <p:pic>
        <p:nvPicPr>
          <p:cNvPr id="47110" name="Picture 4" descr="Dim sum food">
            <a:extLst>
              <a:ext uri="{FF2B5EF4-FFF2-40B4-BE49-F238E27FC236}">
                <a16:creationId xmlns:a16="http://schemas.microsoft.com/office/drawing/2014/main" id="{DECCF097-BD0C-44A4-818E-9C87F79C1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1565" y="3970338"/>
            <a:ext cx="304006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CR machine">
            <a:extLst>
              <a:ext uri="{FF2B5EF4-FFF2-40B4-BE49-F238E27FC236}">
                <a16:creationId xmlns:a16="http://schemas.microsoft.com/office/drawing/2014/main" id="{B30BA089-8FB0-4206-9237-F7B4548E1A46}"/>
              </a:ext>
            </a:extLst>
          </p:cNvPr>
          <p:cNvPicPr>
            <a:picLocks noChangeAspect="1"/>
          </p:cNvPicPr>
          <p:nvPr/>
        </p:nvPicPr>
        <p:blipFill>
          <a:blip r:embed="rId4"/>
          <a:stretch>
            <a:fillRect/>
          </a:stretch>
        </p:blipFill>
        <p:spPr>
          <a:xfrm>
            <a:off x="1024483" y="3922928"/>
            <a:ext cx="3029539" cy="2019311"/>
          </a:xfrm>
          <a:prstGeom prst="rect">
            <a:avLst/>
          </a:prstGeom>
        </p:spPr>
      </p:pic>
      <p:sp>
        <p:nvSpPr>
          <p:cNvPr id="47111" name="TextBox 18">
            <a:extLst>
              <a:ext uri="{FF2B5EF4-FFF2-40B4-BE49-F238E27FC236}">
                <a16:creationId xmlns:a16="http://schemas.microsoft.com/office/drawing/2014/main" id="{B6B95273-C73F-472F-886C-5085697564C2}"/>
              </a:ext>
              <a:ext uri="{C183D7F6-B498-43B3-948B-1728B52AA6E4}">
                <adec:decorative xmlns:adec="http://schemas.microsoft.com/office/drawing/2017/decorative" val="0"/>
              </a:ext>
            </a:extLst>
          </p:cNvPr>
          <p:cNvSpPr txBox="1">
            <a:spLocks noChangeArrowheads="1"/>
          </p:cNvSpPr>
          <p:nvPr/>
        </p:nvSpPr>
        <p:spPr bwMode="auto">
          <a:xfrm>
            <a:off x="7723188" y="5951538"/>
            <a:ext cx="2749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000">
                <a:latin typeface="Calibri" panose="020F0502020204030204" pitchFamily="34" charset="0"/>
                <a:cs typeface="Calibri" panose="020F0502020204030204" pitchFamily="34" charset="0"/>
              </a:rPr>
              <a:t>Source: shutterstock.com</a:t>
            </a:r>
            <a:endParaRPr lang="en-AU" altLang="en-US" sz="1000"/>
          </a:p>
        </p:txBody>
      </p:sp>
      <p:sp>
        <p:nvSpPr>
          <p:cNvPr id="47112" name="TextBox 20">
            <a:extLst>
              <a:ext uri="{FF2B5EF4-FFF2-40B4-BE49-F238E27FC236}">
                <a16:creationId xmlns:a16="http://schemas.microsoft.com/office/drawing/2014/main" id="{CCA2DA49-EDD8-4BF0-8C32-3DDBFE09CBE5}"/>
              </a:ext>
              <a:ext uri="{C183D7F6-B498-43B3-948B-1728B52AA6E4}">
                <adec:decorative xmlns:adec="http://schemas.microsoft.com/office/drawing/2017/decorative" val="0"/>
              </a:ext>
            </a:extLst>
          </p:cNvPr>
          <p:cNvSpPr txBox="1">
            <a:spLocks noChangeArrowheads="1"/>
          </p:cNvSpPr>
          <p:nvPr/>
        </p:nvSpPr>
        <p:spPr bwMode="auto">
          <a:xfrm>
            <a:off x="1024483" y="5938747"/>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000">
                <a:latin typeface="Calibri" panose="020F0502020204030204" pitchFamily="34" charset="0"/>
                <a:cs typeface="Calibri" panose="020F0502020204030204" pitchFamily="34" charset="0"/>
              </a:rPr>
              <a:t>Source: shutterstock.com</a:t>
            </a:r>
            <a:endParaRPr lang="en-AU" altLang="en-US" sz="1000"/>
          </a:p>
        </p:txBody>
      </p:sp>
      <p:grpSp>
        <p:nvGrpSpPr>
          <p:cNvPr id="18" name="Group 11">
            <a:extLst>
              <a:ext uri="{FF2B5EF4-FFF2-40B4-BE49-F238E27FC236}">
                <a16:creationId xmlns:a16="http://schemas.microsoft.com/office/drawing/2014/main" id="{EDF2DAA8-737C-446B-87CC-4635AACF09CD}"/>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9" name="Title 1">
              <a:extLst>
                <a:ext uri="{FF2B5EF4-FFF2-40B4-BE49-F238E27FC236}">
                  <a16:creationId xmlns:a16="http://schemas.microsoft.com/office/drawing/2014/main" id="{E8DE626B-5135-4AC1-9AC8-C8E31D88A642}"/>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20" name="Straight Connector 19">
              <a:extLst>
                <a:ext uri="{FF2B5EF4-FFF2-40B4-BE49-F238E27FC236}">
                  <a16:creationId xmlns:a16="http://schemas.microsoft.com/office/drawing/2014/main" id="{2860BDB9-2068-48DD-8B77-52EB97873ED6}"/>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42D2CDD0-6C7E-4A7B-8C12-46DB62EB1616}"/>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a:t>
              </a:r>
              <a:r>
                <a:rPr lang="en-GB" altLang="en-US" sz="900" err="1">
                  <a:latin typeface="Calibri" panose="020F0502020204030204" pitchFamily="34" charset="0"/>
                </a:rPr>
                <a:t>Kally</a:t>
              </a:r>
              <a:r>
                <a:rPr lang="en-GB" altLang="en-US" sz="900">
                  <a:latin typeface="Calibri" panose="020F0502020204030204" pitchFamily="34" charset="0"/>
                </a:rPr>
                <a:t> Gross</a:t>
              </a:r>
            </a:p>
          </p:txBody>
        </p:sp>
        <p:cxnSp>
          <p:nvCxnSpPr>
            <p:cNvPr id="22" name="Straight Connector 21">
              <a:extLst>
                <a:ext uri="{FF2B5EF4-FFF2-40B4-BE49-F238E27FC236}">
                  <a16:creationId xmlns:a16="http://schemas.microsoft.com/office/drawing/2014/main" id="{DF7C97F5-4018-4643-8FD3-2EB45D8E4E17}"/>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57F39DE0-3095-4F4C-A47F-529114C05BCE}"/>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22</a:t>
              </a:fld>
              <a:endParaRPr lang="en-GB" altLang="en-US" sz="900">
                <a:latin typeface="Calibri" panose="020F0502020204030204" pitchFamily="34" charset="0"/>
              </a:endParaRPr>
            </a:p>
          </p:txBody>
        </p:sp>
        <p:cxnSp>
          <p:nvCxnSpPr>
            <p:cNvPr id="24" name="Straight Connector 23">
              <a:extLst>
                <a:ext uri="{FF2B5EF4-FFF2-40B4-BE49-F238E27FC236}">
                  <a16:creationId xmlns:a16="http://schemas.microsoft.com/office/drawing/2014/main" id="{A043FDE7-0BAF-4969-87BE-2284A08A146D}"/>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9792606-6D6C-4FF8-9A62-F6D12C276D9B}"/>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 name="Title 1">
              <a:extLst>
                <a:ext uri="{FF2B5EF4-FFF2-40B4-BE49-F238E27FC236}">
                  <a16:creationId xmlns:a16="http://schemas.microsoft.com/office/drawing/2014/main" id="{BB8CE2A4-94FC-4896-953C-B8AA88739659}"/>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48632-98A1-47E3-891B-98618DF2A8A2}"/>
              </a:ext>
            </a:extLst>
          </p:cNvPr>
          <p:cNvSpPr>
            <a:spLocks noGrp="1"/>
          </p:cNvSpPr>
          <p:nvPr>
            <p:ph type="title" idx="4294967295"/>
          </p:nvPr>
        </p:nvSpPr>
        <p:spPr>
          <a:xfrm>
            <a:off x="838200" y="-1325563"/>
            <a:ext cx="10515600" cy="1325563"/>
          </a:xfrm>
          <a:prstGeom prst="rect">
            <a:avLst/>
          </a:prstGeom>
        </p:spPr>
        <p:txBody>
          <a:bodyPr anchor="b"/>
          <a:lstStyle/>
          <a:p>
            <a:r>
              <a:rPr lang="en-AU"/>
              <a:t>Summary of ways in which biosecurity measures reduce likelihood of entry and/or likelihood of exposure</a:t>
            </a:r>
          </a:p>
        </p:txBody>
      </p:sp>
      <p:graphicFrame>
        <p:nvGraphicFramePr>
          <p:cNvPr id="2" name="Table 2">
            <a:extLst>
              <a:ext uri="{FF2B5EF4-FFF2-40B4-BE49-F238E27FC236}">
                <a16:creationId xmlns:a16="http://schemas.microsoft.com/office/drawing/2014/main" id="{9531007F-B19C-40FD-9201-F255B014125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103955"/>
              </p:ext>
            </p:extLst>
          </p:nvPr>
        </p:nvGraphicFramePr>
        <p:xfrm>
          <a:off x="0" y="163111"/>
          <a:ext cx="12192001" cy="6531778"/>
        </p:xfrm>
        <a:graphic>
          <a:graphicData uri="http://schemas.openxmlformats.org/drawingml/2006/table">
            <a:tbl>
              <a:tblPr firstRow="1" bandRow="1">
                <a:tableStyleId>{5C22544A-7EE6-4342-B048-85BDC9FD1C3A}</a:tableStyleId>
              </a:tblPr>
              <a:tblGrid>
                <a:gridCol w="3380874">
                  <a:extLst>
                    <a:ext uri="{9D8B030D-6E8A-4147-A177-3AD203B41FA5}">
                      <a16:colId xmlns:a16="http://schemas.microsoft.com/office/drawing/2014/main" val="20000"/>
                    </a:ext>
                  </a:extLst>
                </a:gridCol>
                <a:gridCol w="4993105">
                  <a:extLst>
                    <a:ext uri="{9D8B030D-6E8A-4147-A177-3AD203B41FA5}">
                      <a16:colId xmlns:a16="http://schemas.microsoft.com/office/drawing/2014/main" val="20001"/>
                    </a:ext>
                  </a:extLst>
                </a:gridCol>
                <a:gridCol w="3818022">
                  <a:extLst>
                    <a:ext uri="{9D8B030D-6E8A-4147-A177-3AD203B41FA5}">
                      <a16:colId xmlns:a16="http://schemas.microsoft.com/office/drawing/2014/main" val="20002"/>
                    </a:ext>
                  </a:extLst>
                </a:gridCol>
              </a:tblGrid>
              <a:tr h="469204">
                <a:tc>
                  <a:txBody>
                    <a:bodyPr/>
                    <a:lstStyle/>
                    <a:p>
                      <a:r>
                        <a:rPr lang="en-AU" sz="1400">
                          <a:solidFill>
                            <a:schemeClr val="bg2"/>
                          </a:solidFill>
                          <a:latin typeface="Cambria" panose="02040503050406030204" pitchFamily="18" charset="0"/>
                          <a:ea typeface="Cambria" panose="02040503050406030204" pitchFamily="18" charset="0"/>
                        </a:rPr>
                        <a:t>Biosecurity measure</a:t>
                      </a:r>
                    </a:p>
                  </a:txBody>
                  <a:tcPr marT="45717" marB="45717" anchor="ctr"/>
                </a:tc>
                <a:tc>
                  <a:txBody>
                    <a:bodyPr/>
                    <a:lstStyle/>
                    <a:p>
                      <a:r>
                        <a:rPr lang="en-AU" sz="1400">
                          <a:solidFill>
                            <a:schemeClr val="bg2"/>
                          </a:solidFill>
                          <a:latin typeface="Cambria" panose="02040503050406030204" pitchFamily="18" charset="0"/>
                          <a:ea typeface="Cambria" panose="02040503050406030204" pitchFamily="18" charset="0"/>
                        </a:rPr>
                        <a:t>How reduces likelihood of entry</a:t>
                      </a:r>
                    </a:p>
                  </a:txBody>
                  <a:tcPr marT="45717" marB="45717" anchor="ctr"/>
                </a:tc>
                <a:tc>
                  <a:txBody>
                    <a:bodyPr/>
                    <a:lstStyle/>
                    <a:p>
                      <a:r>
                        <a:rPr lang="en-AU" sz="1400">
                          <a:solidFill>
                            <a:schemeClr val="bg2"/>
                          </a:solidFill>
                          <a:latin typeface="Cambria" panose="02040503050406030204" pitchFamily="18" charset="0"/>
                          <a:ea typeface="Cambria" panose="02040503050406030204" pitchFamily="18" charset="0"/>
                        </a:rPr>
                        <a:t>How reduces likelihood of exposure</a:t>
                      </a:r>
                    </a:p>
                  </a:txBody>
                  <a:tcPr marT="45717" marB="45717" anchor="ctr"/>
                </a:tc>
                <a:extLst>
                  <a:ext uri="{0D108BD9-81ED-4DB2-BD59-A6C34878D82A}">
                    <a16:rowId xmlns:a16="http://schemas.microsoft.com/office/drawing/2014/main" val="10000"/>
                  </a:ext>
                </a:extLst>
              </a:tr>
              <a:tr h="570719">
                <a:tc>
                  <a:txBody>
                    <a:bodyPr/>
                    <a:lstStyle/>
                    <a:p>
                      <a:r>
                        <a:rPr lang="en-AU" sz="1200">
                          <a:solidFill>
                            <a:schemeClr val="accent1"/>
                          </a:solidFill>
                          <a:latin typeface="Cambria" panose="02040503050406030204" pitchFamily="18" charset="0"/>
                          <a:ea typeface="Cambria" panose="02040503050406030204" pitchFamily="18" charset="0"/>
                        </a:rPr>
                        <a:t>Sourcing from disease-free populations</a:t>
                      </a:r>
                    </a:p>
                  </a:txBody>
                  <a:tcPr marT="45717" marB="45717" anchor="b"/>
                </a:tc>
                <a:tc>
                  <a:txBody>
                    <a:bodyPr/>
                    <a:lstStyle/>
                    <a:p>
                      <a:r>
                        <a:rPr lang="en-AU" sz="1200">
                          <a:solidFill>
                            <a:schemeClr val="accent1"/>
                          </a:solidFill>
                          <a:latin typeface="Cambria" panose="02040503050406030204" pitchFamily="18" charset="0"/>
                          <a:ea typeface="Cambria" panose="02040503050406030204" pitchFamily="18" charset="0"/>
                        </a:rPr>
                        <a:t>Reduces likelihood of entry for all hazards.</a:t>
                      </a: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N/A</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extLst>
                  <a:ext uri="{0D108BD9-81ED-4DB2-BD59-A6C34878D82A}">
                    <a16:rowId xmlns:a16="http://schemas.microsoft.com/office/drawing/2014/main" val="10001"/>
                  </a:ext>
                </a:extLst>
              </a:tr>
              <a:tr h="994398">
                <a:tc>
                  <a:txBody>
                    <a:bodyPr/>
                    <a:lstStyle/>
                    <a:p>
                      <a:r>
                        <a:rPr lang="en-AU" sz="1200">
                          <a:solidFill>
                            <a:schemeClr val="accent1"/>
                          </a:solidFill>
                          <a:latin typeface="Cambria" panose="02040503050406030204" pitchFamily="18" charset="0"/>
                          <a:ea typeface="Cambria" panose="02040503050406030204" pitchFamily="18" charset="0"/>
                        </a:rPr>
                        <a:t>Freezing</a:t>
                      </a:r>
                    </a:p>
                  </a:txBody>
                  <a:tcPr marT="45717" marB="45717" anchor="b"/>
                </a:tc>
                <a:tc>
                  <a:txBody>
                    <a:bodyPr/>
                    <a:lstStyle/>
                    <a:p>
                      <a:r>
                        <a:rPr lang="en-AU" sz="1200">
                          <a:solidFill>
                            <a:schemeClr val="accent1"/>
                          </a:solidFill>
                          <a:latin typeface="Cambria" panose="02040503050406030204" pitchFamily="18" charset="0"/>
                          <a:ea typeface="Cambria" panose="02040503050406030204" pitchFamily="18" charset="0"/>
                        </a:rPr>
                        <a:t>Reduces likelihood of entry for hazards which are affected by freezing.</a:t>
                      </a:r>
                    </a:p>
                    <a:p>
                      <a:r>
                        <a:rPr lang="en-AU" sz="1200">
                          <a:solidFill>
                            <a:schemeClr val="accent1"/>
                          </a:solidFill>
                          <a:latin typeface="Cambria" panose="02040503050406030204" pitchFamily="18" charset="0"/>
                          <a:ea typeface="Cambria" panose="02040503050406030204" pitchFamily="18" charset="0"/>
                        </a:rPr>
                        <a:t>- “</a:t>
                      </a:r>
                      <a:r>
                        <a:rPr lang="en-AU" sz="1200" i="1">
                          <a:solidFill>
                            <a:schemeClr val="accent1"/>
                          </a:solidFill>
                          <a:latin typeface="Cambria" panose="02040503050406030204" pitchFamily="18" charset="0"/>
                          <a:ea typeface="Cambria" panose="02040503050406030204" pitchFamily="18" charset="0"/>
                        </a:rPr>
                        <a:t>Ca.</a:t>
                      </a:r>
                      <a:r>
                        <a:rPr lang="en-AU" sz="1200">
                          <a:solidFill>
                            <a:schemeClr val="accent1"/>
                          </a:solidFill>
                          <a:latin typeface="Cambria" panose="02040503050406030204" pitchFamily="18" charset="0"/>
                          <a:ea typeface="Cambria" panose="02040503050406030204" pitchFamily="18" charset="0"/>
                        </a:rPr>
                        <a:t> H. penaei”</a:t>
                      </a:r>
                    </a:p>
                    <a:p>
                      <a:r>
                        <a:rPr lang="en-AU" sz="1200">
                          <a:solidFill>
                            <a:schemeClr val="accent1"/>
                          </a:solidFill>
                          <a:latin typeface="Cambria" panose="02040503050406030204" pitchFamily="18" charset="0"/>
                          <a:ea typeface="Cambria" panose="02040503050406030204" pitchFamily="18" charset="0"/>
                        </a:rPr>
                        <a:t>- Vp AHPND</a:t>
                      </a: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Reduces likelihood of exposure for those hazards expected to persist and remain infectious in frozen prawns at time of exposure.</a:t>
                      </a:r>
                    </a:p>
                    <a:p>
                      <a:r>
                        <a:rPr lang="en-AU" sz="1200">
                          <a:solidFill>
                            <a:schemeClr val="accent1"/>
                          </a:solidFill>
                          <a:latin typeface="Cambria" panose="02040503050406030204" pitchFamily="18" charset="0"/>
                          <a:ea typeface="Cambria" panose="02040503050406030204" pitchFamily="18" charset="0"/>
                        </a:rPr>
                        <a:t>- “</a:t>
                      </a:r>
                      <a:r>
                        <a:rPr lang="en-AU" sz="1200" i="1">
                          <a:solidFill>
                            <a:schemeClr val="accent1"/>
                          </a:solidFill>
                          <a:latin typeface="Cambria" panose="02040503050406030204" pitchFamily="18" charset="0"/>
                          <a:ea typeface="Cambria" panose="02040503050406030204" pitchFamily="18" charset="0"/>
                        </a:rPr>
                        <a:t>Ca.</a:t>
                      </a:r>
                      <a:r>
                        <a:rPr lang="en-AU" sz="1200">
                          <a:solidFill>
                            <a:schemeClr val="accent1"/>
                          </a:solidFill>
                          <a:latin typeface="Cambria" panose="02040503050406030204" pitchFamily="18" charset="0"/>
                          <a:ea typeface="Cambria" panose="02040503050406030204" pitchFamily="18" charset="0"/>
                        </a:rPr>
                        <a:t> H. penaei”</a:t>
                      </a:r>
                    </a:p>
                    <a:p>
                      <a:r>
                        <a:rPr lang="en-AU" sz="1200">
                          <a:solidFill>
                            <a:schemeClr val="accent1"/>
                          </a:solidFill>
                          <a:latin typeface="Cambria" panose="02040503050406030204" pitchFamily="18" charset="0"/>
                          <a:ea typeface="Cambria" panose="02040503050406030204" pitchFamily="18" charset="0"/>
                        </a:rPr>
                        <a:t>- Vp AHPND</a:t>
                      </a:r>
                    </a:p>
                  </a:txBody>
                  <a:tcPr marT="45717" marB="45717" anchor="b"/>
                </a:tc>
                <a:extLst>
                  <a:ext uri="{0D108BD9-81ED-4DB2-BD59-A6C34878D82A}">
                    <a16:rowId xmlns:a16="http://schemas.microsoft.com/office/drawing/2014/main" val="10002"/>
                  </a:ext>
                </a:extLst>
              </a:tr>
              <a:tr h="765392">
                <a:tc>
                  <a:txBody>
                    <a:bodyPr/>
                    <a:lstStyle/>
                    <a:p>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Head and shell removal (last tail segment and tail fans permitted)</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tc>
                  <a:txBody>
                    <a:bodyPr/>
                    <a:lstStyle/>
                    <a:p>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Reduces likelihood of entry for </a:t>
                      </a: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hazards which are primarily present in the head, shell and associated tissue.</a:t>
                      </a:r>
                    </a:p>
                    <a:p>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LSNV</a:t>
                      </a:r>
                      <a:endPar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endParaRPr>
                    </a:p>
                  </a:txBody>
                  <a:tcPr marT="45717" marB="45717" anchor="b"/>
                </a:tc>
                <a:tc>
                  <a:txBody>
                    <a:bodyPr/>
                    <a:lstStyle/>
                    <a:p>
                      <a:r>
                        <a:rPr lang="en-US" sz="1200">
                          <a:solidFill>
                            <a:schemeClr val="accent1"/>
                          </a:solidFill>
                          <a:latin typeface="Cambria" panose="02040503050406030204" pitchFamily="18" charset="0"/>
                          <a:cs typeface="Times New Roman" panose="02020603050405020304" pitchFamily="18" charset="0"/>
                        </a:rPr>
                        <a:t>Reduces likelihood of exposure for farmed and hatchery exposure groups. </a:t>
                      </a:r>
                    </a:p>
                    <a:p>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all hazards</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extLst>
                  <a:ext uri="{0D108BD9-81ED-4DB2-BD59-A6C34878D82A}">
                    <a16:rowId xmlns:a16="http://schemas.microsoft.com/office/drawing/2014/main" val="10003"/>
                  </a:ext>
                </a:extLst>
              </a:tr>
              <a:tr h="7335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Head and shell removal in combination with deveining (removal of the digestive tract to at least the last shell segment)</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Reduces likelihood of entry for hazards </a:t>
                      </a: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which are primarily present in the head, shell and digestive tract.</a:t>
                      </a:r>
                      <a:endParaRPr lang="en-AU" sz="1200">
                        <a:solidFill>
                          <a:schemeClr val="accent1"/>
                        </a:solidFill>
                        <a:latin typeface="Cambria" panose="02040503050406030204" pitchFamily="18" charset="0"/>
                        <a:ea typeface="Cambria" panose="02040503050406030204" pitchFamily="18" charset="0"/>
                        <a:cs typeface="Times New Roman" panose="02020603050405020304" pitchFamily="18" charset="0"/>
                      </a:endParaRPr>
                    </a:p>
                    <a:p>
                      <a:r>
                        <a:rPr lang="en-AU" sz="1200">
                          <a:solidFill>
                            <a:schemeClr val="accent1"/>
                          </a:solidFill>
                          <a:latin typeface="Cambria" panose="02040503050406030204" pitchFamily="18" charset="0"/>
                          <a:ea typeface="Cambria" panose="02040503050406030204" pitchFamily="18" charset="0"/>
                        </a:rPr>
                        <a:t>- EHP</a:t>
                      </a:r>
                      <a:endPar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endParaRPr>
                    </a:p>
                  </a:txBody>
                  <a:tcPr marT="45717" marB="45717" anchor="b"/>
                </a:tc>
                <a:tc>
                  <a:txBody>
                    <a:bodyPr/>
                    <a:lstStyle/>
                    <a:p>
                      <a:r>
                        <a:rPr lang="en-AU" sz="1200">
                          <a:solidFill>
                            <a:schemeClr val="accent1"/>
                          </a:solidFill>
                          <a:latin typeface="Cambria" panose="02040503050406030204" pitchFamily="18" charset="0"/>
                          <a:ea typeface="Cambria" panose="02040503050406030204" pitchFamily="18" charset="0"/>
                        </a:rPr>
                        <a:t>N/A – does not reduce likelihood of exposure any more than head and shell removal.</a:t>
                      </a:r>
                    </a:p>
                  </a:txBody>
                  <a:tcPr marT="45717" marB="45717" anchor="b"/>
                </a:tc>
                <a:extLst>
                  <a:ext uri="{0D108BD9-81ED-4DB2-BD59-A6C34878D82A}">
                    <a16:rowId xmlns:a16="http://schemas.microsoft.com/office/drawing/2014/main" val="10004"/>
                  </a:ext>
                </a:extLst>
              </a:tr>
              <a:tr h="846474">
                <a:tc>
                  <a:txBody>
                    <a:bodyPr/>
                    <a:lstStyle/>
                    <a:p>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Batch testing for hazards (pre-export and on-arrival testing)</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Reduces likelihood of entry for hazards where appropriate testing methods are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 WSSV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 YHV1</a:t>
                      </a: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N/A</a:t>
                      </a:r>
                    </a:p>
                    <a:p>
                      <a:endParaRPr lang="en-AU" sz="1200">
                        <a:solidFill>
                          <a:schemeClr val="accent1"/>
                        </a:solidFill>
                        <a:latin typeface="Cambria" panose="02040503050406030204" pitchFamily="18" charset="0"/>
                        <a:ea typeface="Cambria" panose="02040503050406030204" pitchFamily="18" charset="0"/>
                      </a:endParaRPr>
                    </a:p>
                  </a:txBody>
                  <a:tcPr marT="45717" marB="45717" anchor="b"/>
                </a:tc>
                <a:extLst>
                  <a:ext uri="{0D108BD9-81ED-4DB2-BD59-A6C34878D82A}">
                    <a16:rowId xmlns:a16="http://schemas.microsoft.com/office/drawing/2014/main" val="10005"/>
                  </a:ext>
                </a:extLst>
              </a:tr>
              <a:tr h="845231">
                <a:tc>
                  <a:txBody>
                    <a:bodyPr/>
                    <a:lstStyle/>
                    <a:p>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Cooking</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tc>
                  <a:txBody>
                    <a:bodyPr/>
                    <a:lstStyle/>
                    <a:p>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Reduces likelihood of entry for </a:t>
                      </a: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hazards which are affected by temperatures used in commercial cooking of prawns.</a:t>
                      </a:r>
                    </a:p>
                    <a:p>
                      <a:pPr marL="0" indent="0">
                        <a:buFontTx/>
                        <a:buNone/>
                      </a:pP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IMNV                   -</a:t>
                      </a:r>
                      <a:r>
                        <a:rPr lang="en-US" sz="1200" err="1">
                          <a:solidFill>
                            <a:schemeClr val="accent1"/>
                          </a:solidFill>
                          <a:latin typeface="Cambria" panose="02040503050406030204" pitchFamily="18" charset="0"/>
                          <a:ea typeface="Cambria" panose="02040503050406030204" pitchFamily="18" charset="0"/>
                          <a:cs typeface="Times New Roman" panose="02020603050405020304" pitchFamily="18" charset="0"/>
                        </a:rPr>
                        <a:t>Vp</a:t>
                      </a: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AHPND</a:t>
                      </a:r>
                    </a:p>
                    <a:p>
                      <a:pPr marL="0" indent="0">
                        <a:buFontTx/>
                        <a:buNone/>
                      </a:pP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WSSV</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a:solidFill>
                            <a:schemeClr val="accent1"/>
                          </a:solidFill>
                          <a:latin typeface="Cambria" panose="02040503050406030204" pitchFamily="18" charset="0"/>
                          <a:ea typeface="Cambria" panose="02040503050406030204" pitchFamily="18" charset="0"/>
                        </a:rPr>
                        <a:t>Reduces likelihood of exposure for all exposure groups.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all hazards</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extLst>
                  <a:ext uri="{0D108BD9-81ED-4DB2-BD59-A6C34878D82A}">
                    <a16:rowId xmlns:a16="http://schemas.microsoft.com/office/drawing/2014/main" val="10006"/>
                  </a:ext>
                </a:extLst>
              </a:tr>
              <a:tr h="655269">
                <a:tc>
                  <a:txBody>
                    <a:bodyPr/>
                    <a:lstStyle/>
                    <a:p>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Value-added products including breaded, battered and crumbed prawns and dumpling and dim sum type-products)</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N/A</a:t>
                      </a:r>
                    </a:p>
                  </a:txBody>
                  <a:tcPr marT="45717" marB="45717" anchor="b"/>
                </a:tc>
                <a:tc>
                  <a:txBody>
                    <a:bodyPr/>
                    <a:lstStyle/>
                    <a:p>
                      <a:r>
                        <a:rPr lang="en-AU" sz="1200">
                          <a:solidFill>
                            <a:schemeClr val="accent1"/>
                          </a:solidFill>
                          <a:latin typeface="Cambria" panose="02040503050406030204" pitchFamily="18" charset="0"/>
                          <a:ea typeface="Cambria" panose="02040503050406030204" pitchFamily="18" charset="0"/>
                        </a:rPr>
                        <a:t>Reduces likelihood of exposure for all exposure groups.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Cambria" panose="02040503050406030204" pitchFamily="18" charset="0"/>
                          <a:ea typeface="Cambria" panose="02040503050406030204" pitchFamily="18" charset="0"/>
                          <a:cs typeface="Times New Roman" panose="02020603050405020304" pitchFamily="18" charset="0"/>
                        </a:rPr>
                        <a:t>- all hazards</a:t>
                      </a:r>
                      <a:endParaRPr lang="en-AU" sz="1200">
                        <a:solidFill>
                          <a:schemeClr val="accent1"/>
                        </a:solidFill>
                        <a:latin typeface="Cambria" panose="02040503050406030204" pitchFamily="18" charset="0"/>
                        <a:ea typeface="Cambria" panose="02040503050406030204" pitchFamily="18" charset="0"/>
                      </a:endParaRPr>
                    </a:p>
                  </a:txBody>
                  <a:tcPr marT="45717" marB="45717" anchor="b"/>
                </a:tc>
                <a:extLst>
                  <a:ext uri="{0D108BD9-81ED-4DB2-BD59-A6C34878D82A}">
                    <a16:rowId xmlns:a16="http://schemas.microsoft.com/office/drawing/2014/main" val="10007"/>
                  </a:ext>
                </a:extLst>
              </a:tr>
              <a:tr h="625503">
                <a:tc>
                  <a:txBody>
                    <a:bodyPr/>
                    <a:lstStyle/>
                    <a:p>
                      <a:r>
                        <a:rPr lang="en-AU" sz="1200">
                          <a:solidFill>
                            <a:schemeClr val="accent1"/>
                          </a:solidFill>
                          <a:latin typeface="Cambria" panose="02040503050406030204" pitchFamily="18" charset="0"/>
                          <a:ea typeface="Cambria" panose="02040503050406030204" pitchFamily="18" charset="0"/>
                        </a:rPr>
                        <a:t>Labelling for human-consumption</a:t>
                      </a:r>
                    </a:p>
                  </a:txBody>
                  <a:tcPr marT="45717" marB="45717"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accent1"/>
                          </a:solidFill>
                          <a:effectLst/>
                          <a:uLnTx/>
                          <a:uFillTx/>
                          <a:latin typeface="Cambria" panose="02040503050406030204" pitchFamily="18" charset="0"/>
                          <a:ea typeface="Cambria" panose="02040503050406030204" pitchFamily="18" charset="0"/>
                          <a:cs typeface="+mn-cs"/>
                        </a:rPr>
                        <a:t>N/A</a:t>
                      </a:r>
                    </a:p>
                  </a:txBody>
                  <a:tcPr marT="45717" marB="45717" anchor="b"/>
                </a:tc>
                <a:tc>
                  <a:txBody>
                    <a:bodyPr/>
                    <a:lstStyle/>
                    <a:p>
                      <a:r>
                        <a:rPr lang="en-AU" sz="1200">
                          <a:solidFill>
                            <a:schemeClr val="accent1"/>
                          </a:solidFill>
                          <a:latin typeface="Cambria" panose="02040503050406030204" pitchFamily="18" charset="0"/>
                          <a:ea typeface="Cambria" panose="02040503050406030204" pitchFamily="18" charset="0"/>
                        </a:rPr>
                        <a:t>Makes clear the intended end-use is for human consumption and that the product should not be diverted to bait or feed suppliers.</a:t>
                      </a:r>
                    </a:p>
                  </a:txBody>
                  <a:tcPr marT="45717" marB="45717" anchor="b"/>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51205" name="Text Placeholder 5">
            <a:extLst>
              <a:ext uri="{FF2B5EF4-FFF2-40B4-BE49-F238E27FC236}">
                <a16:creationId xmlns:a16="http://schemas.microsoft.com/office/drawing/2014/main" id="{414B6EE9-CCBB-4F0C-B199-21CAFF5F2948}"/>
              </a:ext>
            </a:extLst>
          </p:cNvPr>
          <p:cNvSpPr txBox="1">
            <a:spLocks noGrp="1"/>
          </p:cNvSpPr>
          <p:nvPr>
            <p:ph type="title" idx="4294967295"/>
          </p:nvPr>
        </p:nvSpPr>
        <p:spPr bwMode="auto">
          <a:xfrm>
            <a:off x="977900" y="663575"/>
            <a:ext cx="10156825" cy="3816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Example risk assessment –WSSV</a:t>
            </a:r>
            <a:endPar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51202" name="Subtitle 2">
            <a:extLst>
              <a:ext uri="{FF2B5EF4-FFF2-40B4-BE49-F238E27FC236}">
                <a16:creationId xmlns:a16="http://schemas.microsoft.com/office/drawing/2014/main" id="{FBF1DF85-5B40-478D-818D-9968BC9ED9C9}"/>
              </a:ext>
            </a:extLst>
          </p:cNvPr>
          <p:cNvSpPr txBox="1">
            <a:spLocks/>
          </p:cNvSpPr>
          <p:nvPr/>
        </p:nvSpPr>
        <p:spPr bwMode="auto">
          <a:xfrm>
            <a:off x="977900" y="4662488"/>
            <a:ext cx="101568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pPr>
            <a:r>
              <a:rPr lang="en-GB" altLang="en-US" sz="2000">
                <a:solidFill>
                  <a:srgbClr val="FFFFFF"/>
                </a:solidFill>
                <a:latin typeface="Cambria" panose="02040503050406030204" pitchFamily="18" charset="0"/>
              </a:rPr>
              <a:t>Risk assessments were conducted for 10 hazards. </a:t>
            </a:r>
          </a:p>
          <a:p>
            <a:pPr eaLnBrk="1" hangingPunct="1">
              <a:lnSpc>
                <a:spcPts val="2300"/>
              </a:lnSpc>
            </a:pPr>
            <a:r>
              <a:rPr lang="en-GB" altLang="en-US" sz="2000">
                <a:solidFill>
                  <a:srgbClr val="FFFFFF"/>
                </a:solidFill>
                <a:latin typeface="Cambria" panose="02040503050406030204" pitchFamily="18" charset="0"/>
              </a:rPr>
              <a:t> </a:t>
            </a:r>
          </a:p>
        </p:txBody>
      </p:sp>
      <p:cxnSp>
        <p:nvCxnSpPr>
          <p:cNvPr id="17" name="Straight Connector 16">
            <a:extLst>
              <a:ext uri="{FF2B5EF4-FFF2-40B4-BE49-F238E27FC236}">
                <a16:creationId xmlns:a16="http://schemas.microsoft.com/office/drawing/2014/main" id="{CF9D9722-C865-4A3E-B7C1-9C0008E4BA12}"/>
              </a:ext>
              <a:ext uri="{C183D7F6-B498-43B3-948B-1728B52AA6E4}">
                <adec:decorative xmlns:adec="http://schemas.microsoft.com/office/drawing/2017/decorative" val="1"/>
              </a:ext>
            </a:extLst>
          </p:cNvPr>
          <p:cNvCxnSpPr/>
          <p:nvPr/>
        </p:nvCxnSpPr>
        <p:spPr>
          <a:xfrm flipV="1">
            <a:off x="544513" y="641350"/>
            <a:ext cx="0" cy="36607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7886C2E-1F98-42E0-8D2E-DC3D09E8265E}"/>
              </a:ext>
              <a:ext uri="{C183D7F6-B498-43B3-948B-1728B52AA6E4}">
                <adec:decorative xmlns:adec="http://schemas.microsoft.com/office/drawing/2017/decorative" val="1"/>
              </a:ext>
            </a:extLst>
          </p:cNvPr>
          <p:cNvCxnSpPr/>
          <p:nvPr/>
        </p:nvCxnSpPr>
        <p:spPr>
          <a:xfrm flipV="1">
            <a:off x="11588750" y="663575"/>
            <a:ext cx="0" cy="363855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51206" name="Group 13">
            <a:extLst>
              <a:ext uri="{FF2B5EF4-FFF2-40B4-BE49-F238E27FC236}">
                <a16:creationId xmlns:a16="http://schemas.microsoft.com/office/drawing/2014/main" id="{50D47540-66B3-4398-9285-1ADFF2EDFB33}"/>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51207" name="Title 1">
              <a:extLst>
                <a:ext uri="{FF2B5EF4-FFF2-40B4-BE49-F238E27FC236}">
                  <a16:creationId xmlns:a16="http://schemas.microsoft.com/office/drawing/2014/main" id="{20F1E38A-C10F-4DA0-B412-2AD754A38B31}"/>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16" name="Straight Connector 15">
              <a:extLst>
                <a:ext uri="{FF2B5EF4-FFF2-40B4-BE49-F238E27FC236}">
                  <a16:creationId xmlns:a16="http://schemas.microsoft.com/office/drawing/2014/main" id="{0A34896D-4453-4894-BC88-A0025EC92D2E}"/>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1209" name="Title 1">
              <a:extLst>
                <a:ext uri="{FF2B5EF4-FFF2-40B4-BE49-F238E27FC236}">
                  <a16:creationId xmlns:a16="http://schemas.microsoft.com/office/drawing/2014/main" id="{035D813E-B201-4880-AD71-5FAB2785FD2F}"/>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21" name="Straight Connector 20">
              <a:extLst>
                <a:ext uri="{FF2B5EF4-FFF2-40B4-BE49-F238E27FC236}">
                  <a16:creationId xmlns:a16="http://schemas.microsoft.com/office/drawing/2014/main" id="{06A7C10C-6007-4422-BF23-9F725237A07D}"/>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1211" name="Title 1">
              <a:extLst>
                <a:ext uri="{FF2B5EF4-FFF2-40B4-BE49-F238E27FC236}">
                  <a16:creationId xmlns:a16="http://schemas.microsoft.com/office/drawing/2014/main" id="{182C36DF-958B-4F5F-9875-DB2A1AD5F693}"/>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19830F8D-A83D-4D54-893C-91F274F452EE}" type="slidenum">
                <a:rPr lang="en-GB" altLang="en-US" sz="900">
                  <a:solidFill>
                    <a:schemeClr val="tx2"/>
                  </a:solidFill>
                  <a:latin typeface="Calibri" panose="020F0502020204030204" pitchFamily="34" charset="0"/>
                </a:rPr>
                <a:pPr eaLnBrk="1" hangingPunct="1">
                  <a:lnSpc>
                    <a:spcPts val="1000"/>
                  </a:lnSpc>
                </a:pPr>
                <a:t>24</a:t>
              </a:fld>
              <a:endParaRPr lang="en-GB" altLang="en-US" sz="900">
                <a:solidFill>
                  <a:schemeClr val="tx2"/>
                </a:solidFill>
                <a:latin typeface="Calibri" panose="020F0502020204030204" pitchFamily="34" charset="0"/>
              </a:endParaRPr>
            </a:p>
          </p:txBody>
        </p:sp>
        <p:cxnSp>
          <p:nvCxnSpPr>
            <p:cNvPr id="25" name="Straight Connector 24">
              <a:extLst>
                <a:ext uri="{FF2B5EF4-FFF2-40B4-BE49-F238E27FC236}">
                  <a16:creationId xmlns:a16="http://schemas.microsoft.com/office/drawing/2014/main" id="{9CC3FC6B-F9A5-46B3-AF26-0AD51FC2A120}"/>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4B4460C-407E-4C47-8064-44CC5BC81734}"/>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1214" name="Title 1">
              <a:extLst>
                <a:ext uri="{FF2B5EF4-FFF2-40B4-BE49-F238E27FC236}">
                  <a16:creationId xmlns:a16="http://schemas.microsoft.com/office/drawing/2014/main" id="{26491D11-339C-47B6-82DE-CF122B214E36}"/>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D1D51FA-F709-4B44-973B-9163C327E48A}"/>
              </a:ext>
            </a:extLst>
          </p:cNvPr>
          <p:cNvSpPr>
            <a:spLocks noGrp="1" noChangeArrowheads="1"/>
          </p:cNvSpPr>
          <p:nvPr>
            <p:ph type="ctrTitle"/>
          </p:nvPr>
        </p:nvSpPr>
        <p:spPr bwMode="auto">
          <a:xfrm>
            <a:off x="777875" y="566738"/>
            <a:ext cx="10636250" cy="1336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altLang="en-US">
                <a:solidFill>
                  <a:schemeClr val="accent1"/>
                </a:solidFill>
                <a:ea typeface="ＭＳ Ｐゴシック" panose="020B0600070205080204" pitchFamily="34" charset="-128"/>
              </a:rPr>
              <a:t>Risk = likelihood × consequence</a:t>
            </a:r>
          </a:p>
        </p:txBody>
      </p:sp>
      <p:pic>
        <p:nvPicPr>
          <p:cNvPr id="53251" name="Picture 15" descr="Plane on tarmac">
            <a:extLst>
              <a:ext uri="{FF2B5EF4-FFF2-40B4-BE49-F238E27FC236}">
                <a16:creationId xmlns:a16="http://schemas.microsoft.com/office/drawing/2014/main" id="{206D773D-76AF-41C0-AB1D-14887458C50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3250" y="2492375"/>
            <a:ext cx="4872038"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9" descr="Climber hanging from a rock formation">
            <a:extLst>
              <a:ext uri="{FF2B5EF4-FFF2-40B4-BE49-F238E27FC236}">
                <a16:creationId xmlns:a16="http://schemas.microsoft.com/office/drawing/2014/main" id="{369E96BC-40E6-4725-8BB1-5A5BCB83AF2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16713" y="2492375"/>
            <a:ext cx="4872037"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Group 19">
            <a:extLst>
              <a:ext uri="{FF2B5EF4-FFF2-40B4-BE49-F238E27FC236}">
                <a16:creationId xmlns:a16="http://schemas.microsoft.com/office/drawing/2014/main" id="{4E170094-EE21-43B7-8C5F-DFD9DF6CDC36}"/>
              </a:ext>
              <a:ext uri="{C183D7F6-B498-43B3-948B-1728B52AA6E4}">
                <adec:decorative xmlns:adec="http://schemas.microsoft.com/office/drawing/2017/decorative" val="1"/>
              </a:ext>
            </a:extLst>
          </p:cNvPr>
          <p:cNvGrpSpPr>
            <a:grpSpLocks/>
          </p:cNvGrpSpPr>
          <p:nvPr/>
        </p:nvGrpSpPr>
        <p:grpSpPr bwMode="auto">
          <a:xfrm>
            <a:off x="543600" y="6274800"/>
            <a:ext cx="11042650" cy="230188"/>
            <a:chOff x="546245" y="6147524"/>
            <a:chExt cx="11041928" cy="230187"/>
          </a:xfrm>
        </p:grpSpPr>
        <p:sp>
          <p:nvSpPr>
            <p:cNvPr id="53254" name="Title 1">
              <a:extLst>
                <a:ext uri="{FF2B5EF4-FFF2-40B4-BE49-F238E27FC236}">
                  <a16:creationId xmlns:a16="http://schemas.microsoft.com/office/drawing/2014/main" id="{CF2A6EA5-30B1-4E46-A606-B79431DD04FF}"/>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23" name="Straight Connector 22">
              <a:extLst>
                <a:ext uri="{FF2B5EF4-FFF2-40B4-BE49-F238E27FC236}">
                  <a16:creationId xmlns:a16="http://schemas.microsoft.com/office/drawing/2014/main" id="{5A91C58A-80D0-4590-BC4B-C0382CC49997}"/>
                </a:ext>
              </a:extLst>
            </p:cNvPr>
            <p:cNvCxnSpPr/>
            <p:nvPr/>
          </p:nvCxnSpPr>
          <p:spPr>
            <a:xfrm flipV="1">
              <a:off x="546245" y="6169749"/>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3256" name="Title 1">
              <a:extLst>
                <a:ext uri="{FF2B5EF4-FFF2-40B4-BE49-F238E27FC236}">
                  <a16:creationId xmlns:a16="http://schemas.microsoft.com/office/drawing/2014/main" id="{CEE2184D-546C-4A61-80CF-EAA116D9F6BF}"/>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Kally Gross</a:t>
              </a:r>
            </a:p>
          </p:txBody>
        </p:sp>
        <p:cxnSp>
          <p:nvCxnSpPr>
            <p:cNvPr id="25" name="Straight Connector 24">
              <a:extLst>
                <a:ext uri="{FF2B5EF4-FFF2-40B4-BE49-F238E27FC236}">
                  <a16:creationId xmlns:a16="http://schemas.microsoft.com/office/drawing/2014/main" id="{28F82B11-11CF-4124-82C4-7E970E4C7769}"/>
                </a:ext>
              </a:extLst>
            </p:cNvPr>
            <p:cNvCxnSpPr/>
            <p:nvPr/>
          </p:nvCxnSpPr>
          <p:spPr>
            <a:xfrm flipV="1">
              <a:off x="4217893"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3258" name="Title 1">
              <a:extLst>
                <a:ext uri="{FF2B5EF4-FFF2-40B4-BE49-F238E27FC236}">
                  <a16:creationId xmlns:a16="http://schemas.microsoft.com/office/drawing/2014/main" id="{39AEA81F-BFAB-423F-B266-5D1C124F807C}"/>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F9C2BD8-96AB-4D4D-A7FD-211CFBD16F92}" type="slidenum">
                <a:rPr lang="en-GB" altLang="en-US" sz="900">
                  <a:latin typeface="Calibri" panose="020F0502020204030204" pitchFamily="34" charset="0"/>
                </a:rPr>
                <a:pPr eaLnBrk="1" hangingPunct="1">
                  <a:lnSpc>
                    <a:spcPts val="1000"/>
                  </a:lnSpc>
                </a:pPr>
                <a:t>25</a:t>
              </a:fld>
              <a:endParaRPr lang="en-GB" altLang="en-US" sz="900">
                <a:latin typeface="Calibri" panose="020F0502020204030204" pitchFamily="34" charset="0"/>
              </a:endParaRPr>
            </a:p>
          </p:txBody>
        </p:sp>
        <p:cxnSp>
          <p:nvCxnSpPr>
            <p:cNvPr id="27" name="Straight Connector 26">
              <a:extLst>
                <a:ext uri="{FF2B5EF4-FFF2-40B4-BE49-F238E27FC236}">
                  <a16:creationId xmlns:a16="http://schemas.microsoft.com/office/drawing/2014/main" id="{A438CEB9-7E13-4D85-B2AD-8FEEEADF4499}"/>
                </a:ext>
              </a:extLst>
            </p:cNvPr>
            <p:cNvCxnSpPr/>
            <p:nvPr/>
          </p:nvCxnSpPr>
          <p:spPr>
            <a:xfrm flipV="1">
              <a:off x="11056396"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1E2E915-01B8-4205-AF3A-C7BAE0D64025}"/>
                </a:ext>
              </a:extLst>
            </p:cNvPr>
            <p:cNvCxnSpPr/>
            <p:nvPr/>
          </p:nvCxnSpPr>
          <p:spPr>
            <a:xfrm flipV="1">
              <a:off x="7889540" y="616498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3261" name="Title 1">
              <a:extLst>
                <a:ext uri="{FF2B5EF4-FFF2-40B4-BE49-F238E27FC236}">
                  <a16:creationId xmlns:a16="http://schemas.microsoft.com/office/drawing/2014/main" id="{D89B093A-DFB4-4232-AB0A-9276CDA51CC0}"/>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E71E13-FD26-4F44-9475-E2062571466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1458" y="127587"/>
            <a:ext cx="10833904" cy="6645355"/>
          </a:xfrm>
          <a:prstGeom prst="rect">
            <a:avLst/>
          </a:prstGeom>
        </p:spPr>
      </p:pic>
      <p:sp>
        <p:nvSpPr>
          <p:cNvPr id="2" name="Title 1">
            <a:extLst>
              <a:ext uri="{FF2B5EF4-FFF2-40B4-BE49-F238E27FC236}">
                <a16:creationId xmlns:a16="http://schemas.microsoft.com/office/drawing/2014/main" id="{0A2D7868-8A79-4EEA-B201-D70181D14DCE}"/>
              </a:ext>
            </a:extLst>
          </p:cNvPr>
          <p:cNvSpPr>
            <a:spLocks noGrp="1"/>
          </p:cNvSpPr>
          <p:nvPr>
            <p:ph type="ctrTitle"/>
          </p:nvPr>
        </p:nvSpPr>
        <p:spPr>
          <a:xfrm>
            <a:off x="1524000" y="-2387600"/>
            <a:ext cx="9144000" cy="2387600"/>
          </a:xfrm>
        </p:spPr>
        <p:txBody>
          <a:bodyPr anchor="b"/>
          <a:lstStyle/>
          <a:p>
            <a:r>
              <a:rPr lang="en-AU"/>
              <a:t>Flowchart summary of risk analysis process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a:extLst>
              <a:ext uri="{FF2B5EF4-FFF2-40B4-BE49-F238E27FC236}">
                <a16:creationId xmlns:a16="http://schemas.microsoft.com/office/drawing/2014/main" id="{C75C552F-494F-4D4F-8A8C-3D76B5BB1916}"/>
              </a:ext>
            </a:extLst>
          </p:cNvPr>
          <p:cNvSpPr txBox="1">
            <a:spLocks noGrp="1"/>
          </p:cNvSpPr>
          <p:nvPr>
            <p:ph type="title" idx="4294967295"/>
          </p:nvPr>
        </p:nvSpPr>
        <p:spPr bwMode="auto">
          <a:xfrm>
            <a:off x="153988" y="133350"/>
            <a:ext cx="5066598"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White spot syndrome virus</a:t>
            </a:r>
          </a:p>
        </p:txBody>
      </p:sp>
      <p:graphicFrame>
        <p:nvGraphicFramePr>
          <p:cNvPr id="3" name="Table 2" descr="Table showing key factors, risk assessment values and risk management outcomes for white spot syndrome virus risk assessment. ">
            <a:extLst>
              <a:ext uri="{FF2B5EF4-FFF2-40B4-BE49-F238E27FC236}">
                <a16:creationId xmlns:a16="http://schemas.microsoft.com/office/drawing/2014/main" id="{F4F12104-B37F-425E-8066-4C988DAB7596}"/>
              </a:ext>
            </a:extLst>
          </p:cNvPr>
          <p:cNvGraphicFramePr>
            <a:graphicFrameLocks/>
          </p:cNvGraphicFramePr>
          <p:nvPr>
            <p:extLst>
              <p:ext uri="{D42A27DB-BD31-4B8C-83A1-F6EECF244321}">
                <p14:modId xmlns:p14="http://schemas.microsoft.com/office/powerpoint/2010/main" val="3882002009"/>
              </p:ext>
            </p:extLst>
          </p:nvPr>
        </p:nvGraphicFramePr>
        <p:xfrm>
          <a:off x="153988" y="511175"/>
          <a:ext cx="11884025" cy="6218238"/>
        </p:xfrm>
        <a:graphic>
          <a:graphicData uri="http://schemas.openxmlformats.org/drawingml/2006/table">
            <a:tbl>
              <a:tblPr firstRow="1" bandRow="1">
                <a:tableStyleId>{5C22544A-7EE6-4342-B048-85BDC9FD1C3A}</a:tableStyleId>
              </a:tblPr>
              <a:tblGrid>
                <a:gridCol w="3237047">
                  <a:extLst>
                    <a:ext uri="{9D8B030D-6E8A-4147-A177-3AD203B41FA5}">
                      <a16:colId xmlns:a16="http://schemas.microsoft.com/office/drawing/2014/main" val="20000"/>
                    </a:ext>
                  </a:extLst>
                </a:gridCol>
                <a:gridCol w="4214159">
                  <a:extLst>
                    <a:ext uri="{9D8B030D-6E8A-4147-A177-3AD203B41FA5}">
                      <a16:colId xmlns:a16="http://schemas.microsoft.com/office/drawing/2014/main" val="20001"/>
                    </a:ext>
                  </a:extLst>
                </a:gridCol>
                <a:gridCol w="4432819">
                  <a:extLst>
                    <a:ext uri="{9D8B030D-6E8A-4147-A177-3AD203B41FA5}">
                      <a16:colId xmlns:a16="http://schemas.microsoft.com/office/drawing/2014/main" val="20002"/>
                    </a:ext>
                  </a:extLst>
                </a:gridCol>
              </a:tblGrid>
              <a:tr h="304816">
                <a:tc>
                  <a:txBody>
                    <a:bodyPr/>
                    <a:lstStyle/>
                    <a:p>
                      <a:r>
                        <a:rPr lang="en-AU" sz="1400">
                          <a:solidFill>
                            <a:schemeClr val="bg2"/>
                          </a:solidFill>
                          <a:latin typeface="+mj-lt"/>
                          <a:ea typeface="Cambria" panose="02040503050406030204" pitchFamily="18" charset="0"/>
                        </a:rPr>
                        <a:t>Key factors considered </a:t>
                      </a:r>
                    </a:p>
                  </a:txBody>
                  <a:tcPr marL="91439" marR="91439" marT="45722" marB="45722">
                    <a:solidFill>
                      <a:schemeClr val="accent1"/>
                    </a:solidFill>
                  </a:tcPr>
                </a:tc>
                <a:tc>
                  <a:txBody>
                    <a:bodyPr/>
                    <a:lstStyle/>
                    <a:p>
                      <a:r>
                        <a:rPr lang="en-AU" sz="1400">
                          <a:solidFill>
                            <a:schemeClr val="bg2"/>
                          </a:solidFill>
                          <a:latin typeface="+mj-lt"/>
                          <a:ea typeface="Cambria" panose="02040503050406030204" pitchFamily="18" charset="0"/>
                        </a:rPr>
                        <a:t>Risk assessment</a:t>
                      </a:r>
                    </a:p>
                  </a:txBody>
                  <a:tcPr marL="91439" marR="91439" marT="45722" marB="45722">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solidFill>
                            <a:schemeClr val="bg2"/>
                          </a:solidFill>
                          <a:latin typeface="+mj-lt"/>
                          <a:ea typeface="Cambria" panose="02040503050406030204" pitchFamily="18" charset="0"/>
                        </a:rPr>
                        <a:t>Risk management</a:t>
                      </a:r>
                    </a:p>
                  </a:txBody>
                  <a:tcPr marL="91439" marR="91439" marT="45722" marB="45722">
                    <a:solidFill>
                      <a:schemeClr val="accent1"/>
                    </a:solidFill>
                  </a:tcPr>
                </a:tc>
                <a:extLst>
                  <a:ext uri="{0D108BD9-81ED-4DB2-BD59-A6C34878D82A}">
                    <a16:rowId xmlns:a16="http://schemas.microsoft.com/office/drawing/2014/main" val="10000"/>
                  </a:ext>
                </a:extLst>
              </a:tr>
              <a:tr h="5913422">
                <a:tc>
                  <a:txBody>
                    <a:bodyPr/>
                    <a:lstStyle/>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j-lt"/>
                          <a:ea typeface="Cambria" panose="02040503050406030204" pitchFamily="18" charset="0"/>
                          <a:cs typeface="Times New Roman" panose="02020603050405020304" pitchFamily="18" charset="0"/>
                        </a:rPr>
                        <a:t>Present in whole body of the prawn.</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Infections can be sub-clinical.</a:t>
                      </a: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j-lt"/>
                          <a:ea typeface="Cambria" panose="02040503050406030204" pitchFamily="18" charset="0"/>
                          <a:cs typeface="Times New Roman" panose="02020603050405020304" pitchFamily="18" charset="0"/>
                        </a:rPr>
                        <a:t>Survives freezing.</a:t>
                      </a: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j-lt"/>
                          <a:ea typeface="Cambria" panose="02040503050406030204" pitchFamily="18" charset="0"/>
                          <a:cs typeface="Times New Roman" panose="02020603050405020304" pitchFamily="18" charset="0"/>
                        </a:rPr>
                        <a:t>Impacted by cooking.</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All decapod crustaceans susceptible.</a:t>
                      </a: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mn-lt"/>
                          <a:ea typeface="Cambria" panose="02040503050406030204" pitchFamily="18" charset="0"/>
                          <a:cs typeface="Times New Roman" panose="02020603050405020304" pitchFamily="18" charset="0"/>
                        </a:rPr>
                        <a:t>Use of imported prawns as bait or berley by fishers and feed for captive crustaceans.</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Causes high mortality.</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High impact if becomes established in Australia.</a:t>
                      </a:r>
                    </a:p>
                    <a:p>
                      <a:pPr marL="0" indent="-285750" algn="l" defTabSz="457200" rtl="0" eaLnBrk="1" latinLnBrk="0" hangingPunct="1">
                        <a:buFont typeface="Arial" panose="020B0604020202020204" pitchFamily="34" charset="0"/>
                        <a:buChar char="•"/>
                      </a:pPr>
                      <a:endParaRPr lang="en-US" sz="1400" kern="1200">
                        <a:solidFill>
                          <a:schemeClr val="dk1"/>
                        </a:solidFill>
                        <a:latin typeface="+mj-lt"/>
                        <a:ea typeface="Cambria" panose="02040503050406030204" pitchFamily="18" charset="0"/>
                        <a:cs typeface="Times New Roman" panose="02020603050405020304" pitchFamily="18" charset="0"/>
                      </a:endParaRPr>
                    </a:p>
                  </a:txBody>
                  <a:tcPr marL="91439" marR="91439" marT="45722" marB="45722">
                    <a:solidFill>
                      <a:schemeClr val="bg2"/>
                    </a:solidFill>
                  </a:tcPr>
                </a:tc>
                <a:tc>
                  <a:txBody>
                    <a:bodyPr/>
                    <a:lstStyle/>
                    <a:p>
                      <a:r>
                        <a:rPr lang="en-AU" sz="1400">
                          <a:latin typeface="+mj-lt"/>
                        </a:rPr>
                        <a:t>Likelihood of entry </a:t>
                      </a:r>
                    </a:p>
                    <a:p>
                      <a:pPr marL="285750" indent="-285750">
                        <a:buFont typeface="Arial" panose="020B0604020202020204" pitchFamily="34" charset="0"/>
                        <a:buChar char="•"/>
                      </a:pPr>
                      <a:r>
                        <a:rPr lang="en-AU" sz="1400">
                          <a:latin typeface="+mj-lt"/>
                        </a:rPr>
                        <a:t>High</a:t>
                      </a:r>
                    </a:p>
                    <a:p>
                      <a:endParaRPr lang="en-AU" sz="1400">
                        <a:latin typeface="+mj-lt"/>
                      </a:endParaRPr>
                    </a:p>
                    <a:p>
                      <a:r>
                        <a:rPr lang="en-AU" sz="1400">
                          <a:latin typeface="+mj-lt"/>
                        </a:rPr>
                        <a:t>Partial likelihood of exposure (PLE) </a:t>
                      </a:r>
                    </a:p>
                    <a:p>
                      <a:pPr marL="285750" indent="-285750">
                        <a:buFont typeface="Arial" panose="020B0604020202020204" pitchFamily="34" charset="0"/>
                        <a:buChar char="•"/>
                      </a:pPr>
                      <a:r>
                        <a:rPr lang="en-AU" sz="1400">
                          <a:latin typeface="+mj-lt"/>
                        </a:rPr>
                        <a:t>Low (f), Moderate (h), High (w)</a:t>
                      </a:r>
                    </a:p>
                    <a:p>
                      <a:endParaRPr lang="en-AU" sz="1400">
                        <a:latin typeface="+mj-lt"/>
                      </a:endParaRPr>
                    </a:p>
                    <a:p>
                      <a:r>
                        <a:rPr lang="en-AU" sz="1400">
                          <a:latin typeface="+mj-lt"/>
                        </a:rPr>
                        <a:t>Partial annual likelihood of entry and exposure (PALEE)</a:t>
                      </a:r>
                    </a:p>
                    <a:p>
                      <a:pPr marL="285750" indent="-285750">
                        <a:buFont typeface="Arial" panose="020B0604020202020204" pitchFamily="34" charset="0"/>
                        <a:buChar char="•"/>
                      </a:pPr>
                      <a:r>
                        <a:rPr lang="en-AU" sz="1400">
                          <a:latin typeface="+mj-lt"/>
                        </a:rPr>
                        <a:t>Low (f), Moderate (h), High (w)</a:t>
                      </a:r>
                    </a:p>
                    <a:p>
                      <a:endParaRPr lang="en-AU" sz="1400">
                        <a:latin typeface="+mj-lt"/>
                      </a:endParaRPr>
                    </a:p>
                    <a:p>
                      <a:r>
                        <a:rPr lang="en-AU" sz="1400">
                          <a:latin typeface="+mj-lt"/>
                        </a:rPr>
                        <a:t>Partial likelihood of establishment and spread (PLES)</a:t>
                      </a:r>
                    </a:p>
                    <a:p>
                      <a:pPr marL="285750" indent="-285750">
                        <a:buFont typeface="Arial" panose="020B0604020202020204" pitchFamily="34" charset="0"/>
                        <a:buChar char="•"/>
                      </a:pPr>
                      <a:r>
                        <a:rPr lang="en-AU" sz="1400">
                          <a:latin typeface="+mj-lt"/>
                        </a:rPr>
                        <a:t>High (f), Moderate (h), Moderate (w)</a:t>
                      </a:r>
                    </a:p>
                    <a:p>
                      <a:endParaRPr lang="en-AU" sz="1400">
                        <a:latin typeface="+mj-lt"/>
                      </a:endParaRPr>
                    </a:p>
                    <a:p>
                      <a:r>
                        <a:rPr lang="en-AU" sz="1400">
                          <a:latin typeface="+mj-lt"/>
                        </a:rPr>
                        <a:t>Impact</a:t>
                      </a:r>
                    </a:p>
                    <a:p>
                      <a:pPr marL="285750" indent="-285750">
                        <a:buFont typeface="Arial" panose="020B0604020202020204" pitchFamily="34" charset="0"/>
                        <a:buChar char="•"/>
                      </a:pPr>
                      <a:r>
                        <a:rPr lang="en-AU" sz="1400">
                          <a:latin typeface="+mj-lt"/>
                        </a:rPr>
                        <a:t>High</a:t>
                      </a:r>
                    </a:p>
                    <a:p>
                      <a:endParaRPr lang="en-AU" sz="1400">
                        <a:latin typeface="+mj-lt"/>
                      </a:endParaRPr>
                    </a:p>
                    <a:p>
                      <a:r>
                        <a:rPr lang="en-AU" sz="1400">
                          <a:latin typeface="+mj-lt"/>
                        </a:rPr>
                        <a:t>Likely consequences</a:t>
                      </a:r>
                    </a:p>
                    <a:p>
                      <a:pPr marL="285750" indent="-285750">
                        <a:buFont typeface="Arial" panose="020B0604020202020204" pitchFamily="34" charset="0"/>
                        <a:buChar char="•"/>
                      </a:pPr>
                      <a:r>
                        <a:rPr lang="en-AU" sz="1400">
                          <a:latin typeface="+mj-lt"/>
                        </a:rPr>
                        <a:t>High (f), High (h), High (w)</a:t>
                      </a:r>
                    </a:p>
                    <a:p>
                      <a:endParaRPr lang="en-AU" sz="1400">
                        <a:latin typeface="+mj-lt"/>
                      </a:endParaRPr>
                    </a:p>
                    <a:p>
                      <a:r>
                        <a:rPr lang="en-AU" sz="1400">
                          <a:latin typeface="+mj-lt"/>
                        </a:rPr>
                        <a:t>Partial annual risk</a:t>
                      </a:r>
                    </a:p>
                    <a:p>
                      <a:pPr marL="285750" indent="-285750">
                        <a:buFont typeface="Arial" panose="020B0604020202020204" pitchFamily="34" charset="0"/>
                        <a:buChar char="•"/>
                      </a:pPr>
                      <a:r>
                        <a:rPr lang="en-AU" sz="1400">
                          <a:latin typeface="+mj-lt"/>
                        </a:rPr>
                        <a:t>Moderate (f), High (h), High (w)</a:t>
                      </a:r>
                    </a:p>
                    <a:p>
                      <a:endParaRPr lang="en-AU" sz="1400" b="1">
                        <a:latin typeface="+mj-lt"/>
                      </a:endParaRPr>
                    </a:p>
                    <a:p>
                      <a:r>
                        <a:rPr lang="en-AU" sz="1400" b="1">
                          <a:latin typeface="+mj-lt"/>
                        </a:rPr>
                        <a:t>Overall annual unrestricted risk = </a:t>
                      </a:r>
                      <a:r>
                        <a:rPr lang="en-AU" sz="1400" b="1" u="sng">
                          <a:latin typeface="+mj-lt"/>
                        </a:rPr>
                        <a:t>Extreme.</a:t>
                      </a:r>
                    </a:p>
                  </a:txBody>
                  <a:tcPr marL="91439" marR="91439" marT="45722" marB="45722">
                    <a:solidFill>
                      <a:schemeClr val="bg2"/>
                    </a:solidFill>
                  </a:tcPr>
                </a:tc>
                <a:tc>
                  <a:txBody>
                    <a:bodyPr/>
                    <a:lstStyle/>
                    <a:p>
                      <a:pPr marL="0" indent="0" algn="l" defTabSz="457200" rtl="0" eaLnBrk="1" latinLnBrk="0" hangingPunct="1">
                        <a:buFont typeface="Arial" panose="020B0604020202020204" pitchFamily="34" charset="0"/>
                        <a:buNone/>
                      </a:pPr>
                      <a:r>
                        <a:rPr lang="en-AU" sz="1400" b="1" kern="1200">
                          <a:solidFill>
                            <a:schemeClr val="dk1"/>
                          </a:solidFill>
                          <a:latin typeface="+mn-lt"/>
                          <a:ea typeface="Cambria" panose="02040503050406030204" pitchFamily="18" charset="0"/>
                          <a:cs typeface="Times New Roman" panose="02020603050405020304" pitchFamily="18" charset="0"/>
                        </a:rPr>
                        <a:t>Head and shell removal</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Likelihood of entry unchanged.</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Reduced PLE in farmed and hatchery.</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PLES/Impact/Consequences unchanged.</a:t>
                      </a:r>
                    </a:p>
                    <a:p>
                      <a:pPr marL="0" indent="0" algn="l" defTabSz="457200" rtl="0" eaLnBrk="1" latinLnBrk="0" hangingPunct="1">
                        <a:buFont typeface="Arial" panose="020B0604020202020204" pitchFamily="34" charset="0"/>
                        <a:buNone/>
                      </a:pPr>
                      <a:r>
                        <a:rPr lang="en-AU" sz="1400" i="1" kern="1200">
                          <a:solidFill>
                            <a:schemeClr val="dk1"/>
                          </a:solidFill>
                          <a:latin typeface="+mn-lt"/>
                          <a:ea typeface="Cambria" panose="02040503050406030204" pitchFamily="18" charset="0"/>
                          <a:cs typeface="Times New Roman" panose="02020603050405020304" pitchFamily="18" charset="0"/>
                        </a:rPr>
                        <a:t>Overall annual restricted risk </a:t>
                      </a:r>
                      <a:r>
                        <a:rPr lang="en-AU" sz="1400" kern="1200">
                          <a:solidFill>
                            <a:schemeClr val="dk1"/>
                          </a:solidFill>
                          <a:latin typeface="+mn-lt"/>
                          <a:ea typeface="Cambria" panose="02040503050406030204" pitchFamily="18" charset="0"/>
                          <a:cs typeface="Times New Roman" panose="02020603050405020304" pitchFamily="18" charset="0"/>
                        </a:rPr>
                        <a:t>= </a:t>
                      </a:r>
                      <a:r>
                        <a:rPr lang="en-AU" sz="1400" b="1" u="sng" kern="1200">
                          <a:solidFill>
                            <a:schemeClr val="dk1"/>
                          </a:solidFill>
                          <a:latin typeface="+mn-lt"/>
                          <a:ea typeface="Cambria" panose="02040503050406030204" pitchFamily="18" charset="0"/>
                          <a:cs typeface="Times New Roman" panose="02020603050405020304" pitchFamily="18" charset="0"/>
                        </a:rPr>
                        <a:t>High</a:t>
                      </a:r>
                    </a:p>
                    <a:p>
                      <a:pPr marL="0" indent="0" algn="l" defTabSz="457200" rtl="0" eaLnBrk="1" latinLnBrk="0" hangingPunct="1">
                        <a:buFont typeface="Arial" panose="020B0604020202020204" pitchFamily="34" charset="0"/>
                        <a:buNone/>
                      </a:pPr>
                      <a:endParaRPr lang="en-AU" sz="800" b="1" u="sng" kern="1200">
                        <a:solidFill>
                          <a:schemeClr val="dk1"/>
                        </a:solidFill>
                        <a:latin typeface="+mn-lt"/>
                        <a:ea typeface="Cambria" panose="02040503050406030204" pitchFamily="18" charset="0"/>
                        <a:cs typeface="Times New Roman" panose="02020603050405020304" pitchFamily="18" charset="0"/>
                      </a:endParaRPr>
                    </a:p>
                    <a:p>
                      <a:pPr marL="0" indent="0" algn="l" defTabSz="457200" rtl="0" eaLnBrk="1" latinLnBrk="0" hangingPunct="1">
                        <a:buFont typeface="Arial" panose="020B0604020202020204" pitchFamily="34" charset="0"/>
                        <a:buNone/>
                      </a:pPr>
                      <a:r>
                        <a:rPr lang="en-AU" sz="1400" b="1" kern="1200">
                          <a:solidFill>
                            <a:schemeClr val="dk1"/>
                          </a:solidFill>
                          <a:latin typeface="+mn-lt"/>
                          <a:ea typeface="Cambria" panose="02040503050406030204" pitchFamily="18" charset="0"/>
                          <a:cs typeface="Times New Roman" panose="02020603050405020304" pitchFamily="18" charset="0"/>
                        </a:rPr>
                        <a:t>Head and shell removal + pre-export testing</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Likelihood of entry reduced.</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Reduced PLE in farmed and hatchery.</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PLES/Impact/Consequences unchanged.</a:t>
                      </a:r>
                    </a:p>
                    <a:p>
                      <a:pPr marL="0" indent="0" algn="l" defTabSz="457200" rtl="0" eaLnBrk="1" latinLnBrk="0" hangingPunct="1">
                        <a:buFont typeface="Arial" panose="020B0604020202020204" pitchFamily="34" charset="0"/>
                        <a:buNone/>
                      </a:pPr>
                      <a:r>
                        <a:rPr lang="en-AU" sz="1400" i="1" kern="1200">
                          <a:solidFill>
                            <a:schemeClr val="dk1"/>
                          </a:solidFill>
                          <a:latin typeface="+mn-lt"/>
                          <a:ea typeface="Cambria" panose="02040503050406030204" pitchFamily="18" charset="0"/>
                          <a:cs typeface="Times New Roman" panose="02020603050405020304" pitchFamily="18" charset="0"/>
                        </a:rPr>
                        <a:t>Overall annual restricted risk </a:t>
                      </a:r>
                      <a:r>
                        <a:rPr lang="en-AU" sz="1400" kern="1200">
                          <a:solidFill>
                            <a:schemeClr val="dk1"/>
                          </a:solidFill>
                          <a:latin typeface="+mn-lt"/>
                          <a:ea typeface="Cambria" panose="02040503050406030204" pitchFamily="18" charset="0"/>
                          <a:cs typeface="Times New Roman" panose="02020603050405020304" pitchFamily="18" charset="0"/>
                        </a:rPr>
                        <a:t>= </a:t>
                      </a:r>
                      <a:r>
                        <a:rPr lang="en-AU" sz="1400" b="1" u="sng" kern="1200">
                          <a:solidFill>
                            <a:schemeClr val="dk1"/>
                          </a:solidFill>
                          <a:latin typeface="+mn-lt"/>
                          <a:ea typeface="Cambria" panose="02040503050406030204" pitchFamily="18" charset="0"/>
                          <a:cs typeface="Times New Roman" panose="02020603050405020304" pitchFamily="18" charset="0"/>
                        </a:rPr>
                        <a:t>Moderate</a:t>
                      </a:r>
                    </a:p>
                    <a:p>
                      <a:pPr marL="0" indent="0" algn="l" defTabSz="457200" rtl="0" eaLnBrk="1" latinLnBrk="0" hangingPunct="1">
                        <a:buFont typeface="Arial" panose="020B0604020202020204" pitchFamily="34" charset="0"/>
                        <a:buNone/>
                      </a:pPr>
                      <a:endParaRPr lang="en-AU" sz="800" b="1" u="sng" kern="1200">
                        <a:solidFill>
                          <a:schemeClr val="dk1"/>
                        </a:solidFill>
                        <a:latin typeface="+mn-lt"/>
                        <a:ea typeface="Cambria" panose="02040503050406030204" pitchFamily="18" charset="0"/>
                        <a:cs typeface="Times New Roman" panose="02020603050405020304" pitchFamily="18" charset="0"/>
                      </a:endParaRPr>
                    </a:p>
                    <a:p>
                      <a:pPr marL="0" indent="0" algn="l" defTabSz="457200" rtl="0" eaLnBrk="1" latinLnBrk="0" hangingPunct="1">
                        <a:buFont typeface="Arial" panose="020B0604020202020204" pitchFamily="34" charset="0"/>
                        <a:buNone/>
                      </a:pPr>
                      <a:r>
                        <a:rPr lang="en-AU" sz="1400" b="1" kern="1200">
                          <a:solidFill>
                            <a:schemeClr val="dk1"/>
                          </a:solidFill>
                          <a:latin typeface="+mn-lt"/>
                          <a:ea typeface="Cambria" panose="02040503050406030204" pitchFamily="18" charset="0"/>
                          <a:cs typeface="Times New Roman" panose="02020603050405020304" pitchFamily="18" charset="0"/>
                        </a:rPr>
                        <a:t>Head and shell removal + pre-export + on-arrival testing</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Likelihood of entry reduced.</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Reduced PLE in farmed and hatchery.</a:t>
                      </a:r>
                    </a:p>
                    <a:p>
                      <a:pPr marL="0" indent="-285750" algn="l" defTabSz="457200" rtl="0" eaLnBrk="1" latinLnBrk="0" hangingPunct="1">
                        <a:buFont typeface="Arial" panose="020B0604020202020204" pitchFamily="34" charset="0"/>
                        <a:buChar char="•"/>
                      </a:pPr>
                      <a:r>
                        <a:rPr lang="en-AU" sz="1400" kern="1200">
                          <a:solidFill>
                            <a:schemeClr val="dk1"/>
                          </a:solidFill>
                          <a:latin typeface="+mn-lt"/>
                          <a:ea typeface="Cambria" panose="02040503050406030204" pitchFamily="18" charset="0"/>
                          <a:cs typeface="Times New Roman" panose="02020603050405020304" pitchFamily="18" charset="0"/>
                        </a:rPr>
                        <a:t>PLES/Impact/Consequences unchanged.</a:t>
                      </a:r>
                    </a:p>
                    <a:p>
                      <a:pPr marL="0" indent="0" algn="l" defTabSz="457200" rtl="0" eaLnBrk="1" latinLnBrk="0" hangingPunct="1">
                        <a:buFont typeface="Arial" panose="020B0604020202020204" pitchFamily="34" charset="0"/>
                        <a:buNone/>
                      </a:pPr>
                      <a:r>
                        <a:rPr lang="en-AU" sz="1400" i="1" kern="1200">
                          <a:solidFill>
                            <a:schemeClr val="dk1"/>
                          </a:solidFill>
                          <a:latin typeface="+mn-lt"/>
                          <a:ea typeface="Cambria" panose="02040503050406030204" pitchFamily="18" charset="0"/>
                          <a:cs typeface="Times New Roman" panose="02020603050405020304" pitchFamily="18" charset="0"/>
                        </a:rPr>
                        <a:t>Overall annual restricted risk </a:t>
                      </a:r>
                      <a:r>
                        <a:rPr lang="en-AU" sz="1400" kern="1200">
                          <a:solidFill>
                            <a:schemeClr val="dk1"/>
                          </a:solidFill>
                          <a:latin typeface="+mn-lt"/>
                          <a:ea typeface="Cambria" panose="02040503050406030204" pitchFamily="18" charset="0"/>
                          <a:cs typeface="Times New Roman" panose="02020603050405020304" pitchFamily="18" charset="0"/>
                        </a:rPr>
                        <a:t>= </a:t>
                      </a:r>
                      <a:r>
                        <a:rPr lang="en-AU" sz="1400" b="1" u="sng" kern="1200">
                          <a:solidFill>
                            <a:schemeClr val="dk1"/>
                          </a:solidFill>
                          <a:latin typeface="+mn-lt"/>
                          <a:ea typeface="Cambria" panose="02040503050406030204" pitchFamily="18" charset="0"/>
                          <a:cs typeface="Times New Roman" panose="02020603050405020304" pitchFamily="18" charset="0"/>
                        </a:rPr>
                        <a:t>Very Low</a:t>
                      </a:r>
                    </a:p>
                    <a:p>
                      <a:pPr marL="0" indent="0" algn="l" defTabSz="457200" rtl="0" eaLnBrk="1" latinLnBrk="0" hangingPunct="1">
                        <a:buFont typeface="Arial" panose="020B0604020202020204" pitchFamily="34" charset="0"/>
                        <a:buNone/>
                      </a:pPr>
                      <a:endParaRPr lang="en-AU" sz="800" b="1" u="sng" kern="1200">
                        <a:solidFill>
                          <a:schemeClr val="dk1"/>
                        </a:solidFill>
                        <a:latin typeface="+mn-lt"/>
                        <a:ea typeface="Cambria" panose="02040503050406030204" pitchFamily="18" charset="0"/>
                        <a:cs typeface="Times New Roman" panose="02020603050405020304" pitchFamily="18" charset="0"/>
                      </a:endParaRPr>
                    </a:p>
                    <a:p>
                      <a:pPr marL="0" indent="0" algn="l" defTabSz="457200" rtl="0" eaLnBrk="1" latinLnBrk="0" hangingPunct="1">
                        <a:buFont typeface="Arial" panose="020B0604020202020204" pitchFamily="34" charset="0"/>
                        <a:buNone/>
                      </a:pPr>
                      <a:r>
                        <a:rPr lang="en-AU" sz="1400" b="1" kern="1200">
                          <a:solidFill>
                            <a:schemeClr val="dk1"/>
                          </a:solidFill>
                          <a:latin typeface="+mj-lt"/>
                          <a:ea typeface="Cambria" panose="02040503050406030204" pitchFamily="18" charset="0"/>
                          <a:cs typeface="Times New Roman" panose="02020603050405020304" pitchFamily="18" charset="0"/>
                        </a:rPr>
                        <a:t>Cooking</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Likelihood of entry reduced.</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Reduced PLE for all exposure groups.</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PLES/Impact/Consequences unchanged.</a:t>
                      </a:r>
                    </a:p>
                    <a:p>
                      <a:pPr marL="0" indent="0" algn="l" defTabSz="457200" rtl="0" eaLnBrk="1" latinLnBrk="0" hangingPunct="1">
                        <a:buFont typeface="Arial" panose="020B0604020202020204" pitchFamily="34" charset="0"/>
                        <a:buNone/>
                      </a:pPr>
                      <a:r>
                        <a:rPr lang="en-AU" sz="1400" i="1" kern="1200">
                          <a:solidFill>
                            <a:schemeClr val="dk1"/>
                          </a:solidFill>
                          <a:latin typeface="+mj-lt"/>
                          <a:ea typeface="Cambria" panose="02040503050406030204" pitchFamily="18" charset="0"/>
                          <a:cs typeface="Times New Roman" panose="02020603050405020304" pitchFamily="18" charset="0"/>
                        </a:rPr>
                        <a:t>Overall annual restricted risk</a:t>
                      </a:r>
                      <a:r>
                        <a:rPr lang="en-AU" sz="1400" kern="1200">
                          <a:solidFill>
                            <a:schemeClr val="dk1"/>
                          </a:solidFill>
                          <a:latin typeface="+mj-lt"/>
                          <a:ea typeface="Cambria" panose="02040503050406030204" pitchFamily="18" charset="0"/>
                          <a:cs typeface="Times New Roman" panose="02020603050405020304" pitchFamily="18" charset="0"/>
                        </a:rPr>
                        <a:t> </a:t>
                      </a:r>
                      <a:r>
                        <a:rPr lang="en-AU" sz="1400" b="0" u="none" kern="1200">
                          <a:solidFill>
                            <a:schemeClr val="dk1"/>
                          </a:solidFill>
                          <a:latin typeface="+mj-lt"/>
                          <a:ea typeface="Cambria" panose="02040503050406030204" pitchFamily="18" charset="0"/>
                          <a:cs typeface="Times New Roman" panose="02020603050405020304" pitchFamily="18" charset="0"/>
                        </a:rPr>
                        <a:t>= </a:t>
                      </a:r>
                      <a:r>
                        <a:rPr lang="en-AU" sz="1400" b="1" u="sng" kern="1200">
                          <a:solidFill>
                            <a:schemeClr val="dk1"/>
                          </a:solidFill>
                          <a:latin typeface="+mj-lt"/>
                          <a:ea typeface="Cambria" panose="02040503050406030204" pitchFamily="18" charset="0"/>
                          <a:cs typeface="Times New Roman" panose="02020603050405020304" pitchFamily="18" charset="0"/>
                        </a:rPr>
                        <a:t>Very Low</a:t>
                      </a:r>
                    </a:p>
                    <a:p>
                      <a:pPr marL="0" indent="0" algn="l" defTabSz="457200" rtl="0" eaLnBrk="1" latinLnBrk="0" hangingPunct="1">
                        <a:buFont typeface="Arial" panose="020B0604020202020204" pitchFamily="34" charset="0"/>
                        <a:buNone/>
                      </a:pPr>
                      <a:endParaRPr lang="en-AU" sz="800" b="1" kern="1200">
                        <a:solidFill>
                          <a:schemeClr val="dk1"/>
                        </a:solidFill>
                        <a:latin typeface="+mj-lt"/>
                        <a:ea typeface="Cambria" panose="02040503050406030204" pitchFamily="18" charset="0"/>
                        <a:cs typeface="Times New Roman" panose="02020603050405020304" pitchFamily="18" charset="0"/>
                      </a:endParaRPr>
                    </a:p>
                    <a:p>
                      <a:pPr marL="0" indent="0" algn="l" defTabSz="457200" rtl="0" eaLnBrk="1" latinLnBrk="0" hangingPunct="1">
                        <a:buFont typeface="Arial" panose="020B0604020202020204" pitchFamily="34" charset="0"/>
                        <a:buNone/>
                      </a:pPr>
                      <a:r>
                        <a:rPr lang="en-AU" sz="1400" b="1" kern="1200">
                          <a:solidFill>
                            <a:schemeClr val="dk1"/>
                          </a:solidFill>
                          <a:latin typeface="+mj-lt"/>
                          <a:ea typeface="Cambria" panose="02040503050406030204" pitchFamily="18" charset="0"/>
                          <a:cs typeface="Times New Roman" panose="02020603050405020304" pitchFamily="18" charset="0"/>
                        </a:rPr>
                        <a:t>Value-added products</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Likelihood of entry unchanged.</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Reduced PLE for all exposure groups.</a:t>
                      </a:r>
                    </a:p>
                    <a:p>
                      <a:pPr marL="0" indent="-285750" algn="l" defTabSz="457200" rtl="0" eaLnBrk="1" latinLnBrk="0" hangingPunct="1">
                        <a:buFont typeface="Arial" panose="020B0604020202020204" pitchFamily="34" charset="0"/>
                        <a:buChar char="•"/>
                      </a:pPr>
                      <a:r>
                        <a:rPr lang="en-AU" sz="1400" kern="1200">
                          <a:solidFill>
                            <a:schemeClr val="dk1"/>
                          </a:solidFill>
                          <a:latin typeface="+mj-lt"/>
                          <a:ea typeface="Cambria" panose="02040503050406030204" pitchFamily="18" charset="0"/>
                          <a:cs typeface="Times New Roman" panose="02020603050405020304" pitchFamily="18" charset="0"/>
                        </a:rPr>
                        <a:t>PLES/Impact/Consequences unchanged.</a:t>
                      </a:r>
                    </a:p>
                    <a:p>
                      <a:pPr marL="0" indent="0" algn="l" defTabSz="457200" rtl="0" eaLnBrk="1" latinLnBrk="0" hangingPunct="1">
                        <a:buFont typeface="Arial" panose="020B0604020202020204" pitchFamily="34" charset="0"/>
                        <a:buNone/>
                      </a:pPr>
                      <a:r>
                        <a:rPr lang="en-AU" sz="1400" i="1" kern="1200">
                          <a:solidFill>
                            <a:schemeClr val="dk1"/>
                          </a:solidFill>
                          <a:latin typeface="+mj-lt"/>
                          <a:ea typeface="Cambria" panose="02040503050406030204" pitchFamily="18" charset="0"/>
                          <a:cs typeface="Times New Roman" panose="02020603050405020304" pitchFamily="18" charset="0"/>
                        </a:rPr>
                        <a:t>Overall annual restricted risk</a:t>
                      </a:r>
                      <a:r>
                        <a:rPr lang="en-AU" sz="1400" b="1" i="1" u="none" kern="1200">
                          <a:solidFill>
                            <a:schemeClr val="dk1"/>
                          </a:solidFill>
                          <a:latin typeface="+mj-lt"/>
                          <a:ea typeface="Cambria" panose="02040503050406030204" pitchFamily="18" charset="0"/>
                          <a:cs typeface="Times New Roman" panose="02020603050405020304" pitchFamily="18" charset="0"/>
                        </a:rPr>
                        <a:t> </a:t>
                      </a:r>
                      <a:r>
                        <a:rPr lang="en-AU" sz="1400" b="1" u="none" kern="1200">
                          <a:solidFill>
                            <a:schemeClr val="dk1"/>
                          </a:solidFill>
                          <a:latin typeface="+mj-lt"/>
                          <a:ea typeface="Cambria" panose="02040503050406030204" pitchFamily="18" charset="0"/>
                          <a:cs typeface="Times New Roman" panose="02020603050405020304" pitchFamily="18" charset="0"/>
                        </a:rPr>
                        <a:t>= </a:t>
                      </a:r>
                      <a:r>
                        <a:rPr lang="en-AU" sz="1400" b="1" u="sng" kern="1200">
                          <a:solidFill>
                            <a:schemeClr val="dk1"/>
                          </a:solidFill>
                          <a:latin typeface="+mj-lt"/>
                          <a:ea typeface="Cambria" panose="02040503050406030204" pitchFamily="18" charset="0"/>
                          <a:cs typeface="Times New Roman" panose="02020603050405020304" pitchFamily="18" charset="0"/>
                        </a:rPr>
                        <a:t>Very Low</a:t>
                      </a:r>
                    </a:p>
                  </a:txBody>
                  <a:tcPr marL="91439" marR="91439" marT="45722" marB="45722">
                    <a:solidFill>
                      <a:schemeClr val="bg2"/>
                    </a:solidFill>
                  </a:tcPr>
                </a:tc>
                <a:extLst>
                  <a:ext uri="{0D108BD9-81ED-4DB2-BD59-A6C34878D82A}">
                    <a16:rowId xmlns:a16="http://schemas.microsoft.com/office/drawing/2014/main" val="10001"/>
                  </a:ext>
                </a:extLst>
              </a:tr>
            </a:tbl>
          </a:graphicData>
        </a:graphic>
      </p:graphicFrame>
      <p:pic>
        <p:nvPicPr>
          <p:cNvPr id="57363" name="Picture 3" descr="Prawn with white spot syndrome virus.">
            <a:extLst>
              <a:ext uri="{FF2B5EF4-FFF2-40B4-BE49-F238E27FC236}">
                <a16:creationId xmlns:a16="http://schemas.microsoft.com/office/drawing/2014/main" id="{2469ADE2-66C7-40CB-96FD-D98C46AA2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3614738"/>
            <a:ext cx="30099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4" name="TextBox 1">
            <a:extLst>
              <a:ext uri="{FF2B5EF4-FFF2-40B4-BE49-F238E27FC236}">
                <a16:creationId xmlns:a16="http://schemas.microsoft.com/office/drawing/2014/main" id="{119A3F8A-7E66-4E27-973E-0AE12B5C03EB}"/>
              </a:ext>
            </a:extLst>
          </p:cNvPr>
          <p:cNvSpPr txBox="1">
            <a:spLocks noChangeArrowheads="1"/>
          </p:cNvSpPr>
          <p:nvPr/>
        </p:nvSpPr>
        <p:spPr bwMode="auto">
          <a:xfrm>
            <a:off x="261938" y="5908675"/>
            <a:ext cx="2124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000">
                <a:latin typeface="Calibri" panose="020F0502020204030204" pitchFamily="34" charset="0"/>
                <a:cs typeface="Calibri" panose="020F0502020204030204" pitchFamily="34" charset="0"/>
              </a:rPr>
              <a:t>Source: D. Lightner</a:t>
            </a:r>
            <a:endParaRPr lang="en-AU" altLang="en-US" sz="1000"/>
          </a:p>
        </p:txBody>
      </p:sp>
      <p:sp>
        <p:nvSpPr>
          <p:cNvPr id="4" name="TextBox 3">
            <a:extLst>
              <a:ext uri="{FF2B5EF4-FFF2-40B4-BE49-F238E27FC236}">
                <a16:creationId xmlns:a16="http://schemas.microsoft.com/office/drawing/2014/main" id="{0661EA8D-3369-48B2-ABFB-84E0D25AEA11}"/>
              </a:ext>
            </a:extLst>
          </p:cNvPr>
          <p:cNvSpPr txBox="1"/>
          <p:nvPr/>
        </p:nvSpPr>
        <p:spPr>
          <a:xfrm>
            <a:off x="5377214" y="158750"/>
            <a:ext cx="6814786" cy="307777"/>
          </a:xfrm>
          <a:prstGeom prst="rect">
            <a:avLst/>
          </a:prstGeom>
          <a:noFill/>
        </p:spPr>
        <p:txBody>
          <a:bodyPr wrap="square" rtlCol="0">
            <a:spAutoFit/>
          </a:bodyPr>
          <a:lstStyle/>
          <a:p>
            <a:r>
              <a:rPr lang="en-AU" sz="1400" b="1"/>
              <a:t>f</a:t>
            </a:r>
            <a:r>
              <a:rPr lang="en-AU" sz="1400"/>
              <a:t> = farmed exposure group, </a:t>
            </a:r>
            <a:r>
              <a:rPr lang="en-AU" sz="1400" b="1"/>
              <a:t>h</a:t>
            </a:r>
            <a:r>
              <a:rPr lang="en-AU" sz="1400"/>
              <a:t> = hatchery exposure group, </a:t>
            </a:r>
            <a:r>
              <a:rPr lang="en-AU" sz="1400" b="1"/>
              <a:t>w</a:t>
            </a:r>
            <a:r>
              <a:rPr lang="en-AU" sz="1400"/>
              <a:t> = wild exposure group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59397" name="Text Placeholder 5">
            <a:extLst>
              <a:ext uri="{FF2B5EF4-FFF2-40B4-BE49-F238E27FC236}">
                <a16:creationId xmlns:a16="http://schemas.microsoft.com/office/drawing/2014/main" id="{3A8C4247-3821-4077-8264-7CCBF7A190C2}"/>
              </a:ext>
            </a:extLst>
          </p:cNvPr>
          <p:cNvSpPr txBox="1">
            <a:spLocks noGrp="1"/>
          </p:cNvSpPr>
          <p:nvPr>
            <p:ph type="title" idx="4294967295"/>
          </p:nvPr>
        </p:nvSpPr>
        <p:spPr bwMode="auto">
          <a:xfrm>
            <a:off x="895350" y="1106488"/>
            <a:ext cx="10156825" cy="13573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Proposed import conditions</a:t>
            </a:r>
            <a:endPar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59394" name="Subtitle 2">
            <a:extLst>
              <a:ext uri="{FF2B5EF4-FFF2-40B4-BE49-F238E27FC236}">
                <a16:creationId xmlns:a16="http://schemas.microsoft.com/office/drawing/2014/main" id="{CF514ABE-A65A-4DF2-8E29-11F77C8DFA73}"/>
              </a:ext>
            </a:extLst>
          </p:cNvPr>
          <p:cNvSpPr txBox="1">
            <a:spLocks/>
          </p:cNvSpPr>
          <p:nvPr/>
        </p:nvSpPr>
        <p:spPr bwMode="auto">
          <a:xfrm>
            <a:off x="1017588" y="2940050"/>
            <a:ext cx="10156825"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pPr>
            <a:r>
              <a:rPr lang="en-AU" altLang="en-US" sz="2000">
                <a:solidFill>
                  <a:srgbClr val="FFFFFF"/>
                </a:solidFill>
                <a:latin typeface="Cambria" panose="02040503050406030204" pitchFamily="18" charset="0"/>
              </a:rPr>
              <a:t>The following provides the proposed import conditions for prawns and prawn products exported to Australia. </a:t>
            </a:r>
          </a:p>
          <a:p>
            <a:pPr eaLnBrk="1" hangingPunct="1">
              <a:lnSpc>
                <a:spcPts val="2300"/>
              </a:lnSpc>
            </a:pPr>
            <a:endParaRPr lang="en-AU" altLang="en-US" sz="2000">
              <a:solidFill>
                <a:srgbClr val="FFFFFF"/>
              </a:solidFill>
              <a:latin typeface="Cambria" panose="02040503050406030204" pitchFamily="18" charset="0"/>
            </a:endParaRPr>
          </a:p>
          <a:p>
            <a:pPr eaLnBrk="1" hangingPunct="1">
              <a:lnSpc>
                <a:spcPts val="2300"/>
              </a:lnSpc>
            </a:pPr>
            <a:r>
              <a:rPr lang="en-AU" altLang="en-US" sz="2000">
                <a:solidFill>
                  <a:srgbClr val="FFFFFF"/>
                </a:solidFill>
                <a:latin typeface="Cambria" panose="02040503050406030204" pitchFamily="18" charset="0"/>
              </a:rPr>
              <a:t>The draft report does not propose any changes to the way prawns are currently imported, with the exception of whole uncooked prawns which require an assessment by the department to demonstrate freedom from additional hazards.</a:t>
            </a:r>
          </a:p>
          <a:p>
            <a:pPr eaLnBrk="1" hangingPunct="1">
              <a:lnSpc>
                <a:spcPts val="2300"/>
              </a:lnSpc>
            </a:pPr>
            <a:r>
              <a:rPr lang="en-AU" altLang="en-US" sz="2000">
                <a:solidFill>
                  <a:srgbClr val="FFFFFF"/>
                </a:solidFill>
                <a:latin typeface="Cambria" panose="02040503050406030204" pitchFamily="18" charset="0"/>
              </a:rPr>
              <a:t>	</a:t>
            </a:r>
          </a:p>
        </p:txBody>
      </p:sp>
      <p:cxnSp>
        <p:nvCxnSpPr>
          <p:cNvPr id="17" name="Straight Connector 16">
            <a:extLst>
              <a:ext uri="{FF2B5EF4-FFF2-40B4-BE49-F238E27FC236}">
                <a16:creationId xmlns:a16="http://schemas.microsoft.com/office/drawing/2014/main" id="{85E85FAF-C0AA-4F08-A90F-D6B82420CB95}"/>
              </a:ext>
              <a:ext uri="{C183D7F6-B498-43B3-948B-1728B52AA6E4}">
                <adec:decorative xmlns:adec="http://schemas.microsoft.com/office/drawing/2017/decorative" val="1"/>
              </a:ext>
            </a:extLst>
          </p:cNvPr>
          <p:cNvCxnSpPr/>
          <p:nvPr/>
        </p:nvCxnSpPr>
        <p:spPr>
          <a:xfrm flipV="1">
            <a:off x="544513" y="641350"/>
            <a:ext cx="0" cy="180022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80374B4-E9DB-4FAC-BB20-9F4ECC172393}"/>
              </a:ext>
              <a:ext uri="{C183D7F6-B498-43B3-948B-1728B52AA6E4}">
                <adec:decorative xmlns:adec="http://schemas.microsoft.com/office/drawing/2017/decorative" val="1"/>
              </a:ext>
            </a:extLst>
          </p:cNvPr>
          <p:cNvCxnSpPr/>
          <p:nvPr/>
        </p:nvCxnSpPr>
        <p:spPr>
          <a:xfrm flipV="1">
            <a:off x="11588750" y="663575"/>
            <a:ext cx="0" cy="180022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59398" name="Group 7">
            <a:extLst>
              <a:ext uri="{FF2B5EF4-FFF2-40B4-BE49-F238E27FC236}">
                <a16:creationId xmlns:a16="http://schemas.microsoft.com/office/drawing/2014/main" id="{3B32D3C9-ECD8-4BB2-BF66-3E6605A88E70}"/>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59399" name="Title 1">
              <a:extLst>
                <a:ext uri="{FF2B5EF4-FFF2-40B4-BE49-F238E27FC236}">
                  <a16:creationId xmlns:a16="http://schemas.microsoft.com/office/drawing/2014/main" id="{EAE10EC8-8B04-4D1D-B8D7-94C5C6B5713A}"/>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10" name="Straight Connector 9">
              <a:extLst>
                <a:ext uri="{FF2B5EF4-FFF2-40B4-BE49-F238E27FC236}">
                  <a16:creationId xmlns:a16="http://schemas.microsoft.com/office/drawing/2014/main" id="{C46ACD7C-9C11-4583-88E0-2054141BD400}"/>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401" name="Title 1">
              <a:extLst>
                <a:ext uri="{FF2B5EF4-FFF2-40B4-BE49-F238E27FC236}">
                  <a16:creationId xmlns:a16="http://schemas.microsoft.com/office/drawing/2014/main" id="{C4253A6D-A686-44DF-933B-F97958023CB1}"/>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12" name="Straight Connector 11">
              <a:extLst>
                <a:ext uri="{FF2B5EF4-FFF2-40B4-BE49-F238E27FC236}">
                  <a16:creationId xmlns:a16="http://schemas.microsoft.com/office/drawing/2014/main" id="{65ED5BB7-A21E-4791-9900-EE2865355168}"/>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403" name="Title 1">
              <a:extLst>
                <a:ext uri="{FF2B5EF4-FFF2-40B4-BE49-F238E27FC236}">
                  <a16:creationId xmlns:a16="http://schemas.microsoft.com/office/drawing/2014/main" id="{08E43B72-9892-4829-AF3C-E9BBCB61099D}"/>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0E078BBC-2F9C-477F-B916-571893D644A3}" type="slidenum">
                <a:rPr lang="en-GB" altLang="en-US" sz="900">
                  <a:solidFill>
                    <a:schemeClr val="tx2"/>
                  </a:solidFill>
                  <a:latin typeface="Calibri" panose="020F0502020204030204" pitchFamily="34" charset="0"/>
                </a:rPr>
                <a:pPr eaLnBrk="1" hangingPunct="1">
                  <a:lnSpc>
                    <a:spcPts val="1000"/>
                  </a:lnSpc>
                </a:pPr>
                <a:t>28</a:t>
              </a:fld>
              <a:endParaRPr lang="en-GB" altLang="en-US" sz="900">
                <a:solidFill>
                  <a:schemeClr val="tx2"/>
                </a:solidFill>
                <a:latin typeface="Calibri" panose="020F0502020204030204" pitchFamily="34" charset="0"/>
              </a:endParaRPr>
            </a:p>
          </p:txBody>
        </p:sp>
        <p:cxnSp>
          <p:nvCxnSpPr>
            <p:cNvPr id="14" name="Straight Connector 13">
              <a:extLst>
                <a:ext uri="{FF2B5EF4-FFF2-40B4-BE49-F238E27FC236}">
                  <a16:creationId xmlns:a16="http://schemas.microsoft.com/office/drawing/2014/main" id="{E9465BE8-E761-4EC4-9634-8C8CF4AA0639}"/>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A1549B9-2861-4108-A6EE-0A744934CE23}"/>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406" name="Title 1">
              <a:extLst>
                <a:ext uri="{FF2B5EF4-FFF2-40B4-BE49-F238E27FC236}">
                  <a16:creationId xmlns:a16="http://schemas.microsoft.com/office/drawing/2014/main" id="{C5FA1BAA-43DB-4E4E-B55F-E46147B1B3DB}"/>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511DDBD-7BB1-43F4-B3F2-050398E5A8BE}"/>
              </a:ext>
            </a:extLst>
          </p:cNvPr>
          <p:cNvSpPr txBox="1">
            <a:spLocks noGrp="1"/>
          </p:cNvSpPr>
          <p:nvPr>
            <p:ph type="title" idx="4294967295"/>
          </p:nvPr>
        </p:nvSpPr>
        <p:spPr bwMode="auto">
          <a:xfrm>
            <a:off x="312738" y="239713"/>
            <a:ext cx="10183812"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Proposed import conditions</a:t>
            </a:r>
          </a:p>
        </p:txBody>
      </p:sp>
      <p:sp>
        <p:nvSpPr>
          <p:cNvPr id="61443" name="Content Placeholder 2">
            <a:extLst>
              <a:ext uri="{FF2B5EF4-FFF2-40B4-BE49-F238E27FC236}">
                <a16:creationId xmlns:a16="http://schemas.microsoft.com/office/drawing/2014/main" id="{FD50186B-5FCD-41F8-A926-013E4FFB4BBA}"/>
              </a:ext>
            </a:extLst>
          </p:cNvPr>
          <p:cNvSpPr txBox="1">
            <a:spLocks/>
          </p:cNvSpPr>
          <p:nvPr/>
        </p:nvSpPr>
        <p:spPr bwMode="auto">
          <a:xfrm>
            <a:off x="312738" y="588963"/>
            <a:ext cx="11566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a:solidFill>
                  <a:srgbClr val="333333"/>
                </a:solidFill>
                <a:latin typeface="Cambria" panose="02040503050406030204" pitchFamily="18" charset="0"/>
              </a:rPr>
              <a:t>A summary of the import conditions proposed in the draft report are presented below.  With the exception of requirements for whole uncooked prawns, they are consistent with current import conditions. </a:t>
            </a:r>
          </a:p>
        </p:txBody>
      </p:sp>
      <p:graphicFrame>
        <p:nvGraphicFramePr>
          <p:cNvPr id="3" name="Table 4" descr="Table providing a summary of the import conditions proposed in the draft report">
            <a:extLst>
              <a:ext uri="{FF2B5EF4-FFF2-40B4-BE49-F238E27FC236}">
                <a16:creationId xmlns:a16="http://schemas.microsoft.com/office/drawing/2014/main" id="{9DCC3690-C692-49D9-B934-AA9CF93B0C86}"/>
              </a:ext>
            </a:extLst>
          </p:cNvPr>
          <p:cNvGraphicFramePr>
            <a:graphicFrameLocks noGrp="1"/>
          </p:cNvGraphicFramePr>
          <p:nvPr>
            <p:extLst>
              <p:ext uri="{D42A27DB-BD31-4B8C-83A1-F6EECF244321}">
                <p14:modId xmlns:p14="http://schemas.microsoft.com/office/powerpoint/2010/main" val="3400668473"/>
              </p:ext>
            </p:extLst>
          </p:nvPr>
        </p:nvGraphicFramePr>
        <p:xfrm>
          <a:off x="215900" y="1439863"/>
          <a:ext cx="11760200" cy="5187950"/>
        </p:xfrm>
        <a:graphic>
          <a:graphicData uri="http://schemas.openxmlformats.org/drawingml/2006/table">
            <a:tbl>
              <a:tblPr firstRow="1" bandRow="1">
                <a:tableStyleId>{5C22544A-7EE6-4342-B048-85BDC9FD1C3A}</a:tableStyleId>
              </a:tblPr>
              <a:tblGrid>
                <a:gridCol w="2614331">
                  <a:extLst>
                    <a:ext uri="{9D8B030D-6E8A-4147-A177-3AD203B41FA5}">
                      <a16:colId xmlns:a16="http://schemas.microsoft.com/office/drawing/2014/main" val="20000"/>
                    </a:ext>
                  </a:extLst>
                </a:gridCol>
                <a:gridCol w="9145869">
                  <a:extLst>
                    <a:ext uri="{9D8B030D-6E8A-4147-A177-3AD203B41FA5}">
                      <a16:colId xmlns:a16="http://schemas.microsoft.com/office/drawing/2014/main" val="20001"/>
                    </a:ext>
                  </a:extLst>
                </a:gridCol>
              </a:tblGrid>
              <a:tr h="370194">
                <a:tc>
                  <a:txBody>
                    <a:bodyPr/>
                    <a:lstStyle/>
                    <a:p>
                      <a:r>
                        <a:rPr lang="en-AU" sz="1800">
                          <a:solidFill>
                            <a:schemeClr val="bg2"/>
                          </a:solidFill>
                        </a:rPr>
                        <a:t>Product type</a:t>
                      </a:r>
                    </a:p>
                  </a:txBody>
                  <a:tcPr marL="91431" marR="91431" marT="45722" marB="45722"/>
                </a:tc>
                <a:tc>
                  <a:txBody>
                    <a:bodyPr/>
                    <a:lstStyle/>
                    <a:p>
                      <a:r>
                        <a:rPr lang="en-AU" sz="1800">
                          <a:solidFill>
                            <a:schemeClr val="bg2"/>
                          </a:solidFill>
                        </a:rPr>
                        <a:t>Summary of import conditions</a:t>
                      </a:r>
                    </a:p>
                  </a:txBody>
                  <a:tcPr marL="91431" marR="91431" marT="45722" marB="45722"/>
                </a:tc>
                <a:extLst>
                  <a:ext uri="{0D108BD9-81ED-4DB2-BD59-A6C34878D82A}">
                    <a16:rowId xmlns:a16="http://schemas.microsoft.com/office/drawing/2014/main" val="10000"/>
                  </a:ext>
                </a:extLst>
              </a:tr>
              <a:tr h="986347">
                <a:tc>
                  <a:txBody>
                    <a:bodyPr/>
                    <a:lstStyle/>
                    <a:p>
                      <a:r>
                        <a:rPr lang="en-AU" sz="180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Whol</a:t>
                      </a:r>
                      <a:r>
                        <a:rPr lang="en-AU" sz="1800">
                          <a:solidFill>
                            <a:schemeClr val="accent1"/>
                          </a:solidFill>
                          <a:latin typeface="Cambria" panose="02040503050406030204" pitchFamily="18" charset="0"/>
                          <a:ea typeface="Times New Roman" panose="02020603050405020304" pitchFamily="18" charset="0"/>
                          <a:cs typeface="Times New Roman" panose="02020603050405020304" pitchFamily="18" charset="0"/>
                        </a:rPr>
                        <a:t>e uncooked prawns:</a:t>
                      </a:r>
                      <a:endParaRPr lang="en-AU" sz="1800">
                        <a:solidFill>
                          <a:schemeClr val="accent1"/>
                        </a:solidFill>
                      </a:endParaRPr>
                    </a:p>
                  </a:txBody>
                  <a:tcPr marL="91431" marR="91431" marT="45722" marB="45722"/>
                </a:tc>
                <a:tc>
                  <a:txBody>
                    <a:bodyPr/>
                    <a:lstStyle/>
                    <a:p>
                      <a:pPr marL="285750" indent="-285750">
                        <a:buFont typeface="Arial" panose="020B0604020202020204" pitchFamily="34" charset="0"/>
                        <a:buChar char="•"/>
                      </a:pPr>
                      <a:r>
                        <a:rPr lang="en-AU" sz="160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have been sourced from a country, compartment or zone that is recognised by Australia to be free of all hazards (DIV1, CMNV, EHP,  IMNV, LSNV, TSV, VpAHPND, WSSV, YHV1) listed in the draft report. </a:t>
                      </a:r>
                    </a:p>
                    <a:p>
                      <a:pPr marL="742950" lvl="1" indent="-285750">
                        <a:buFont typeface="Wingdings" panose="05000000000000000000" pitchFamily="2" charset="2"/>
                        <a:buChar char="§"/>
                      </a:pPr>
                      <a:r>
                        <a:rPr lang="en-AU" sz="1600" kern="1200" noProof="0">
                          <a:solidFill>
                            <a:schemeClr val="accent1"/>
                          </a:solidFill>
                          <a:effectLst/>
                          <a:latin typeface="Cambria" panose="02040503050406030204" pitchFamily="18" charset="0"/>
                          <a:ea typeface="ＭＳ Ｐゴシック" charset="0"/>
                          <a:cs typeface="Times New Roman" panose="02020603050405020304" pitchFamily="18" charset="0"/>
                        </a:rPr>
                        <a:t>Freedom from “</a:t>
                      </a:r>
                      <a:r>
                        <a:rPr lang="en-AU" sz="1600" i="1" kern="1200" noProof="0">
                          <a:solidFill>
                            <a:schemeClr val="accent1"/>
                          </a:solidFill>
                          <a:effectLst/>
                          <a:latin typeface="Cambria" panose="02040503050406030204" pitchFamily="18" charset="0"/>
                          <a:ea typeface="ＭＳ Ｐゴシック" charset="0"/>
                          <a:cs typeface="Times New Roman" panose="02020603050405020304" pitchFamily="18" charset="0"/>
                        </a:rPr>
                        <a:t>Ca.</a:t>
                      </a:r>
                      <a:r>
                        <a:rPr lang="en-AU" sz="1600" kern="1200" noProof="0">
                          <a:solidFill>
                            <a:schemeClr val="accent1"/>
                          </a:solidFill>
                          <a:effectLst/>
                          <a:latin typeface="Cambria" panose="02040503050406030204" pitchFamily="18" charset="0"/>
                          <a:ea typeface="ＭＳ Ｐゴシック" charset="0"/>
                          <a:cs typeface="Times New Roman" panose="02020603050405020304" pitchFamily="18" charset="0"/>
                        </a:rPr>
                        <a:t> H. penaei”  applies only for chilled product.</a:t>
                      </a:r>
                    </a:p>
                  </a:txBody>
                  <a:tcPr marL="91431" marR="91431" marT="45722" marB="45722"/>
                </a:tc>
                <a:extLst>
                  <a:ext uri="{0D108BD9-81ED-4DB2-BD59-A6C34878D82A}">
                    <a16:rowId xmlns:a16="http://schemas.microsoft.com/office/drawing/2014/main" val="10001"/>
                  </a:ext>
                </a:extLst>
              </a:tr>
              <a:tr h="134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solidFill>
                            <a:schemeClr val="accent1"/>
                          </a:solidFill>
                          <a:latin typeface="Cambria" panose="02040503050406030204" pitchFamily="18" charset="0"/>
                          <a:cs typeface="Times New Roman" panose="02020603050405020304" pitchFamily="18" charset="0"/>
                        </a:rPr>
                        <a:t>Uncooked prawns: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accent1"/>
                          </a:solidFill>
                          <a:latin typeface="Cambria" panose="02040503050406030204" pitchFamily="18" charset="0"/>
                          <a:ea typeface="Cambria" panose="02040503050406030204" pitchFamily="18" charset="0"/>
                        </a:rPr>
                        <a:t>(includes marinated prawns, Australian prawns processed overseas outside approved systems and BBC prawns which have not been par-cooked)</a:t>
                      </a:r>
                      <a:endParaRPr lang="en-AU" sz="1200">
                        <a:solidFill>
                          <a:schemeClr val="accent1"/>
                        </a:solidFill>
                      </a:endParaRPr>
                    </a:p>
                  </a:txBody>
                  <a:tcPr marL="91431" marR="91431" marT="45722" marB="45722"/>
                </a:tc>
                <a:tc>
                  <a:txBody>
                    <a:bodyPr/>
                    <a:lstStyle/>
                    <a:p>
                      <a:pPr marL="285750" indent="-285750">
                        <a:buFont typeface="Arial" panose="020B0604020202020204" pitchFamily="34" charset="0"/>
                        <a:buChar char="•"/>
                      </a:pPr>
                      <a:r>
                        <a:rPr lang="en-AU" sz="1600">
                          <a:solidFill>
                            <a:schemeClr val="accent1"/>
                          </a:solidFill>
                          <a:latin typeface="Cambria" panose="02040503050406030204" pitchFamily="18" charset="0"/>
                          <a:ea typeface="Cambria" panose="02040503050406030204" pitchFamily="18" charset="0"/>
                        </a:rPr>
                        <a:t>are frozen, deveined and have had the head and shell removed</a:t>
                      </a:r>
                    </a:p>
                    <a:p>
                      <a:pPr marL="285750" indent="-285750">
                        <a:buFont typeface="Arial" panose="020B0604020202020204" pitchFamily="34" charset="0"/>
                        <a:buChar char="•"/>
                      </a:pPr>
                      <a:r>
                        <a:rPr lang="en-AU" sz="1600">
                          <a:solidFill>
                            <a:schemeClr val="accent1"/>
                          </a:solidFill>
                          <a:latin typeface="Cambria" panose="02040503050406030204" pitchFamily="18" charset="0"/>
                          <a:ea typeface="Cambria" panose="02040503050406030204" pitchFamily="18" charset="0"/>
                        </a:rPr>
                        <a:t>have tested pre-export and each batch has been found to be free of WSSV and YHV1</a:t>
                      </a:r>
                    </a:p>
                    <a:p>
                      <a:pPr marL="285750" indent="-285750">
                        <a:buFont typeface="Arial" panose="020B0604020202020204" pitchFamily="34" charset="0"/>
                        <a:buChar char="•"/>
                      </a:pPr>
                      <a:r>
                        <a:rPr lang="en-AU" sz="1600">
                          <a:solidFill>
                            <a:schemeClr val="accent1"/>
                          </a:solidFill>
                          <a:latin typeface="Cambria" panose="02040503050406030204" pitchFamily="18" charset="0"/>
                          <a:ea typeface="Cambria" panose="02040503050406030204" pitchFamily="18" charset="0"/>
                        </a:rPr>
                        <a:t>are subject to seals intact inspection and each batch is tested for WSSV and YHV1 on–arrival and must be found negative before it is released from biosecurity control. </a:t>
                      </a:r>
                    </a:p>
                    <a:p>
                      <a:endParaRPr lang="en-AU" sz="1800">
                        <a:solidFill>
                          <a:schemeClr val="accent1"/>
                        </a:solidFill>
                      </a:endParaRPr>
                    </a:p>
                  </a:txBody>
                  <a:tcPr marL="91431" marR="91431" marT="45722" marB="45722"/>
                </a:tc>
                <a:extLst>
                  <a:ext uri="{0D108BD9-81ED-4DB2-BD59-A6C34878D82A}">
                    <a16:rowId xmlns:a16="http://schemas.microsoft.com/office/drawing/2014/main" val="10002"/>
                  </a:ext>
                </a:extLst>
              </a:tr>
              <a:tr h="95201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kern="1200">
                          <a:solidFill>
                            <a:schemeClr val="accent1"/>
                          </a:solidFill>
                          <a:latin typeface="Cambria" panose="02040503050406030204" pitchFamily="18" charset="0"/>
                          <a:ea typeface="Cambria" panose="02040503050406030204" pitchFamily="18" charset="0"/>
                          <a:cs typeface="+mn-cs"/>
                        </a:rPr>
                        <a:t>Breaded, battered and crumbed (BBC) prawns: </a:t>
                      </a:r>
                    </a:p>
                  </a:txBody>
                  <a:tcPr marL="91431" marR="91431" marT="45722" marB="45722"/>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a:solidFill>
                            <a:schemeClr val="accent1"/>
                          </a:solidFill>
                          <a:latin typeface="Cambria" panose="02040503050406030204" pitchFamily="18" charset="0"/>
                          <a:ea typeface="Cambria" panose="02040503050406030204" pitchFamily="18" charset="0"/>
                          <a:cs typeface="+mn-cs"/>
                        </a:rPr>
                        <a:t>are prawns which have had the head and shell removed, are coated for human consumption by being breaded, battered or crumbed, and have undergone a par-cooking step after the prawn has been coated.</a:t>
                      </a:r>
                    </a:p>
                  </a:txBody>
                  <a:tcPr marL="91431" marR="91431" marT="45722" marB="45722"/>
                </a:tc>
                <a:extLst>
                  <a:ext uri="{0D108BD9-81ED-4DB2-BD59-A6C34878D82A}">
                    <a16:rowId xmlns:a16="http://schemas.microsoft.com/office/drawing/2014/main" val="10003"/>
                  </a:ext>
                </a:extLst>
              </a:tr>
              <a:tr h="769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solidFill>
                            <a:schemeClr val="accent1"/>
                          </a:solidFill>
                          <a:latin typeface="Cambria" panose="02040503050406030204" pitchFamily="18" charset="0"/>
                          <a:cs typeface="Times New Roman" panose="02020603050405020304" pitchFamily="18" charset="0"/>
                        </a:rPr>
                        <a:t>Dumpling and dim sum-type products:</a:t>
                      </a:r>
                      <a:endParaRPr lang="en-AU" sz="1800">
                        <a:solidFill>
                          <a:schemeClr val="accent1"/>
                        </a:solidFill>
                      </a:endParaRPr>
                    </a:p>
                  </a:txBody>
                  <a:tcPr marL="91431" marR="91431" marT="45722" marB="45722"/>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are products which contain uncooked prawns (which have had the head and shell removed) which have been processed to the extent that no discernible pieces of meat are salvageable.</a:t>
                      </a:r>
                    </a:p>
                  </a:txBody>
                  <a:tcPr marL="91431" marR="91431" marT="45722" marB="45722"/>
                </a:tc>
                <a:extLst>
                  <a:ext uri="{0D108BD9-81ED-4DB2-BD59-A6C34878D82A}">
                    <a16:rowId xmlns:a16="http://schemas.microsoft.com/office/drawing/2014/main" val="10004"/>
                  </a:ext>
                </a:extLst>
              </a:tr>
              <a:tr h="769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solidFill>
                            <a:schemeClr val="accent1"/>
                          </a:solidFill>
                          <a:latin typeface="Cambria" panose="02040503050406030204" pitchFamily="18" charset="0"/>
                          <a:cs typeface="Times New Roman" panose="02020603050405020304" pitchFamily="18" charset="0"/>
                        </a:rPr>
                        <a:t>Cooked prawns:</a:t>
                      </a:r>
                    </a:p>
                  </a:txBody>
                  <a:tcPr marL="91431" marR="91431" marT="45722" marB="45722"/>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are prawns which have been cooked so that all the protein in the prawn meat has coagulated and no raw prawn meat remains.</a:t>
                      </a:r>
                    </a:p>
                  </a:txBody>
                  <a:tcPr marL="91431" marR="91431" marT="45722" marB="45722"/>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4F19EE3-49BE-4198-84FA-D0089FB724BB}"/>
              </a:ext>
              <a:ext uri="{C183D7F6-B498-43B3-948B-1728B52AA6E4}">
                <adec:decorative xmlns:adec="http://schemas.microsoft.com/office/drawing/2017/decorative" val="1"/>
              </a:ext>
            </a:extLst>
          </p:cNvPr>
          <p:cNvCxnSpPr/>
          <p:nvPr/>
        </p:nvCxnSpPr>
        <p:spPr>
          <a:xfrm flipV="1">
            <a:off x="544513" y="641350"/>
            <a:ext cx="0" cy="216058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027CE2A-6F7C-4673-9713-AFA4D85A5FB0}"/>
              </a:ext>
              <a:ext uri="{C183D7F6-B498-43B3-948B-1728B52AA6E4}">
                <adec:decorative xmlns:adec="http://schemas.microsoft.com/office/drawing/2017/decorative" val="1"/>
              </a:ext>
            </a:extLst>
          </p:cNvPr>
          <p:cNvCxnSpPr/>
          <p:nvPr/>
        </p:nvCxnSpPr>
        <p:spPr>
          <a:xfrm flipV="1">
            <a:off x="11588750" y="663575"/>
            <a:ext cx="0" cy="216058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196" name="Text Placeholder 5">
            <a:extLst>
              <a:ext uri="{FF2B5EF4-FFF2-40B4-BE49-F238E27FC236}">
                <a16:creationId xmlns:a16="http://schemas.microsoft.com/office/drawing/2014/main" id="{B760B494-03E9-4F34-8683-E04D4ECDF9CC}"/>
              </a:ext>
            </a:extLst>
          </p:cNvPr>
          <p:cNvSpPr txBox="1">
            <a:spLocks noGrp="1"/>
          </p:cNvSpPr>
          <p:nvPr>
            <p:ph type="title" idx="4294967295"/>
          </p:nvPr>
        </p:nvSpPr>
        <p:spPr bwMode="auto">
          <a:xfrm>
            <a:off x="977900" y="641350"/>
            <a:ext cx="10156825" cy="23352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chemeClr val="tx2"/>
                </a:solidFill>
                <a:effectLst/>
                <a:uLnTx/>
                <a:uFillTx/>
                <a:latin typeface="Calibri" panose="020F0502020204030204" pitchFamily="34" charset="0"/>
                <a:ea typeface="ＭＳ Ｐゴシック" panose="020B0600070205080204" pitchFamily="34" charset="-128"/>
                <a:cs typeface="+mn-cs"/>
              </a:rPr>
              <a:t>Presentation overview</a:t>
            </a:r>
            <a:endParaRPr kumimoji="0" lang="en-US" altLang="en-US" sz="6600" b="0" i="0" u="none" strike="noStrike" kern="1200" cap="none" spc="0" normalizeH="0" baseline="0" noProof="0">
              <a:ln>
                <a:noFill/>
              </a:ln>
              <a:solidFill>
                <a:schemeClr val="tx2"/>
              </a:solidFill>
              <a:effectLst/>
              <a:uLnTx/>
              <a:uFillTx/>
              <a:latin typeface="Calibri" panose="020F0502020204030204" pitchFamily="34" charset="0"/>
              <a:ea typeface="ＭＳ Ｐゴシック" panose="020B0600070205080204" pitchFamily="34" charset="-128"/>
              <a:cs typeface="+mn-cs"/>
            </a:endParaRPr>
          </a:p>
        </p:txBody>
      </p:sp>
      <p:grpSp>
        <p:nvGrpSpPr>
          <p:cNvPr id="8197" name="Group 2">
            <a:extLst>
              <a:ext uri="{FF2B5EF4-FFF2-40B4-BE49-F238E27FC236}">
                <a16:creationId xmlns:a16="http://schemas.microsoft.com/office/drawing/2014/main" id="{6102E118-721B-4F10-A6DB-E7D9533474FB}"/>
              </a:ext>
              <a:ext uri="{C183D7F6-B498-43B3-948B-1728B52AA6E4}">
                <adec:decorative xmlns:adec="http://schemas.microsoft.com/office/drawing/2017/decorative" val="1"/>
              </a:ext>
            </a:extLst>
          </p:cNvPr>
          <p:cNvGrpSpPr>
            <a:grpSpLocks/>
          </p:cNvGrpSpPr>
          <p:nvPr/>
        </p:nvGrpSpPr>
        <p:grpSpPr bwMode="auto">
          <a:xfrm>
            <a:off x="543600" y="6274800"/>
            <a:ext cx="11042650" cy="230188"/>
            <a:chOff x="546245" y="6147524"/>
            <a:chExt cx="11041928" cy="230187"/>
          </a:xfrm>
        </p:grpSpPr>
        <p:sp>
          <p:nvSpPr>
            <p:cNvPr id="8199" name="Title 1">
              <a:extLst>
                <a:ext uri="{FF2B5EF4-FFF2-40B4-BE49-F238E27FC236}">
                  <a16:creationId xmlns:a16="http://schemas.microsoft.com/office/drawing/2014/main" id="{F2E46985-11EE-41DA-A067-15752CC377C1}"/>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rgbClr val="FFFFFF"/>
                  </a:solidFill>
                  <a:latin typeface="Calibri" panose="020F0502020204030204" pitchFamily="34" charset="0"/>
                </a:rPr>
                <a:t>Department of Agriculture, Water and the Environment</a:t>
              </a:r>
              <a:endParaRPr lang="en-GB" altLang="en-US" sz="900">
                <a:solidFill>
                  <a:srgbClr val="FFFFFF"/>
                </a:solidFill>
                <a:latin typeface="Calibri" panose="020F0502020204030204" pitchFamily="34" charset="0"/>
              </a:endParaRPr>
            </a:p>
          </p:txBody>
        </p:sp>
        <p:cxnSp>
          <p:nvCxnSpPr>
            <p:cNvPr id="20" name="Straight Connector 19">
              <a:extLst>
                <a:ext uri="{FF2B5EF4-FFF2-40B4-BE49-F238E27FC236}">
                  <a16:creationId xmlns:a16="http://schemas.microsoft.com/office/drawing/2014/main" id="{0EDE7A33-08AB-4ED3-A693-548142BFAED3}"/>
                </a:ext>
              </a:extLst>
            </p:cNvPr>
            <p:cNvCxnSpPr/>
            <p:nvPr/>
          </p:nvCxnSpPr>
          <p:spPr>
            <a:xfrm flipV="1">
              <a:off x="546245" y="6169749"/>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201" name="Title 1">
              <a:extLst>
                <a:ext uri="{FF2B5EF4-FFF2-40B4-BE49-F238E27FC236}">
                  <a16:creationId xmlns:a16="http://schemas.microsoft.com/office/drawing/2014/main" id="{290A2F79-6743-4972-8B30-5D795B7244AC}"/>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rgbClr val="FFFFFF"/>
                  </a:solidFill>
                  <a:latin typeface="Calibri" panose="020F0502020204030204" pitchFamily="34" charset="0"/>
                </a:rPr>
                <a:t>Prawn review webinar</a:t>
              </a:r>
            </a:p>
            <a:p>
              <a:pPr eaLnBrk="1" hangingPunct="1">
                <a:lnSpc>
                  <a:spcPts val="1000"/>
                </a:lnSpc>
              </a:pPr>
              <a:r>
                <a:rPr lang="en-GB" altLang="en-US" sz="900">
                  <a:solidFill>
                    <a:srgbClr val="FFFFFF"/>
                  </a:solidFill>
                  <a:latin typeface="Calibri" panose="020F0502020204030204" pitchFamily="34" charset="0"/>
                </a:rPr>
                <a:t>Dr Kally Gross</a:t>
              </a:r>
            </a:p>
          </p:txBody>
        </p:sp>
        <p:cxnSp>
          <p:nvCxnSpPr>
            <p:cNvPr id="22" name="Straight Connector 21">
              <a:extLst>
                <a:ext uri="{FF2B5EF4-FFF2-40B4-BE49-F238E27FC236}">
                  <a16:creationId xmlns:a16="http://schemas.microsoft.com/office/drawing/2014/main" id="{D8B185B7-D61D-4575-974B-AA1FD277D03C}"/>
                </a:ext>
              </a:extLst>
            </p:cNvPr>
            <p:cNvCxnSpPr/>
            <p:nvPr/>
          </p:nvCxnSpPr>
          <p:spPr>
            <a:xfrm flipV="1">
              <a:off x="4217893"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203" name="Title 1">
              <a:extLst>
                <a:ext uri="{FF2B5EF4-FFF2-40B4-BE49-F238E27FC236}">
                  <a16:creationId xmlns:a16="http://schemas.microsoft.com/office/drawing/2014/main" id="{C1200D33-8559-4F20-A318-BE89A68981F7}"/>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21FB99F8-E119-4A25-88EA-575EC074E8E6}" type="slidenum">
                <a:rPr lang="en-GB" altLang="en-US" sz="900">
                  <a:solidFill>
                    <a:srgbClr val="FFFFFF"/>
                  </a:solidFill>
                  <a:latin typeface="Calibri" panose="020F0502020204030204" pitchFamily="34" charset="0"/>
                </a:rPr>
                <a:pPr eaLnBrk="1" hangingPunct="1">
                  <a:lnSpc>
                    <a:spcPts val="1000"/>
                  </a:lnSpc>
                </a:pPr>
                <a:t>3</a:t>
              </a:fld>
              <a:endParaRPr lang="en-GB" altLang="en-US" sz="900">
                <a:solidFill>
                  <a:srgbClr val="FFFFFF"/>
                </a:solidFill>
                <a:latin typeface="Calibri" panose="020F0502020204030204" pitchFamily="34" charset="0"/>
              </a:endParaRPr>
            </a:p>
          </p:txBody>
        </p:sp>
        <p:cxnSp>
          <p:nvCxnSpPr>
            <p:cNvPr id="24" name="Straight Connector 23">
              <a:extLst>
                <a:ext uri="{FF2B5EF4-FFF2-40B4-BE49-F238E27FC236}">
                  <a16:creationId xmlns:a16="http://schemas.microsoft.com/office/drawing/2014/main" id="{227F45FD-8153-4229-B6B4-9B506AC8CCC6}"/>
                </a:ext>
              </a:extLst>
            </p:cNvPr>
            <p:cNvCxnSpPr/>
            <p:nvPr/>
          </p:nvCxnSpPr>
          <p:spPr>
            <a:xfrm flipV="1">
              <a:off x="11056396"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FBAF66D-40B3-44CF-A73C-363AC74B52D5}"/>
                </a:ext>
              </a:extLst>
            </p:cNvPr>
            <p:cNvCxnSpPr/>
            <p:nvPr/>
          </p:nvCxnSpPr>
          <p:spPr>
            <a:xfrm flipV="1">
              <a:off x="7889540" y="616498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206" name="Title 1">
              <a:extLst>
                <a:ext uri="{FF2B5EF4-FFF2-40B4-BE49-F238E27FC236}">
                  <a16:creationId xmlns:a16="http://schemas.microsoft.com/office/drawing/2014/main" id="{0E27DE98-A40E-4CD4-8855-FF7D6373350A}"/>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rgbClr val="FFFFFF"/>
                  </a:solidFill>
                  <a:latin typeface="Calibri" panose="020F0502020204030204" pitchFamily="34" charset="0"/>
                </a:rPr>
                <a:t>24 November 2020</a:t>
              </a:r>
              <a:endParaRPr lang="en-GB" altLang="en-US" sz="900">
                <a:solidFill>
                  <a:srgbClr val="FFFFFF"/>
                </a:solidFill>
                <a:latin typeface="Calibri" panose="020F0502020204030204" pitchFamily="34" charset="0"/>
              </a:endParaRPr>
            </a:p>
          </p:txBody>
        </p:sp>
      </p:grpSp>
      <p:sp>
        <p:nvSpPr>
          <p:cNvPr id="8198" name="Subtitle 2">
            <a:extLst>
              <a:ext uri="{FF2B5EF4-FFF2-40B4-BE49-F238E27FC236}">
                <a16:creationId xmlns:a16="http://schemas.microsoft.com/office/drawing/2014/main" id="{BB195988-F6FA-4D6C-9AC1-F69891CCD7B3}"/>
              </a:ext>
            </a:extLst>
          </p:cNvPr>
          <p:cNvSpPr txBox="1">
            <a:spLocks/>
          </p:cNvSpPr>
          <p:nvPr/>
        </p:nvSpPr>
        <p:spPr bwMode="auto">
          <a:xfrm>
            <a:off x="1149350" y="2992438"/>
            <a:ext cx="42814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The draft report</a:t>
            </a:r>
          </a:p>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The methodology</a:t>
            </a:r>
          </a:p>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Biosecurity measures considered</a:t>
            </a:r>
          </a:p>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Risk assessment example</a:t>
            </a:r>
          </a:p>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Proposed import conditions</a:t>
            </a:r>
          </a:p>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Next steps</a:t>
            </a:r>
          </a:p>
          <a:p>
            <a:pPr eaLnBrk="1" hangingPunct="1">
              <a:lnSpc>
                <a:spcPts val="2300"/>
              </a:lnSpc>
              <a:buFont typeface="Arial" panose="020B0604020202020204" pitchFamily="34" charset="0"/>
              <a:buChar char="•"/>
            </a:pPr>
            <a:r>
              <a:rPr lang="en-GB" altLang="en-US">
                <a:solidFill>
                  <a:schemeClr val="tx2"/>
                </a:solidFill>
                <a:latin typeface="Cambria" panose="02040503050406030204" pitchFamily="18" charset="0"/>
              </a:rPr>
              <a:t>Question and answer session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63493" name="Text Placeholder 5">
            <a:extLst>
              <a:ext uri="{FF2B5EF4-FFF2-40B4-BE49-F238E27FC236}">
                <a16:creationId xmlns:a16="http://schemas.microsoft.com/office/drawing/2014/main" id="{D96B2977-4A56-43C1-A1D0-F018CD17B5C5}"/>
              </a:ext>
              <a:ext uri="{C183D7F6-B498-43B3-948B-1728B52AA6E4}">
                <adec:decorative xmlns:adec="http://schemas.microsoft.com/office/drawing/2017/decorative" val="1"/>
              </a:ext>
            </a:extLst>
          </p:cNvPr>
          <p:cNvSpPr txBox="1">
            <a:spLocks noGrp="1"/>
          </p:cNvSpPr>
          <p:nvPr>
            <p:ph type="title" idx="4294967295"/>
          </p:nvPr>
        </p:nvSpPr>
        <p:spPr bwMode="auto">
          <a:xfrm>
            <a:off x="520700" y="231775"/>
            <a:ext cx="10155238" cy="10525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Next steps</a:t>
            </a:r>
          </a:p>
        </p:txBody>
      </p:sp>
      <p:cxnSp>
        <p:nvCxnSpPr>
          <p:cNvPr id="38" name="Straight Connector 37">
            <a:extLst>
              <a:ext uri="{FF2B5EF4-FFF2-40B4-BE49-F238E27FC236}">
                <a16:creationId xmlns:a16="http://schemas.microsoft.com/office/drawing/2014/main" id="{207EF304-3619-4BF0-9391-5B62A7C31C83}"/>
              </a:ext>
              <a:ext uri="{C183D7F6-B498-43B3-948B-1728B52AA6E4}">
                <adec:decorative xmlns:adec="http://schemas.microsoft.com/office/drawing/2017/decorative" val="1"/>
              </a:ext>
            </a:extLst>
          </p:cNvPr>
          <p:cNvCxnSpPr>
            <a:cxnSpLocks/>
          </p:cNvCxnSpPr>
          <p:nvPr/>
        </p:nvCxnSpPr>
        <p:spPr>
          <a:xfrm flipV="1">
            <a:off x="344488" y="231775"/>
            <a:ext cx="0" cy="108108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853D010-8719-42B0-8D60-1D75E3A95C7D}"/>
              </a:ext>
              <a:ext uri="{C183D7F6-B498-43B3-948B-1728B52AA6E4}">
                <adec:decorative xmlns:adec="http://schemas.microsoft.com/office/drawing/2017/decorative" val="1"/>
              </a:ext>
            </a:extLst>
          </p:cNvPr>
          <p:cNvCxnSpPr>
            <a:cxnSpLocks/>
          </p:cNvCxnSpPr>
          <p:nvPr/>
        </p:nvCxnSpPr>
        <p:spPr>
          <a:xfrm flipV="1">
            <a:off x="11761788" y="231775"/>
            <a:ext cx="0" cy="108108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41" name="Group 7">
            <a:extLst>
              <a:ext uri="{FF2B5EF4-FFF2-40B4-BE49-F238E27FC236}">
                <a16:creationId xmlns:a16="http://schemas.microsoft.com/office/drawing/2014/main" id="{C0163EB5-46B5-41E1-85D5-DE7D5DB9D514}"/>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42" name="Title 1">
              <a:extLst>
                <a:ext uri="{FF2B5EF4-FFF2-40B4-BE49-F238E27FC236}">
                  <a16:creationId xmlns:a16="http://schemas.microsoft.com/office/drawing/2014/main" id="{97CC7011-B205-447C-AE8C-DC9567903685}"/>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43" name="Straight Connector 42">
              <a:extLst>
                <a:ext uri="{FF2B5EF4-FFF2-40B4-BE49-F238E27FC236}">
                  <a16:creationId xmlns:a16="http://schemas.microsoft.com/office/drawing/2014/main" id="{FBCD44B6-79DA-4B6E-92FC-D7BB5018CB82}"/>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 name="Title 1">
              <a:extLst>
                <a:ext uri="{FF2B5EF4-FFF2-40B4-BE49-F238E27FC236}">
                  <a16:creationId xmlns:a16="http://schemas.microsoft.com/office/drawing/2014/main" id="{FBA1CEF2-2589-45CB-8052-EF6194726420}"/>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45" name="Straight Connector 44">
              <a:extLst>
                <a:ext uri="{FF2B5EF4-FFF2-40B4-BE49-F238E27FC236}">
                  <a16:creationId xmlns:a16="http://schemas.microsoft.com/office/drawing/2014/main" id="{D4C15D67-7E70-4F2F-B438-0BBB0A950471}"/>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8" name="Title 1">
              <a:extLst>
                <a:ext uri="{FF2B5EF4-FFF2-40B4-BE49-F238E27FC236}">
                  <a16:creationId xmlns:a16="http://schemas.microsoft.com/office/drawing/2014/main" id="{097567CC-3C47-4C0D-9E0E-F654850EB0B4}"/>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0E078BBC-2F9C-477F-B916-571893D644A3}" type="slidenum">
                <a:rPr lang="en-GB" altLang="en-US" sz="900">
                  <a:solidFill>
                    <a:schemeClr val="tx2"/>
                  </a:solidFill>
                  <a:latin typeface="Calibri" panose="020F0502020204030204" pitchFamily="34" charset="0"/>
                </a:rPr>
                <a:pPr eaLnBrk="1" hangingPunct="1">
                  <a:lnSpc>
                    <a:spcPts val="1000"/>
                  </a:lnSpc>
                </a:pPr>
                <a:t>30</a:t>
              </a:fld>
              <a:endParaRPr lang="en-GB" altLang="en-US" sz="900">
                <a:solidFill>
                  <a:schemeClr val="tx2"/>
                </a:solidFill>
                <a:latin typeface="Calibri" panose="020F0502020204030204" pitchFamily="34" charset="0"/>
              </a:endParaRPr>
            </a:p>
          </p:txBody>
        </p:sp>
        <p:cxnSp>
          <p:nvCxnSpPr>
            <p:cNvPr id="69" name="Straight Connector 68">
              <a:extLst>
                <a:ext uri="{FF2B5EF4-FFF2-40B4-BE49-F238E27FC236}">
                  <a16:creationId xmlns:a16="http://schemas.microsoft.com/office/drawing/2014/main" id="{378490FD-413A-45C8-92D4-2E87BBCBA56F}"/>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E38E1D7-1124-42F9-83B1-FE9A31D9B590}"/>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Title 1">
              <a:extLst>
                <a:ext uri="{FF2B5EF4-FFF2-40B4-BE49-F238E27FC236}">
                  <a16:creationId xmlns:a16="http://schemas.microsoft.com/office/drawing/2014/main" id="{F3DDD14A-8446-4DEF-9EB7-7127DDE37F97}"/>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graphicFrame>
        <p:nvGraphicFramePr>
          <p:cNvPr id="5" name="Table 4" descr="Table showing next steps for the prawn review.">
            <a:extLst>
              <a:ext uri="{FF2B5EF4-FFF2-40B4-BE49-F238E27FC236}">
                <a16:creationId xmlns:a16="http://schemas.microsoft.com/office/drawing/2014/main" id="{0ACE40E8-21B6-4FC1-A036-145B59F36A63}"/>
              </a:ext>
            </a:extLst>
          </p:cNvPr>
          <p:cNvGraphicFramePr>
            <a:graphicFrameLocks noGrp="1"/>
          </p:cNvGraphicFramePr>
          <p:nvPr>
            <p:extLst>
              <p:ext uri="{D42A27DB-BD31-4B8C-83A1-F6EECF244321}">
                <p14:modId xmlns:p14="http://schemas.microsoft.com/office/powerpoint/2010/main" val="282256201"/>
              </p:ext>
            </p:extLst>
          </p:nvPr>
        </p:nvGraphicFramePr>
        <p:xfrm>
          <a:off x="2412694" y="1324179"/>
          <a:ext cx="7993687" cy="4748105"/>
        </p:xfrm>
        <a:graphic>
          <a:graphicData uri="http://schemas.openxmlformats.org/drawingml/2006/table">
            <a:tbl>
              <a:tblPr firstRow="1" firstCol="1" bandRow="1"/>
              <a:tblGrid>
                <a:gridCol w="3547718">
                  <a:extLst>
                    <a:ext uri="{9D8B030D-6E8A-4147-A177-3AD203B41FA5}">
                      <a16:colId xmlns:a16="http://schemas.microsoft.com/office/drawing/2014/main" val="1319155691"/>
                    </a:ext>
                  </a:extLst>
                </a:gridCol>
                <a:gridCol w="4445969">
                  <a:extLst>
                    <a:ext uri="{9D8B030D-6E8A-4147-A177-3AD203B41FA5}">
                      <a16:colId xmlns:a16="http://schemas.microsoft.com/office/drawing/2014/main" val="2728235355"/>
                    </a:ext>
                  </a:extLst>
                </a:gridCol>
              </a:tblGrid>
              <a:tr h="524933">
                <a:tc>
                  <a:txBody>
                    <a:bodyPr/>
                    <a:lstStyle/>
                    <a:p>
                      <a:pPr>
                        <a:spcBef>
                          <a:spcPts val="300"/>
                        </a:spcBef>
                        <a:spcAft>
                          <a:spcPts val="300"/>
                        </a:spcAft>
                      </a:pPr>
                      <a:r>
                        <a:rPr lang="en-AU" sz="1800" b="1">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Anticipated timeframe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b="1">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853758405"/>
                  </a:ext>
                </a:extLst>
              </a:tr>
              <a:tr h="524933">
                <a:tc>
                  <a:txBody>
                    <a:bodyPr/>
                    <a:lstStyle/>
                    <a:p>
                      <a:pPr marL="0" algn="l" defTabSz="457200" rtl="0" eaLnBrk="1" latinLnBrk="0" hangingPunct="1">
                        <a:spcBef>
                          <a:spcPts val="300"/>
                        </a:spcBef>
                        <a:spcAft>
                          <a:spcPts val="300"/>
                        </a:spcAft>
                      </a:pPr>
                      <a:r>
                        <a:rPr lang="en-AU" sz="1800" kern="12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28 September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algn="l" defTabSz="457200" rtl="0" eaLnBrk="1" latinLnBrk="0" hangingPunct="1">
                        <a:spcBef>
                          <a:spcPts val="300"/>
                        </a:spcBef>
                        <a:spcAft>
                          <a:spcPts val="300"/>
                        </a:spcAft>
                      </a:pPr>
                      <a:r>
                        <a:rPr lang="en-AU" sz="1800" kern="12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Draft report released for consultation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41488574"/>
                  </a:ext>
                </a:extLst>
              </a:tr>
              <a:tr h="524933">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24 November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Webinar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906857388"/>
                  </a:ext>
                </a:extLst>
              </a:tr>
              <a:tr h="524933">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15 January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Draft report consultation ends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533823876"/>
                  </a:ext>
                </a:extLst>
              </a:tr>
              <a:tr h="1049867">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Early to mid-2021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Consideration of comments on draft report, bait and berley data and any new information received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311462439"/>
                  </a:ext>
                </a:extLst>
              </a:tr>
              <a:tr h="524933">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Mid-2021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Preparation of final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529968518"/>
                  </a:ext>
                </a:extLst>
              </a:tr>
              <a:tr h="524933">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Mid to late-2021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Final report released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412731736"/>
                  </a:ext>
                </a:extLst>
              </a:tr>
              <a:tr h="524933">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Mid to late-2021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Bef>
                          <a:spcPts val="300"/>
                        </a:spcBef>
                        <a:spcAft>
                          <a:spcPts val="300"/>
                        </a:spcAft>
                      </a:pPr>
                      <a:r>
                        <a:rPr lang="en-AU" sz="180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New import conditions put in place (if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02603026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65538" name="Text Placeholder 5">
            <a:extLst>
              <a:ext uri="{FF2B5EF4-FFF2-40B4-BE49-F238E27FC236}">
                <a16:creationId xmlns:a16="http://schemas.microsoft.com/office/drawing/2014/main" id="{6D084FF2-3105-4654-9036-A199D248216B}"/>
              </a:ext>
            </a:extLst>
          </p:cNvPr>
          <p:cNvSpPr txBox="1">
            <a:spLocks noGrp="1"/>
          </p:cNvSpPr>
          <p:nvPr>
            <p:ph type="title" idx="4294967295"/>
          </p:nvPr>
        </p:nvSpPr>
        <p:spPr bwMode="auto">
          <a:xfrm>
            <a:off x="520700" y="231775"/>
            <a:ext cx="10155238" cy="10525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Image sources</a:t>
            </a:r>
          </a:p>
        </p:txBody>
      </p:sp>
      <p:cxnSp>
        <p:nvCxnSpPr>
          <p:cNvPr id="38" name="Straight Connector 37">
            <a:extLst>
              <a:ext uri="{FF2B5EF4-FFF2-40B4-BE49-F238E27FC236}">
                <a16:creationId xmlns:a16="http://schemas.microsoft.com/office/drawing/2014/main" id="{E528CE9A-D82F-4532-8D9C-2C3157BEA805}"/>
              </a:ext>
              <a:ext uri="{C183D7F6-B498-43B3-948B-1728B52AA6E4}">
                <adec:decorative xmlns:adec="http://schemas.microsoft.com/office/drawing/2017/decorative" val="1"/>
              </a:ext>
            </a:extLst>
          </p:cNvPr>
          <p:cNvCxnSpPr>
            <a:cxnSpLocks/>
          </p:cNvCxnSpPr>
          <p:nvPr/>
        </p:nvCxnSpPr>
        <p:spPr>
          <a:xfrm flipV="1">
            <a:off x="344488" y="231775"/>
            <a:ext cx="0" cy="108108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635843F-A00F-4591-96F0-9EBFC5F9071A}"/>
              </a:ext>
              <a:ext uri="{C183D7F6-B498-43B3-948B-1728B52AA6E4}">
                <adec:decorative xmlns:adec="http://schemas.microsoft.com/office/drawing/2017/decorative" val="1"/>
              </a:ext>
            </a:extLst>
          </p:cNvPr>
          <p:cNvCxnSpPr>
            <a:cxnSpLocks/>
          </p:cNvCxnSpPr>
          <p:nvPr/>
        </p:nvCxnSpPr>
        <p:spPr>
          <a:xfrm flipV="1">
            <a:off x="11761788" y="231775"/>
            <a:ext cx="0" cy="108108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5541" name="Subtitle 2">
            <a:extLst>
              <a:ext uri="{FF2B5EF4-FFF2-40B4-BE49-F238E27FC236}">
                <a16:creationId xmlns:a16="http://schemas.microsoft.com/office/drawing/2014/main" id="{FB80FE35-FC2C-4A21-AA31-A1D8EBDED639}"/>
              </a:ext>
            </a:extLst>
          </p:cNvPr>
          <p:cNvSpPr txBox="1">
            <a:spLocks/>
          </p:cNvSpPr>
          <p:nvPr/>
        </p:nvSpPr>
        <p:spPr bwMode="auto">
          <a:xfrm>
            <a:off x="344488" y="1547813"/>
            <a:ext cx="108045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sz="1200">
                <a:solidFill>
                  <a:schemeClr val="tx2"/>
                </a:solidFill>
                <a:latin typeface="Cambria" panose="02040503050406030204" pitchFamily="18" charset="0"/>
              </a:rPr>
              <a:t>Aquaculture Pathology Laboratory, University of Arizona., 2019. Pacific White Shrimp Infected With The White Spot Syndrome Virus [image] Available at: </a:t>
            </a:r>
            <a:r>
              <a:rPr lang="en-AU" altLang="en-US" sz="1200" u="sng">
                <a:solidFill>
                  <a:schemeClr val="tx2"/>
                </a:solidFill>
                <a:latin typeface="Cambria" panose="02040503050406030204" pitchFamily="18" charset="0"/>
                <a:hlinkClick r:id="rId3">
                  <a:extLst>
                    <a:ext uri="{A12FA001-AC4F-418D-AE19-62706E023703}">
                      <ahyp:hlinkClr xmlns:ahyp="http://schemas.microsoft.com/office/drawing/2018/hyperlinkcolor" val="tx"/>
                    </a:ext>
                  </a:extLst>
                </a:hlinkClick>
              </a:rPr>
              <a:t>https://www.texassaltwaterfishingmagazine.com/fishing/education/texas-parks-wildlife-field-notes/concerns-of-shrimp-virus-across-texas-gulf-coast</a:t>
            </a:r>
            <a:r>
              <a:rPr lang="en-AU" altLang="en-US" sz="1200">
                <a:solidFill>
                  <a:schemeClr val="tx2"/>
                </a:solidFill>
                <a:latin typeface="Cambria" panose="02040503050406030204" pitchFamily="18" charset="0"/>
                <a:hlinkClick r:id="rId3">
                  <a:extLst>
                    <a:ext uri="{A12FA001-AC4F-418D-AE19-62706E023703}">
                      <ahyp:hlinkClr xmlns:ahyp="http://schemas.microsoft.com/office/drawing/2018/hyperlinkcolor" val="tx"/>
                    </a:ext>
                  </a:extLst>
                </a:hlinkClick>
              </a:rPr>
              <a:t>.)</a:t>
            </a:r>
            <a:r>
              <a:rPr lang="en-AU" altLang="en-US" sz="1200">
                <a:solidFill>
                  <a:schemeClr val="tx2"/>
                </a:solidFill>
                <a:latin typeface="Cambria" panose="02040503050406030204" pitchFamily="18" charset="0"/>
              </a:rPr>
              <a:t>.</a:t>
            </a:r>
          </a:p>
          <a:p>
            <a:r>
              <a:rPr lang="en-AU" altLang="en-US" sz="1200">
                <a:solidFill>
                  <a:schemeClr val="tx2"/>
                </a:solidFill>
                <a:latin typeface="Cambria" panose="02040503050406030204" pitchFamily="18" charset="0"/>
              </a:rPr>
              <a:t> </a:t>
            </a:r>
          </a:p>
          <a:p>
            <a:r>
              <a:rPr lang="en-AU" altLang="en-US" sz="1200">
                <a:solidFill>
                  <a:schemeClr val="tx2"/>
                </a:solidFill>
                <a:latin typeface="Cambria" panose="02040503050406030204" pitchFamily="18" charset="0"/>
              </a:rPr>
              <a:t>Australian Government Department of Agriculture 2019, ‘Aquatic animal diseases significant to Australia: Identification field guide, 5th Edition’, Canberra, available at </a:t>
            </a:r>
            <a:r>
              <a:rPr lang="en-AU" altLang="en-US" sz="1200" u="sng">
                <a:solidFill>
                  <a:schemeClr val="tx2"/>
                </a:solidFill>
                <a:latin typeface="Cambria" panose="02040503050406030204" pitchFamily="18" charset="0"/>
                <a:hlinkClick r:id="rId4">
                  <a:extLst>
                    <a:ext uri="{A12FA001-AC4F-418D-AE19-62706E023703}">
                      <ahyp:hlinkClr xmlns:ahyp="http://schemas.microsoft.com/office/drawing/2018/hyperlinkcolor" val="tx"/>
                    </a:ext>
                  </a:extLst>
                </a:hlinkClick>
              </a:rPr>
              <a:t>https://www.agriculture.gov.au/animal/aquatic/guidelines-and-resources/aquatic_animal_diseases_significant_to_australia_identification_field_guide#other-diseases-of-crustacean</a:t>
            </a:r>
            <a:r>
              <a:rPr lang="en-AU" altLang="en-US" sz="1200">
                <a:solidFill>
                  <a:schemeClr val="tx2"/>
                </a:solidFill>
                <a:latin typeface="Cambria" panose="02040503050406030204" pitchFamily="18" charset="0"/>
              </a:rPr>
              <a:t>.</a:t>
            </a:r>
          </a:p>
          <a:p>
            <a:r>
              <a:rPr lang="en-AU" altLang="en-US" sz="1200">
                <a:solidFill>
                  <a:schemeClr val="tx2"/>
                </a:solidFill>
                <a:latin typeface="Cambria" panose="02040503050406030204" pitchFamily="18" charset="0"/>
              </a:rPr>
              <a:t> </a:t>
            </a:r>
          </a:p>
          <a:p>
            <a:r>
              <a:rPr lang="en-AU" altLang="en-US" sz="1200">
                <a:solidFill>
                  <a:schemeClr val="tx2"/>
                </a:solidFill>
                <a:latin typeface="Cambria" panose="02040503050406030204" pitchFamily="18" charset="0"/>
              </a:rPr>
              <a:t>Lightner, DV (ed) 1996, A handbook of shrimp pathology and diagnostic procedures for disease of cultured penaeid shrimp, World Aquaculture Society, Baton Rouge, Louisiana, USA.</a:t>
            </a:r>
          </a:p>
          <a:p>
            <a:r>
              <a:rPr lang="en-AU" altLang="en-US" sz="1200">
                <a:solidFill>
                  <a:schemeClr val="tx2"/>
                </a:solidFill>
                <a:latin typeface="Cambria" panose="02040503050406030204" pitchFamily="18" charset="0"/>
              </a:rPr>
              <a:t> </a:t>
            </a:r>
          </a:p>
          <a:p>
            <a:r>
              <a:rPr lang="en-AU" altLang="en-US" sz="1200">
                <a:solidFill>
                  <a:schemeClr val="tx2"/>
                </a:solidFill>
                <a:latin typeface="Cambria" panose="02040503050406030204" pitchFamily="18" charset="0"/>
              </a:rPr>
              <a:t>Poornima, M, </a:t>
            </a:r>
            <a:r>
              <a:rPr lang="en-AU" altLang="en-US" sz="1200" err="1">
                <a:solidFill>
                  <a:schemeClr val="tx2"/>
                </a:solidFill>
                <a:latin typeface="Cambria" panose="02040503050406030204" pitchFamily="18" charset="0"/>
              </a:rPr>
              <a:t>Seetang</a:t>
            </a:r>
            <a:r>
              <a:rPr lang="en-AU" altLang="en-US" sz="1200">
                <a:solidFill>
                  <a:schemeClr val="tx2"/>
                </a:solidFill>
                <a:latin typeface="Cambria" panose="02040503050406030204" pitchFamily="18" charset="0"/>
              </a:rPr>
              <a:t>-Nun, Y, </a:t>
            </a:r>
            <a:r>
              <a:rPr lang="en-AU" altLang="en-US" sz="1200" err="1">
                <a:solidFill>
                  <a:schemeClr val="tx2"/>
                </a:solidFill>
                <a:latin typeface="Cambria" panose="02040503050406030204" pitchFamily="18" charset="0"/>
              </a:rPr>
              <a:t>Alavandi</a:t>
            </a:r>
            <a:r>
              <a:rPr lang="en-AU" altLang="en-US" sz="1200">
                <a:solidFill>
                  <a:schemeClr val="tx2"/>
                </a:solidFill>
                <a:latin typeface="Cambria" panose="02040503050406030204" pitchFamily="18" charset="0"/>
              </a:rPr>
              <a:t>, SV &amp; </a:t>
            </a:r>
            <a:r>
              <a:rPr lang="en-AU" altLang="en-US" sz="1200" err="1">
                <a:solidFill>
                  <a:schemeClr val="tx2"/>
                </a:solidFill>
                <a:latin typeface="Cambria" panose="02040503050406030204" pitchFamily="18" charset="0"/>
              </a:rPr>
              <a:t>Dayal</a:t>
            </a:r>
            <a:r>
              <a:rPr lang="en-AU" altLang="en-US" sz="1200">
                <a:solidFill>
                  <a:schemeClr val="tx2"/>
                </a:solidFill>
                <a:latin typeface="Cambria" panose="02040503050406030204" pitchFamily="18" charset="0"/>
              </a:rPr>
              <a:t>, JS 2012, ‘Laem-Singh virus: a probable etiological agent associated with monodon slow growth syndrome in farmed black tiger shrimp (</a:t>
            </a:r>
            <a:r>
              <a:rPr lang="en-AU" altLang="en-US" sz="1200" i="1">
                <a:solidFill>
                  <a:schemeClr val="tx2"/>
                </a:solidFill>
                <a:latin typeface="Cambria" panose="02040503050406030204" pitchFamily="18" charset="0"/>
              </a:rPr>
              <a:t>Penaeus monodon</a:t>
            </a:r>
            <a:r>
              <a:rPr lang="en-AU" altLang="en-US" sz="1200">
                <a:solidFill>
                  <a:schemeClr val="tx2"/>
                </a:solidFill>
                <a:latin typeface="Cambria" panose="02040503050406030204" pitchFamily="18" charset="0"/>
              </a:rPr>
              <a:t>)’, Indian Journal of Virology, vol. 23, no. 2, pp. 215-25, available at </a:t>
            </a:r>
            <a:r>
              <a:rPr lang="en-AU" altLang="en-US" sz="1200" u="sng">
                <a:solidFill>
                  <a:schemeClr val="tx2"/>
                </a:solidFill>
                <a:latin typeface="Cambria" panose="02040503050406030204" pitchFamily="18" charset="0"/>
                <a:hlinkClick r:id="rId5">
                  <a:extLst>
                    <a:ext uri="{A12FA001-AC4F-418D-AE19-62706E023703}">
                      <ahyp:hlinkClr xmlns:ahyp="http://schemas.microsoft.com/office/drawing/2018/hyperlinkcolor" val="tx"/>
                    </a:ext>
                  </a:extLst>
                </a:hlinkClick>
              </a:rPr>
              <a:t>http://dx.doi.org/10.1007/s13337-012-0099-7</a:t>
            </a:r>
            <a:r>
              <a:rPr lang="en-AU" altLang="en-US" sz="1200">
                <a:solidFill>
                  <a:schemeClr val="tx2"/>
                </a:solidFill>
                <a:latin typeface="Cambria" panose="02040503050406030204" pitchFamily="18" charset="0"/>
              </a:rPr>
              <a:t>.</a:t>
            </a:r>
          </a:p>
          <a:p>
            <a:r>
              <a:rPr lang="en-AU" altLang="en-US" sz="1200">
                <a:solidFill>
                  <a:schemeClr val="tx2"/>
                </a:solidFill>
                <a:latin typeface="Cambria" panose="02040503050406030204" pitchFamily="18" charset="0"/>
              </a:rPr>
              <a:t> </a:t>
            </a:r>
          </a:p>
          <a:p>
            <a:r>
              <a:rPr lang="en-AU" altLang="en-US" sz="1200" err="1">
                <a:solidFill>
                  <a:schemeClr val="tx2"/>
                </a:solidFill>
                <a:latin typeface="Cambria" panose="02040503050406030204" pitchFamily="18" charset="0"/>
              </a:rPr>
              <a:t>Qiu</a:t>
            </a:r>
            <a:r>
              <a:rPr lang="en-AU" altLang="en-US" sz="1200">
                <a:solidFill>
                  <a:schemeClr val="tx2"/>
                </a:solidFill>
                <a:latin typeface="Cambria" panose="02040503050406030204" pitchFamily="18" charset="0"/>
              </a:rPr>
              <a:t>, L, Chen, M-M, Wan, X-Y, Li, C, Zhang, Q-L, Wang, R-Y, Cheng, D-Y, Dong, X, Yang, B, Wang, X-H, Xiang, J-H &amp; Huang, J 2017, ‘Characterization of a new member of </a:t>
            </a:r>
            <a:r>
              <a:rPr lang="en-AU" altLang="en-US" sz="1200" err="1">
                <a:solidFill>
                  <a:schemeClr val="tx2"/>
                </a:solidFill>
                <a:latin typeface="Cambria" panose="02040503050406030204" pitchFamily="18" charset="0"/>
              </a:rPr>
              <a:t>Iridoviridae</a:t>
            </a:r>
            <a:r>
              <a:rPr lang="en-AU" altLang="en-US" sz="1200">
                <a:solidFill>
                  <a:schemeClr val="tx2"/>
                </a:solidFill>
                <a:latin typeface="Cambria" panose="02040503050406030204" pitchFamily="18" charset="0"/>
              </a:rPr>
              <a:t>, shrimp hemocyte iridescent virus (SHIV), found in white leg shrimp (</a:t>
            </a:r>
            <a:r>
              <a:rPr lang="en-AU" altLang="en-US" sz="1200" i="1" err="1">
                <a:solidFill>
                  <a:schemeClr val="tx2"/>
                </a:solidFill>
                <a:latin typeface="Cambria" panose="02040503050406030204" pitchFamily="18" charset="0"/>
              </a:rPr>
              <a:t>Litopenaeus</a:t>
            </a:r>
            <a:r>
              <a:rPr lang="en-AU" altLang="en-US" sz="1200" i="1">
                <a:solidFill>
                  <a:schemeClr val="tx2"/>
                </a:solidFill>
                <a:latin typeface="Cambria" panose="02040503050406030204" pitchFamily="18" charset="0"/>
              </a:rPr>
              <a:t> vannamei</a:t>
            </a:r>
            <a:r>
              <a:rPr lang="en-AU" altLang="en-US" sz="1200">
                <a:solidFill>
                  <a:schemeClr val="tx2"/>
                </a:solidFill>
                <a:latin typeface="Cambria" panose="02040503050406030204" pitchFamily="18" charset="0"/>
              </a:rPr>
              <a:t>)’, Scientific Reports, vol. 7, p. 11834, available at </a:t>
            </a:r>
            <a:r>
              <a:rPr lang="en-AU" altLang="en-US" sz="1200" err="1">
                <a:solidFill>
                  <a:schemeClr val="tx2"/>
                </a:solidFill>
                <a:latin typeface="Cambria" panose="02040503050406030204" pitchFamily="18" charset="0"/>
              </a:rPr>
              <a:t>doi</a:t>
            </a:r>
            <a:r>
              <a:rPr lang="en-AU" altLang="en-US" sz="1200">
                <a:solidFill>
                  <a:schemeClr val="tx2"/>
                </a:solidFill>
                <a:latin typeface="Cambria" panose="02040503050406030204" pitchFamily="18" charset="0"/>
              </a:rPr>
              <a:t>: 10.1038/s41598-017-10738-8, accessed 9 February 2018.</a:t>
            </a:r>
          </a:p>
          <a:p>
            <a:r>
              <a:rPr lang="en-AU" altLang="en-US" sz="1200">
                <a:solidFill>
                  <a:schemeClr val="tx2"/>
                </a:solidFill>
                <a:latin typeface="Cambria" panose="02040503050406030204" pitchFamily="18" charset="0"/>
              </a:rPr>
              <a:t> </a:t>
            </a:r>
          </a:p>
          <a:p>
            <a:r>
              <a:rPr lang="en-AU" altLang="en-US" sz="1200">
                <a:solidFill>
                  <a:schemeClr val="tx2"/>
                </a:solidFill>
                <a:latin typeface="Cambria" panose="02040503050406030204" pitchFamily="18" charset="0"/>
              </a:rPr>
              <a:t>Tran, L 2019, ‘Lessons learned from the emergence of AHPND, EHP, and White </a:t>
            </a:r>
            <a:r>
              <a:rPr lang="en-AU" altLang="en-US" sz="1200" err="1">
                <a:solidFill>
                  <a:schemeClr val="tx2"/>
                </a:solidFill>
                <a:latin typeface="Cambria" panose="02040503050406030204" pitchFamily="18" charset="0"/>
              </a:rPr>
              <a:t>Feces</a:t>
            </a:r>
            <a:r>
              <a:rPr lang="en-AU" altLang="en-US" sz="1200">
                <a:solidFill>
                  <a:schemeClr val="tx2"/>
                </a:solidFill>
                <a:latin typeface="Cambria" panose="02040503050406030204" pitchFamily="18" charset="0"/>
              </a:rPr>
              <a:t> Disease’, Santiago, Chile, 2-4 April 2019, available at </a:t>
            </a:r>
            <a:r>
              <a:rPr lang="en-AU" altLang="en-US" sz="1200" u="sng">
                <a:solidFill>
                  <a:schemeClr val="tx2"/>
                </a:solidFill>
                <a:latin typeface="Cambria" panose="02040503050406030204" pitchFamily="18" charset="0"/>
                <a:hlinkClick r:id="rId6">
                  <a:extLst>
                    <a:ext uri="{A12FA001-AC4F-418D-AE19-62706E023703}">
                      <ahyp:hlinkClr xmlns:ahyp="http://schemas.microsoft.com/office/drawing/2018/hyperlinkcolor" val="tx"/>
                    </a:ext>
                  </a:extLst>
                </a:hlinkClick>
              </a:rPr>
              <a:t>https://www.oie.int/aquatic-conference2019/wp-content/uploads/2019/04/3.LocTran_LocTran_270319.pdf</a:t>
            </a:r>
            <a:r>
              <a:rPr lang="en-AU" altLang="en-US" sz="1200">
                <a:solidFill>
                  <a:schemeClr val="tx2"/>
                </a:solidFill>
                <a:latin typeface="Cambria" panose="02040503050406030204" pitchFamily="18" charset="0"/>
              </a:rPr>
              <a:t>.</a:t>
            </a:r>
          </a:p>
          <a:p>
            <a:r>
              <a:rPr lang="en-AU" altLang="en-US" sz="1200">
                <a:solidFill>
                  <a:schemeClr val="tx2"/>
                </a:solidFill>
                <a:latin typeface="Cambria" panose="02040503050406030204" pitchFamily="18" charset="0"/>
              </a:rPr>
              <a:t> </a:t>
            </a:r>
          </a:p>
          <a:p>
            <a:r>
              <a:rPr lang="en-AU" altLang="en-US" sz="1200">
                <a:solidFill>
                  <a:schemeClr val="tx2"/>
                </a:solidFill>
                <a:latin typeface="Cambria" panose="02040503050406030204" pitchFamily="18" charset="0"/>
              </a:rPr>
              <a:t>Zhang, Q, Liu, Q, Liu, S, Yang, H, Liu, S, Zhu, L, Yang, B, </a:t>
            </a:r>
            <a:r>
              <a:rPr lang="en-AU" altLang="en-US" sz="1200" err="1">
                <a:solidFill>
                  <a:schemeClr val="tx2"/>
                </a:solidFill>
                <a:latin typeface="Cambria" panose="02040503050406030204" pitchFamily="18" charset="0"/>
              </a:rPr>
              <a:t>Jin</a:t>
            </a:r>
            <a:r>
              <a:rPr lang="en-AU" altLang="en-US" sz="1200">
                <a:solidFill>
                  <a:schemeClr val="tx2"/>
                </a:solidFill>
                <a:latin typeface="Cambria" panose="02040503050406030204" pitchFamily="18" charset="0"/>
              </a:rPr>
              <a:t>, J, Ding, L, Wang, X, Liang, Y, Wang, Q &amp; Huang, J 2014, ‘A new </a:t>
            </a:r>
            <a:r>
              <a:rPr lang="en-AU" altLang="en-US" sz="1200" err="1">
                <a:solidFill>
                  <a:schemeClr val="tx2"/>
                </a:solidFill>
                <a:latin typeface="Cambria" panose="02040503050406030204" pitchFamily="18" charset="0"/>
              </a:rPr>
              <a:t>nodavirus</a:t>
            </a:r>
            <a:r>
              <a:rPr lang="en-AU" altLang="en-US" sz="1200">
                <a:solidFill>
                  <a:schemeClr val="tx2"/>
                </a:solidFill>
                <a:latin typeface="Cambria" panose="02040503050406030204" pitchFamily="18" charset="0"/>
              </a:rPr>
              <a:t> is associated with covert mortality disease of shrimp’, Journal of General Virology, vol. 95, no. 12, pp. 2700-9, available at </a:t>
            </a:r>
            <a:r>
              <a:rPr lang="en-AU" altLang="en-US" sz="1200" u="sng">
                <a:solidFill>
                  <a:schemeClr val="tx2"/>
                </a:solidFill>
                <a:latin typeface="Cambria" panose="02040503050406030204" pitchFamily="18" charset="0"/>
                <a:hlinkClick r:id="rId7">
                  <a:extLst>
                    <a:ext uri="{A12FA001-AC4F-418D-AE19-62706E023703}">
                      <ahyp:hlinkClr xmlns:ahyp="http://schemas.microsoft.com/office/drawing/2018/hyperlinkcolor" val="tx"/>
                    </a:ext>
                  </a:extLst>
                </a:hlinkClick>
              </a:rPr>
              <a:t>http://dx.doi.org/10.1099/vir.0.070078-0</a:t>
            </a:r>
            <a:endParaRPr lang="en-AU" altLang="en-US" sz="1200">
              <a:solidFill>
                <a:schemeClr val="tx2"/>
              </a:solidFill>
              <a:latin typeface="Cambria" panose="02040503050406030204" pitchFamily="18" charset="0"/>
            </a:endParaRPr>
          </a:p>
        </p:txBody>
      </p:sp>
      <p:grpSp>
        <p:nvGrpSpPr>
          <p:cNvPr id="6" name="Group 7">
            <a:extLst>
              <a:ext uri="{FF2B5EF4-FFF2-40B4-BE49-F238E27FC236}">
                <a16:creationId xmlns:a16="http://schemas.microsoft.com/office/drawing/2014/main" id="{EED846B8-61C4-4C61-B421-1088CD94BBD2}"/>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7" name="Title 1">
              <a:extLst>
                <a:ext uri="{FF2B5EF4-FFF2-40B4-BE49-F238E27FC236}">
                  <a16:creationId xmlns:a16="http://schemas.microsoft.com/office/drawing/2014/main" id="{F9BE7099-EC9D-4225-BCBC-B5CD6987FF23}"/>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5FC706F2-B741-46AD-91F8-C38544C2EA80}"/>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00AE3D57-2C4C-413B-A163-60F09DC03EDF}"/>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10" name="Straight Connector 9">
              <a:extLst>
                <a:ext uri="{FF2B5EF4-FFF2-40B4-BE49-F238E27FC236}">
                  <a16:creationId xmlns:a16="http://schemas.microsoft.com/office/drawing/2014/main" id="{C4B0B263-CAE5-4498-B393-096E0ACC8CD5}"/>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FA732C8F-7B71-4A19-B343-06D9A5D39425}"/>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0E078BBC-2F9C-477F-B916-571893D644A3}" type="slidenum">
                <a:rPr lang="en-GB" altLang="en-US" sz="900">
                  <a:solidFill>
                    <a:schemeClr val="tx2"/>
                  </a:solidFill>
                  <a:latin typeface="Calibri" panose="020F0502020204030204" pitchFamily="34" charset="0"/>
                </a:rPr>
                <a:pPr eaLnBrk="1" hangingPunct="1">
                  <a:lnSpc>
                    <a:spcPts val="1000"/>
                  </a:lnSpc>
                </a:pPr>
                <a:t>31</a:t>
              </a:fld>
              <a:endParaRPr lang="en-GB" altLang="en-US" sz="900">
                <a:solidFill>
                  <a:schemeClr val="tx2"/>
                </a:solidFill>
                <a:latin typeface="Calibri" panose="020F0502020204030204" pitchFamily="34" charset="0"/>
              </a:endParaRPr>
            </a:p>
          </p:txBody>
        </p:sp>
        <p:cxnSp>
          <p:nvCxnSpPr>
            <p:cNvPr id="12" name="Straight Connector 11">
              <a:extLst>
                <a:ext uri="{FF2B5EF4-FFF2-40B4-BE49-F238E27FC236}">
                  <a16:creationId xmlns:a16="http://schemas.microsoft.com/office/drawing/2014/main" id="{42EC1121-98D8-4AA7-9FC5-05730259A881}"/>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A1C83D9-DD11-4376-A6B8-5B7E34BD2D6B}"/>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4C813F3E-F4BF-49DD-A4D1-5852DD54520C}"/>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67588" name="Text Placeholder 5">
            <a:extLst>
              <a:ext uri="{FF2B5EF4-FFF2-40B4-BE49-F238E27FC236}">
                <a16:creationId xmlns:a16="http://schemas.microsoft.com/office/drawing/2014/main" id="{7EE45DED-DC10-43B3-969F-500B90E553A3}"/>
              </a:ext>
            </a:extLst>
          </p:cNvPr>
          <p:cNvSpPr txBox="1">
            <a:spLocks noGrp="1"/>
          </p:cNvSpPr>
          <p:nvPr>
            <p:ph type="title" idx="4294967295"/>
          </p:nvPr>
        </p:nvSpPr>
        <p:spPr bwMode="auto">
          <a:xfrm>
            <a:off x="623888" y="1482725"/>
            <a:ext cx="10156825" cy="10509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Question and answer session</a:t>
            </a:r>
            <a:endPar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67586" name="Subtitle 2">
            <a:extLst>
              <a:ext uri="{FF2B5EF4-FFF2-40B4-BE49-F238E27FC236}">
                <a16:creationId xmlns:a16="http://schemas.microsoft.com/office/drawing/2014/main" id="{F79F88D0-5E26-49A7-9487-195AB3EB4024}"/>
              </a:ext>
            </a:extLst>
          </p:cNvPr>
          <p:cNvSpPr txBox="1">
            <a:spLocks/>
          </p:cNvSpPr>
          <p:nvPr/>
        </p:nvSpPr>
        <p:spPr bwMode="auto">
          <a:xfrm>
            <a:off x="546100" y="2703513"/>
            <a:ext cx="110442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1085850" indent="-3429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buFont typeface="Arial" panose="020B0604020202020204" pitchFamily="34" charset="0"/>
              <a:buChar char="•"/>
            </a:pPr>
            <a:r>
              <a:rPr lang="en-AU" altLang="en-US" sz="2000">
                <a:solidFill>
                  <a:srgbClr val="FFFFFF"/>
                </a:solidFill>
                <a:latin typeface="Cambria" panose="02040503050406030204" pitchFamily="18" charset="0"/>
              </a:rPr>
              <a:t>Contact the Prawn Review Liaison Officer if you would like to arrange a follow-up discussion, request a factsheet or provide feedback on the webinar.</a:t>
            </a:r>
          </a:p>
          <a:p>
            <a:pPr lvl="1" eaLnBrk="1" hangingPunct="1">
              <a:lnSpc>
                <a:spcPts val="2300"/>
              </a:lnSpc>
              <a:buFont typeface="Wingdings" panose="05000000000000000000" pitchFamily="2" charset="2"/>
              <a:buChar char="§"/>
            </a:pPr>
            <a:r>
              <a:rPr lang="en-AU" altLang="en-US" sz="2000" b="1">
                <a:solidFill>
                  <a:schemeClr val="tx2"/>
                </a:solidFill>
                <a:latin typeface="Cambria" panose="02040503050406030204" pitchFamily="18" charset="0"/>
                <a:hlinkClick r:id="rId3">
                  <a:extLst>
                    <a:ext uri="{A12FA001-AC4F-418D-AE19-62706E023703}">
                      <ahyp:hlinkClr xmlns:ahyp="http://schemas.microsoft.com/office/drawing/2018/hyperlinkcolor" val="tx"/>
                    </a:ext>
                  </a:extLst>
                </a:hlinkClick>
              </a:rPr>
              <a:t>prawnreview@awe.gov.au</a:t>
            </a:r>
            <a:endParaRPr lang="en-AU" altLang="en-US" sz="2000" b="1">
              <a:solidFill>
                <a:schemeClr val="tx2"/>
              </a:solidFill>
              <a:latin typeface="Cambria" panose="02040503050406030204" pitchFamily="18" charset="0"/>
            </a:endParaRPr>
          </a:p>
          <a:p>
            <a:pPr eaLnBrk="1" hangingPunct="1">
              <a:lnSpc>
                <a:spcPts val="2300"/>
              </a:lnSpc>
              <a:buFont typeface="Arial" panose="020B0604020202020204" pitchFamily="34" charset="0"/>
              <a:buChar char="•"/>
            </a:pPr>
            <a:endParaRPr lang="en-AU" altLang="en-US" sz="2000">
              <a:solidFill>
                <a:srgbClr val="FFFFFF"/>
              </a:solidFill>
              <a:latin typeface="Cambria" panose="02040503050406030204" pitchFamily="18" charset="0"/>
            </a:endParaRPr>
          </a:p>
          <a:p>
            <a:pPr eaLnBrk="1" hangingPunct="1">
              <a:lnSpc>
                <a:spcPts val="2300"/>
              </a:lnSpc>
              <a:buFont typeface="Arial" panose="020B0604020202020204" pitchFamily="34" charset="0"/>
              <a:buChar char="•"/>
            </a:pPr>
            <a:r>
              <a:rPr lang="en-AU" altLang="en-US" sz="2000">
                <a:solidFill>
                  <a:srgbClr val="FFFFFF"/>
                </a:solidFill>
                <a:latin typeface="Cambria" panose="02040503050406030204" pitchFamily="18" charset="0"/>
              </a:rPr>
              <a:t>Visit Have Your Say to comment on the draft report.</a:t>
            </a:r>
          </a:p>
          <a:p>
            <a:pPr lvl="1" eaLnBrk="1" hangingPunct="1">
              <a:lnSpc>
                <a:spcPts val="2300"/>
              </a:lnSpc>
              <a:buFont typeface="Wingdings" panose="05000000000000000000" pitchFamily="2" charset="2"/>
              <a:buChar char="§"/>
            </a:pPr>
            <a:r>
              <a:rPr lang="en-AU" altLang="en-US" sz="2000">
                <a:solidFill>
                  <a:srgbClr val="FFFFFF"/>
                </a:solidFill>
                <a:latin typeface="Cambria" panose="02040503050406030204" pitchFamily="18" charset="0"/>
              </a:rPr>
              <a:t> </a:t>
            </a:r>
            <a:r>
              <a:rPr lang="en-AU" altLang="en-US" sz="2000" b="1">
                <a:solidFill>
                  <a:schemeClr val="tx2"/>
                </a:solidFill>
                <a:latin typeface="Cambria" panose="02040503050406030204" pitchFamily="18" charset="0"/>
                <a:hlinkClick r:id="rId4">
                  <a:extLst>
                    <a:ext uri="{A12FA001-AC4F-418D-AE19-62706E023703}">
                      <ahyp:hlinkClr xmlns:ahyp="http://schemas.microsoft.com/office/drawing/2018/hyperlinkcolor" val="tx"/>
                    </a:ext>
                  </a:extLst>
                </a:hlinkClick>
              </a:rPr>
              <a:t>haveyoursay.awe.gov.au</a:t>
            </a:r>
            <a:endParaRPr lang="en-AU" altLang="en-US" sz="2000" b="1">
              <a:solidFill>
                <a:schemeClr val="tx2"/>
              </a:solidFill>
              <a:latin typeface="Cambria" panose="02040503050406030204" pitchFamily="18" charset="0"/>
            </a:endParaRPr>
          </a:p>
          <a:p>
            <a:pPr eaLnBrk="1" hangingPunct="1">
              <a:lnSpc>
                <a:spcPts val="2300"/>
              </a:lnSpc>
              <a:buFont typeface="Arial" panose="020B0604020202020204" pitchFamily="34" charset="0"/>
              <a:buChar char="•"/>
            </a:pPr>
            <a:endParaRPr lang="en-AU" altLang="en-US" sz="2000">
              <a:solidFill>
                <a:srgbClr val="FFFFFF"/>
              </a:solidFill>
              <a:latin typeface="Cambria" panose="02040503050406030204" pitchFamily="18" charset="0"/>
            </a:endParaRPr>
          </a:p>
          <a:p>
            <a:pPr eaLnBrk="1" hangingPunct="1">
              <a:lnSpc>
                <a:spcPts val="2300"/>
              </a:lnSpc>
              <a:buFont typeface="Arial" panose="020B0604020202020204" pitchFamily="34" charset="0"/>
              <a:buChar char="•"/>
            </a:pPr>
            <a:r>
              <a:rPr lang="en-AU" altLang="en-US" sz="2000">
                <a:solidFill>
                  <a:srgbClr val="FFFFFF"/>
                </a:solidFill>
                <a:latin typeface="Cambria" panose="02040503050406030204" pitchFamily="18" charset="0"/>
              </a:rPr>
              <a:t>Consultation period closes 15 January 2021</a:t>
            </a:r>
            <a:r>
              <a:rPr lang="en-GB" altLang="en-US" sz="2000">
                <a:solidFill>
                  <a:srgbClr val="FFFFFF"/>
                </a:solidFill>
                <a:latin typeface="Cambria" panose="02040503050406030204" pitchFamily="18" charset="0"/>
              </a:rPr>
              <a:t>.</a:t>
            </a:r>
          </a:p>
          <a:p>
            <a:pPr marL="0" indent="0" eaLnBrk="1" hangingPunct="1">
              <a:lnSpc>
                <a:spcPts val="2300"/>
              </a:lnSpc>
            </a:pPr>
            <a:endParaRPr lang="en-GB" altLang="en-US" sz="2000">
              <a:solidFill>
                <a:srgbClr val="FFFFFF"/>
              </a:solidFill>
              <a:latin typeface="Cambria" panose="02040503050406030204" pitchFamily="18" charset="0"/>
            </a:endParaRPr>
          </a:p>
          <a:p>
            <a:pPr eaLnBrk="1" hangingPunct="1">
              <a:lnSpc>
                <a:spcPts val="2300"/>
              </a:lnSpc>
              <a:buFont typeface="Arial" panose="020B0604020202020204" pitchFamily="34" charset="0"/>
              <a:buChar char="•"/>
            </a:pPr>
            <a:r>
              <a:rPr lang="en-GB" altLang="en-US" sz="2000">
                <a:solidFill>
                  <a:srgbClr val="FFFFFF"/>
                </a:solidFill>
                <a:latin typeface="Cambria" panose="02040503050406030204" pitchFamily="18" charset="0"/>
              </a:rPr>
              <a:t>The transcript from today will soon be available on the Prawn Review Webpage.</a:t>
            </a:r>
          </a:p>
          <a:p>
            <a:pPr lvl="1" eaLnBrk="1" hangingPunct="1">
              <a:lnSpc>
                <a:spcPts val="2300"/>
              </a:lnSpc>
              <a:buFont typeface="Wingdings" panose="05000000000000000000" pitchFamily="2" charset="2"/>
              <a:buChar char="§"/>
            </a:pPr>
            <a:r>
              <a:rPr lang="en-GB" altLang="en-US" sz="2000" b="1">
                <a:solidFill>
                  <a:schemeClr val="tx2"/>
                </a:solidFill>
                <a:latin typeface="Cambria" panose="02040503050406030204" pitchFamily="18" charset="0"/>
                <a:hlinkClick r:id="rId5">
                  <a:extLst>
                    <a:ext uri="{A12FA001-AC4F-418D-AE19-62706E023703}">
                      <ahyp:hlinkClr xmlns:ahyp="http://schemas.microsoft.com/office/drawing/2018/hyperlinkcolor" val="tx"/>
                    </a:ext>
                  </a:extLst>
                </a:hlinkClick>
              </a:rPr>
              <a:t>agriculture.gov.au/biosecurity/risk-analysis/animal/prawns</a:t>
            </a:r>
            <a:endParaRPr lang="en-GB" altLang="en-US" sz="2000" b="1">
              <a:solidFill>
                <a:schemeClr val="tx2"/>
              </a:solidFill>
              <a:latin typeface="Cambria" panose="02040503050406030204" pitchFamily="18" charset="0"/>
            </a:endParaRPr>
          </a:p>
        </p:txBody>
      </p:sp>
      <p:cxnSp>
        <p:nvCxnSpPr>
          <p:cNvPr id="17" name="Straight Connector 16">
            <a:extLst>
              <a:ext uri="{FF2B5EF4-FFF2-40B4-BE49-F238E27FC236}">
                <a16:creationId xmlns:a16="http://schemas.microsoft.com/office/drawing/2014/main" id="{50617384-A490-404D-92CA-DED040404CF1}"/>
              </a:ext>
              <a:ext uri="{C183D7F6-B498-43B3-948B-1728B52AA6E4}">
                <adec:decorative xmlns:adec="http://schemas.microsoft.com/office/drawing/2017/decorative" val="1"/>
              </a:ext>
            </a:extLst>
          </p:cNvPr>
          <p:cNvCxnSpPr>
            <a:cxnSpLocks/>
          </p:cNvCxnSpPr>
          <p:nvPr/>
        </p:nvCxnSpPr>
        <p:spPr>
          <a:xfrm flipV="1">
            <a:off x="544513" y="641350"/>
            <a:ext cx="0" cy="18923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0AAC531-D49C-4570-8095-1AC651E37117}"/>
              </a:ext>
              <a:ext uri="{C183D7F6-B498-43B3-948B-1728B52AA6E4}">
                <adec:decorative xmlns:adec="http://schemas.microsoft.com/office/drawing/2017/decorative" val="1"/>
              </a:ext>
            </a:extLst>
          </p:cNvPr>
          <p:cNvCxnSpPr>
            <a:cxnSpLocks/>
          </p:cNvCxnSpPr>
          <p:nvPr/>
        </p:nvCxnSpPr>
        <p:spPr>
          <a:xfrm flipV="1">
            <a:off x="11585575" y="646113"/>
            <a:ext cx="0" cy="18923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5" name="Group 7">
            <a:extLst>
              <a:ext uri="{FF2B5EF4-FFF2-40B4-BE49-F238E27FC236}">
                <a16:creationId xmlns:a16="http://schemas.microsoft.com/office/drawing/2014/main" id="{072BE897-E0EB-4D2D-9596-04FD8A7D0FBB}"/>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8" name="Title 1">
              <a:extLst>
                <a:ext uri="{FF2B5EF4-FFF2-40B4-BE49-F238E27FC236}">
                  <a16:creationId xmlns:a16="http://schemas.microsoft.com/office/drawing/2014/main" id="{A1A9D379-A81C-459A-9A99-7AFCE2EBB056}"/>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19" name="Straight Connector 18">
              <a:extLst>
                <a:ext uri="{FF2B5EF4-FFF2-40B4-BE49-F238E27FC236}">
                  <a16:creationId xmlns:a16="http://schemas.microsoft.com/office/drawing/2014/main" id="{C06F4B88-E281-491F-8A76-900A76193C84}"/>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0F5669FD-42DC-4F6A-9EE8-B3C14197E804}"/>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22" name="Straight Connector 21">
              <a:extLst>
                <a:ext uri="{FF2B5EF4-FFF2-40B4-BE49-F238E27FC236}">
                  <a16:creationId xmlns:a16="http://schemas.microsoft.com/office/drawing/2014/main" id="{BECA080D-4E6F-4C5C-9A33-09EA618DC9E5}"/>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E382118B-065D-4A3B-889B-03ABA4A7F4FB}"/>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0E078BBC-2F9C-477F-B916-571893D644A3}" type="slidenum">
                <a:rPr lang="en-GB" altLang="en-US" sz="900">
                  <a:solidFill>
                    <a:schemeClr val="tx2"/>
                  </a:solidFill>
                  <a:latin typeface="Calibri" panose="020F0502020204030204" pitchFamily="34" charset="0"/>
                </a:rPr>
                <a:pPr eaLnBrk="1" hangingPunct="1">
                  <a:lnSpc>
                    <a:spcPts val="1000"/>
                  </a:lnSpc>
                </a:pPr>
                <a:t>32</a:t>
              </a:fld>
              <a:endParaRPr lang="en-GB" altLang="en-US" sz="900">
                <a:solidFill>
                  <a:schemeClr val="tx2"/>
                </a:solidFill>
                <a:latin typeface="Calibri" panose="020F0502020204030204" pitchFamily="34" charset="0"/>
              </a:endParaRPr>
            </a:p>
          </p:txBody>
        </p:sp>
        <p:cxnSp>
          <p:nvCxnSpPr>
            <p:cNvPr id="24" name="Straight Connector 23">
              <a:extLst>
                <a:ext uri="{FF2B5EF4-FFF2-40B4-BE49-F238E27FC236}">
                  <a16:creationId xmlns:a16="http://schemas.microsoft.com/office/drawing/2014/main" id="{A62D96C5-9D67-41D5-BF31-01328D6F668A}"/>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0D04DA4-ADB3-47D7-A045-16CE3C6DB156}"/>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 name="Title 1">
              <a:extLst>
                <a:ext uri="{FF2B5EF4-FFF2-40B4-BE49-F238E27FC236}">
                  <a16:creationId xmlns:a16="http://schemas.microsoft.com/office/drawing/2014/main" id="{8C43CE3A-A161-4B39-A020-A789744E00EB}"/>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10242" name="Text Placeholder 2">
            <a:extLst>
              <a:ext uri="{FF2B5EF4-FFF2-40B4-BE49-F238E27FC236}">
                <a16:creationId xmlns:a16="http://schemas.microsoft.com/office/drawing/2014/main" id="{5B4E38EA-4909-4AAF-A237-0DFC254D3229}"/>
              </a:ext>
            </a:extLst>
          </p:cNvPr>
          <p:cNvSpPr txBox="1">
            <a:spLocks noGrp="1"/>
          </p:cNvSpPr>
          <p:nvPr>
            <p:ph type="title" idx="4294967295"/>
          </p:nvPr>
        </p:nvSpPr>
        <p:spPr bwMode="auto">
          <a:xfrm>
            <a:off x="543600" y="727200"/>
            <a:ext cx="3804324" cy="4270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ts val="1600"/>
              </a:spcAft>
              <a:buClrTx/>
              <a:buSzTx/>
              <a:buFont typeface="Arial" panose="020B0604020202020204" pitchFamily="34" charset="0"/>
              <a:buNone/>
              <a:tabLst/>
              <a:defRPr/>
            </a:pPr>
            <a:r>
              <a:rPr kumimoji="0" lang="en-AU" altLang="en-US" sz="3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The draft report</a:t>
            </a:r>
          </a:p>
        </p:txBody>
      </p:sp>
      <p:sp>
        <p:nvSpPr>
          <p:cNvPr id="10243" name="Text Placeholder 19">
            <a:extLst>
              <a:ext uri="{FF2B5EF4-FFF2-40B4-BE49-F238E27FC236}">
                <a16:creationId xmlns:a16="http://schemas.microsoft.com/office/drawing/2014/main" id="{9F570196-78EE-490C-A16A-E4874FEF600F}"/>
              </a:ext>
            </a:extLst>
          </p:cNvPr>
          <p:cNvSpPr txBox="1">
            <a:spLocks/>
          </p:cNvSpPr>
          <p:nvPr/>
        </p:nvSpPr>
        <p:spPr bwMode="auto">
          <a:xfrm>
            <a:off x="543600" y="1379537"/>
            <a:ext cx="71653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buClr>
                <a:srgbClr val="FFFFFF"/>
              </a:buClr>
              <a:buFont typeface="Arial" panose="020B0604020202020204" pitchFamily="34" charset="0"/>
              <a:buChar char="•"/>
            </a:pPr>
            <a:r>
              <a:rPr lang="en-AU" altLang="en-US">
                <a:solidFill>
                  <a:srgbClr val="FFFFFF"/>
                </a:solidFill>
                <a:latin typeface="Cambria" panose="02040503050406030204" pitchFamily="18" charset="0"/>
              </a:rPr>
              <a:t>The draft report documents our review of the biosecurity risks of prawns imported from all countries for human consumption.</a:t>
            </a:r>
          </a:p>
          <a:p>
            <a:pPr eaLnBrk="1" hangingPunct="1">
              <a:lnSpc>
                <a:spcPts val="2300"/>
              </a:lnSpc>
              <a:buClr>
                <a:srgbClr val="FFFFFF"/>
              </a:buClr>
              <a:buFont typeface="Arial" panose="020B0604020202020204" pitchFamily="34" charset="0"/>
              <a:buChar char="•"/>
            </a:pPr>
            <a:endParaRPr lang="en-AU" altLang="en-US">
              <a:solidFill>
                <a:srgbClr val="FFFFFF"/>
              </a:solidFill>
              <a:latin typeface="Cambria" panose="02040503050406030204" pitchFamily="18" charset="0"/>
            </a:endParaRPr>
          </a:p>
          <a:p>
            <a:pPr eaLnBrk="1" hangingPunct="1">
              <a:lnSpc>
                <a:spcPts val="2300"/>
              </a:lnSpc>
              <a:buClr>
                <a:srgbClr val="FFFFFF"/>
              </a:buClr>
              <a:buFont typeface="Arial" panose="020B0604020202020204" pitchFamily="34" charset="0"/>
              <a:buChar char="•"/>
            </a:pPr>
            <a:r>
              <a:rPr lang="en-AU" altLang="en-US">
                <a:solidFill>
                  <a:srgbClr val="FFFFFF"/>
                </a:solidFill>
                <a:latin typeface="Cambria" panose="02040503050406030204" pitchFamily="18" charset="0"/>
              </a:rPr>
              <a:t>The draft report provides recommendations about if and how prawns can be imported in a manner that achieves Australia’s appropriate level of protection (ALOP). </a:t>
            </a:r>
          </a:p>
          <a:p>
            <a:pPr eaLnBrk="1" hangingPunct="1">
              <a:lnSpc>
                <a:spcPts val="2300"/>
              </a:lnSpc>
              <a:buClr>
                <a:srgbClr val="FFFFFF"/>
              </a:buClr>
              <a:buFont typeface="Arial" panose="020B0604020202020204" pitchFamily="34" charset="0"/>
              <a:buChar char="•"/>
            </a:pPr>
            <a:endParaRPr lang="en-AU" altLang="en-US">
              <a:solidFill>
                <a:srgbClr val="FFFFFF"/>
              </a:solidFill>
              <a:latin typeface="Cambria" panose="02040503050406030204" pitchFamily="18" charset="0"/>
            </a:endParaRPr>
          </a:p>
          <a:p>
            <a:pPr eaLnBrk="1" hangingPunct="1">
              <a:lnSpc>
                <a:spcPts val="2300"/>
              </a:lnSpc>
              <a:buClr>
                <a:srgbClr val="FFFFFF"/>
              </a:buClr>
              <a:buFont typeface="Arial" panose="020B0604020202020204" pitchFamily="34" charset="0"/>
              <a:buChar char="•"/>
            </a:pPr>
            <a:r>
              <a:rPr lang="en-AU" altLang="en-US">
                <a:solidFill>
                  <a:srgbClr val="FFFFFF"/>
                </a:solidFill>
                <a:latin typeface="Cambria" panose="02040503050406030204" pitchFamily="18" charset="0"/>
              </a:rPr>
              <a:t>The draft report was released on 28 September 2020.</a:t>
            </a:r>
          </a:p>
          <a:p>
            <a:pPr eaLnBrk="1" hangingPunct="1">
              <a:lnSpc>
                <a:spcPts val="2300"/>
              </a:lnSpc>
              <a:buClr>
                <a:srgbClr val="FFFFFF"/>
              </a:buClr>
              <a:buFont typeface="Arial" panose="020B0604020202020204" pitchFamily="34" charset="0"/>
              <a:buChar char="•"/>
            </a:pPr>
            <a:endParaRPr lang="en-AU" altLang="en-US">
              <a:solidFill>
                <a:srgbClr val="FFFFFF"/>
              </a:solidFill>
              <a:latin typeface="Cambria" panose="02040503050406030204" pitchFamily="18" charset="0"/>
            </a:endParaRPr>
          </a:p>
          <a:p>
            <a:pPr eaLnBrk="1" hangingPunct="1">
              <a:lnSpc>
                <a:spcPts val="2300"/>
              </a:lnSpc>
              <a:buClr>
                <a:srgbClr val="FFFFFF"/>
              </a:buClr>
              <a:buFont typeface="Arial" panose="020B0604020202020204" pitchFamily="34" charset="0"/>
              <a:buChar char="•"/>
            </a:pPr>
            <a:r>
              <a:rPr lang="en-AU" altLang="en-US">
                <a:solidFill>
                  <a:srgbClr val="FFFFFF"/>
                </a:solidFill>
                <a:latin typeface="Cambria" panose="02040503050406030204" pitchFamily="18" charset="0"/>
              </a:rPr>
              <a:t>Comments can be made about the draft report until 15 January 2021.</a:t>
            </a:r>
          </a:p>
          <a:p>
            <a:pPr lvl="1" eaLnBrk="1" hangingPunct="1">
              <a:lnSpc>
                <a:spcPts val="2300"/>
              </a:lnSpc>
              <a:buClr>
                <a:srgbClr val="FFFFFF"/>
              </a:buClr>
              <a:buFont typeface="Wingdings" panose="05000000000000000000" pitchFamily="2" charset="2"/>
              <a:buChar char="§"/>
            </a:pPr>
            <a:r>
              <a:rPr lang="en-AU" altLang="en-US" b="1">
                <a:solidFill>
                  <a:schemeClr val="tx2"/>
                </a:solidFill>
                <a:latin typeface="Cambria" panose="02040503050406030204" pitchFamily="18" charset="0"/>
                <a:hlinkClick r:id="rId3">
                  <a:extLst>
                    <a:ext uri="{A12FA001-AC4F-418D-AE19-62706E023703}">
                      <ahyp:hlinkClr xmlns:ahyp="http://schemas.microsoft.com/office/drawing/2018/hyperlinkcolor" val="tx"/>
                    </a:ext>
                  </a:extLst>
                </a:hlinkClick>
              </a:rPr>
              <a:t>haveyoursay.awe.gov.au</a:t>
            </a:r>
            <a:r>
              <a:rPr lang="en-AU" altLang="en-US" b="1">
                <a:solidFill>
                  <a:srgbClr val="FFFFFF"/>
                </a:solidFill>
                <a:latin typeface="Cambria" panose="02040503050406030204" pitchFamily="18" charset="0"/>
              </a:rPr>
              <a:t> </a:t>
            </a:r>
          </a:p>
          <a:p>
            <a:pPr eaLnBrk="1" hangingPunct="1">
              <a:lnSpc>
                <a:spcPts val="2300"/>
              </a:lnSpc>
              <a:buClr>
                <a:srgbClr val="FFFFFF"/>
              </a:buClr>
              <a:buFont typeface="Arial" panose="020B0604020202020204" pitchFamily="34" charset="0"/>
              <a:buChar char="•"/>
            </a:pPr>
            <a:endParaRPr lang="en-AU" altLang="en-US">
              <a:solidFill>
                <a:srgbClr val="FFFFFF"/>
              </a:solidFill>
              <a:latin typeface="Cambria" panose="02040503050406030204" pitchFamily="18" charset="0"/>
            </a:endParaRPr>
          </a:p>
        </p:txBody>
      </p:sp>
      <p:grpSp>
        <p:nvGrpSpPr>
          <p:cNvPr id="10244" name="Group 11">
            <a:extLst>
              <a:ext uri="{FF2B5EF4-FFF2-40B4-BE49-F238E27FC236}">
                <a16:creationId xmlns:a16="http://schemas.microsoft.com/office/drawing/2014/main" id="{6ECCCA34-0A74-4A21-B015-EDC2173A71B7}"/>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0246" name="Title 1">
              <a:extLst>
                <a:ext uri="{FF2B5EF4-FFF2-40B4-BE49-F238E27FC236}">
                  <a16:creationId xmlns:a16="http://schemas.microsoft.com/office/drawing/2014/main" id="{97CBE6C2-13CC-4FCB-81F9-5F7CC01E3D42}"/>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7" name="Straight Connector 6">
              <a:extLst>
                <a:ext uri="{FF2B5EF4-FFF2-40B4-BE49-F238E27FC236}">
                  <a16:creationId xmlns:a16="http://schemas.microsoft.com/office/drawing/2014/main" id="{CAC42F90-AECD-43E4-915F-4A57B64DEADA}"/>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248" name="Title 1">
              <a:extLst>
                <a:ext uri="{FF2B5EF4-FFF2-40B4-BE49-F238E27FC236}">
                  <a16:creationId xmlns:a16="http://schemas.microsoft.com/office/drawing/2014/main" id="{4A67B22B-7211-49A2-AA25-00DF938E1C41}"/>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9" name="Straight Connector 8">
              <a:extLst>
                <a:ext uri="{FF2B5EF4-FFF2-40B4-BE49-F238E27FC236}">
                  <a16:creationId xmlns:a16="http://schemas.microsoft.com/office/drawing/2014/main" id="{5812F7E6-91FC-40DE-BE10-BB77A89D096F}"/>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250" name="Title 1">
              <a:extLst>
                <a:ext uri="{FF2B5EF4-FFF2-40B4-BE49-F238E27FC236}">
                  <a16:creationId xmlns:a16="http://schemas.microsoft.com/office/drawing/2014/main" id="{1EF958BF-A0CB-4F88-B93A-6CDCFA9B4CE2}"/>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2617F325-757C-407B-8E5F-6A0A6861099A}" type="slidenum">
                <a:rPr lang="en-GB" altLang="en-US" sz="900">
                  <a:solidFill>
                    <a:schemeClr val="tx2"/>
                  </a:solidFill>
                  <a:latin typeface="Calibri" panose="020F0502020204030204" pitchFamily="34" charset="0"/>
                </a:rPr>
                <a:pPr eaLnBrk="1" hangingPunct="1">
                  <a:lnSpc>
                    <a:spcPts val="1000"/>
                  </a:lnSpc>
                </a:pPr>
                <a:t>4</a:t>
              </a:fld>
              <a:endParaRPr lang="en-GB" altLang="en-US" sz="900">
                <a:solidFill>
                  <a:schemeClr val="tx2"/>
                </a:solidFill>
                <a:latin typeface="Calibri" panose="020F0502020204030204" pitchFamily="34" charset="0"/>
              </a:endParaRPr>
            </a:p>
          </p:txBody>
        </p:sp>
        <p:cxnSp>
          <p:nvCxnSpPr>
            <p:cNvPr id="11" name="Straight Connector 10">
              <a:extLst>
                <a:ext uri="{FF2B5EF4-FFF2-40B4-BE49-F238E27FC236}">
                  <a16:creationId xmlns:a16="http://schemas.microsoft.com/office/drawing/2014/main" id="{0A24BC1B-2039-4858-9628-1590F7894079}"/>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1D8287-7F5A-4E2E-BBC2-DD02708EA055}"/>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253" name="Title 1">
              <a:extLst>
                <a:ext uri="{FF2B5EF4-FFF2-40B4-BE49-F238E27FC236}">
                  <a16:creationId xmlns:a16="http://schemas.microsoft.com/office/drawing/2014/main" id="{10CF38A2-AD91-4999-8114-A3ACF60408D1}"/>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pic>
        <p:nvPicPr>
          <p:cNvPr id="10245" name="Picture 1">
            <a:extLst>
              <a:ext uri="{FF2B5EF4-FFF2-40B4-BE49-F238E27FC236}">
                <a16:creationId xmlns:a16="http://schemas.microsoft.com/office/drawing/2014/main" id="{AA9B0FAD-1E4D-47EC-950E-651B6056351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900" y="307975"/>
            <a:ext cx="4167188"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6B168AA-941B-447D-B1F8-0238BB74096C}"/>
              </a:ext>
            </a:extLst>
          </p:cNvPr>
          <p:cNvSpPr txBox="1">
            <a:spLocks noGrp="1"/>
          </p:cNvSpPr>
          <p:nvPr>
            <p:ph type="title" idx="4294967295"/>
          </p:nvPr>
        </p:nvSpPr>
        <p:spPr bwMode="auto">
          <a:xfrm>
            <a:off x="543600" y="727200"/>
            <a:ext cx="6296120" cy="273050"/>
          </a:xfrm>
          <a:prstGeom prst="rect">
            <a:avLst/>
          </a:prstGeom>
          <a:noFill/>
          <a:ln>
            <a:noFill/>
            <a:prstDash/>
          </a:ln>
          <a:effectLst/>
        </p:spPr>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457200" rtl="0" eaLnBrk="1" fontAlgn="base" latinLnBrk="0" hangingPunct="1">
              <a:lnSpc>
                <a:spcPts val="2100"/>
              </a:lnSpc>
              <a:spcBef>
                <a:spcPct val="0"/>
              </a:spcBef>
              <a:spcAft>
                <a:spcPct val="0"/>
              </a:spcAft>
              <a:buClrTx/>
              <a:buSzTx/>
              <a:buFontTx/>
              <a:buNone/>
              <a:tabLst/>
              <a:defRPr/>
            </a:pPr>
            <a:r>
              <a:rPr kumimoji="0" lang="en-AU" sz="3600" b="0" i="0" u="none" strike="noStrike" kern="1200" cap="none" spc="0" normalizeH="0" baseline="0" noProof="0">
                <a:ln>
                  <a:noFill/>
                </a:ln>
                <a:solidFill>
                  <a:srgbClr val="002850"/>
                </a:solidFill>
                <a:effectLst/>
                <a:uLnTx/>
                <a:uFillTx/>
                <a:latin typeface="+mn-lt"/>
                <a:ea typeface="ＭＳ Ｐゴシック" charset="0"/>
                <a:cs typeface="ＭＳ Ｐゴシック" charset="0"/>
              </a:rPr>
              <a:t>Australia’s biosecurity framework</a:t>
            </a:r>
            <a:endParaRPr kumimoji="0" lang="en-US" sz="3600" b="0" i="0" u="none" strike="noStrike" kern="1200" cap="none" spc="0" normalizeH="0" baseline="0" noProof="0">
              <a:ln>
                <a:noFill/>
              </a:ln>
              <a:solidFill>
                <a:srgbClr val="002850"/>
              </a:solidFill>
              <a:effectLst/>
              <a:uLnTx/>
              <a:uFillTx/>
              <a:latin typeface="+mn-lt"/>
              <a:ea typeface="ＭＳ Ｐゴシック" charset="0"/>
              <a:cs typeface="ＭＳ Ｐゴシック" charset="0"/>
            </a:endParaRPr>
          </a:p>
        </p:txBody>
      </p:sp>
      <p:sp>
        <p:nvSpPr>
          <p:cNvPr id="12291" name="Text Placeholder 2">
            <a:extLst>
              <a:ext uri="{FF2B5EF4-FFF2-40B4-BE49-F238E27FC236}">
                <a16:creationId xmlns:a16="http://schemas.microsoft.com/office/drawing/2014/main" id="{CFAF5496-4375-4580-A1D8-BC459F42D8FF}"/>
              </a:ext>
            </a:extLst>
          </p:cNvPr>
          <p:cNvSpPr txBox="1">
            <a:spLocks/>
          </p:cNvSpPr>
          <p:nvPr/>
        </p:nvSpPr>
        <p:spPr bwMode="auto">
          <a:xfrm>
            <a:off x="543600" y="1418226"/>
            <a:ext cx="9888537" cy="11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AU" altLang="en-US">
                <a:latin typeface="Cambria" panose="02040503050406030204" pitchFamily="18" charset="0"/>
              </a:rPr>
              <a:t>Australia’s biosecurity system protects our people, plants, animals and our environment against risks that may arise from exotic pests and diseases.   </a:t>
            </a:r>
          </a:p>
          <a:p>
            <a:pPr eaLnBrk="1" hangingPunct="1">
              <a:buFont typeface="Arial" panose="020B0604020202020204" pitchFamily="34" charset="0"/>
              <a:buNone/>
            </a:pPr>
            <a:endParaRPr lang="en-AU" altLang="en-US">
              <a:latin typeface="Cambria" panose="02040503050406030204" pitchFamily="18" charset="0"/>
            </a:endParaRPr>
          </a:p>
          <a:p>
            <a:pPr eaLnBrk="1" hangingPunct="1">
              <a:buFont typeface="Arial" panose="020B0604020202020204" pitchFamily="34" charset="0"/>
              <a:buNone/>
            </a:pPr>
            <a:r>
              <a:rPr lang="en-AU" altLang="en-US">
                <a:latin typeface="Cambria" panose="02040503050406030204" pitchFamily="18" charset="0"/>
              </a:rPr>
              <a:t>Australia’s biosecurity framework is supported by the following:</a:t>
            </a:r>
          </a:p>
          <a:p>
            <a:pPr eaLnBrk="1" hangingPunct="1">
              <a:buFont typeface="Arial" panose="020B0604020202020204" pitchFamily="34" charset="0"/>
              <a:buNone/>
            </a:pPr>
            <a:endParaRPr lang="en-AU" altLang="en-US">
              <a:latin typeface="Cambria" panose="02040503050406030204" pitchFamily="18" charset="0"/>
            </a:endParaRPr>
          </a:p>
        </p:txBody>
      </p:sp>
      <p:sp>
        <p:nvSpPr>
          <p:cNvPr id="12292" name="Content Placeholder 3">
            <a:extLst>
              <a:ext uri="{FF2B5EF4-FFF2-40B4-BE49-F238E27FC236}">
                <a16:creationId xmlns:a16="http://schemas.microsoft.com/office/drawing/2014/main" id="{8E54D1AC-B06F-475D-B8D9-7BCB923CCF04}"/>
              </a:ext>
            </a:extLst>
          </p:cNvPr>
          <p:cNvSpPr txBox="1">
            <a:spLocks/>
          </p:cNvSpPr>
          <p:nvPr/>
        </p:nvSpPr>
        <p:spPr bwMode="auto">
          <a:xfrm>
            <a:off x="543600" y="2685898"/>
            <a:ext cx="46926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Commonwealth, state and territory biosecurity legislation</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policies</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import conditions </a:t>
            </a:r>
          </a:p>
          <a:p>
            <a:pPr eaLnBrk="1" hangingPunct="1">
              <a:lnSpc>
                <a:spcPts val="2300"/>
              </a:lnSpc>
              <a:buClr>
                <a:srgbClr val="002850"/>
              </a:buClr>
              <a:buFont typeface="Arial" panose="020B0604020202020204" pitchFamily="34" charset="0"/>
              <a:buChar char="•"/>
            </a:pPr>
            <a:r>
              <a:rPr lang="en-AU" altLang="en-US">
                <a:latin typeface="Cambria" panose="02040503050406030204" pitchFamily="18" charset="0"/>
              </a:rPr>
              <a:t>shared responsibilities.</a:t>
            </a:r>
          </a:p>
        </p:txBody>
      </p:sp>
      <p:sp>
        <p:nvSpPr>
          <p:cNvPr id="2" name="Rectangle 13">
            <a:extLst>
              <a:ext uri="{FF2B5EF4-FFF2-40B4-BE49-F238E27FC236}">
                <a16:creationId xmlns:a16="http://schemas.microsoft.com/office/drawing/2014/main" id="{253562E0-7B4E-44EB-8E4D-804C9AA97E8D}"/>
              </a:ext>
            </a:extLst>
          </p:cNvPr>
          <p:cNvSpPr>
            <a:spLocks noChangeArrowheads="1"/>
          </p:cNvSpPr>
          <p:nvPr/>
        </p:nvSpPr>
        <p:spPr bwMode="auto">
          <a:xfrm>
            <a:off x="1622425" y="6061075"/>
            <a:ext cx="968375" cy="369888"/>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AU" altLang="en-US">
                <a:solidFill>
                  <a:schemeClr val="bg1"/>
                </a:solidFill>
                <a:latin typeface="+mn-lt"/>
                <a:cs typeface="ＭＳ Ｐゴシック" charset="0"/>
              </a:rPr>
              <a:t>offshore</a:t>
            </a:r>
          </a:p>
        </p:txBody>
      </p:sp>
      <p:pic>
        <p:nvPicPr>
          <p:cNvPr id="12296" name="Picture 8">
            <a:extLst>
              <a:ext uri="{FF2B5EF4-FFF2-40B4-BE49-F238E27FC236}">
                <a16:creationId xmlns:a16="http://schemas.microsoft.com/office/drawing/2014/main" id="{6D644E61-0D87-4F9F-9B50-F6588A0989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800" y="4392613"/>
            <a:ext cx="25876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a:extLst>
              <a:ext uri="{FF2B5EF4-FFF2-40B4-BE49-F238E27FC236}">
                <a16:creationId xmlns:a16="http://schemas.microsoft.com/office/drawing/2014/main" id="{79F9EFC9-95E3-41B4-AC61-9D2D424C1BC0}"/>
              </a:ext>
            </a:extLst>
          </p:cNvPr>
          <p:cNvSpPr>
            <a:spLocks noChangeArrowheads="1"/>
          </p:cNvSpPr>
          <p:nvPr/>
        </p:nvSpPr>
        <p:spPr bwMode="auto">
          <a:xfrm>
            <a:off x="5749925" y="6099175"/>
            <a:ext cx="822325" cy="368300"/>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AU" altLang="en-US">
                <a:solidFill>
                  <a:schemeClr val="bg1"/>
                </a:solidFill>
                <a:latin typeface="+mn-lt"/>
                <a:cs typeface="ＭＳ Ｐゴシック" charset="0"/>
              </a:rPr>
              <a:t>border</a:t>
            </a:r>
          </a:p>
        </p:txBody>
      </p:sp>
      <p:pic>
        <p:nvPicPr>
          <p:cNvPr id="12300" name="Picture 16">
            <a:extLst>
              <a:ext uri="{FF2B5EF4-FFF2-40B4-BE49-F238E27FC236}">
                <a16:creationId xmlns:a16="http://schemas.microsoft.com/office/drawing/2014/main" id="{2854DCF1-E630-4A4F-A62E-0038CCBECF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2188" y="4389438"/>
            <a:ext cx="25876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10">
            <a:extLst>
              <a:ext uri="{FF2B5EF4-FFF2-40B4-BE49-F238E27FC236}">
                <a16:creationId xmlns:a16="http://schemas.microsoft.com/office/drawing/2014/main" id="{160E8969-38AB-47C2-A9D9-6A8F6C1C38A6}"/>
              </a:ext>
              <a:ext uri="{C183D7F6-B498-43B3-948B-1728B52AA6E4}">
                <adec:decorative xmlns:adec="http://schemas.microsoft.com/office/drawing/2017/decorative" val="1"/>
              </a:ext>
            </a:extLst>
          </p:cNvPr>
          <p:cNvSpPr txBox="1">
            <a:spLocks noChangeArrowheads="1"/>
          </p:cNvSpPr>
          <p:nvPr/>
        </p:nvSpPr>
        <p:spPr bwMode="auto">
          <a:xfrm>
            <a:off x="5640388" y="6348413"/>
            <a:ext cx="1244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000">
                <a:latin typeface="Calibri" panose="020F0502020204030204" pitchFamily="34" charset="0"/>
                <a:cs typeface="Calibri" panose="020F0502020204030204" pitchFamily="34" charset="0"/>
              </a:rPr>
              <a:t>Source: M. Masters</a:t>
            </a:r>
            <a:endParaRPr lang="en-AU" altLang="en-US" sz="1000"/>
          </a:p>
        </p:txBody>
      </p:sp>
      <p:sp>
        <p:nvSpPr>
          <p:cNvPr id="4" name="Rectangle 13">
            <a:extLst>
              <a:ext uri="{FF2B5EF4-FFF2-40B4-BE49-F238E27FC236}">
                <a16:creationId xmlns:a16="http://schemas.microsoft.com/office/drawing/2014/main" id="{4291165B-F239-4131-A574-31EC3CECDC08}"/>
              </a:ext>
            </a:extLst>
          </p:cNvPr>
          <p:cNvSpPr>
            <a:spLocks noChangeArrowheads="1"/>
          </p:cNvSpPr>
          <p:nvPr/>
        </p:nvSpPr>
        <p:spPr bwMode="auto">
          <a:xfrm>
            <a:off x="9685338" y="6042025"/>
            <a:ext cx="952500" cy="369888"/>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AU" altLang="en-US">
                <a:solidFill>
                  <a:schemeClr val="bg1"/>
                </a:solidFill>
                <a:latin typeface="+mn-lt"/>
                <a:cs typeface="ＭＳ Ｐゴシック" charset="0"/>
              </a:rPr>
              <a:t>onshore</a:t>
            </a:r>
          </a:p>
        </p:txBody>
      </p:sp>
      <p:pic>
        <p:nvPicPr>
          <p:cNvPr id="12299" name="Picture 13">
            <a:extLst>
              <a:ext uri="{FF2B5EF4-FFF2-40B4-BE49-F238E27FC236}">
                <a16:creationId xmlns:a16="http://schemas.microsoft.com/office/drawing/2014/main" id="{A4B7D6D8-A594-482E-B4B7-CB48D9C7FA5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1575" y="4389438"/>
            <a:ext cx="25876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9">
            <a:extLst>
              <a:ext uri="{FF2B5EF4-FFF2-40B4-BE49-F238E27FC236}">
                <a16:creationId xmlns:a16="http://schemas.microsoft.com/office/drawing/2014/main" id="{AC3229C0-4B85-4B98-8099-468FC1394FBD}"/>
              </a:ext>
              <a:ext uri="{C183D7F6-B498-43B3-948B-1728B52AA6E4}">
                <adec:decorative xmlns:adec="http://schemas.microsoft.com/office/drawing/2017/decorative" val="1"/>
              </a:ext>
            </a:extLst>
          </p:cNvPr>
          <p:cNvSpPr txBox="1">
            <a:spLocks noChangeArrowheads="1"/>
          </p:cNvSpPr>
          <p:nvPr/>
        </p:nvSpPr>
        <p:spPr bwMode="auto">
          <a:xfrm>
            <a:off x="9656763" y="6354763"/>
            <a:ext cx="1244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000">
                <a:latin typeface="Calibri" panose="020F0502020204030204" pitchFamily="34" charset="0"/>
                <a:cs typeface="Calibri" panose="020F0502020204030204" pitchFamily="34" charset="0"/>
              </a:rPr>
              <a:t>Source: K. Trapnell</a:t>
            </a:r>
            <a:endParaRPr lang="en-AU" altLang="en-US"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249D71E-06CD-4BB2-9205-DD47BCF8EC4F}"/>
              </a:ext>
            </a:extLst>
          </p:cNvPr>
          <p:cNvSpPr txBox="1">
            <a:spLocks noGrp="1"/>
          </p:cNvSpPr>
          <p:nvPr>
            <p:ph type="title" idx="4294967295"/>
          </p:nvPr>
        </p:nvSpPr>
        <p:spPr bwMode="auto">
          <a:xfrm>
            <a:off x="543600" y="727200"/>
            <a:ext cx="9888537" cy="273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AU"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Australia’s international obligations</a:t>
            </a:r>
            <a:endPar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endParaRPr>
          </a:p>
        </p:txBody>
      </p:sp>
      <p:sp>
        <p:nvSpPr>
          <p:cNvPr id="14339" name="Text Placeholder 2">
            <a:extLst>
              <a:ext uri="{FF2B5EF4-FFF2-40B4-BE49-F238E27FC236}">
                <a16:creationId xmlns:a16="http://schemas.microsoft.com/office/drawing/2014/main" id="{8E4A348F-246B-4963-8FFB-4B833714CE64}"/>
              </a:ext>
            </a:extLst>
          </p:cNvPr>
          <p:cNvSpPr txBox="1">
            <a:spLocks/>
          </p:cNvSpPr>
          <p:nvPr/>
        </p:nvSpPr>
        <p:spPr bwMode="auto">
          <a:xfrm>
            <a:off x="543599" y="1249425"/>
            <a:ext cx="98885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AU" altLang="en-US">
                <a:latin typeface="Cambria" panose="02040503050406030204" pitchFamily="18" charset="0"/>
              </a:rPr>
              <a:t>The department conducts animal/animal product risk analyses in accordance with international biosecurity obligations including:</a:t>
            </a:r>
          </a:p>
          <a:p>
            <a:pPr eaLnBrk="1" hangingPunct="1">
              <a:buFont typeface="Arial" panose="020B0604020202020204" pitchFamily="34" charset="0"/>
              <a:buNone/>
            </a:pPr>
            <a:endParaRPr lang="en-AU" altLang="en-US">
              <a:latin typeface="Cambria" panose="02040503050406030204" pitchFamily="18" charset="0"/>
            </a:endParaRPr>
          </a:p>
          <a:p>
            <a:pPr eaLnBrk="1" hangingPunct="1">
              <a:buFont typeface="Arial" panose="020B0604020202020204" pitchFamily="34" charset="0"/>
              <a:buNone/>
            </a:pPr>
            <a:endParaRPr lang="en-AU" altLang="en-US">
              <a:latin typeface="Cambria" panose="02040503050406030204" pitchFamily="18" charset="0"/>
            </a:endParaRPr>
          </a:p>
        </p:txBody>
      </p:sp>
      <p:sp>
        <p:nvSpPr>
          <p:cNvPr id="6148" name="Content Placeholder 3">
            <a:extLst>
              <a:ext uri="{FF2B5EF4-FFF2-40B4-BE49-F238E27FC236}">
                <a16:creationId xmlns:a16="http://schemas.microsoft.com/office/drawing/2014/main" id="{AFCF126B-3145-4C9B-91F3-CB4F78F22C58}"/>
              </a:ext>
            </a:extLst>
          </p:cNvPr>
          <p:cNvSpPr txBox="1">
            <a:spLocks/>
          </p:cNvSpPr>
          <p:nvPr/>
        </p:nvSpPr>
        <p:spPr bwMode="auto">
          <a:xfrm>
            <a:off x="543600" y="2347740"/>
            <a:ext cx="6996112" cy="3006725"/>
          </a:xfrm>
          <a:prstGeom prst="rect">
            <a:avLst/>
          </a:prstGeom>
          <a:noFill/>
          <a:ln>
            <a:noFill/>
          </a:ln>
        </p:spPr>
        <p:txBody>
          <a:bodyPr lIns="0" tIns="0" rIns="0" bIns="0"/>
          <a:lstStyle>
            <a:lvl1pPr marL="285750" indent="-2857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300"/>
              </a:lnSpc>
              <a:buClr>
                <a:srgbClr val="002850"/>
              </a:buClr>
              <a:buFont typeface="Arial" charset="0"/>
              <a:buChar char="•"/>
              <a:defRPr/>
            </a:pPr>
            <a:r>
              <a:rPr lang="en-AU">
                <a:latin typeface="Cambria" charset="0"/>
              </a:rPr>
              <a:t>World Trade Organization (WTO) Agreement on the Application of Sanitary and Phytosanitary Measures (SPS agreement).</a:t>
            </a:r>
          </a:p>
          <a:p>
            <a:pPr marL="0" indent="0" eaLnBrk="1" hangingPunct="1">
              <a:lnSpc>
                <a:spcPts val="2300"/>
              </a:lnSpc>
              <a:buClr>
                <a:srgbClr val="002850"/>
              </a:buClr>
              <a:defRPr/>
            </a:pPr>
            <a:r>
              <a:rPr lang="en-AU">
                <a:latin typeface="Cambria" charset="0"/>
              </a:rPr>
              <a:t> 		</a:t>
            </a:r>
            <a:r>
              <a:rPr lang="en-AU" b="1">
                <a:latin typeface="Cambria" charset="0"/>
                <a:hlinkClick r:id="rId3">
                  <a:extLst>
                    <a:ext uri="{A12FA001-AC4F-418D-AE19-62706E023703}">
                      <ahyp:hlinkClr xmlns:ahyp="http://schemas.microsoft.com/office/drawing/2018/hyperlinkcolor" val="tx"/>
                    </a:ext>
                  </a:extLst>
                </a:hlinkClick>
              </a:rPr>
              <a:t>www.wto.org/english/tratop_e/sps_e/spsagr_e.htm</a:t>
            </a:r>
            <a:endParaRPr lang="en-AU" b="1">
              <a:latin typeface="Cambria" charset="0"/>
            </a:endParaRPr>
          </a:p>
          <a:p>
            <a:pPr eaLnBrk="1" hangingPunct="1">
              <a:lnSpc>
                <a:spcPts val="2300"/>
              </a:lnSpc>
              <a:buClr>
                <a:srgbClr val="002850"/>
              </a:buClr>
              <a:buFont typeface="Arial" charset="0"/>
              <a:buChar char="•"/>
              <a:defRPr/>
            </a:pPr>
            <a:endParaRPr lang="en-AU">
              <a:latin typeface="Cambria" charset="0"/>
            </a:endParaRPr>
          </a:p>
          <a:p>
            <a:pPr eaLnBrk="1" hangingPunct="1">
              <a:lnSpc>
                <a:spcPts val="2300"/>
              </a:lnSpc>
              <a:buClr>
                <a:srgbClr val="002850"/>
              </a:buClr>
              <a:buFont typeface="Arial" charset="0"/>
              <a:buChar char="•"/>
              <a:defRPr/>
            </a:pPr>
            <a:r>
              <a:rPr lang="en-AU">
                <a:latin typeface="Cambria" charset="0"/>
              </a:rPr>
              <a:t>World Organisation for Animal Health (OIE) </a:t>
            </a:r>
          </a:p>
          <a:p>
            <a:pPr marL="0" indent="0" eaLnBrk="1" hangingPunct="1">
              <a:lnSpc>
                <a:spcPts val="2300"/>
              </a:lnSpc>
              <a:buClr>
                <a:srgbClr val="002850"/>
              </a:buClr>
              <a:defRPr/>
            </a:pPr>
            <a:r>
              <a:rPr lang="en-AU">
                <a:latin typeface="Cambria" charset="0"/>
              </a:rPr>
              <a:t>		</a:t>
            </a:r>
            <a:r>
              <a:rPr lang="en-AU" b="1">
                <a:latin typeface="Cambria" charset="0"/>
                <a:hlinkClick r:id="rId4">
                  <a:extLst>
                    <a:ext uri="{A12FA001-AC4F-418D-AE19-62706E023703}">
                      <ahyp:hlinkClr xmlns:ahyp="http://schemas.microsoft.com/office/drawing/2018/hyperlinkcolor" val="tx"/>
                    </a:ext>
                  </a:extLst>
                </a:hlinkClick>
              </a:rPr>
              <a:t>www.oie.int/</a:t>
            </a:r>
            <a:endParaRPr lang="en-AU" b="1">
              <a:latin typeface="Cambria" charset="0"/>
            </a:endParaRPr>
          </a:p>
          <a:p>
            <a:pPr eaLnBrk="1" hangingPunct="1">
              <a:lnSpc>
                <a:spcPts val="2300"/>
              </a:lnSpc>
              <a:buClr>
                <a:srgbClr val="002850"/>
              </a:buClr>
              <a:buFont typeface="Arial" charset="0"/>
              <a:buChar char="•"/>
              <a:defRPr/>
            </a:pPr>
            <a:endParaRPr lang="en-AU">
              <a:latin typeface="Cambria" charset="0"/>
            </a:endParaRPr>
          </a:p>
          <a:p>
            <a:pPr eaLnBrk="1" hangingPunct="1">
              <a:lnSpc>
                <a:spcPts val="2300"/>
              </a:lnSpc>
              <a:buClr>
                <a:srgbClr val="002850"/>
              </a:buClr>
              <a:buFont typeface="Arial" charset="0"/>
              <a:buChar char="•"/>
              <a:defRPr/>
            </a:pPr>
            <a:r>
              <a:rPr lang="en-AU">
                <a:latin typeface="Cambria" charset="0"/>
              </a:rPr>
              <a:t>World Health Organization (WHO)</a:t>
            </a:r>
          </a:p>
          <a:p>
            <a:pPr marL="0" indent="0" eaLnBrk="1" hangingPunct="1">
              <a:lnSpc>
                <a:spcPts val="2300"/>
              </a:lnSpc>
              <a:buClr>
                <a:srgbClr val="002850"/>
              </a:buClr>
              <a:defRPr/>
            </a:pPr>
            <a:r>
              <a:rPr lang="en-AU">
                <a:latin typeface="Cambria" charset="0"/>
              </a:rPr>
              <a:t> 		</a:t>
            </a:r>
            <a:r>
              <a:rPr lang="en-AU" b="1">
                <a:latin typeface="Cambria" charset="0"/>
                <a:hlinkClick r:id="rId5" action="ppaction://hlinkfile">
                  <a:extLst>
                    <a:ext uri="{A12FA001-AC4F-418D-AE19-62706E023703}">
                      <ahyp:hlinkClr xmlns:ahyp="http://schemas.microsoft.com/office/drawing/2018/hyperlinkcolor" val="tx"/>
                    </a:ext>
                  </a:extLst>
                </a:hlinkClick>
              </a:rPr>
              <a:t>ww.who.int/</a:t>
            </a:r>
            <a:endParaRPr lang="en-AU" b="1">
              <a:latin typeface="Cambria" charset="0"/>
            </a:endParaRPr>
          </a:p>
        </p:txBody>
      </p:sp>
      <p:pic>
        <p:nvPicPr>
          <p:cNvPr id="14341" name="Picture 15" descr="Satellite view of Earth">
            <a:extLst>
              <a:ext uri="{FF2B5EF4-FFF2-40B4-BE49-F238E27FC236}">
                <a16:creationId xmlns:a16="http://schemas.microsoft.com/office/drawing/2014/main" id="{B9B3964B-6BC8-4034-9AC7-FE9379DE118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9712" y="2238163"/>
            <a:ext cx="41497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11">
            <a:extLst>
              <a:ext uri="{FF2B5EF4-FFF2-40B4-BE49-F238E27FC236}">
                <a16:creationId xmlns:a16="http://schemas.microsoft.com/office/drawing/2014/main" id="{5D51CABB-9BF3-494F-B3BA-7F45CE3F8B93}"/>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4343" name="Title 1">
              <a:extLst>
                <a:ext uri="{FF2B5EF4-FFF2-40B4-BE49-F238E27FC236}">
                  <a16:creationId xmlns:a16="http://schemas.microsoft.com/office/drawing/2014/main" id="{A652022A-445D-44CD-9159-10A0E8C56AAA}"/>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11" name="Straight Connector 10">
              <a:extLst>
                <a:ext uri="{FF2B5EF4-FFF2-40B4-BE49-F238E27FC236}">
                  <a16:creationId xmlns:a16="http://schemas.microsoft.com/office/drawing/2014/main" id="{F87B2E6A-58E7-4AAD-8621-C106E0CB06CF}"/>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345" name="Title 1">
              <a:extLst>
                <a:ext uri="{FF2B5EF4-FFF2-40B4-BE49-F238E27FC236}">
                  <a16:creationId xmlns:a16="http://schemas.microsoft.com/office/drawing/2014/main" id="{A906A0E0-19AD-4A73-8D78-5D368955A40C}"/>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Kally Gross</a:t>
              </a:r>
            </a:p>
          </p:txBody>
        </p:sp>
        <p:cxnSp>
          <p:nvCxnSpPr>
            <p:cNvPr id="13" name="Straight Connector 12">
              <a:extLst>
                <a:ext uri="{FF2B5EF4-FFF2-40B4-BE49-F238E27FC236}">
                  <a16:creationId xmlns:a16="http://schemas.microsoft.com/office/drawing/2014/main" id="{041480C2-D755-4DF8-94BD-8B56671E44F8}"/>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347" name="Title 1">
              <a:extLst>
                <a:ext uri="{FF2B5EF4-FFF2-40B4-BE49-F238E27FC236}">
                  <a16:creationId xmlns:a16="http://schemas.microsoft.com/office/drawing/2014/main" id="{18098D30-A7BD-42AF-B13B-68F7F8FA0ECA}"/>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D107599B-32A6-47A6-96F7-2ECA131C515D}" type="slidenum">
                <a:rPr lang="en-GB" altLang="en-US" sz="900">
                  <a:latin typeface="Calibri" panose="020F0502020204030204" pitchFamily="34" charset="0"/>
                </a:rPr>
                <a:pPr eaLnBrk="1" hangingPunct="1">
                  <a:lnSpc>
                    <a:spcPts val="1000"/>
                  </a:lnSpc>
                </a:pPr>
                <a:t>6</a:t>
              </a:fld>
              <a:endParaRPr lang="en-GB" altLang="en-US" sz="900">
                <a:latin typeface="Calibri" panose="020F0502020204030204" pitchFamily="34" charset="0"/>
              </a:endParaRPr>
            </a:p>
          </p:txBody>
        </p:sp>
        <p:cxnSp>
          <p:nvCxnSpPr>
            <p:cNvPr id="15" name="Straight Connector 14">
              <a:extLst>
                <a:ext uri="{FF2B5EF4-FFF2-40B4-BE49-F238E27FC236}">
                  <a16:creationId xmlns:a16="http://schemas.microsoft.com/office/drawing/2014/main" id="{CB488547-D064-4381-94FF-F46DF34EC809}"/>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C75C782-1512-43B8-8D72-C38025937049}"/>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350" name="Title 1">
              <a:extLst>
                <a:ext uri="{FF2B5EF4-FFF2-40B4-BE49-F238E27FC236}">
                  <a16:creationId xmlns:a16="http://schemas.microsoft.com/office/drawing/2014/main" id="{5D274206-5485-47F2-99D7-BAF26EA48C24}"/>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850"/>
        </a:solidFill>
        <a:effectLst/>
      </p:bgPr>
    </p:bg>
    <p:spTree>
      <p:nvGrpSpPr>
        <p:cNvPr id="1" name=""/>
        <p:cNvGrpSpPr/>
        <p:nvPr/>
      </p:nvGrpSpPr>
      <p:grpSpPr>
        <a:xfrm>
          <a:off x="0" y="0"/>
          <a:ext cx="0" cy="0"/>
          <a:chOff x="0" y="0"/>
          <a:chExt cx="0" cy="0"/>
        </a:xfrm>
      </p:grpSpPr>
      <p:sp>
        <p:nvSpPr>
          <p:cNvPr id="16389" name="Text Placeholder 5">
            <a:extLst>
              <a:ext uri="{FF2B5EF4-FFF2-40B4-BE49-F238E27FC236}">
                <a16:creationId xmlns:a16="http://schemas.microsoft.com/office/drawing/2014/main" id="{49BA21BC-8014-4265-85A9-5CC08E9D567C}"/>
              </a:ext>
            </a:extLst>
          </p:cNvPr>
          <p:cNvSpPr txBox="1">
            <a:spLocks noGrp="1"/>
          </p:cNvSpPr>
          <p:nvPr>
            <p:ph type="title" idx="4294967295"/>
          </p:nvPr>
        </p:nvSpPr>
        <p:spPr bwMode="auto">
          <a:xfrm>
            <a:off x="977900" y="663575"/>
            <a:ext cx="10156825" cy="3816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6000"/>
              </a:lnSpc>
              <a:spcBef>
                <a:spcPct val="0"/>
              </a:spcBef>
              <a:spcAft>
                <a:spcPct val="0"/>
              </a:spcAft>
              <a:buClrTx/>
              <a:buSzTx/>
              <a:buFontTx/>
              <a:buNone/>
              <a:tabLst/>
              <a:defRPr/>
            </a:pPr>
            <a:r>
              <a:rPr kumimoji="0" lang="en-AU"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The methodology</a:t>
            </a:r>
            <a:endParaRPr kumimoji="0" lang="en-US" altLang="en-US" sz="6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16386" name="Subtitle 2">
            <a:extLst>
              <a:ext uri="{FF2B5EF4-FFF2-40B4-BE49-F238E27FC236}">
                <a16:creationId xmlns:a16="http://schemas.microsoft.com/office/drawing/2014/main" id="{E60C2BAD-EFAB-4666-BE4F-9998ED589641}"/>
              </a:ext>
            </a:extLst>
          </p:cNvPr>
          <p:cNvSpPr txBox="1">
            <a:spLocks/>
          </p:cNvSpPr>
          <p:nvPr/>
        </p:nvSpPr>
        <p:spPr bwMode="auto">
          <a:xfrm>
            <a:off x="801688" y="4662488"/>
            <a:ext cx="105092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269875"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69875"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69875"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69875"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698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269875" algn="l"/>
              </a:tabLst>
              <a:defRPr>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pPr>
            <a:r>
              <a:rPr lang="en-AU" altLang="en-US" sz="2000">
                <a:solidFill>
                  <a:srgbClr val="FFFFFF"/>
                </a:solidFill>
                <a:latin typeface="Cambria" panose="02040503050406030204" pitchFamily="18" charset="0"/>
              </a:rPr>
              <a:t>The prawn review was conducted using a risk analysis process that is consistent with that described by the World Organisation for Animal Health (OIE) in the </a:t>
            </a:r>
            <a:r>
              <a:rPr lang="en-AU" altLang="en-US" sz="2000" i="1">
                <a:solidFill>
                  <a:srgbClr val="FFFFFF"/>
                </a:solidFill>
                <a:latin typeface="Cambria" panose="02040503050406030204" pitchFamily="18" charset="0"/>
              </a:rPr>
              <a:t>Aquatic animal health code.</a:t>
            </a:r>
            <a:r>
              <a:rPr lang="en-GB" altLang="en-US" sz="2000">
                <a:solidFill>
                  <a:srgbClr val="FFFFFF"/>
                </a:solidFill>
                <a:latin typeface="Cambria" panose="02040503050406030204" pitchFamily="18" charset="0"/>
              </a:rPr>
              <a:t> </a:t>
            </a:r>
          </a:p>
        </p:txBody>
      </p:sp>
      <p:cxnSp>
        <p:nvCxnSpPr>
          <p:cNvPr id="17" name="Straight Connector 16">
            <a:extLst>
              <a:ext uri="{FF2B5EF4-FFF2-40B4-BE49-F238E27FC236}">
                <a16:creationId xmlns:a16="http://schemas.microsoft.com/office/drawing/2014/main" id="{A798543D-9BC2-429D-ADC6-F24B0CD79CD1}"/>
              </a:ext>
              <a:ext uri="{C183D7F6-B498-43B3-948B-1728B52AA6E4}">
                <adec:decorative xmlns:adec="http://schemas.microsoft.com/office/drawing/2017/decorative" val="1"/>
              </a:ext>
            </a:extLst>
          </p:cNvPr>
          <p:cNvCxnSpPr/>
          <p:nvPr/>
        </p:nvCxnSpPr>
        <p:spPr>
          <a:xfrm flipV="1">
            <a:off x="544513" y="641350"/>
            <a:ext cx="0" cy="36607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A55835-4E92-44EF-BD60-360439B0CB12}"/>
              </a:ext>
              <a:ext uri="{C183D7F6-B498-43B3-948B-1728B52AA6E4}">
                <adec:decorative xmlns:adec="http://schemas.microsoft.com/office/drawing/2017/decorative" val="1"/>
              </a:ext>
            </a:extLst>
          </p:cNvPr>
          <p:cNvCxnSpPr/>
          <p:nvPr/>
        </p:nvCxnSpPr>
        <p:spPr>
          <a:xfrm flipV="1">
            <a:off x="11588750" y="663575"/>
            <a:ext cx="0" cy="363855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6390" name="Group 13">
            <a:extLst>
              <a:ext uri="{FF2B5EF4-FFF2-40B4-BE49-F238E27FC236}">
                <a16:creationId xmlns:a16="http://schemas.microsoft.com/office/drawing/2014/main" id="{2B800726-DF39-4D9B-A7D7-B4E8E2E20060}"/>
              </a:ext>
              <a:ext uri="{C183D7F6-B498-43B3-948B-1728B52AA6E4}">
                <adec:decorative xmlns:adec="http://schemas.microsoft.com/office/drawing/2017/decorative" val="1"/>
              </a:ext>
            </a:extLst>
          </p:cNvPr>
          <p:cNvGrpSpPr>
            <a:grpSpLocks/>
          </p:cNvGrpSpPr>
          <p:nvPr/>
        </p:nvGrpSpPr>
        <p:grpSpPr bwMode="auto">
          <a:xfrm>
            <a:off x="543600" y="6274800"/>
            <a:ext cx="11042650" cy="230187"/>
            <a:chOff x="546245" y="6147524"/>
            <a:chExt cx="11041928" cy="230187"/>
          </a:xfrm>
        </p:grpSpPr>
        <p:sp>
          <p:nvSpPr>
            <p:cNvPr id="16391" name="Title 1">
              <a:extLst>
                <a:ext uri="{FF2B5EF4-FFF2-40B4-BE49-F238E27FC236}">
                  <a16:creationId xmlns:a16="http://schemas.microsoft.com/office/drawing/2014/main" id="{E8C2140C-AA87-4233-AD92-1162AAE7F232}"/>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solidFill>
                    <a:schemeClr val="tx2"/>
                  </a:solidFill>
                  <a:latin typeface="Calibri" panose="020F0502020204030204" pitchFamily="34" charset="0"/>
                </a:rPr>
                <a:t>Department of Agriculture, Water and the Environment</a:t>
              </a:r>
              <a:endParaRPr lang="en-GB" altLang="en-US" sz="900">
                <a:solidFill>
                  <a:schemeClr val="tx2"/>
                </a:solidFill>
                <a:latin typeface="Calibri" panose="020F0502020204030204" pitchFamily="34" charset="0"/>
              </a:endParaRPr>
            </a:p>
          </p:txBody>
        </p:sp>
        <p:cxnSp>
          <p:nvCxnSpPr>
            <p:cNvPr id="16" name="Straight Connector 15">
              <a:extLst>
                <a:ext uri="{FF2B5EF4-FFF2-40B4-BE49-F238E27FC236}">
                  <a16:creationId xmlns:a16="http://schemas.microsoft.com/office/drawing/2014/main" id="{BAD447C1-7D35-4615-BE7C-045595EC6DDA}"/>
                </a:ext>
              </a:extLst>
            </p:cNvPr>
            <p:cNvCxnSpPr/>
            <p:nvPr/>
          </p:nvCxnSpPr>
          <p:spPr>
            <a:xfrm flipV="1">
              <a:off x="546245" y="6169749"/>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393" name="Title 1">
              <a:extLst>
                <a:ext uri="{FF2B5EF4-FFF2-40B4-BE49-F238E27FC236}">
                  <a16:creationId xmlns:a16="http://schemas.microsoft.com/office/drawing/2014/main" id="{EDC25DFD-27B5-4789-91F2-1544E809B280}"/>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solidFill>
                    <a:schemeClr val="tx2"/>
                  </a:solidFill>
                  <a:latin typeface="Calibri" panose="020F0502020204030204" pitchFamily="34" charset="0"/>
                </a:rPr>
                <a:t>Prawn review webinar</a:t>
              </a:r>
            </a:p>
            <a:p>
              <a:pPr eaLnBrk="1" hangingPunct="1">
                <a:lnSpc>
                  <a:spcPts val="1000"/>
                </a:lnSpc>
              </a:pPr>
              <a:r>
                <a:rPr lang="en-GB" altLang="en-US" sz="900">
                  <a:solidFill>
                    <a:schemeClr val="tx2"/>
                  </a:solidFill>
                  <a:latin typeface="Calibri" panose="020F0502020204030204" pitchFamily="34" charset="0"/>
                </a:rPr>
                <a:t>Dr Kally Gross</a:t>
              </a:r>
            </a:p>
          </p:txBody>
        </p:sp>
        <p:cxnSp>
          <p:nvCxnSpPr>
            <p:cNvPr id="21" name="Straight Connector 20">
              <a:extLst>
                <a:ext uri="{FF2B5EF4-FFF2-40B4-BE49-F238E27FC236}">
                  <a16:creationId xmlns:a16="http://schemas.microsoft.com/office/drawing/2014/main" id="{182174B8-136F-4C61-B178-F5A32EAF78A5}"/>
                </a:ext>
              </a:extLst>
            </p:cNvPr>
            <p:cNvCxnSpPr/>
            <p:nvPr/>
          </p:nvCxnSpPr>
          <p:spPr>
            <a:xfrm flipV="1">
              <a:off x="4217892"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395" name="Title 1">
              <a:extLst>
                <a:ext uri="{FF2B5EF4-FFF2-40B4-BE49-F238E27FC236}">
                  <a16:creationId xmlns:a16="http://schemas.microsoft.com/office/drawing/2014/main" id="{AE9D187D-E182-4A58-B6F4-F0DE34CA6F40}"/>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9216E5B0-67A7-49F2-ADB0-4813153E71FA}" type="slidenum">
                <a:rPr lang="en-GB" altLang="en-US" sz="900">
                  <a:solidFill>
                    <a:schemeClr val="tx2"/>
                  </a:solidFill>
                  <a:latin typeface="Calibri" panose="020F0502020204030204" pitchFamily="34" charset="0"/>
                </a:rPr>
                <a:pPr eaLnBrk="1" hangingPunct="1">
                  <a:lnSpc>
                    <a:spcPts val="1000"/>
                  </a:lnSpc>
                </a:pPr>
                <a:t>7</a:t>
              </a:fld>
              <a:endParaRPr lang="en-GB" altLang="en-US" sz="900">
                <a:solidFill>
                  <a:schemeClr val="tx2"/>
                </a:solidFill>
                <a:latin typeface="Calibri" panose="020F0502020204030204" pitchFamily="34" charset="0"/>
              </a:endParaRPr>
            </a:p>
          </p:txBody>
        </p:sp>
        <p:cxnSp>
          <p:nvCxnSpPr>
            <p:cNvPr id="25" name="Straight Connector 24">
              <a:extLst>
                <a:ext uri="{FF2B5EF4-FFF2-40B4-BE49-F238E27FC236}">
                  <a16:creationId xmlns:a16="http://schemas.microsoft.com/office/drawing/2014/main" id="{29A1E04E-505B-4B8D-883F-ACA13EC1821F}"/>
                </a:ext>
              </a:extLst>
            </p:cNvPr>
            <p:cNvCxnSpPr/>
            <p:nvPr/>
          </p:nvCxnSpPr>
          <p:spPr>
            <a:xfrm flipV="1">
              <a:off x="11056395" y="617133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3C5EF75-8D0D-4086-9610-18155CAC1B0D}"/>
                </a:ext>
              </a:extLst>
            </p:cNvPr>
            <p:cNvCxnSpPr/>
            <p:nvPr/>
          </p:nvCxnSpPr>
          <p:spPr>
            <a:xfrm flipV="1">
              <a:off x="7889540" y="6164986"/>
              <a:ext cx="0" cy="206375"/>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398" name="Title 1">
              <a:extLst>
                <a:ext uri="{FF2B5EF4-FFF2-40B4-BE49-F238E27FC236}">
                  <a16:creationId xmlns:a16="http://schemas.microsoft.com/office/drawing/2014/main" id="{AE20BD09-915F-4723-A7CD-21E96D28F6E9}"/>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solidFill>
                    <a:schemeClr val="tx2"/>
                  </a:solidFill>
                  <a:latin typeface="Calibri" panose="020F0502020204030204" pitchFamily="34" charset="0"/>
                </a:rPr>
                <a:t>24 November 2020</a:t>
              </a:r>
              <a:endParaRPr lang="en-GB" altLang="en-US" sz="900">
                <a:solidFill>
                  <a:schemeClr val="tx2"/>
                </a:solidFill>
                <a:latin typeface="Calibri" panose="020F050202020403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D4AF036-808A-4540-A7D2-E7B2962EF298}"/>
              </a:ext>
            </a:extLst>
          </p:cNvPr>
          <p:cNvSpPr>
            <a:spLocks noGrp="1" noChangeArrowheads="1"/>
          </p:cNvSpPr>
          <p:nvPr>
            <p:ph type="ctrTitle"/>
          </p:nvPr>
        </p:nvSpPr>
        <p:spPr bwMode="auto">
          <a:xfrm>
            <a:off x="777875" y="566738"/>
            <a:ext cx="10636250" cy="1336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altLang="en-US">
                <a:solidFill>
                  <a:schemeClr val="accent1"/>
                </a:solidFill>
                <a:ea typeface="ＭＳ Ｐゴシック" panose="020B0600070205080204" pitchFamily="34" charset="-128"/>
              </a:rPr>
              <a:t>Risk = likelihood × consequence</a:t>
            </a:r>
          </a:p>
        </p:txBody>
      </p:sp>
      <p:pic>
        <p:nvPicPr>
          <p:cNvPr id="18435" name="Picture 15" descr="Plane on tarmac">
            <a:extLst>
              <a:ext uri="{FF2B5EF4-FFF2-40B4-BE49-F238E27FC236}">
                <a16:creationId xmlns:a16="http://schemas.microsoft.com/office/drawing/2014/main" id="{A256E499-CCA9-4006-AA4E-3688ADA17E8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3250" y="2492375"/>
            <a:ext cx="4872038"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9" descr="Climber hanging from a rock formation">
            <a:extLst>
              <a:ext uri="{FF2B5EF4-FFF2-40B4-BE49-F238E27FC236}">
                <a16:creationId xmlns:a16="http://schemas.microsoft.com/office/drawing/2014/main" id="{DC539FA9-D7E4-4E4D-81A2-B16050C7666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16713" y="2492375"/>
            <a:ext cx="4872037"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19">
            <a:extLst>
              <a:ext uri="{FF2B5EF4-FFF2-40B4-BE49-F238E27FC236}">
                <a16:creationId xmlns:a16="http://schemas.microsoft.com/office/drawing/2014/main" id="{A620CD7D-BDD4-4C97-8D2E-5258410E6B32}"/>
              </a:ext>
              <a:ext uri="{C183D7F6-B498-43B3-948B-1728B52AA6E4}">
                <adec:decorative xmlns:adec="http://schemas.microsoft.com/office/drawing/2017/decorative" val="1"/>
              </a:ext>
            </a:extLst>
          </p:cNvPr>
          <p:cNvGrpSpPr>
            <a:grpSpLocks/>
          </p:cNvGrpSpPr>
          <p:nvPr/>
        </p:nvGrpSpPr>
        <p:grpSpPr bwMode="auto">
          <a:xfrm>
            <a:off x="543600" y="6274800"/>
            <a:ext cx="11042650" cy="230188"/>
            <a:chOff x="546245" y="6147524"/>
            <a:chExt cx="11041928" cy="230187"/>
          </a:xfrm>
        </p:grpSpPr>
        <p:sp>
          <p:nvSpPr>
            <p:cNvPr id="18438" name="Title 1">
              <a:extLst>
                <a:ext uri="{FF2B5EF4-FFF2-40B4-BE49-F238E27FC236}">
                  <a16:creationId xmlns:a16="http://schemas.microsoft.com/office/drawing/2014/main" id="{0EFDE1A1-88FA-4CC2-B623-B526281CAC4B}"/>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23" name="Straight Connector 22">
              <a:extLst>
                <a:ext uri="{FF2B5EF4-FFF2-40B4-BE49-F238E27FC236}">
                  <a16:creationId xmlns:a16="http://schemas.microsoft.com/office/drawing/2014/main" id="{7D9633E4-7DF3-4E33-B617-DAF00F5CA4ED}"/>
                </a:ext>
              </a:extLst>
            </p:cNvPr>
            <p:cNvCxnSpPr/>
            <p:nvPr/>
          </p:nvCxnSpPr>
          <p:spPr>
            <a:xfrm flipV="1">
              <a:off x="546245" y="6169749"/>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440" name="Title 1">
              <a:extLst>
                <a:ext uri="{FF2B5EF4-FFF2-40B4-BE49-F238E27FC236}">
                  <a16:creationId xmlns:a16="http://schemas.microsoft.com/office/drawing/2014/main" id="{051D76CF-FBDC-43E4-920E-C521E08BD46B}"/>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Kally Gross</a:t>
              </a:r>
            </a:p>
          </p:txBody>
        </p:sp>
        <p:cxnSp>
          <p:nvCxnSpPr>
            <p:cNvPr id="25" name="Straight Connector 24">
              <a:extLst>
                <a:ext uri="{FF2B5EF4-FFF2-40B4-BE49-F238E27FC236}">
                  <a16:creationId xmlns:a16="http://schemas.microsoft.com/office/drawing/2014/main" id="{F33A3D83-3DD6-4589-BF02-7FEBD12A3531}"/>
                </a:ext>
              </a:extLst>
            </p:cNvPr>
            <p:cNvCxnSpPr/>
            <p:nvPr/>
          </p:nvCxnSpPr>
          <p:spPr>
            <a:xfrm flipV="1">
              <a:off x="4217893"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442" name="Title 1">
              <a:extLst>
                <a:ext uri="{FF2B5EF4-FFF2-40B4-BE49-F238E27FC236}">
                  <a16:creationId xmlns:a16="http://schemas.microsoft.com/office/drawing/2014/main" id="{8A1D0813-61A7-47BB-90A2-E6E150B053AC}"/>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643EC5CD-4F9A-4595-8919-62C506CB0B06}" type="slidenum">
                <a:rPr lang="en-GB" altLang="en-US" sz="900">
                  <a:latin typeface="Calibri" panose="020F0502020204030204" pitchFamily="34" charset="0"/>
                </a:rPr>
                <a:pPr eaLnBrk="1" hangingPunct="1">
                  <a:lnSpc>
                    <a:spcPts val="1000"/>
                  </a:lnSpc>
                </a:pPr>
                <a:t>8</a:t>
              </a:fld>
              <a:endParaRPr lang="en-GB" altLang="en-US" sz="900">
                <a:latin typeface="Calibri" panose="020F0502020204030204" pitchFamily="34" charset="0"/>
              </a:endParaRPr>
            </a:p>
          </p:txBody>
        </p:sp>
        <p:cxnSp>
          <p:nvCxnSpPr>
            <p:cNvPr id="27" name="Straight Connector 26">
              <a:extLst>
                <a:ext uri="{FF2B5EF4-FFF2-40B4-BE49-F238E27FC236}">
                  <a16:creationId xmlns:a16="http://schemas.microsoft.com/office/drawing/2014/main" id="{B103A8C3-E6DF-4651-875B-5B146DF480B0}"/>
                </a:ext>
              </a:extLst>
            </p:cNvPr>
            <p:cNvCxnSpPr/>
            <p:nvPr/>
          </p:nvCxnSpPr>
          <p:spPr>
            <a:xfrm flipV="1">
              <a:off x="11056396"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867A80F-9461-4680-B524-01B5764ABB8C}"/>
                </a:ext>
              </a:extLst>
            </p:cNvPr>
            <p:cNvCxnSpPr/>
            <p:nvPr/>
          </p:nvCxnSpPr>
          <p:spPr>
            <a:xfrm flipV="1">
              <a:off x="7889540" y="616498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445" name="Title 1">
              <a:extLst>
                <a:ext uri="{FF2B5EF4-FFF2-40B4-BE49-F238E27FC236}">
                  <a16:creationId xmlns:a16="http://schemas.microsoft.com/office/drawing/2014/main" id="{563390B1-8E67-484D-8CEB-8264686407D2}"/>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A41EB95-CC35-4263-A6A6-B30F9C35A0F2}"/>
              </a:ext>
            </a:extLst>
          </p:cNvPr>
          <p:cNvSpPr txBox="1">
            <a:spLocks noGrp="1"/>
          </p:cNvSpPr>
          <p:nvPr>
            <p:ph type="title" idx="4294967295"/>
          </p:nvPr>
        </p:nvSpPr>
        <p:spPr bwMode="auto">
          <a:xfrm>
            <a:off x="543600" y="727200"/>
            <a:ext cx="4155137" cy="349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AU"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rPr>
              <a:t>Risk analysis process</a:t>
            </a:r>
            <a:endParaRPr kumimoji="0" lang="en-US" altLang="en-US" sz="3600" b="0" i="0" u="none" strike="noStrike" kern="1200" cap="none" spc="0" normalizeH="0" baseline="0" noProof="0">
              <a:ln>
                <a:noFill/>
              </a:ln>
              <a:solidFill>
                <a:srgbClr val="002850"/>
              </a:solidFill>
              <a:effectLst/>
              <a:uLnTx/>
              <a:uFillTx/>
              <a:latin typeface="Calibri" panose="020F0502020204030204" pitchFamily="34" charset="0"/>
              <a:ea typeface="ＭＳ Ｐゴシック" panose="020B0600070205080204" pitchFamily="34" charset="-128"/>
              <a:cs typeface="+mn-cs"/>
            </a:endParaRPr>
          </a:p>
        </p:txBody>
      </p:sp>
      <p:sp>
        <p:nvSpPr>
          <p:cNvPr id="20483" name="Content Placeholder 3">
            <a:extLst>
              <a:ext uri="{FF2B5EF4-FFF2-40B4-BE49-F238E27FC236}">
                <a16:creationId xmlns:a16="http://schemas.microsoft.com/office/drawing/2014/main" id="{C6FD08A3-A702-4967-8A03-7AD3795BB68E}"/>
              </a:ext>
            </a:extLst>
          </p:cNvPr>
          <p:cNvSpPr txBox="1">
            <a:spLocks/>
          </p:cNvSpPr>
          <p:nvPr/>
        </p:nvSpPr>
        <p:spPr bwMode="auto">
          <a:xfrm>
            <a:off x="543600" y="1209323"/>
            <a:ext cx="10379075" cy="64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Aft>
                <a:spcPts val="1000"/>
              </a:spcAft>
            </a:pPr>
            <a:r>
              <a:rPr lang="en-AU" altLang="en-US" u="sng">
                <a:solidFill>
                  <a:srgbClr val="776F65"/>
                </a:solidFill>
                <a:latin typeface="Cambria" panose="02040503050406030204" pitchFamily="18" charset="0"/>
              </a:rPr>
              <a:t>Chapter 4</a:t>
            </a:r>
            <a:r>
              <a:rPr lang="en-AU" altLang="en-US">
                <a:solidFill>
                  <a:srgbClr val="776F65"/>
                </a:solidFill>
                <a:latin typeface="Cambria" panose="02040503050406030204" pitchFamily="18" charset="0"/>
              </a:rPr>
              <a:t> of the draft report provides the </a:t>
            </a:r>
            <a:r>
              <a:rPr lang="en-AU" altLang="en-US">
                <a:latin typeface="Cambria" panose="02040503050406030204" pitchFamily="18" charset="0"/>
                <a:ea typeface="Calibri" panose="020F0502020204030204" pitchFamily="34" charset="0"/>
                <a:cs typeface="Times New Roman" panose="02020603050405020304" pitchFamily="18" charset="0"/>
              </a:rPr>
              <a:t>details on the general considerations taken into account by the department when undertaking the risk assessments and a detailed explanation of the methodology used.</a:t>
            </a:r>
            <a:endParaRPr lang="en-AU" altLang="en-US">
              <a:solidFill>
                <a:srgbClr val="776F65"/>
              </a:solidFill>
              <a:latin typeface="Cambria" panose="02040503050406030204" pitchFamily="18" charset="0"/>
            </a:endParaRPr>
          </a:p>
        </p:txBody>
      </p:sp>
      <p:grpSp>
        <p:nvGrpSpPr>
          <p:cNvPr id="20485" name="Group 19">
            <a:extLst>
              <a:ext uri="{FF2B5EF4-FFF2-40B4-BE49-F238E27FC236}">
                <a16:creationId xmlns:a16="http://schemas.microsoft.com/office/drawing/2014/main" id="{3309EC12-F078-4062-A9B3-E71BED1911C9}"/>
              </a:ext>
              <a:ext uri="{C183D7F6-B498-43B3-948B-1728B52AA6E4}">
                <adec:decorative xmlns:adec="http://schemas.microsoft.com/office/drawing/2017/decorative" val="1"/>
              </a:ext>
            </a:extLst>
          </p:cNvPr>
          <p:cNvGrpSpPr>
            <a:grpSpLocks/>
          </p:cNvGrpSpPr>
          <p:nvPr/>
        </p:nvGrpSpPr>
        <p:grpSpPr bwMode="auto">
          <a:xfrm>
            <a:off x="543600" y="6274800"/>
            <a:ext cx="11042650" cy="230188"/>
            <a:chOff x="546245" y="6147524"/>
            <a:chExt cx="11041928" cy="230187"/>
          </a:xfrm>
        </p:grpSpPr>
        <p:sp>
          <p:nvSpPr>
            <p:cNvPr id="20486" name="Title 1">
              <a:extLst>
                <a:ext uri="{FF2B5EF4-FFF2-40B4-BE49-F238E27FC236}">
                  <a16:creationId xmlns:a16="http://schemas.microsoft.com/office/drawing/2014/main" id="{42B993E3-8CD4-4EEF-83DD-08E824EE941A}"/>
                </a:ext>
              </a:extLst>
            </p:cNvPr>
            <p:cNvSpPr txBox="1">
              <a:spLocks/>
            </p:cNvSpPr>
            <p:nvPr/>
          </p:nvSpPr>
          <p:spPr bwMode="auto">
            <a:xfrm>
              <a:off x="624032" y="6153874"/>
              <a:ext cx="14747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US" altLang="en-US" sz="900">
                  <a:latin typeface="Calibri" panose="020F0502020204030204" pitchFamily="34" charset="0"/>
                </a:rPr>
                <a:t>Department of Agriculture, Water and the Environment</a:t>
              </a:r>
              <a:endParaRPr lang="en-GB" altLang="en-US" sz="900">
                <a:latin typeface="Calibri" panose="020F0502020204030204" pitchFamily="34" charset="0"/>
              </a:endParaRPr>
            </a:p>
          </p:txBody>
        </p:sp>
        <p:cxnSp>
          <p:nvCxnSpPr>
            <p:cNvPr id="24" name="Straight Connector 23">
              <a:extLst>
                <a:ext uri="{FF2B5EF4-FFF2-40B4-BE49-F238E27FC236}">
                  <a16:creationId xmlns:a16="http://schemas.microsoft.com/office/drawing/2014/main" id="{3E43015A-1DD8-4722-8F8C-F893A7024CDD}"/>
                </a:ext>
              </a:extLst>
            </p:cNvPr>
            <p:cNvCxnSpPr/>
            <p:nvPr/>
          </p:nvCxnSpPr>
          <p:spPr>
            <a:xfrm flipV="1">
              <a:off x="546245" y="6169749"/>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488" name="Title 1">
              <a:extLst>
                <a:ext uri="{FF2B5EF4-FFF2-40B4-BE49-F238E27FC236}">
                  <a16:creationId xmlns:a16="http://schemas.microsoft.com/office/drawing/2014/main" id="{1A8350B5-7715-4E26-8015-65E96D07A24C}"/>
                </a:ext>
              </a:extLst>
            </p:cNvPr>
            <p:cNvSpPr txBox="1">
              <a:spLocks/>
            </p:cNvSpPr>
            <p:nvPr/>
          </p:nvSpPr>
          <p:spPr bwMode="auto">
            <a:xfrm>
              <a:off x="4296738" y="6153874"/>
              <a:ext cx="14747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GB" altLang="en-US" sz="900">
                  <a:latin typeface="Calibri" panose="020F0502020204030204" pitchFamily="34" charset="0"/>
                </a:rPr>
                <a:t>Prawn review webinar</a:t>
              </a:r>
            </a:p>
            <a:p>
              <a:pPr eaLnBrk="1" hangingPunct="1">
                <a:lnSpc>
                  <a:spcPts val="1000"/>
                </a:lnSpc>
              </a:pPr>
              <a:r>
                <a:rPr lang="en-GB" altLang="en-US" sz="900">
                  <a:latin typeface="Calibri" panose="020F0502020204030204" pitchFamily="34" charset="0"/>
                </a:rPr>
                <a:t>Dr Kally Gross</a:t>
              </a:r>
            </a:p>
          </p:txBody>
        </p:sp>
        <p:cxnSp>
          <p:nvCxnSpPr>
            <p:cNvPr id="30" name="Straight Connector 29">
              <a:extLst>
                <a:ext uri="{FF2B5EF4-FFF2-40B4-BE49-F238E27FC236}">
                  <a16:creationId xmlns:a16="http://schemas.microsoft.com/office/drawing/2014/main" id="{E1389820-8C0C-426A-8149-A97EA0CF8112}"/>
                </a:ext>
              </a:extLst>
            </p:cNvPr>
            <p:cNvCxnSpPr/>
            <p:nvPr/>
          </p:nvCxnSpPr>
          <p:spPr>
            <a:xfrm flipV="1">
              <a:off x="4217893"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490" name="Title 1">
              <a:extLst>
                <a:ext uri="{FF2B5EF4-FFF2-40B4-BE49-F238E27FC236}">
                  <a16:creationId xmlns:a16="http://schemas.microsoft.com/office/drawing/2014/main" id="{C2B76787-6194-421D-9911-C87DD3EB946B}"/>
                </a:ext>
              </a:extLst>
            </p:cNvPr>
            <p:cNvSpPr txBox="1">
              <a:spLocks/>
            </p:cNvSpPr>
            <p:nvPr/>
          </p:nvSpPr>
          <p:spPr bwMode="auto">
            <a:xfrm>
              <a:off x="11134148" y="6155460"/>
              <a:ext cx="4540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fld id="{F7F6C7DD-0275-47DD-B7DC-FC7E304B1C21}" type="slidenum">
                <a:rPr lang="en-GB" altLang="en-US" sz="900">
                  <a:latin typeface="Calibri" panose="020F0502020204030204" pitchFamily="34" charset="0"/>
                </a:rPr>
                <a:pPr eaLnBrk="1" hangingPunct="1">
                  <a:lnSpc>
                    <a:spcPts val="1000"/>
                  </a:lnSpc>
                </a:pPr>
                <a:t>9</a:t>
              </a:fld>
              <a:endParaRPr lang="en-GB" altLang="en-US" sz="900">
                <a:latin typeface="Calibri" panose="020F0502020204030204" pitchFamily="34" charset="0"/>
              </a:endParaRPr>
            </a:p>
          </p:txBody>
        </p:sp>
        <p:cxnSp>
          <p:nvCxnSpPr>
            <p:cNvPr id="32" name="Straight Connector 31">
              <a:extLst>
                <a:ext uri="{FF2B5EF4-FFF2-40B4-BE49-F238E27FC236}">
                  <a16:creationId xmlns:a16="http://schemas.microsoft.com/office/drawing/2014/main" id="{6A3F9348-87D0-4502-828F-0C645E940BC3}"/>
                </a:ext>
              </a:extLst>
            </p:cNvPr>
            <p:cNvCxnSpPr/>
            <p:nvPr/>
          </p:nvCxnSpPr>
          <p:spPr>
            <a:xfrm flipV="1">
              <a:off x="11056396" y="617133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07E40D7-D2C7-49C7-B6CD-53CA46139143}"/>
                </a:ext>
              </a:extLst>
            </p:cNvPr>
            <p:cNvCxnSpPr/>
            <p:nvPr/>
          </p:nvCxnSpPr>
          <p:spPr>
            <a:xfrm flipV="1">
              <a:off x="7889540" y="6164987"/>
              <a:ext cx="0" cy="20637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493" name="Title 1">
              <a:extLst>
                <a:ext uri="{FF2B5EF4-FFF2-40B4-BE49-F238E27FC236}">
                  <a16:creationId xmlns:a16="http://schemas.microsoft.com/office/drawing/2014/main" id="{F90E5133-D488-467B-B243-8080A0D9F9C1}"/>
                </a:ext>
              </a:extLst>
            </p:cNvPr>
            <p:cNvSpPr txBox="1">
              <a:spLocks/>
            </p:cNvSpPr>
            <p:nvPr/>
          </p:nvSpPr>
          <p:spPr bwMode="auto">
            <a:xfrm>
              <a:off x="7969443" y="6147524"/>
              <a:ext cx="968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1000"/>
                </a:lnSpc>
              </a:pPr>
              <a:r>
                <a:rPr lang="en-AU" altLang="en-US" sz="900">
                  <a:latin typeface="Calibri" panose="020F0502020204030204" pitchFamily="34" charset="0"/>
                </a:rPr>
                <a:t>24 November 2020</a:t>
              </a:r>
              <a:endParaRPr lang="en-GB" altLang="en-US" sz="900">
                <a:latin typeface="Calibri" panose="020F0502020204030204" pitchFamily="34" charset="0"/>
              </a:endParaRPr>
            </a:p>
          </p:txBody>
        </p:sp>
      </p:grpSp>
      <p:pic>
        <p:nvPicPr>
          <p:cNvPr id="7" name="Picture 6">
            <a:extLst>
              <a:ext uri="{FF2B5EF4-FFF2-40B4-BE49-F238E27FC236}">
                <a16:creationId xmlns:a16="http://schemas.microsoft.com/office/drawing/2014/main" id="{F3347B8A-46CE-4F02-9D10-DA3B0FEA19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497" y="1815775"/>
            <a:ext cx="8333005" cy="4218153"/>
          </a:xfrm>
          <a:prstGeom prst="rect">
            <a:avLst/>
          </a:prstGeom>
        </p:spPr>
      </p:pic>
    </p:spTree>
  </p:cSld>
  <p:clrMapOvr>
    <a:masterClrMapping/>
  </p:clrMapOvr>
</p:sld>
</file>

<file path=ppt/theme/theme1.xml><?xml version="1.0" encoding="utf-8"?>
<a:theme xmlns:a="http://schemas.openxmlformats.org/drawingml/2006/main" name="DA2434_0416_Masterbrand_powerpoint">
  <a:themeElements>
    <a:clrScheme name="Markets">
      <a:dk1>
        <a:srgbClr val="776F65"/>
      </a:dk1>
      <a:lt1>
        <a:srgbClr val="333333"/>
      </a:lt1>
      <a:dk2>
        <a:srgbClr val="165788"/>
      </a:dk2>
      <a:lt2>
        <a:srgbClr val="FFFFFF"/>
      </a:lt2>
      <a:accent1>
        <a:srgbClr val="003150"/>
      </a:accent1>
      <a:accent2>
        <a:srgbClr val="B7D2E3"/>
      </a:accent2>
      <a:accent3>
        <a:srgbClr val="0083BE"/>
      </a:accent3>
      <a:accent4>
        <a:srgbClr val="D6E342"/>
      </a:accent4>
      <a:accent5>
        <a:srgbClr val="93B1CC"/>
      </a:accent5>
      <a:accent6>
        <a:srgbClr val="A8B400"/>
      </a:accent6>
      <a:hlink>
        <a:srgbClr val="404A29"/>
      </a:hlink>
      <a:folHlink>
        <a:srgbClr val="404A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EE5AE18D-AA4F-954C-86FD-CB670E9A5C93}" vid="{B4DF6058-FD23-9E49-B42B-9ACF5F08A407}"/>
    </a:ext>
  </a:extLst>
</a:theme>
</file>

<file path=ppt/theme/theme2.xml><?xml version="1.0" encoding="utf-8"?>
<a:theme xmlns:a="http://schemas.openxmlformats.org/drawingml/2006/main" name="Light Background">
  <a:themeElements>
    <a:clrScheme name="Markets">
      <a:dk1>
        <a:srgbClr val="776F65"/>
      </a:dk1>
      <a:lt1>
        <a:srgbClr val="333333"/>
      </a:lt1>
      <a:dk2>
        <a:srgbClr val="165788"/>
      </a:dk2>
      <a:lt2>
        <a:srgbClr val="FFFFFF"/>
      </a:lt2>
      <a:accent1>
        <a:srgbClr val="003150"/>
      </a:accent1>
      <a:accent2>
        <a:srgbClr val="B7D2E3"/>
      </a:accent2>
      <a:accent3>
        <a:srgbClr val="0083BE"/>
      </a:accent3>
      <a:accent4>
        <a:srgbClr val="D6E342"/>
      </a:accent4>
      <a:accent5>
        <a:srgbClr val="93B1CC"/>
      </a:accent5>
      <a:accent6>
        <a:srgbClr val="A8B400"/>
      </a:accent6>
      <a:hlink>
        <a:srgbClr val="404A29"/>
      </a:hlink>
      <a:folHlink>
        <a:srgbClr val="404A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EE5AE18D-AA4F-954C-86FD-CB670E9A5C93}" vid="{20B81C39-17B7-9A48-A7B9-392E77B239A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EE5AE18D-AA4F-954C-86FD-CB670E9A5C93}" vid="{B6E1C536-D258-9149-B6F2-AD8BD0EE9095}"/>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EE5AE18D-AA4F-954C-86FD-CB670E9A5C93}" vid="{B6E1C536-D258-9149-B6F2-AD8BD0EE90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DA4224_0120_Masterbrand_powerpoint (16-9)</Template>
  <TotalTime>0</TotalTime>
  <Words>3678</Words>
  <Application>Microsoft Office PowerPoint</Application>
  <PresentationFormat>Widescreen</PresentationFormat>
  <Paragraphs>490</Paragraphs>
  <Slides>32</Slides>
  <Notes>32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Cambria</vt:lpstr>
      <vt:lpstr>Symbol</vt:lpstr>
      <vt:lpstr>Wingdings</vt:lpstr>
      <vt:lpstr>DA2434_0416_Masterbrand_powerpoint</vt:lpstr>
      <vt:lpstr>Light Background</vt:lpstr>
      <vt:lpstr>Custom Design</vt:lpstr>
      <vt:lpstr>1_Custom Design</vt:lpstr>
      <vt:lpstr>Review of the biosecurity risks of prawns imported from all countries for human consumption – draft report </vt:lpstr>
      <vt:lpstr>Introduction</vt:lpstr>
      <vt:lpstr>Presentation overview</vt:lpstr>
      <vt:lpstr>The draft report</vt:lpstr>
      <vt:lpstr>Australia’s biosecurity framework</vt:lpstr>
      <vt:lpstr>Australia’s international obligations</vt:lpstr>
      <vt:lpstr>The methodology</vt:lpstr>
      <vt:lpstr>Risk = likelihood × consequence</vt:lpstr>
      <vt:lpstr>Risk analysis process</vt:lpstr>
      <vt:lpstr>1. Hazard identification</vt:lpstr>
      <vt:lpstr>2.1 Entry assessment</vt:lpstr>
      <vt:lpstr>Factors considered in the entry assessment</vt:lpstr>
      <vt:lpstr>2.2 Exposure assessment</vt:lpstr>
      <vt:lpstr>Identification of three exposure groups</vt:lpstr>
      <vt:lpstr>Identification of exposure pathways and estimation of partial likelihood of exposure</vt:lpstr>
      <vt:lpstr>2.3 Consequence assessment</vt:lpstr>
      <vt:lpstr>Determining the overall consequences of establishment and spread</vt:lpstr>
      <vt:lpstr>2.4 Risk estimation</vt:lpstr>
      <vt:lpstr>3. Risk management</vt:lpstr>
      <vt:lpstr>4. Risk communication</vt:lpstr>
      <vt:lpstr>Biosecurity measures considered</vt:lpstr>
      <vt:lpstr>Biosecurity measures</vt:lpstr>
      <vt:lpstr>Summary of ways in which biosecurity measures reduce likelihood of entry and/or likelihood of exposure</vt:lpstr>
      <vt:lpstr>Example risk assessment –WSSV</vt:lpstr>
      <vt:lpstr>Risk = likelihood × consequence</vt:lpstr>
      <vt:lpstr>Flowchart summary of risk analysis process</vt:lpstr>
      <vt:lpstr>White spot syndrome virus</vt:lpstr>
      <vt:lpstr>Proposed import conditions</vt:lpstr>
      <vt:lpstr>Proposed import conditions</vt:lpstr>
      <vt:lpstr>Next steps</vt:lpstr>
      <vt:lpstr>Image sources</vt:lpstr>
      <vt:lpstr>Question and answer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the biosecurity risks of prawns imported from all countries for human consumption-draft report webinar presentation</dc:title>
  <dc:creator/>
  <cp:lastModifiedBy/>
  <cp:revision>1</cp:revision>
  <dcterms:created xsi:type="dcterms:W3CDTF">2020-12-03T05:04:38Z</dcterms:created>
  <dcterms:modified xsi:type="dcterms:W3CDTF">2020-12-03T05:15:33Z</dcterms:modified>
</cp:coreProperties>
</file>