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6.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37.xml" ContentType="application/vnd.openxmlformats-officedocument.presentationml.slide+xml"/>
  <Override PartName="/ppt/slides/slide25.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3.xml" ContentType="application/vnd.openxmlformats-officedocument.presentationml.slide+xml"/>
  <Override PartName="/ppt/slides/slide27.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1.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2.xml" ContentType="application/vnd.openxmlformats-officedocument.presentationml.slide+xml"/>
  <Override PartName="/ppt/slides/slide36.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6.xml" ContentType="application/vnd.openxmlformats-officedocument.presentationml.slideLayout+xml"/>
  <Override PartName="/ppt/slideLayouts/slideLayout18.xml" ContentType="application/vnd.openxmlformats-officedocument.presentationml.slideLayout+xml"/>
  <Override PartName="/ppt/notesSlides/notesSlide3.xml" ContentType="application/vnd.openxmlformats-officedocument.presentationml.notesSlide+xml"/>
  <Override PartName="/ppt/slideLayouts/slideLayout17.xml" ContentType="application/vnd.openxmlformats-officedocument.presentationml.slideLayout+xml"/>
  <Override PartName="/ppt/notesSlides/notesSlide2.xml" ContentType="application/vnd.openxmlformats-officedocument.presentationml.notesSlid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slideLayouts/slideLayout2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diagrams/drawing4.xml" ContentType="application/vnd.ms-office.drawingml.diagramDrawing+xml"/>
  <Override PartName="/ppt/diagrams/layout2.xml" ContentType="application/vnd.openxmlformats-officedocument.drawingml.diagramLayout+xml"/>
  <Override PartName="/ppt/diagrams/quickStyle4.xml" ContentType="application/vnd.openxmlformats-officedocument.drawingml.diagramStyle+xml"/>
  <Override PartName="/ppt/charts/chart10.xml" ContentType="application/vnd.openxmlformats-officedocument.drawingml.chart+xml"/>
  <Override PartName="/ppt/theme/themeOverride10.xml" ContentType="application/vnd.openxmlformats-officedocument.themeOverride+xml"/>
  <Override PartName="/ppt/theme/themeOverride9.xml" ContentType="application/vnd.openxmlformats-officedocument.themeOverride+xml"/>
  <Override PartName="/ppt/charts/chart9.xml" ContentType="application/vnd.openxmlformats-officedocument.drawingml.chart+xml"/>
  <Override PartName="/ppt/theme/themeOverride8.xml" ContentType="application/vnd.openxmlformats-officedocument.themeOverride+xml"/>
  <Override PartName="/ppt/charts/chart8.xml" ContentType="application/vnd.openxmlformats-officedocument.drawingml.chart+xml"/>
  <Override PartName="/ppt/charts/chart11.xml" ContentType="application/vnd.openxmlformats-officedocument.drawingml.chart+xml"/>
  <Override PartName="/ppt/theme/themeOverride11.xml" ContentType="application/vnd.openxmlformats-officedocument.themeOverride+xml"/>
  <Override PartName="/ppt/theme/themeOverride14.xml" ContentType="application/vnd.openxmlformats-officedocument.themeOverride+xml"/>
  <Override PartName="/ppt/charts/chart14.xml" ContentType="application/vnd.openxmlformats-officedocument.drawingml.chart+xml"/>
  <Override PartName="/ppt/theme/themeOverride13.xml" ContentType="application/vnd.openxmlformats-officedocument.themeOverride+xml"/>
  <Override PartName="/ppt/charts/chart13.xml" ContentType="application/vnd.openxmlformats-officedocument.drawingml.chart+xml"/>
  <Override PartName="/ppt/theme/themeOverride12.xml" ContentType="application/vnd.openxmlformats-officedocument.themeOverride+xml"/>
  <Override PartName="/ppt/charts/chart12.xml" ContentType="application/vnd.openxmlformats-officedocument.drawingml.chart+xml"/>
  <Override PartName="/ppt/theme/themeOverride7.xml" ContentType="application/vnd.openxmlformats-officedocument.themeOverride+xml"/>
  <Override PartName="/ppt/charts/chart7.xml" ContentType="application/vnd.openxmlformats-officedocument.drawingml.chart+xml"/>
  <Override PartName="/ppt/theme/themeOverride2.xml" ContentType="application/vnd.openxmlformats-officedocument.themeOverride+xml"/>
  <Override PartName="/ppt/charts/chart2.xml" ContentType="application/vnd.openxmlformats-officedocument.drawingml.chart+xml"/>
  <Override PartName="/ppt/theme/themeOverride1.xml" ContentType="application/vnd.openxmlformats-officedocument.themeOverride+xml"/>
  <Override PartName="/ppt/charts/chart1.xml" ContentType="application/vnd.openxmlformats-officedocument.drawingml.chart+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charts/chart3.xml" ContentType="application/vnd.openxmlformats-officedocument.drawingml.chart+xml"/>
  <Override PartName="/ppt/theme/themeOverride3.xml" ContentType="application/vnd.openxmlformats-officedocument.themeOverride+xml"/>
  <Override PartName="/ppt/theme/themeOverride6.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4.xml" ContentType="application/vnd.openxmlformats-officedocument.drawingml.chart+xml"/>
  <Override PartName="/ppt/diagrams/colors4.xml" ContentType="application/vnd.openxmlformats-officedocument.drawingml.diagramColors+xml"/>
  <Override PartName="/ppt/charts/chart15.xml" ContentType="application/vnd.openxmlformats-officedocument.drawingml.char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quickStyle2.xml" ContentType="application/vnd.openxmlformats-officedocument.drawingml.diagramStyle+xml"/>
  <Override PartName="/ppt/diagrams/colors2.xml" ContentType="application/vnd.openxmlformats-officedocument.drawingml.diagramColors+xml"/>
  <Override PartName="/ppt/diagrams/layout4.xml" ContentType="application/vnd.openxmlformats-officedocument.drawingml.diagramLayout+xml"/>
  <Override PartName="/ppt/handoutMasters/handoutMaster1.xml" ContentType="application/vnd.openxmlformats-officedocument.presentationml.handoutMaster+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commentAuthors.xml" ContentType="application/vnd.openxmlformats-officedocument.presentationml.commentAuthors+xml"/>
  <Override PartName="/ppt/diagrams/drawing2.xml" ContentType="application/vnd.ms-office.drawingml.diagramDrawing+xml"/>
  <Override PartName="/ppt/theme/themeOverride15.xml" ContentType="application/vnd.openxmlformats-officedocument.themeOverride+xml"/>
  <Override PartName="/ppt/diagrams/layout1.xml" ContentType="application/vnd.openxmlformats-officedocument.drawingml.diagramLayout+xml"/>
  <Override PartName="/ppt/charts/chart16.xml" ContentType="application/vnd.openxmlformats-officedocument.drawingml.chart+xml"/>
  <Override PartName="/ppt/theme/themeOverride18.xml" ContentType="application/vnd.openxmlformats-officedocument.themeOverride+xml"/>
  <Override PartName="/ppt/charts/chart18.xml" ContentType="application/vnd.openxmlformats-officedocument.drawingml.chart+xml"/>
  <Override PartName="/ppt/theme/themeOverride17.xml" ContentType="application/vnd.openxmlformats-officedocument.themeOverride+xml"/>
  <Override PartName="/ppt/charts/chart17.xml" ContentType="application/vnd.openxmlformats-officedocument.drawingml.chart+xml"/>
  <Override PartName="/ppt/theme/themeOverride16.xml" ContentType="application/vnd.openxmlformats-officedocument.themeOverride+xml"/>
  <Override PartName="/ppt/charts/chart19.xml" ContentType="application/vnd.openxmlformats-officedocument.drawingml.chart+xml"/>
  <Override PartName="/ppt/theme/themeOverride22.xml" ContentType="application/vnd.openxmlformats-officedocument.themeOverride+xml"/>
  <Override PartName="/ppt/charts/chart22.xml" ContentType="application/vnd.openxmlformats-officedocument.drawingml.chart+xml"/>
  <Override PartName="/ppt/theme/themeOverride19.xml" ContentType="application/vnd.openxmlformats-officedocument.themeOverride+xml"/>
  <Override PartName="/ppt/theme/themeOverride21.xml" ContentType="application/vnd.openxmlformats-officedocument.themeOverride+xml"/>
  <Override PartName="/ppt/charts/chart21.xml" ContentType="application/vnd.openxmlformats-officedocument.drawingml.chart+xml"/>
  <Override PartName="/ppt/theme/themeOverride20.xml" ContentType="application/vnd.openxmlformats-officedocument.themeOverride+xml"/>
  <Override PartName="/ppt/charts/chart20.xml" ContentType="application/vnd.openxmlformats-officedocument.drawingml.char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1" r:id="rId2"/>
  </p:sldMasterIdLst>
  <p:notesMasterIdLst>
    <p:notesMasterId r:id="rId40"/>
  </p:notesMasterIdLst>
  <p:handoutMasterIdLst>
    <p:handoutMasterId r:id="rId41"/>
  </p:handoutMasterIdLst>
  <p:sldIdLst>
    <p:sldId id="719" r:id="rId3"/>
    <p:sldId id="257" r:id="rId4"/>
    <p:sldId id="723" r:id="rId5"/>
    <p:sldId id="777" r:id="rId6"/>
    <p:sldId id="778" r:id="rId7"/>
    <p:sldId id="779" r:id="rId8"/>
    <p:sldId id="561" r:id="rId9"/>
    <p:sldId id="782" r:id="rId10"/>
    <p:sldId id="813" r:id="rId11"/>
    <p:sldId id="814" r:id="rId12"/>
    <p:sldId id="815" r:id="rId13"/>
    <p:sldId id="803" r:id="rId14"/>
    <p:sldId id="806" r:id="rId15"/>
    <p:sldId id="825" r:id="rId16"/>
    <p:sldId id="807" r:id="rId17"/>
    <p:sldId id="817" r:id="rId18"/>
    <p:sldId id="818" r:id="rId19"/>
    <p:sldId id="819" r:id="rId20"/>
    <p:sldId id="820" r:id="rId21"/>
    <p:sldId id="821" r:id="rId22"/>
    <p:sldId id="822" r:id="rId23"/>
    <p:sldId id="826" r:id="rId24"/>
    <p:sldId id="808" r:id="rId25"/>
    <p:sldId id="809" r:id="rId26"/>
    <p:sldId id="573" r:id="rId27"/>
    <p:sldId id="816" r:id="rId28"/>
    <p:sldId id="823" r:id="rId29"/>
    <p:sldId id="801" r:id="rId30"/>
    <p:sldId id="797" r:id="rId31"/>
    <p:sldId id="798" r:id="rId32"/>
    <p:sldId id="799" r:id="rId33"/>
    <p:sldId id="800" r:id="rId34"/>
    <p:sldId id="827" r:id="rId35"/>
    <p:sldId id="828" r:id="rId36"/>
    <p:sldId id="802" r:id="rId37"/>
    <p:sldId id="805" r:id="rId38"/>
    <p:sldId id="804" r:id="rId39"/>
  </p:sldIdLst>
  <p:sldSz cx="9144000" cy="6858000" type="screen4x3"/>
  <p:notesSz cx="6797675" cy="9926638"/>
  <p:defaultTextStyle>
    <a:defPPr>
      <a:defRPr lang="en-A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son French" initials="AF" lastIdx="4"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9CC00"/>
    <a:srgbClr val="D7E4BD"/>
    <a:srgbClr val="8BE83E"/>
    <a:srgbClr val="006666"/>
    <a:srgbClr val="C3D69B"/>
    <a:srgbClr val="EBF1DE"/>
    <a:srgbClr val="00CC00"/>
    <a:srgbClr val="009900"/>
    <a:srgbClr val="FF99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08" autoAdjust="0"/>
    <p:restoredTop sz="94641" autoAdjust="0"/>
  </p:normalViewPr>
  <p:slideViewPr>
    <p:cSldViewPr>
      <p:cViewPr varScale="1">
        <p:scale>
          <a:sx n="113" d="100"/>
          <a:sy n="113" d="100"/>
        </p:scale>
        <p:origin x="-23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4" d="100"/>
        <a:sy n="74" d="100"/>
      </p:scale>
      <p:origin x="0" y="0"/>
    </p:cViewPr>
  </p:sorterViewPr>
  <p:notesViewPr>
    <p:cSldViewPr>
      <p:cViewPr varScale="1">
        <p:scale>
          <a:sx n="76" d="100"/>
          <a:sy n="76" d="100"/>
        </p:scale>
        <p:origin x="-2166" y="-84"/>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47"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Office_Excel_Worksheet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Office_Excel_Worksheet11.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Office_Excel_Worksheet12.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Office_Excel_Worksheet13.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Office_Excel_Worksheet14.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Office_Excel_Worksheet15.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Office_Excel_Worksheet16.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Office_Excel_Worksheet17.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Office_Excel_Worksheet18.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Office_Excel_Worksheet19.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Office_Excel_Worksheet20.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Office_Excel_Worksheet21.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Office_Excel_Worksheet22.xlsx"/><Relationship Id="rId1" Type="http://schemas.openxmlformats.org/officeDocument/2006/relationships/themeOverride" Target="../theme/themeOverride2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Office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Office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Office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Office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Office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lang val="en-AU"/>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03406955832855"/>
          <c:y val="7.2304094157064278E-3"/>
          <c:w val="0.80963178865181262"/>
          <c:h val="0.94024595814763268"/>
        </c:manualLayout>
      </c:layout>
      <c:pieChart>
        <c:varyColors val="1"/>
        <c:ser>
          <c:idx val="0"/>
          <c:order val="0"/>
          <c:tx>
            <c:strRef>
              <c:f>Sheet1!$B$1</c:f>
              <c:strCache>
                <c:ptCount val="1"/>
                <c:pt idx="0">
                  <c:v>Column1</c:v>
                </c:pt>
              </c:strCache>
            </c:strRef>
          </c:tx>
          <c:spPr>
            <a:solidFill>
              <a:srgbClr val="006666"/>
            </a:solidFill>
            <a:ln>
              <a:solidFill>
                <a:srgbClr val="006666"/>
              </a:solidFill>
            </a:ln>
          </c:spPr>
          <c:dPt>
            <c:idx val="1"/>
            <c:spPr>
              <a:solidFill>
                <a:srgbClr val="FFFFFF"/>
              </a:solidFill>
              <a:ln>
                <a:solidFill>
                  <a:srgbClr val="006666"/>
                </a:solidFill>
              </a:ln>
            </c:spPr>
          </c:dPt>
          <c:dLbls>
            <c:numFmt formatCode="0%" sourceLinked="0"/>
            <c:txPr>
              <a:bodyPr/>
              <a:lstStyle/>
              <a:p>
                <a:pPr>
                  <a:defRPr sz="1200"/>
                </a:pPr>
                <a:endParaRPr lang="en-US"/>
              </a:p>
            </c:txPr>
            <c:showVal val="1"/>
            <c:showCatName val="1"/>
            <c:showLeaderLines val="1"/>
          </c:dLbls>
          <c:cat>
            <c:strRef>
              <c:f>Sheet1!$A$2:$A$3</c:f>
              <c:strCache>
                <c:ptCount val="2"/>
                <c:pt idx="0">
                  <c:v>Male</c:v>
                </c:pt>
                <c:pt idx="1">
                  <c:v>Female</c:v>
                </c:pt>
              </c:strCache>
            </c:strRef>
          </c:cat>
          <c:val>
            <c:numRef>
              <c:f>Sheet1!$B$2:$B$3</c:f>
              <c:numCache>
                <c:formatCode>0%</c:formatCode>
                <c:ptCount val="2"/>
                <c:pt idx="0" formatCode="###0.0%">
                  <c:v>0.49300000000000022</c:v>
                </c:pt>
                <c:pt idx="1">
                  <c:v>0.50700000000000001</c:v>
                </c:pt>
              </c:numCache>
            </c:numRef>
          </c:val>
        </c:ser>
        <c:firstSliceAng val="0"/>
      </c:pieChart>
    </c:plotArea>
    <c:plotVisOnly val="1"/>
    <c:dispBlanksAs val="zero"/>
  </c:chart>
  <c:txPr>
    <a:bodyPr/>
    <a:lstStyle/>
    <a:p>
      <a:pPr>
        <a:defRPr sz="1800"/>
      </a:pPr>
      <a:endParaRPr lang="en-US"/>
    </a:p>
  </c:tx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AU"/>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829691853565132"/>
          <c:y val="1.7804852006751722E-4"/>
          <c:w val="0.64149779630021164"/>
          <c:h val="0.96184053895031463"/>
        </c:manualLayout>
      </c:layout>
      <c:barChart>
        <c:barDir val="bar"/>
        <c:grouping val="clustered"/>
        <c:ser>
          <c:idx val="0"/>
          <c:order val="0"/>
          <c:tx>
            <c:strRef>
              <c:f>Sheet1!$B$1</c:f>
              <c:strCache>
                <c:ptCount val="1"/>
                <c:pt idx="0">
                  <c:v>Credibility</c:v>
                </c:pt>
              </c:strCache>
            </c:strRef>
          </c:tx>
          <c:spPr>
            <a:solidFill>
              <a:srgbClr val="C3D69B"/>
            </a:solidFill>
          </c:spPr>
          <c:dPt>
            <c:idx val="0"/>
            <c:spPr>
              <a:solidFill>
                <a:srgbClr val="006666"/>
              </a:solidFill>
            </c:spPr>
          </c:dPt>
          <c:dLbls>
            <c:numFmt formatCode="0%" sourceLinked="0"/>
            <c:txPr>
              <a:bodyPr/>
              <a:lstStyle/>
              <a:p>
                <a:pPr>
                  <a:defRPr sz="1200"/>
                </a:pPr>
                <a:endParaRPr lang="en-US"/>
              </a:p>
            </c:txPr>
            <c:showVal val="1"/>
          </c:dLbls>
          <c:cat>
            <c:strRef>
              <c:f>Sheet1!$A$2:$A$6</c:f>
              <c:strCache>
                <c:ptCount val="5"/>
                <c:pt idx="0">
                  <c:v>I don’t eat seafood regularly</c:v>
                </c:pt>
                <c:pt idx="1">
                  <c:v>I have regularly, but less than once a week</c:v>
                </c:pt>
                <c:pt idx="2">
                  <c:v>About once a week</c:v>
                </c:pt>
                <c:pt idx="3">
                  <c:v>Around twice a week</c:v>
                </c:pt>
                <c:pt idx="4">
                  <c:v>3 or more times a week</c:v>
                </c:pt>
              </c:strCache>
            </c:strRef>
          </c:cat>
          <c:val>
            <c:numRef>
              <c:f>Sheet1!$B$2:$B$6</c:f>
              <c:numCache>
                <c:formatCode>0%</c:formatCode>
                <c:ptCount val="5"/>
                <c:pt idx="0">
                  <c:v>0.17861295146453471</c:v>
                </c:pt>
                <c:pt idx="1">
                  <c:v>0.31203713360863039</c:v>
                </c:pt>
                <c:pt idx="2">
                  <c:v>0.30719171594037631</c:v>
                </c:pt>
                <c:pt idx="3">
                  <c:v>0.15140117931231847</c:v>
                </c:pt>
                <c:pt idx="4">
                  <c:v>5.0757019674144713E-2</c:v>
                </c:pt>
              </c:numCache>
            </c:numRef>
          </c:val>
        </c:ser>
        <c:gapWidth val="30"/>
        <c:axId val="90549632"/>
        <c:axId val="90551424"/>
      </c:barChart>
      <c:catAx>
        <c:axId val="90549632"/>
        <c:scaling>
          <c:orientation val="maxMin"/>
        </c:scaling>
        <c:axPos val="l"/>
        <c:tickLblPos val="nextTo"/>
        <c:txPr>
          <a:bodyPr/>
          <a:lstStyle/>
          <a:p>
            <a:pPr>
              <a:defRPr sz="1200"/>
            </a:pPr>
            <a:endParaRPr lang="en-US"/>
          </a:p>
        </c:txPr>
        <c:crossAx val="90551424"/>
        <c:crosses val="autoZero"/>
        <c:auto val="1"/>
        <c:lblAlgn val="ctr"/>
        <c:lblOffset val="100"/>
      </c:catAx>
      <c:valAx>
        <c:axId val="90551424"/>
        <c:scaling>
          <c:orientation val="minMax"/>
        </c:scaling>
        <c:delete val="1"/>
        <c:axPos val="t"/>
        <c:numFmt formatCode="0%" sourceLinked="1"/>
        <c:tickLblPos val="none"/>
        <c:crossAx val="90549632"/>
        <c:crosses val="autoZero"/>
        <c:crossBetween val="between"/>
      </c:valAx>
    </c:plotArea>
    <c:plotVisOnly val="1"/>
    <c:dispBlanksAs val="gap"/>
  </c:chart>
  <c:txPr>
    <a:bodyPr/>
    <a:lstStyle/>
    <a:p>
      <a:pPr>
        <a:defRPr sz="1800"/>
      </a:pPr>
      <a:endParaRPr lang="en-US"/>
    </a:p>
  </c:txPr>
  <c:externalData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AU"/>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829691853565132"/>
          <c:y val="1.7804852006751722E-4"/>
          <c:w val="0.64149779630021164"/>
          <c:h val="0.96184053895031463"/>
        </c:manualLayout>
      </c:layout>
      <c:barChart>
        <c:barDir val="bar"/>
        <c:grouping val="clustered"/>
        <c:ser>
          <c:idx val="0"/>
          <c:order val="0"/>
          <c:tx>
            <c:strRef>
              <c:f>Sheet1!$B$1</c:f>
              <c:strCache>
                <c:ptCount val="1"/>
                <c:pt idx="0">
                  <c:v>knowledge</c:v>
                </c:pt>
              </c:strCache>
            </c:strRef>
          </c:tx>
          <c:spPr>
            <a:solidFill>
              <a:srgbClr val="006666"/>
            </a:solidFill>
          </c:spPr>
          <c:dLbls>
            <c:numFmt formatCode="0%" sourceLinked="0"/>
            <c:txPr>
              <a:bodyPr/>
              <a:lstStyle/>
              <a:p>
                <a:pPr>
                  <a:defRPr sz="1200"/>
                </a:pPr>
                <a:endParaRPr lang="en-US"/>
              </a:p>
            </c:txPr>
            <c:showVal val="1"/>
          </c:dLbls>
          <c:cat>
            <c:strRef>
              <c:f>Sheet1!$A$2:$A$6</c:f>
              <c:strCache>
                <c:ptCount val="5"/>
                <c:pt idx="0">
                  <c:v>I am an expert</c:v>
                </c:pt>
                <c:pt idx="1">
                  <c:v>I know quite a lot</c:v>
                </c:pt>
                <c:pt idx="2">
                  <c:v>I know a bit</c:v>
                </c:pt>
                <c:pt idx="3">
                  <c:v>I know very little</c:v>
                </c:pt>
                <c:pt idx="4">
                  <c:v>I know nothing about the fisheries/seafood industry</c:v>
                </c:pt>
              </c:strCache>
            </c:strRef>
          </c:cat>
          <c:val>
            <c:numRef>
              <c:f>Sheet1!$B$2:$B$6</c:f>
              <c:numCache>
                <c:formatCode>0%</c:formatCode>
                <c:ptCount val="5"/>
                <c:pt idx="0">
                  <c:v>2.5168701494197365E-2</c:v>
                </c:pt>
                <c:pt idx="1">
                  <c:v>7.6141000474703985E-2</c:v>
                </c:pt>
                <c:pt idx="2">
                  <c:v>0.29201902687395942</c:v>
                </c:pt>
                <c:pt idx="3">
                  <c:v>0.4049528653934652</c:v>
                </c:pt>
                <c:pt idx="4">
                  <c:v>0.20171840576367983</c:v>
                </c:pt>
              </c:numCache>
            </c:numRef>
          </c:val>
        </c:ser>
        <c:gapWidth val="30"/>
        <c:axId val="114974720"/>
        <c:axId val="114976256"/>
      </c:barChart>
      <c:catAx>
        <c:axId val="114974720"/>
        <c:scaling>
          <c:orientation val="maxMin"/>
        </c:scaling>
        <c:axPos val="l"/>
        <c:tickLblPos val="nextTo"/>
        <c:txPr>
          <a:bodyPr/>
          <a:lstStyle/>
          <a:p>
            <a:pPr>
              <a:defRPr sz="1200"/>
            </a:pPr>
            <a:endParaRPr lang="en-US"/>
          </a:p>
        </c:txPr>
        <c:crossAx val="114976256"/>
        <c:crosses val="autoZero"/>
        <c:auto val="1"/>
        <c:lblAlgn val="ctr"/>
        <c:lblOffset val="100"/>
      </c:catAx>
      <c:valAx>
        <c:axId val="114976256"/>
        <c:scaling>
          <c:orientation val="minMax"/>
        </c:scaling>
        <c:delete val="1"/>
        <c:axPos val="t"/>
        <c:numFmt formatCode="0%" sourceLinked="1"/>
        <c:tickLblPos val="none"/>
        <c:crossAx val="114974720"/>
        <c:crosses val="autoZero"/>
        <c:crossBetween val="between"/>
      </c:valAx>
    </c:plotArea>
    <c:plotVisOnly val="1"/>
    <c:dispBlanksAs val="gap"/>
  </c:chart>
  <c:txPr>
    <a:bodyPr/>
    <a:lstStyle/>
    <a:p>
      <a:pPr>
        <a:defRPr sz="1800"/>
      </a:pPr>
      <a:endParaRPr lang="en-US"/>
    </a:p>
  </c:txPr>
  <c:externalData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AU"/>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829691853565132"/>
          <c:y val="1.7804852006751722E-4"/>
          <c:w val="0.64149779630021164"/>
          <c:h val="0.96184053895031463"/>
        </c:manualLayout>
      </c:layout>
      <c:barChart>
        <c:barDir val="bar"/>
        <c:grouping val="clustered"/>
        <c:ser>
          <c:idx val="0"/>
          <c:order val="0"/>
          <c:tx>
            <c:strRef>
              <c:f>Sheet1!$B$1</c:f>
              <c:strCache>
                <c:ptCount val="1"/>
                <c:pt idx="0">
                  <c:v>Australia’s fisheries are currently being managed well by the government?</c:v>
                </c:pt>
              </c:strCache>
            </c:strRef>
          </c:tx>
          <c:spPr>
            <a:solidFill>
              <a:srgbClr val="006666"/>
            </a:solidFill>
          </c:spPr>
          <c:dLbls>
            <c:numFmt formatCode="0%" sourceLinked="0"/>
            <c:showVal val="1"/>
          </c:dLbls>
          <c:cat>
            <c:strRef>
              <c:f>Sheet1!$A$2:$A$10</c:f>
              <c:strCache>
                <c:ptCount val="9"/>
                <c:pt idx="0">
                  <c:v>Conservation of marine ecosystems and biodiversity</c:v>
                </c:pt>
                <c:pt idx="1">
                  <c:v>Policing illegal/unregulated fishing practices</c:v>
                </c:pt>
                <c:pt idx="2">
                  <c:v>Ensuring the sustainable use of fisheries resources, ie by setting quotas</c:v>
                </c:pt>
                <c:pt idx="3">
                  <c:v>Developing fisheries regulations and policies</c:v>
                </c:pt>
                <c:pt idx="4">
                  <c:v>Balancing social, economic and environmental interests</c:v>
                </c:pt>
                <c:pt idx="5">
                  <c:v>Monitoring fish stocks</c:v>
                </c:pt>
                <c:pt idx="6">
                  <c:v>Monitoring compliance of commercial fishers (domestic and international)</c:v>
                </c:pt>
                <c:pt idx="7">
                  <c:v>Maximising the economic returns to the Australian community via the seafood trade</c:v>
                </c:pt>
                <c:pt idx="8">
                  <c:v>Monitoring compliance of recreational fishers</c:v>
                </c:pt>
              </c:strCache>
            </c:strRef>
          </c:cat>
          <c:val>
            <c:numRef>
              <c:f>Sheet1!$B$2:$B$10</c:f>
              <c:numCache>
                <c:formatCode>0%</c:formatCode>
                <c:ptCount val="9"/>
                <c:pt idx="0">
                  <c:v>0.25089814103153224</c:v>
                </c:pt>
                <c:pt idx="1">
                  <c:v>0.1562458339144413</c:v>
                </c:pt>
                <c:pt idx="2">
                  <c:v>0.13236751325272866</c:v>
                </c:pt>
                <c:pt idx="3">
                  <c:v>0.10849362232347347</c:v>
                </c:pt>
                <c:pt idx="4">
                  <c:v>9.7928689507206845E-2</c:v>
                </c:pt>
                <c:pt idx="5">
                  <c:v>9.1591405543191576E-2</c:v>
                </c:pt>
                <c:pt idx="6">
                  <c:v>7.6410145048999525E-2</c:v>
                </c:pt>
                <c:pt idx="7">
                  <c:v>5.103565611747693E-2</c:v>
                </c:pt>
                <c:pt idx="8">
                  <c:v>3.5028993260953094E-2</c:v>
                </c:pt>
              </c:numCache>
            </c:numRef>
          </c:val>
        </c:ser>
        <c:gapWidth val="30"/>
        <c:axId val="121286656"/>
        <c:axId val="121288192"/>
      </c:barChart>
      <c:catAx>
        <c:axId val="121286656"/>
        <c:scaling>
          <c:orientation val="maxMin"/>
        </c:scaling>
        <c:axPos val="l"/>
        <c:tickLblPos val="nextTo"/>
        <c:crossAx val="121288192"/>
        <c:crosses val="autoZero"/>
        <c:auto val="1"/>
        <c:lblAlgn val="ctr"/>
        <c:lblOffset val="100"/>
      </c:catAx>
      <c:valAx>
        <c:axId val="121288192"/>
        <c:scaling>
          <c:orientation val="minMax"/>
        </c:scaling>
        <c:delete val="1"/>
        <c:axPos val="t"/>
        <c:numFmt formatCode="0%" sourceLinked="1"/>
        <c:tickLblPos val="none"/>
        <c:crossAx val="121286656"/>
        <c:crosses val="autoZero"/>
        <c:crossBetween val="between"/>
      </c:valAx>
    </c:plotArea>
    <c:plotVisOnly val="1"/>
    <c:dispBlanksAs val="gap"/>
  </c:chart>
  <c:txPr>
    <a:bodyPr/>
    <a:lstStyle/>
    <a:p>
      <a:pPr>
        <a:defRPr sz="1200">
          <a:latin typeface="Calibri" panose="020F0502020204030204" pitchFamily="34" charset="0"/>
        </a:defRPr>
      </a:pPr>
      <a:endParaRPr lang="en-US"/>
    </a:p>
  </c:txPr>
  <c:externalData r:id="rId2"/>
</c:chartSpace>
</file>

<file path=ppt/charts/chart13.xml><?xml version="1.0" encoding="utf-8"?>
<c:chartSpace xmlns:c="http://schemas.openxmlformats.org/drawingml/2006/chart" xmlns:a="http://schemas.openxmlformats.org/drawingml/2006/main" xmlns:r="http://schemas.openxmlformats.org/officeDocument/2006/relationships">
  <c:lang val="en-AU"/>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829691853565132"/>
          <c:y val="1.7804852006751722E-4"/>
          <c:w val="0.64149779630021164"/>
          <c:h val="0.96184053895031463"/>
        </c:manualLayout>
      </c:layout>
      <c:barChart>
        <c:barDir val="bar"/>
        <c:grouping val="clustered"/>
        <c:ser>
          <c:idx val="0"/>
          <c:order val="0"/>
          <c:tx>
            <c:strRef>
              <c:f>Sheet1!$B$1</c:f>
              <c:strCache>
                <c:ptCount val="1"/>
                <c:pt idx="0">
                  <c:v>Credibility</c:v>
                </c:pt>
              </c:strCache>
            </c:strRef>
          </c:tx>
          <c:spPr>
            <a:solidFill>
              <a:srgbClr val="006666"/>
            </a:solidFill>
          </c:spPr>
          <c:dLbls>
            <c:numFmt formatCode="#,##0.0" sourceLinked="0"/>
            <c:txPr>
              <a:bodyPr/>
              <a:lstStyle/>
              <a:p>
                <a:pPr>
                  <a:defRPr sz="1200"/>
                </a:pPr>
                <a:endParaRPr lang="en-US"/>
              </a:p>
            </c:txPr>
            <c:showVal val="1"/>
          </c:dLbls>
          <c:cat>
            <c:strRef>
              <c:f>Sheet1!$A$2:$A$6</c:f>
              <c:strCache>
                <c:ptCount val="5"/>
                <c:pt idx="0">
                  <c:v>Scientists</c:v>
                </c:pt>
                <c:pt idx="1">
                  <c:v>Environmental groups, ie Greenpeace</c:v>
                </c:pt>
                <c:pt idx="2">
                  <c:v>Government</c:v>
                </c:pt>
                <c:pt idx="3">
                  <c:v>Recreational fishers</c:v>
                </c:pt>
                <c:pt idx="4">
                  <c:v>Commercial fishers</c:v>
                </c:pt>
              </c:strCache>
            </c:strRef>
          </c:cat>
          <c:val>
            <c:numRef>
              <c:f>Sheet1!$B$2:$B$6</c:f>
              <c:numCache>
                <c:formatCode>0.0</c:formatCode>
                <c:ptCount val="5"/>
                <c:pt idx="0">
                  <c:v>7.4197911547384683</c:v>
                </c:pt>
                <c:pt idx="1">
                  <c:v>6.2929360307071756</c:v>
                </c:pt>
                <c:pt idx="2">
                  <c:v>6.0687057327055243</c:v>
                </c:pt>
                <c:pt idx="3">
                  <c:v>6.062593636001492</c:v>
                </c:pt>
                <c:pt idx="4">
                  <c:v>6.0535203087152842</c:v>
                </c:pt>
              </c:numCache>
            </c:numRef>
          </c:val>
        </c:ser>
        <c:gapWidth val="30"/>
        <c:axId val="121280384"/>
        <c:axId val="121281920"/>
      </c:barChart>
      <c:catAx>
        <c:axId val="121280384"/>
        <c:scaling>
          <c:orientation val="maxMin"/>
        </c:scaling>
        <c:axPos val="l"/>
        <c:tickLblPos val="nextTo"/>
        <c:txPr>
          <a:bodyPr/>
          <a:lstStyle/>
          <a:p>
            <a:pPr>
              <a:defRPr sz="1200"/>
            </a:pPr>
            <a:endParaRPr lang="en-US"/>
          </a:p>
        </c:txPr>
        <c:crossAx val="121281920"/>
        <c:crosses val="autoZero"/>
        <c:auto val="1"/>
        <c:lblAlgn val="ctr"/>
        <c:lblOffset val="100"/>
      </c:catAx>
      <c:valAx>
        <c:axId val="121281920"/>
        <c:scaling>
          <c:orientation val="minMax"/>
        </c:scaling>
        <c:delete val="1"/>
        <c:axPos val="t"/>
        <c:numFmt formatCode="0.0" sourceLinked="1"/>
        <c:tickLblPos val="none"/>
        <c:crossAx val="121280384"/>
        <c:crosses val="autoZero"/>
        <c:crossBetween val="between"/>
      </c:valAx>
    </c:plotArea>
    <c:plotVisOnly val="1"/>
    <c:dispBlanksAs val="gap"/>
  </c:chart>
  <c:txPr>
    <a:bodyPr/>
    <a:lstStyle/>
    <a:p>
      <a:pPr>
        <a:defRPr sz="1800"/>
      </a:pPr>
      <a:endParaRPr lang="en-US"/>
    </a:p>
  </c:txPr>
  <c:externalData r:id="rId2"/>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AU"/>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390569721590588"/>
          <c:y val="1.7804852006751722E-4"/>
          <c:w val="0.42363309591896386"/>
          <c:h val="0.9835680440826311"/>
        </c:manualLayout>
      </c:layout>
      <c:barChart>
        <c:barDir val="bar"/>
        <c:grouping val="clustered"/>
        <c:ser>
          <c:idx val="0"/>
          <c:order val="0"/>
          <c:tx>
            <c:strRef>
              <c:f>Sheet1!$B$1</c:f>
              <c:strCache>
                <c:ptCount val="1"/>
                <c:pt idx="0">
                  <c:v>Australia’s fisheries are currently being managed well by the government?</c:v>
                </c:pt>
              </c:strCache>
            </c:strRef>
          </c:tx>
          <c:spPr>
            <a:solidFill>
              <a:srgbClr val="006666"/>
            </a:solidFill>
          </c:spPr>
          <c:dLbls>
            <c:numFmt formatCode="0%" sourceLinked="0"/>
            <c:showVal val="1"/>
          </c:dLbls>
          <c:cat>
            <c:strRef>
              <c:f>Sheet1!$A$2:$A$12</c:f>
              <c:strCache>
                <c:ptCount val="11"/>
                <c:pt idx="0">
                  <c:v>Sustainability/maintaining fish stocks</c:v>
                </c:pt>
                <c:pt idx="1">
                  <c:v>Overfishing/commercial fishing/foreign vessels/trawlers</c:v>
                </c:pt>
                <c:pt idx="2">
                  <c:v>Conservation of marine ecosystems &amp; biodiversity</c:v>
                </c:pt>
                <c:pt idx="3">
                  <c:v>Management/regulation/compliance/policing</c:v>
                </c:pt>
                <c:pt idx="4">
                  <c:v>Illegal/unregulated fishing/poaching</c:v>
                </c:pt>
                <c:pt idx="5">
                  <c:v>Polution/water quality</c:v>
                </c:pt>
                <c:pt idx="6">
                  <c:v>Buy Australian/importing foreign product/country of origin labelling/exporting local product</c:v>
                </c:pt>
                <c:pt idx="7">
                  <c:v>Balancing social, economic and environmental interests</c:v>
                </c:pt>
                <c:pt idx="8">
                  <c:v>No issue/none</c:v>
                </c:pt>
                <c:pt idx="9">
                  <c:v>Climate change/evironmental factors</c:v>
                </c:pt>
                <c:pt idx="10">
                  <c:v>Don't know/unsure</c:v>
                </c:pt>
              </c:strCache>
            </c:strRef>
          </c:cat>
          <c:val>
            <c:numRef>
              <c:f>Sheet1!$B$2:$B$12</c:f>
              <c:numCache>
                <c:formatCode>0%</c:formatCode>
                <c:ptCount val="11"/>
                <c:pt idx="0">
                  <c:v>0.32346109175377508</c:v>
                </c:pt>
                <c:pt idx="1">
                  <c:v>0.31126596980255583</c:v>
                </c:pt>
                <c:pt idx="2">
                  <c:v>7.7816492450638958E-2</c:v>
                </c:pt>
                <c:pt idx="3">
                  <c:v>7.6074332171893147E-2</c:v>
                </c:pt>
                <c:pt idx="4">
                  <c:v>6.271777003484337E-2</c:v>
                </c:pt>
                <c:pt idx="5">
                  <c:v>6.0394889663182363E-2</c:v>
                </c:pt>
                <c:pt idx="6">
                  <c:v>5.7491289198606375E-2</c:v>
                </c:pt>
                <c:pt idx="7">
                  <c:v>4.0069686411149823E-2</c:v>
                </c:pt>
                <c:pt idx="8">
                  <c:v>3.5423925667828156E-2</c:v>
                </c:pt>
                <c:pt idx="9">
                  <c:v>3.3101045296167246E-2</c:v>
                </c:pt>
                <c:pt idx="10">
                  <c:v>0.13124274099883856</c:v>
                </c:pt>
              </c:numCache>
            </c:numRef>
          </c:val>
        </c:ser>
        <c:gapWidth val="30"/>
        <c:axId val="121627008"/>
        <c:axId val="121628544"/>
      </c:barChart>
      <c:catAx>
        <c:axId val="121627008"/>
        <c:scaling>
          <c:orientation val="maxMin"/>
        </c:scaling>
        <c:axPos val="l"/>
        <c:tickLblPos val="nextTo"/>
        <c:txPr>
          <a:bodyPr/>
          <a:lstStyle/>
          <a:p>
            <a:pPr>
              <a:defRPr sz="1000"/>
            </a:pPr>
            <a:endParaRPr lang="en-US"/>
          </a:p>
        </c:txPr>
        <c:crossAx val="121628544"/>
        <c:crosses val="autoZero"/>
        <c:auto val="1"/>
        <c:lblAlgn val="ctr"/>
        <c:lblOffset val="100"/>
      </c:catAx>
      <c:valAx>
        <c:axId val="121628544"/>
        <c:scaling>
          <c:orientation val="minMax"/>
        </c:scaling>
        <c:delete val="1"/>
        <c:axPos val="t"/>
        <c:numFmt formatCode="0%" sourceLinked="1"/>
        <c:tickLblPos val="none"/>
        <c:crossAx val="121627008"/>
        <c:crosses val="autoZero"/>
        <c:crossBetween val="between"/>
      </c:valAx>
    </c:plotArea>
    <c:plotVisOnly val="1"/>
    <c:dispBlanksAs val="gap"/>
  </c:chart>
  <c:txPr>
    <a:bodyPr/>
    <a:lstStyle/>
    <a:p>
      <a:pPr>
        <a:defRPr sz="1200">
          <a:latin typeface="Calibri" panose="020F0502020204030204" pitchFamily="34" charset="0"/>
        </a:defRPr>
      </a:pPr>
      <a:endParaRPr lang="en-US"/>
    </a:p>
  </c:txPr>
  <c:externalData r:id="rId2"/>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AU"/>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060650126122221"/>
          <c:y val="7.3907480314960722E-3"/>
          <c:w val="0.81321542643936562"/>
          <c:h val="0.8500419706080814"/>
        </c:manualLayout>
      </c:layout>
      <c:barChart>
        <c:barDir val="col"/>
        <c:grouping val="clustered"/>
        <c:ser>
          <c:idx val="0"/>
          <c:order val="0"/>
          <c:tx>
            <c:strRef>
              <c:f>Sheet1!$B$1</c:f>
              <c:strCache>
                <c:ptCount val="1"/>
                <c:pt idx="0">
                  <c:v>Australia’s fisheries are currently being managed well by the government?</c:v>
                </c:pt>
              </c:strCache>
            </c:strRef>
          </c:tx>
          <c:spPr>
            <a:solidFill>
              <a:srgbClr val="006666"/>
            </a:solidFill>
          </c:spPr>
          <c:dLbls>
            <c:numFmt formatCode="#,##0.0" sourceLinked="0"/>
            <c:txPr>
              <a:bodyPr/>
              <a:lstStyle/>
              <a:p>
                <a:pPr>
                  <a:defRPr sz="1200"/>
                </a:pPr>
                <a:endParaRPr lang="en-US"/>
              </a:p>
            </c:txPr>
            <c:showVal val="1"/>
          </c:dLbls>
          <c:cat>
            <c:strRef>
              <c:f>Sheet1!$A$2:$A$8</c:f>
              <c:strCache>
                <c:ptCount val="7"/>
                <c:pt idx="0">
                  <c:v>Non-consumer</c:v>
                </c:pt>
                <c:pt idx="1">
                  <c:v>Seafood consumer</c:v>
                </c:pt>
                <c:pt idx="2">
                  <c:v>Non-fisher</c:v>
                </c:pt>
                <c:pt idx="3">
                  <c:v>Fisher</c:v>
                </c:pt>
                <c:pt idx="4">
                  <c:v>Rural</c:v>
                </c:pt>
                <c:pt idx="5">
                  <c:v>Metro</c:v>
                </c:pt>
                <c:pt idx="6">
                  <c:v>TOTAL</c:v>
                </c:pt>
              </c:strCache>
            </c:strRef>
          </c:cat>
          <c:val>
            <c:numRef>
              <c:f>Sheet1!$B$2:$B$8</c:f>
              <c:numCache>
                <c:formatCode>0.0</c:formatCode>
                <c:ptCount val="7"/>
                <c:pt idx="0">
                  <c:v>5.5798508149606993</c:v>
                </c:pt>
                <c:pt idx="1">
                  <c:v>6.0030244058042994</c:v>
                </c:pt>
                <c:pt idx="2">
                  <c:v>5.5474853687127084</c:v>
                </c:pt>
                <c:pt idx="3">
                  <c:v>6.1442355061322491</c:v>
                </c:pt>
                <c:pt idx="4">
                  <c:v>5.6798078749281222</c:v>
                </c:pt>
                <c:pt idx="5">
                  <c:v>5.8652820598618067</c:v>
                </c:pt>
                <c:pt idx="6">
                  <c:v>5.8034094769888895</c:v>
                </c:pt>
              </c:numCache>
            </c:numRef>
          </c:val>
        </c:ser>
        <c:gapWidth val="70"/>
        <c:axId val="121768576"/>
        <c:axId val="121774464"/>
      </c:barChart>
      <c:catAx>
        <c:axId val="121768576"/>
        <c:scaling>
          <c:orientation val="maxMin"/>
        </c:scaling>
        <c:axPos val="b"/>
        <c:tickLblPos val="nextTo"/>
        <c:txPr>
          <a:bodyPr/>
          <a:lstStyle/>
          <a:p>
            <a:pPr>
              <a:defRPr sz="1200"/>
            </a:pPr>
            <a:endParaRPr lang="en-US"/>
          </a:p>
        </c:txPr>
        <c:crossAx val="121774464"/>
        <c:crosses val="autoZero"/>
        <c:auto val="1"/>
        <c:lblAlgn val="ctr"/>
        <c:lblOffset val="100"/>
      </c:catAx>
      <c:valAx>
        <c:axId val="121774464"/>
        <c:scaling>
          <c:orientation val="minMax"/>
          <c:max val="8"/>
          <c:min val="0"/>
        </c:scaling>
        <c:delete val="1"/>
        <c:axPos val="r"/>
        <c:numFmt formatCode="0.0" sourceLinked="1"/>
        <c:tickLblPos val="none"/>
        <c:crossAx val="121768576"/>
        <c:crosses val="autoZero"/>
        <c:crossBetween val="between"/>
        <c:majorUnit val="2"/>
      </c:valAx>
    </c:plotArea>
    <c:legend>
      <c:legendPos val="l"/>
      <c:layout>
        <c:manualLayout>
          <c:xMode val="edge"/>
          <c:yMode val="edge"/>
          <c:x val="8.9591807029124042E-3"/>
          <c:y val="0.28540609828959868"/>
          <c:w val="0.15598686080889895"/>
          <c:h val="0.40754937083843534"/>
        </c:manualLayout>
      </c:layout>
      <c:txPr>
        <a:bodyPr/>
        <a:lstStyle/>
        <a:p>
          <a:pPr>
            <a:defRPr sz="1200"/>
          </a:pPr>
          <a:endParaRPr lang="en-US"/>
        </a:p>
      </c:txPr>
    </c:legend>
    <c:plotVisOnly val="1"/>
    <c:dispBlanksAs val="gap"/>
  </c:chart>
  <c:txPr>
    <a:bodyPr/>
    <a:lstStyle/>
    <a:p>
      <a:pPr>
        <a:defRPr sz="1800"/>
      </a:pPr>
      <a:endParaRPr lang="en-US"/>
    </a:p>
  </c:txPr>
  <c:externalData r:id="rId2"/>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AU"/>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954569193916004"/>
          <c:y val="1.7804852006751722E-4"/>
          <c:w val="0.50024902289670303"/>
          <c:h val="0.96184053895031463"/>
        </c:manualLayout>
      </c:layout>
      <c:barChart>
        <c:barDir val="bar"/>
        <c:grouping val="clustered"/>
        <c:ser>
          <c:idx val="0"/>
          <c:order val="0"/>
          <c:tx>
            <c:strRef>
              <c:f>Sheet1!$B$1</c:f>
              <c:strCache>
                <c:ptCount val="1"/>
                <c:pt idx="0">
                  <c:v>Credibility</c:v>
                </c:pt>
              </c:strCache>
            </c:strRef>
          </c:tx>
          <c:spPr>
            <a:solidFill>
              <a:srgbClr val="006666"/>
            </a:solidFill>
          </c:spPr>
          <c:dLbls>
            <c:numFmt formatCode="#,##0.0" sourceLinked="0"/>
            <c:txPr>
              <a:bodyPr/>
              <a:lstStyle/>
              <a:p>
                <a:pPr>
                  <a:defRPr sz="1200"/>
                </a:pPr>
                <a:endParaRPr lang="en-US"/>
              </a:p>
            </c:txPr>
            <c:showVal val="1"/>
          </c:dLbls>
          <c:cat>
            <c:strRef>
              <c:f>Sheet1!$A$2:$A$13</c:f>
              <c:strCache>
                <c:ptCount val="12"/>
                <c:pt idx="0">
                  <c:v>How we manage fisheries now determines how healthy our oceans will be in the future</c:v>
                </c:pt>
                <c:pt idx="1">
                  <c:v>Government should regulate specific actions to limit the capture of non-target species</c:v>
                </c:pt>
                <c:pt idx="2">
                  <c:v>Ensure balance between people who fish for recreation and fish commercially</c:v>
                </c:pt>
                <c:pt idx="3">
                  <c:v>There’s too much illegal fishing in Australian waters</c:v>
                </c:pt>
                <c:pt idx="4">
                  <c:v>Set and manage a quota system that limits how much fish can be taken each year</c:v>
                </c:pt>
                <c:pt idx="5">
                  <c:v>Decades of mismanagement has taught us the importance of being conservative</c:v>
                </c:pt>
                <c:pt idx="6">
                  <c:v>Australia has stronger fisheries regulations than elsewhere</c:v>
                </c:pt>
                <c:pt idx="7">
                  <c:v>Australia’s approach to fisheries management is based on scientific evidence</c:v>
                </c:pt>
                <c:pt idx="8">
                  <c:v>Australia’s management approach ensures any risks to the environment are at an acceptable level</c:v>
                </c:pt>
                <c:pt idx="9">
                  <c:v>Australia uses a risk based approach to minimise bycatch</c:v>
                </c:pt>
                <c:pt idx="10">
                  <c:v>Fisheries are being managed well in Australia</c:v>
                </c:pt>
                <c:pt idx="11">
                  <c:v>Government has good control over what happens with our fisheries</c:v>
                </c:pt>
              </c:strCache>
            </c:strRef>
          </c:cat>
          <c:val>
            <c:numRef>
              <c:f>Sheet1!$B$2:$B$13</c:f>
              <c:numCache>
                <c:formatCode>0.0</c:formatCode>
                <c:ptCount val="12"/>
                <c:pt idx="0">
                  <c:v>8.2076259794043143</c:v>
                </c:pt>
                <c:pt idx="1">
                  <c:v>7.6819772271480407</c:v>
                </c:pt>
                <c:pt idx="2">
                  <c:v>7.5842388250968291</c:v>
                </c:pt>
                <c:pt idx="3">
                  <c:v>7.494287709173868</c:v>
                </c:pt>
                <c:pt idx="4">
                  <c:v>7.4391583609193814</c:v>
                </c:pt>
                <c:pt idx="5">
                  <c:v>7.293548567865284</c:v>
                </c:pt>
                <c:pt idx="6">
                  <c:v>6.4749818330135867</c:v>
                </c:pt>
                <c:pt idx="7">
                  <c:v>6.4364691764506139</c:v>
                </c:pt>
                <c:pt idx="8">
                  <c:v>6.2824364543287086</c:v>
                </c:pt>
                <c:pt idx="9">
                  <c:v>6.2685602208548525</c:v>
                </c:pt>
                <c:pt idx="10">
                  <c:v>6.0467659699521299</c:v>
                </c:pt>
                <c:pt idx="11">
                  <c:v>5.7933859368233955</c:v>
                </c:pt>
              </c:numCache>
            </c:numRef>
          </c:val>
        </c:ser>
        <c:gapWidth val="30"/>
        <c:axId val="121824384"/>
        <c:axId val="121825920"/>
      </c:barChart>
      <c:catAx>
        <c:axId val="121824384"/>
        <c:scaling>
          <c:orientation val="maxMin"/>
        </c:scaling>
        <c:axPos val="l"/>
        <c:tickLblPos val="nextTo"/>
        <c:txPr>
          <a:bodyPr/>
          <a:lstStyle/>
          <a:p>
            <a:pPr>
              <a:defRPr sz="1200"/>
            </a:pPr>
            <a:endParaRPr lang="en-US"/>
          </a:p>
        </c:txPr>
        <c:crossAx val="121825920"/>
        <c:crosses val="autoZero"/>
        <c:auto val="1"/>
        <c:lblAlgn val="ctr"/>
        <c:lblOffset val="100"/>
      </c:catAx>
      <c:valAx>
        <c:axId val="121825920"/>
        <c:scaling>
          <c:orientation val="minMax"/>
        </c:scaling>
        <c:delete val="1"/>
        <c:axPos val="t"/>
        <c:numFmt formatCode="0.0" sourceLinked="1"/>
        <c:tickLblPos val="none"/>
        <c:crossAx val="121824384"/>
        <c:crosses val="autoZero"/>
        <c:crossBetween val="between"/>
      </c:valAx>
    </c:plotArea>
    <c:plotVisOnly val="1"/>
    <c:dispBlanksAs val="gap"/>
  </c:chart>
  <c:txPr>
    <a:bodyPr/>
    <a:lstStyle/>
    <a:p>
      <a:pPr>
        <a:defRPr sz="1800"/>
      </a:pPr>
      <a:endParaRPr lang="en-US"/>
    </a:p>
  </c:txPr>
  <c:externalData r:id="rId2"/>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AU"/>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954569193916004"/>
          <c:y val="1.7804852006751722E-4"/>
          <c:w val="0.50024902289670303"/>
          <c:h val="0.96184053895031463"/>
        </c:manualLayout>
      </c:layout>
      <c:barChart>
        <c:barDir val="bar"/>
        <c:grouping val="clustered"/>
        <c:ser>
          <c:idx val="0"/>
          <c:order val="0"/>
          <c:tx>
            <c:strRef>
              <c:f>Sheet1!$B$1</c:f>
              <c:strCache>
                <c:ptCount val="1"/>
                <c:pt idx="0">
                  <c:v>Credibility</c:v>
                </c:pt>
              </c:strCache>
            </c:strRef>
          </c:tx>
          <c:spPr>
            <a:solidFill>
              <a:srgbClr val="006666"/>
            </a:solidFill>
          </c:spPr>
          <c:dLbls>
            <c:numFmt formatCode="#,##0.0" sourceLinked="0"/>
            <c:txPr>
              <a:bodyPr/>
              <a:lstStyle/>
              <a:p>
                <a:pPr>
                  <a:defRPr sz="1200"/>
                </a:pPr>
                <a:endParaRPr lang="en-US"/>
              </a:p>
            </c:txPr>
            <c:showVal val="1"/>
          </c:dLbls>
          <c:cat>
            <c:strRef>
              <c:f>Sheet1!$A$2:$A$5</c:f>
              <c:strCache>
                <c:ptCount val="4"/>
                <c:pt idx="0">
                  <c:v>Commercial fishers should be prosecuted if they do not comply with strict regulations</c:v>
                </c:pt>
                <c:pt idx="1">
                  <c:v>Australia should comply with worlds best practice standards</c:v>
                </c:pt>
                <c:pt idx="2">
                  <c:v>Officers should regularly board commercial fishing boats to monitor operations</c:v>
                </c:pt>
                <c:pt idx="3">
                  <c:v>Cameras should be installed on board commercial fishing boats to remotely monitor compliance</c:v>
                </c:pt>
              </c:strCache>
            </c:strRef>
          </c:cat>
          <c:val>
            <c:numRef>
              <c:f>Sheet1!$B$2:$B$5</c:f>
              <c:numCache>
                <c:formatCode>0.0</c:formatCode>
                <c:ptCount val="4"/>
                <c:pt idx="0">
                  <c:v>8.3509521175216275</c:v>
                </c:pt>
                <c:pt idx="1">
                  <c:v>8.115991171076697</c:v>
                </c:pt>
                <c:pt idx="2">
                  <c:v>7.9883324438232366</c:v>
                </c:pt>
                <c:pt idx="3">
                  <c:v>7.2738434941440504</c:v>
                </c:pt>
              </c:numCache>
            </c:numRef>
          </c:val>
        </c:ser>
        <c:gapWidth val="30"/>
        <c:axId val="121966976"/>
        <c:axId val="121968512"/>
      </c:barChart>
      <c:catAx>
        <c:axId val="121966976"/>
        <c:scaling>
          <c:orientation val="maxMin"/>
        </c:scaling>
        <c:axPos val="l"/>
        <c:tickLblPos val="nextTo"/>
        <c:txPr>
          <a:bodyPr/>
          <a:lstStyle/>
          <a:p>
            <a:pPr>
              <a:defRPr sz="1200"/>
            </a:pPr>
            <a:endParaRPr lang="en-US"/>
          </a:p>
        </c:txPr>
        <c:crossAx val="121968512"/>
        <c:crosses val="autoZero"/>
        <c:auto val="1"/>
        <c:lblAlgn val="ctr"/>
        <c:lblOffset val="100"/>
      </c:catAx>
      <c:valAx>
        <c:axId val="121968512"/>
        <c:scaling>
          <c:orientation val="minMax"/>
        </c:scaling>
        <c:delete val="1"/>
        <c:axPos val="t"/>
        <c:numFmt formatCode="0.0" sourceLinked="1"/>
        <c:tickLblPos val="none"/>
        <c:crossAx val="121966976"/>
        <c:crosses val="autoZero"/>
        <c:crossBetween val="between"/>
      </c:valAx>
    </c:plotArea>
    <c:plotVisOnly val="1"/>
    <c:dispBlanksAs val="gap"/>
  </c:chart>
  <c:txPr>
    <a:bodyPr/>
    <a:lstStyle/>
    <a:p>
      <a:pPr>
        <a:defRPr sz="1800"/>
      </a:pPr>
      <a:endParaRPr lang="en-US"/>
    </a:p>
  </c:txPr>
  <c:externalData r:id="rId2"/>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AU"/>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954569193916004"/>
          <c:y val="1.7804852006751722E-4"/>
          <c:w val="0.50024902289670303"/>
          <c:h val="0.96184053895031463"/>
        </c:manualLayout>
      </c:layout>
      <c:barChart>
        <c:barDir val="bar"/>
        <c:grouping val="clustered"/>
        <c:ser>
          <c:idx val="0"/>
          <c:order val="0"/>
          <c:tx>
            <c:strRef>
              <c:f>Sheet1!$B$1</c:f>
              <c:strCache>
                <c:ptCount val="1"/>
                <c:pt idx="0">
                  <c:v>Credibility</c:v>
                </c:pt>
              </c:strCache>
            </c:strRef>
          </c:tx>
          <c:spPr>
            <a:solidFill>
              <a:srgbClr val="006666"/>
            </a:solidFill>
          </c:spPr>
          <c:dLbls>
            <c:numFmt formatCode="#,##0.0" sourceLinked="0"/>
            <c:txPr>
              <a:bodyPr/>
              <a:lstStyle/>
              <a:p>
                <a:pPr>
                  <a:defRPr sz="1200"/>
                </a:pPr>
                <a:endParaRPr lang="en-US"/>
              </a:p>
            </c:txPr>
            <c:showVal val="1"/>
          </c:dLbls>
          <c:cat>
            <c:strRef>
              <c:f>Sheet1!$A$2:$A$8</c:f>
              <c:strCache>
                <c:ptCount val="7"/>
                <c:pt idx="0">
                  <c:v>If we manage a renewable resource properly today, then we continue to have that resource in the future</c:v>
                </c:pt>
                <c:pt idx="1">
                  <c:v>Australia is one of the few places in the world with a diverse marine ecosystem and we need to look after it</c:v>
                </c:pt>
                <c:pt idx="2">
                  <c:v>The government should be doing more to ensure the fishing industry is sustainable</c:v>
                </c:pt>
                <c:pt idx="3">
                  <c:v>Industry knows that looking after the resources today will mean they have jobs and an industry tomorrow</c:v>
                </c:pt>
                <c:pt idx="4">
                  <c:v>Australia’s approach to fisheries management is based on scientific evidence</c:v>
                </c:pt>
                <c:pt idx="5">
                  <c:v>The Australian fishing industry is sustainable</c:v>
                </c:pt>
                <c:pt idx="6">
                  <c:v>Australia’s management approach ensures any risks to the environment are at an acceptable level</c:v>
                </c:pt>
              </c:strCache>
            </c:strRef>
          </c:cat>
          <c:val>
            <c:numRef>
              <c:f>Sheet1!$B$2:$B$8</c:f>
              <c:numCache>
                <c:formatCode>0.0</c:formatCode>
                <c:ptCount val="7"/>
                <c:pt idx="0">
                  <c:v>8.1448462455559323</c:v>
                </c:pt>
                <c:pt idx="1">
                  <c:v>8.0647128199331028</c:v>
                </c:pt>
                <c:pt idx="2">
                  <c:v>7.7498979859416828</c:v>
                </c:pt>
                <c:pt idx="3">
                  <c:v>7.3215204265843621</c:v>
                </c:pt>
                <c:pt idx="4">
                  <c:v>6.4364691764506139</c:v>
                </c:pt>
                <c:pt idx="5">
                  <c:v>6.387160069949755</c:v>
                </c:pt>
                <c:pt idx="6">
                  <c:v>6.2824364543287086</c:v>
                </c:pt>
              </c:numCache>
            </c:numRef>
          </c:val>
        </c:ser>
        <c:gapWidth val="30"/>
        <c:axId val="122013568"/>
        <c:axId val="122015104"/>
      </c:barChart>
      <c:catAx>
        <c:axId val="122013568"/>
        <c:scaling>
          <c:orientation val="maxMin"/>
        </c:scaling>
        <c:axPos val="l"/>
        <c:tickLblPos val="nextTo"/>
        <c:txPr>
          <a:bodyPr/>
          <a:lstStyle/>
          <a:p>
            <a:pPr>
              <a:defRPr sz="1200"/>
            </a:pPr>
            <a:endParaRPr lang="en-US"/>
          </a:p>
        </c:txPr>
        <c:crossAx val="122015104"/>
        <c:crosses val="autoZero"/>
        <c:auto val="1"/>
        <c:lblAlgn val="ctr"/>
        <c:lblOffset val="100"/>
      </c:catAx>
      <c:valAx>
        <c:axId val="122015104"/>
        <c:scaling>
          <c:orientation val="minMax"/>
        </c:scaling>
        <c:delete val="1"/>
        <c:axPos val="t"/>
        <c:numFmt formatCode="0.0" sourceLinked="1"/>
        <c:tickLblPos val="none"/>
        <c:crossAx val="122013568"/>
        <c:crosses val="autoZero"/>
        <c:crossBetween val="between"/>
      </c:valAx>
    </c:plotArea>
    <c:plotVisOnly val="1"/>
    <c:dispBlanksAs val="gap"/>
  </c:chart>
  <c:txPr>
    <a:bodyPr/>
    <a:lstStyle/>
    <a:p>
      <a:pPr>
        <a:defRPr sz="1800"/>
      </a:pPr>
      <a:endParaRPr lang="en-US"/>
    </a:p>
  </c:txPr>
  <c:externalData r:id="rId2"/>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AU"/>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954569193916004"/>
          <c:y val="1.7804852006751722E-4"/>
          <c:w val="0.50024902289670303"/>
          <c:h val="0.96184053895031463"/>
        </c:manualLayout>
      </c:layout>
      <c:barChart>
        <c:barDir val="bar"/>
        <c:grouping val="clustered"/>
        <c:ser>
          <c:idx val="0"/>
          <c:order val="0"/>
          <c:tx>
            <c:strRef>
              <c:f>Sheet1!$B$1</c:f>
              <c:strCache>
                <c:ptCount val="1"/>
                <c:pt idx="0">
                  <c:v>Credibility</c:v>
                </c:pt>
              </c:strCache>
            </c:strRef>
          </c:tx>
          <c:spPr>
            <a:solidFill>
              <a:srgbClr val="006666"/>
            </a:solidFill>
          </c:spPr>
          <c:dLbls>
            <c:numFmt formatCode="#,##0.0" sourceLinked="0"/>
            <c:txPr>
              <a:bodyPr/>
              <a:lstStyle/>
              <a:p>
                <a:pPr>
                  <a:defRPr sz="1200"/>
                </a:pPr>
                <a:endParaRPr lang="en-US"/>
              </a:p>
            </c:txPr>
            <c:showVal val="1"/>
          </c:dLbls>
          <c:cat>
            <c:strRef>
              <c:f>Sheet1!$A$2:$A$4</c:f>
              <c:strCache>
                <c:ptCount val="3"/>
                <c:pt idx="0">
                  <c:v>The fishing industry is important to the Australian economy</c:v>
                </c:pt>
                <c:pt idx="1">
                  <c:v>Recreational fishing is an important part of Australian culture</c:v>
                </c:pt>
                <c:pt idx="2">
                  <c:v>There’s too much illegal fishing in Australian waters</c:v>
                </c:pt>
              </c:strCache>
            </c:strRef>
          </c:cat>
          <c:val>
            <c:numRef>
              <c:f>Sheet1!$B$2:$B$4</c:f>
              <c:numCache>
                <c:formatCode>0.0</c:formatCode>
                <c:ptCount val="3"/>
                <c:pt idx="0">
                  <c:v>7.7309159391609743</c:v>
                </c:pt>
                <c:pt idx="1">
                  <c:v>7.5474047000785305</c:v>
                </c:pt>
                <c:pt idx="2">
                  <c:v>7.494287709173868</c:v>
                </c:pt>
              </c:numCache>
            </c:numRef>
          </c:val>
        </c:ser>
        <c:gapWidth val="30"/>
        <c:axId val="122110336"/>
        <c:axId val="122111872"/>
      </c:barChart>
      <c:catAx>
        <c:axId val="122110336"/>
        <c:scaling>
          <c:orientation val="maxMin"/>
        </c:scaling>
        <c:axPos val="l"/>
        <c:tickLblPos val="nextTo"/>
        <c:txPr>
          <a:bodyPr/>
          <a:lstStyle/>
          <a:p>
            <a:pPr>
              <a:defRPr sz="1200"/>
            </a:pPr>
            <a:endParaRPr lang="en-US"/>
          </a:p>
        </c:txPr>
        <c:crossAx val="122111872"/>
        <c:crosses val="autoZero"/>
        <c:auto val="1"/>
        <c:lblAlgn val="ctr"/>
        <c:lblOffset val="100"/>
      </c:catAx>
      <c:valAx>
        <c:axId val="122111872"/>
        <c:scaling>
          <c:orientation val="minMax"/>
        </c:scaling>
        <c:delete val="1"/>
        <c:axPos val="t"/>
        <c:numFmt formatCode="0.0" sourceLinked="1"/>
        <c:tickLblPos val="none"/>
        <c:crossAx val="122110336"/>
        <c:crosses val="autoZero"/>
        <c:crossBetween val="between"/>
      </c:valAx>
    </c:plotArea>
    <c:plotVisOnly val="1"/>
    <c:dispBlanksAs val="gap"/>
  </c:chart>
  <c:txPr>
    <a:bodyPr/>
    <a:lstStyle/>
    <a:p>
      <a:pPr>
        <a:defRPr sz="1800"/>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AU"/>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7763188866348691"/>
          <c:y val="1.7804852006751722E-4"/>
          <c:w val="0.35090700535034786"/>
          <c:h val="0.96184053895031463"/>
        </c:manualLayout>
      </c:layout>
      <c:barChart>
        <c:barDir val="bar"/>
        <c:grouping val="clustered"/>
        <c:ser>
          <c:idx val="0"/>
          <c:order val="0"/>
          <c:tx>
            <c:strRef>
              <c:f>Sheet1!$B$1</c:f>
              <c:strCache>
                <c:ptCount val="1"/>
                <c:pt idx="0">
                  <c:v>Household situation</c:v>
                </c:pt>
              </c:strCache>
            </c:strRef>
          </c:tx>
          <c:spPr>
            <a:solidFill>
              <a:srgbClr val="006666"/>
            </a:solidFill>
          </c:spPr>
          <c:dLbls>
            <c:numFmt formatCode="0%" sourceLinked="0"/>
            <c:txPr>
              <a:bodyPr/>
              <a:lstStyle/>
              <a:p>
                <a:pPr>
                  <a:defRPr sz="1200"/>
                </a:pPr>
                <a:endParaRPr lang="en-US"/>
              </a:p>
            </c:txPr>
            <c:showVal val="1"/>
          </c:dLbls>
          <c:cat>
            <c:strRef>
              <c:f>Sheet1!$A$2:$A$11</c:f>
              <c:strCache>
                <c:ptCount val="10"/>
                <c:pt idx="0">
                  <c:v>Single</c:v>
                </c:pt>
                <c:pt idx="1">
                  <c:v>Married/ partnered with no children</c:v>
                </c:pt>
                <c:pt idx="2">
                  <c:v>Married/ partnered with children 13 years old or younger living at home</c:v>
                </c:pt>
                <c:pt idx="3">
                  <c:v>Single parent with children 13 years old or younger living at home</c:v>
                </c:pt>
                <c:pt idx="4">
                  <c:v>Married/ partnered with children over 13 years of age living at home</c:v>
                </c:pt>
                <c:pt idx="5">
                  <c:v>Single parent with children over 13 years of age living at home</c:v>
                </c:pt>
                <c:pt idx="6">
                  <c:v>Married/ partnered/ single with children who have left home</c:v>
                </c:pt>
                <c:pt idx="7">
                  <c:v>Widowed</c:v>
                </c:pt>
                <c:pt idx="8">
                  <c:v>Other (please specify)</c:v>
                </c:pt>
                <c:pt idx="9">
                  <c:v>Prefer not to say</c:v>
                </c:pt>
              </c:strCache>
            </c:strRef>
          </c:cat>
          <c:val>
            <c:numRef>
              <c:f>Sheet1!$B$2:$B$11</c:f>
              <c:numCache>
                <c:formatCode>0%</c:formatCode>
                <c:ptCount val="10"/>
                <c:pt idx="0">
                  <c:v>0.2410262749336804</c:v>
                </c:pt>
                <c:pt idx="1">
                  <c:v>0.17365305471284098</c:v>
                </c:pt>
                <c:pt idx="2">
                  <c:v>0.17130174250390381</c:v>
                </c:pt>
                <c:pt idx="3">
                  <c:v>2.4322842687773141E-2</c:v>
                </c:pt>
                <c:pt idx="4">
                  <c:v>9.9459321188449218E-2</c:v>
                </c:pt>
                <c:pt idx="5">
                  <c:v>2.4236634797989848E-2</c:v>
                </c:pt>
                <c:pt idx="6">
                  <c:v>0.20673336929306749</c:v>
                </c:pt>
                <c:pt idx="7">
                  <c:v>2.8876138431950082E-2</c:v>
                </c:pt>
                <c:pt idx="8">
                  <c:v>2.161494340395426E-2</c:v>
                </c:pt>
                <c:pt idx="9">
                  <c:v>8.7756780463946367E-3</c:v>
                </c:pt>
              </c:numCache>
            </c:numRef>
          </c:val>
        </c:ser>
        <c:gapWidth val="30"/>
        <c:axId val="90059904"/>
        <c:axId val="90061440"/>
      </c:barChart>
      <c:catAx>
        <c:axId val="90059904"/>
        <c:scaling>
          <c:orientation val="maxMin"/>
        </c:scaling>
        <c:axPos val="l"/>
        <c:tickLblPos val="nextTo"/>
        <c:txPr>
          <a:bodyPr/>
          <a:lstStyle/>
          <a:p>
            <a:pPr>
              <a:defRPr sz="1100"/>
            </a:pPr>
            <a:endParaRPr lang="en-US"/>
          </a:p>
        </c:txPr>
        <c:crossAx val="90061440"/>
        <c:crosses val="autoZero"/>
        <c:auto val="1"/>
        <c:lblAlgn val="ctr"/>
        <c:lblOffset val="100"/>
      </c:catAx>
      <c:valAx>
        <c:axId val="90061440"/>
        <c:scaling>
          <c:orientation val="minMax"/>
        </c:scaling>
        <c:delete val="1"/>
        <c:axPos val="t"/>
        <c:numFmt formatCode="0%" sourceLinked="1"/>
        <c:tickLblPos val="none"/>
        <c:crossAx val="90059904"/>
        <c:crosses val="autoZero"/>
        <c:crossBetween val="between"/>
      </c:valAx>
    </c:plotArea>
    <c:plotVisOnly val="1"/>
    <c:dispBlanksAs val="gap"/>
  </c:chart>
  <c:txPr>
    <a:bodyPr/>
    <a:lstStyle/>
    <a:p>
      <a:pPr>
        <a:defRPr sz="1800"/>
      </a:pPr>
      <a:endParaRPr lang="en-US"/>
    </a:p>
  </c:txPr>
  <c:externalData r:id="rId2"/>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AU"/>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860315154453733"/>
          <c:y val="1.7804852006751722E-4"/>
          <c:w val="0.56119163870485034"/>
          <c:h val="0.98084855076350164"/>
        </c:manualLayout>
      </c:layout>
      <c:barChart>
        <c:barDir val="bar"/>
        <c:grouping val="clustered"/>
        <c:ser>
          <c:idx val="0"/>
          <c:order val="0"/>
          <c:tx>
            <c:strRef>
              <c:f>Sheet1!$B$1</c:f>
              <c:strCache>
                <c:ptCount val="1"/>
                <c:pt idx="0">
                  <c:v>Information sources</c:v>
                </c:pt>
              </c:strCache>
            </c:strRef>
          </c:tx>
          <c:spPr>
            <a:solidFill>
              <a:srgbClr val="006666"/>
            </a:solidFill>
          </c:spPr>
          <c:dLbls>
            <c:numFmt formatCode="0%" sourceLinked="0"/>
            <c:showVal val="1"/>
          </c:dLbls>
          <c:cat>
            <c:strRef>
              <c:f>Sheet1!$A$2:$A$11</c:f>
              <c:strCache>
                <c:ptCount val="10"/>
                <c:pt idx="0">
                  <c:v>Internet</c:v>
                </c:pt>
                <c:pt idx="1">
                  <c:v>TV</c:v>
                </c:pt>
                <c:pt idx="2">
                  <c:v>Friends and Family</c:v>
                </c:pt>
                <c:pt idx="3">
                  <c:v>Newspapers/ Magazines</c:v>
                </c:pt>
                <c:pt idx="4">
                  <c:v>Radio</c:v>
                </c:pt>
                <c:pt idx="5">
                  <c:v>Social Media</c:v>
                </c:pt>
                <c:pt idx="6">
                  <c:v>Colleagues</c:v>
                </c:pt>
                <c:pt idx="7">
                  <c:v>From local community groups</c:v>
                </c:pt>
                <c:pt idx="8">
                  <c:v>e-Newsletter</c:v>
                </c:pt>
                <c:pt idx="9">
                  <c:v>Other</c:v>
                </c:pt>
              </c:strCache>
            </c:strRef>
          </c:cat>
          <c:val>
            <c:numRef>
              <c:f>Sheet1!$B$2:$B$11</c:f>
              <c:numCache>
                <c:formatCode>0%</c:formatCode>
                <c:ptCount val="10"/>
                <c:pt idx="0">
                  <c:v>0.73373340162756062</c:v>
                </c:pt>
                <c:pt idx="1">
                  <c:v>0.69151530450496757</c:v>
                </c:pt>
                <c:pt idx="2">
                  <c:v>0.46842530781182123</c:v>
                </c:pt>
                <c:pt idx="3">
                  <c:v>0.43852645228558257</c:v>
                </c:pt>
                <c:pt idx="4">
                  <c:v>0.3754813373536533</c:v>
                </c:pt>
                <c:pt idx="5">
                  <c:v>0.32485070733094751</c:v>
                </c:pt>
                <c:pt idx="6">
                  <c:v>0.16736239327643349</c:v>
                </c:pt>
                <c:pt idx="7">
                  <c:v>0.11225333858273308</c:v>
                </c:pt>
                <c:pt idx="8">
                  <c:v>7.3137699360028174E-2</c:v>
                </c:pt>
                <c:pt idx="9">
                  <c:v>1.0378669186650973E-2</c:v>
                </c:pt>
              </c:numCache>
            </c:numRef>
          </c:val>
        </c:ser>
        <c:ser>
          <c:idx val="1"/>
          <c:order val="1"/>
          <c:tx>
            <c:strRef>
              <c:f>Sheet1!$C$1</c:f>
              <c:strCache>
                <c:ptCount val="1"/>
                <c:pt idx="0">
                  <c:v>Used most often</c:v>
                </c:pt>
              </c:strCache>
            </c:strRef>
          </c:tx>
          <c:spPr>
            <a:solidFill>
              <a:srgbClr val="D7E4BD"/>
            </a:solidFill>
          </c:spPr>
          <c:dLbls>
            <c:showVal val="1"/>
          </c:dLbls>
          <c:cat>
            <c:strRef>
              <c:f>Sheet1!$A$2:$A$11</c:f>
              <c:strCache>
                <c:ptCount val="10"/>
                <c:pt idx="0">
                  <c:v>Internet</c:v>
                </c:pt>
                <c:pt idx="1">
                  <c:v>TV</c:v>
                </c:pt>
                <c:pt idx="2">
                  <c:v>Friends and Family</c:v>
                </c:pt>
                <c:pt idx="3">
                  <c:v>Newspapers/ Magazines</c:v>
                </c:pt>
                <c:pt idx="4">
                  <c:v>Radio</c:v>
                </c:pt>
                <c:pt idx="5">
                  <c:v>Social Media</c:v>
                </c:pt>
                <c:pt idx="6">
                  <c:v>Colleagues</c:v>
                </c:pt>
                <c:pt idx="7">
                  <c:v>From local community groups</c:v>
                </c:pt>
                <c:pt idx="8">
                  <c:v>e-Newsletter</c:v>
                </c:pt>
                <c:pt idx="9">
                  <c:v>Other</c:v>
                </c:pt>
              </c:strCache>
            </c:strRef>
          </c:cat>
          <c:val>
            <c:numRef>
              <c:f>Sheet1!$C$2:$C$11</c:f>
              <c:numCache>
                <c:formatCode>0%</c:formatCode>
                <c:ptCount val="10"/>
                <c:pt idx="0">
                  <c:v>0.41812760168384994</c:v>
                </c:pt>
                <c:pt idx="1">
                  <c:v>0.25777800856882715</c:v>
                </c:pt>
                <c:pt idx="2">
                  <c:v>7.1321614162916519E-2</c:v>
                </c:pt>
                <c:pt idx="3">
                  <c:v>9.7323036834096752E-2</c:v>
                </c:pt>
                <c:pt idx="4">
                  <c:v>5.6301306034722026E-2</c:v>
                </c:pt>
                <c:pt idx="5">
                  <c:v>6.2671171877243179E-2</c:v>
                </c:pt>
                <c:pt idx="6">
                  <c:v>1.4624563681805982E-2</c:v>
                </c:pt>
                <c:pt idx="7">
                  <c:v>9.0748789477464627E-3</c:v>
                </c:pt>
                <c:pt idx="8">
                  <c:v>5.6236336238203524E-3</c:v>
                </c:pt>
                <c:pt idx="9">
                  <c:v>7.1541845849770616E-3</c:v>
                </c:pt>
              </c:numCache>
            </c:numRef>
          </c:val>
        </c:ser>
        <c:gapWidth val="30"/>
        <c:axId val="122602624"/>
        <c:axId val="122604160"/>
      </c:barChart>
      <c:catAx>
        <c:axId val="122602624"/>
        <c:scaling>
          <c:orientation val="maxMin"/>
        </c:scaling>
        <c:axPos val="l"/>
        <c:tickLblPos val="nextTo"/>
        <c:crossAx val="122604160"/>
        <c:crosses val="autoZero"/>
        <c:auto val="1"/>
        <c:lblAlgn val="ctr"/>
        <c:lblOffset val="100"/>
      </c:catAx>
      <c:valAx>
        <c:axId val="122604160"/>
        <c:scaling>
          <c:orientation val="minMax"/>
        </c:scaling>
        <c:delete val="1"/>
        <c:axPos val="t"/>
        <c:numFmt formatCode="0%" sourceLinked="1"/>
        <c:tickLblPos val="none"/>
        <c:crossAx val="122602624"/>
        <c:crosses val="autoZero"/>
        <c:crossBetween val="between"/>
      </c:valAx>
    </c:plotArea>
    <c:legend>
      <c:legendPos val="l"/>
      <c:layout/>
    </c:legend>
    <c:plotVisOnly val="1"/>
    <c:dispBlanksAs val="gap"/>
  </c:chart>
  <c:txPr>
    <a:bodyPr/>
    <a:lstStyle/>
    <a:p>
      <a:pPr>
        <a:defRPr sz="1200">
          <a:latin typeface="Calibri" panose="020F0502020204030204" pitchFamily="34" charset="0"/>
        </a:defRPr>
      </a:pPr>
      <a:endParaRPr lang="en-US"/>
    </a:p>
  </c:txPr>
  <c:externalData r:id="rId2"/>
</c:chartSpace>
</file>

<file path=ppt/charts/chart21.xml><?xml version="1.0" encoding="utf-8"?>
<c:chartSpace xmlns:c="http://schemas.openxmlformats.org/drawingml/2006/chart" xmlns:a="http://schemas.openxmlformats.org/drawingml/2006/main" xmlns:r="http://schemas.openxmlformats.org/officeDocument/2006/relationships">
  <c:lang val="en-AU"/>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340913521331904"/>
          <c:y val="1.7804852006751722E-4"/>
          <c:w val="0.55638557962254331"/>
          <c:h val="0.96184053895031463"/>
        </c:manualLayout>
      </c:layout>
      <c:barChart>
        <c:barDir val="bar"/>
        <c:grouping val="clustered"/>
        <c:ser>
          <c:idx val="0"/>
          <c:order val="0"/>
          <c:tx>
            <c:strRef>
              <c:f>Sheet1!$B$1</c:f>
              <c:strCache>
                <c:ptCount val="1"/>
                <c:pt idx="0">
                  <c:v>Australia’s fisheries are currently being managed well by the government?</c:v>
                </c:pt>
              </c:strCache>
            </c:strRef>
          </c:tx>
          <c:spPr>
            <a:solidFill>
              <a:srgbClr val="006666"/>
            </a:solidFill>
          </c:spPr>
          <c:dLbls>
            <c:numFmt formatCode="0%" sourceLinked="0"/>
            <c:txPr>
              <a:bodyPr/>
              <a:lstStyle/>
              <a:p>
                <a:pPr>
                  <a:defRPr sz="1200"/>
                </a:pPr>
                <a:endParaRPr lang="en-US"/>
              </a:p>
            </c:txPr>
            <c:showVal val="1"/>
          </c:dLbls>
          <c:cat>
            <c:strRef>
              <c:f>Sheet1!$A$2:$A$11</c:f>
              <c:strCache>
                <c:ptCount val="10"/>
                <c:pt idx="0">
                  <c:v>Country of origin labelling</c:v>
                </c:pt>
                <c:pt idx="1">
                  <c:v>Increase awareness through TV ads</c:v>
                </c:pt>
                <c:pt idx="2">
                  <c:v>TV program or documentary</c:v>
                </c:pt>
                <c:pt idx="3">
                  <c:v>Certified sustainability labelling</c:v>
                </c:pt>
                <c:pt idx="4">
                  <c:v>Increase awareness through (newspapers, magazines, radio, social media) advertisements</c:v>
                </c:pt>
                <c:pt idx="5">
                  <c:v>Increase awareness through celebrity spokesperson</c:v>
                </c:pt>
                <c:pt idx="6">
                  <c:v>Increase visibility of management approaches through a government spokesperson</c:v>
                </c:pt>
                <c:pt idx="7">
                  <c:v>Tips and hints about how to ensure you can purchase sustainably caught fish</c:v>
                </c:pt>
                <c:pt idx="8">
                  <c:v>Demonstrating the sustainability of the Australian fishing industry</c:v>
                </c:pt>
                <c:pt idx="9">
                  <c:v>Published information about fish stocks of different species</c:v>
                </c:pt>
              </c:strCache>
            </c:strRef>
          </c:cat>
          <c:val>
            <c:numRef>
              <c:f>Sheet1!$B$2:$B$11</c:f>
              <c:numCache>
                <c:formatCode>0%</c:formatCode>
                <c:ptCount val="10"/>
                <c:pt idx="0">
                  <c:v>0.39520190729475957</c:v>
                </c:pt>
                <c:pt idx="1">
                  <c:v>0.2257987559143399</c:v>
                </c:pt>
                <c:pt idx="2">
                  <c:v>0.19882667999709619</c:v>
                </c:pt>
                <c:pt idx="3">
                  <c:v>0.19433524304948979</c:v>
                </c:pt>
                <c:pt idx="4">
                  <c:v>0.16458989032508761</c:v>
                </c:pt>
                <c:pt idx="5">
                  <c:v>0.14966158079496225</c:v>
                </c:pt>
                <c:pt idx="6">
                  <c:v>0.1400916786402685</c:v>
                </c:pt>
                <c:pt idx="7">
                  <c:v>0.13959398885520508</c:v>
                </c:pt>
                <c:pt idx="8">
                  <c:v>0.1348748900322512</c:v>
                </c:pt>
                <c:pt idx="9">
                  <c:v>9.4951039016569524E-2</c:v>
                </c:pt>
              </c:numCache>
            </c:numRef>
          </c:val>
        </c:ser>
        <c:gapWidth val="30"/>
        <c:axId val="122666368"/>
        <c:axId val="122684544"/>
      </c:barChart>
      <c:catAx>
        <c:axId val="122666368"/>
        <c:scaling>
          <c:orientation val="maxMin"/>
        </c:scaling>
        <c:axPos val="l"/>
        <c:tickLblPos val="nextTo"/>
        <c:txPr>
          <a:bodyPr/>
          <a:lstStyle/>
          <a:p>
            <a:pPr>
              <a:defRPr sz="1200"/>
            </a:pPr>
            <a:endParaRPr lang="en-US"/>
          </a:p>
        </c:txPr>
        <c:crossAx val="122684544"/>
        <c:crosses val="autoZero"/>
        <c:auto val="1"/>
        <c:lblAlgn val="ctr"/>
        <c:lblOffset val="100"/>
      </c:catAx>
      <c:valAx>
        <c:axId val="122684544"/>
        <c:scaling>
          <c:orientation val="minMax"/>
        </c:scaling>
        <c:delete val="1"/>
        <c:axPos val="t"/>
        <c:numFmt formatCode="0%" sourceLinked="1"/>
        <c:tickLblPos val="none"/>
        <c:crossAx val="122666368"/>
        <c:crosses val="autoZero"/>
        <c:crossBetween val="between"/>
      </c:valAx>
    </c:plotArea>
    <c:plotVisOnly val="1"/>
    <c:dispBlanksAs val="gap"/>
  </c:chart>
  <c:txPr>
    <a:bodyPr/>
    <a:lstStyle/>
    <a:p>
      <a:pPr>
        <a:defRPr sz="1800"/>
      </a:pPr>
      <a:endParaRPr lang="en-US"/>
    </a:p>
  </c:txPr>
  <c:externalData r:id="rId2"/>
</c:chartSpace>
</file>

<file path=ppt/charts/chart22.xml><?xml version="1.0" encoding="utf-8"?>
<c:chartSpace xmlns:c="http://schemas.openxmlformats.org/drawingml/2006/chart" xmlns:a="http://schemas.openxmlformats.org/drawingml/2006/main" xmlns:r="http://schemas.openxmlformats.org/officeDocument/2006/relationships">
  <c:lang val="en-AU"/>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6587504506046"/>
          <c:y val="7.3907480314960722E-3"/>
          <c:w val="0.89534124954939565"/>
          <c:h val="0.87528680862084263"/>
        </c:manualLayout>
      </c:layout>
      <c:barChart>
        <c:barDir val="col"/>
        <c:grouping val="percentStacked"/>
        <c:ser>
          <c:idx val="0"/>
          <c:order val="0"/>
          <c:tx>
            <c:strRef>
              <c:f>Sheet1!$B$1</c:f>
              <c:strCache>
                <c:ptCount val="1"/>
                <c:pt idx="0">
                  <c:v>Yes</c:v>
                </c:pt>
              </c:strCache>
            </c:strRef>
          </c:tx>
          <c:spPr>
            <a:solidFill>
              <a:srgbClr val="006666"/>
            </a:solidFill>
          </c:spPr>
          <c:dLbls>
            <c:txPr>
              <a:bodyPr/>
              <a:lstStyle/>
              <a:p>
                <a:pPr>
                  <a:defRPr sz="1200"/>
                </a:pPr>
                <a:endParaRPr lang="en-US"/>
              </a:p>
            </c:txPr>
            <c:showVal val="1"/>
          </c:dLbls>
          <c:cat>
            <c:strRef>
              <c:f>Sheet1!$A$2:$A$8</c:f>
              <c:strCache>
                <c:ptCount val="7"/>
                <c:pt idx="0">
                  <c:v>Non-consumer</c:v>
                </c:pt>
                <c:pt idx="1">
                  <c:v>Seafood consumer</c:v>
                </c:pt>
                <c:pt idx="2">
                  <c:v>Non-fisher</c:v>
                </c:pt>
                <c:pt idx="3">
                  <c:v>Fisher</c:v>
                </c:pt>
                <c:pt idx="4">
                  <c:v>Rural</c:v>
                </c:pt>
                <c:pt idx="5">
                  <c:v>Metro</c:v>
                </c:pt>
                <c:pt idx="6">
                  <c:v>TOTAL</c:v>
                </c:pt>
              </c:strCache>
            </c:strRef>
          </c:cat>
          <c:val>
            <c:numRef>
              <c:f>Sheet1!$B$2:$B$8</c:f>
              <c:numCache>
                <c:formatCode>0%</c:formatCode>
                <c:ptCount val="7"/>
                <c:pt idx="0">
                  <c:v>0.19449906070192169</c:v>
                </c:pt>
                <c:pt idx="1">
                  <c:v>0.31217934074349296</c:v>
                </c:pt>
                <c:pt idx="2">
                  <c:v>0.18189166839990251</c:v>
                </c:pt>
                <c:pt idx="3">
                  <c:v>0.36802880802405263</c:v>
                </c:pt>
                <c:pt idx="4">
                  <c:v>0.22907328868169971</c:v>
                </c:pt>
                <c:pt idx="5">
                  <c:v>0.26756863527563657</c:v>
                </c:pt>
                <c:pt idx="6">
                  <c:v>0.25443950132966464</c:v>
                </c:pt>
              </c:numCache>
            </c:numRef>
          </c:val>
        </c:ser>
        <c:ser>
          <c:idx val="1"/>
          <c:order val="1"/>
          <c:tx>
            <c:strRef>
              <c:f>Sheet1!$C$1</c:f>
              <c:strCache>
                <c:ptCount val="1"/>
                <c:pt idx="0">
                  <c:v>No</c:v>
                </c:pt>
              </c:strCache>
            </c:strRef>
          </c:tx>
          <c:spPr>
            <a:solidFill>
              <a:schemeClr val="accent3">
                <a:lumMod val="60000"/>
                <a:lumOff val="40000"/>
              </a:schemeClr>
            </a:solidFill>
          </c:spPr>
          <c:dLbls>
            <c:txPr>
              <a:bodyPr/>
              <a:lstStyle/>
              <a:p>
                <a:pPr>
                  <a:defRPr sz="1200"/>
                </a:pPr>
                <a:endParaRPr lang="en-US"/>
              </a:p>
            </c:txPr>
            <c:showVal val="1"/>
          </c:dLbls>
          <c:cat>
            <c:strRef>
              <c:f>Sheet1!$A$2:$A$8</c:f>
              <c:strCache>
                <c:ptCount val="7"/>
                <c:pt idx="0">
                  <c:v>Non-consumer</c:v>
                </c:pt>
                <c:pt idx="1">
                  <c:v>Seafood consumer</c:v>
                </c:pt>
                <c:pt idx="2">
                  <c:v>Non-fisher</c:v>
                </c:pt>
                <c:pt idx="3">
                  <c:v>Fisher</c:v>
                </c:pt>
                <c:pt idx="4">
                  <c:v>Rural</c:v>
                </c:pt>
                <c:pt idx="5">
                  <c:v>Metro</c:v>
                </c:pt>
                <c:pt idx="6">
                  <c:v>TOTAL</c:v>
                </c:pt>
              </c:strCache>
            </c:strRef>
          </c:cat>
          <c:val>
            <c:numRef>
              <c:f>Sheet1!$C$2:$C$8</c:f>
              <c:numCache>
                <c:formatCode>0%</c:formatCode>
                <c:ptCount val="7"/>
                <c:pt idx="0">
                  <c:v>0.80550093929807864</c:v>
                </c:pt>
                <c:pt idx="1">
                  <c:v>0.68782065925650604</c:v>
                </c:pt>
                <c:pt idx="2">
                  <c:v>0.81810833160009777</c:v>
                </c:pt>
                <c:pt idx="3">
                  <c:v>0.63197119197594687</c:v>
                </c:pt>
                <c:pt idx="4">
                  <c:v>0.77092671131830082</c:v>
                </c:pt>
                <c:pt idx="5">
                  <c:v>0.7324313647243651</c:v>
                </c:pt>
                <c:pt idx="6">
                  <c:v>0.74556049867033825</c:v>
                </c:pt>
              </c:numCache>
            </c:numRef>
          </c:val>
        </c:ser>
        <c:gapWidth val="70"/>
        <c:overlap val="100"/>
        <c:axId val="122751616"/>
        <c:axId val="122757504"/>
      </c:barChart>
      <c:catAx>
        <c:axId val="122751616"/>
        <c:scaling>
          <c:orientation val="maxMin"/>
        </c:scaling>
        <c:axPos val="b"/>
        <c:tickLblPos val="nextTo"/>
        <c:txPr>
          <a:bodyPr/>
          <a:lstStyle/>
          <a:p>
            <a:pPr>
              <a:defRPr sz="1200"/>
            </a:pPr>
            <a:endParaRPr lang="en-US"/>
          </a:p>
        </c:txPr>
        <c:crossAx val="122757504"/>
        <c:crosses val="autoZero"/>
        <c:auto val="1"/>
        <c:lblAlgn val="ctr"/>
        <c:lblOffset val="100"/>
      </c:catAx>
      <c:valAx>
        <c:axId val="122757504"/>
        <c:scaling>
          <c:orientation val="minMax"/>
        </c:scaling>
        <c:delete val="1"/>
        <c:axPos val="r"/>
        <c:numFmt formatCode="0%" sourceLinked="1"/>
        <c:tickLblPos val="none"/>
        <c:crossAx val="122751616"/>
        <c:crosses val="autoZero"/>
        <c:crossBetween val="between"/>
      </c:valAx>
    </c:plotArea>
    <c:legend>
      <c:legendPos val="r"/>
      <c:layout>
        <c:manualLayout>
          <c:xMode val="edge"/>
          <c:yMode val="edge"/>
          <c:x val="3.5205347478649155E-3"/>
          <c:y val="0.28424523329751544"/>
          <c:w val="8.3716959493921508E-2"/>
          <c:h val="0.28940949228626828"/>
        </c:manualLayout>
      </c:layout>
      <c:txPr>
        <a:bodyPr/>
        <a:lstStyle/>
        <a:p>
          <a:pPr>
            <a:defRPr sz="1200" b="0" baseline="0"/>
          </a:pPr>
          <a:endParaRPr lang="en-US"/>
        </a:p>
      </c:txPr>
    </c:legend>
    <c:plotVisOnly val="1"/>
    <c:dispBlanksAs val="gap"/>
  </c:chart>
  <c:txPr>
    <a:bodyPr/>
    <a:lstStyle/>
    <a:p>
      <a:pPr>
        <a:defRPr sz="1800"/>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AU"/>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7305154899267496"/>
          <c:y val="1.7804852006751722E-4"/>
          <c:w val="0.5771428971888064"/>
          <c:h val="0.96184053895031463"/>
        </c:manualLayout>
      </c:layout>
      <c:barChart>
        <c:barDir val="bar"/>
        <c:grouping val="clustered"/>
        <c:ser>
          <c:idx val="0"/>
          <c:order val="0"/>
          <c:tx>
            <c:strRef>
              <c:f>Sheet1!$B$1</c:f>
              <c:strCache>
                <c:ptCount val="1"/>
                <c:pt idx="0">
                  <c:v>Education level</c:v>
                </c:pt>
              </c:strCache>
            </c:strRef>
          </c:tx>
          <c:spPr>
            <a:solidFill>
              <a:srgbClr val="006666"/>
            </a:solidFill>
          </c:spPr>
          <c:dLbls>
            <c:numFmt formatCode="0%" sourceLinked="0"/>
            <c:txPr>
              <a:bodyPr/>
              <a:lstStyle/>
              <a:p>
                <a:pPr>
                  <a:defRPr sz="1200"/>
                </a:pPr>
                <a:endParaRPr lang="en-US"/>
              </a:p>
            </c:txPr>
            <c:showVal val="1"/>
          </c:dLbls>
          <c:cat>
            <c:strRef>
              <c:f>Sheet1!$A$2:$A$8</c:f>
              <c:strCache>
                <c:ptCount val="7"/>
                <c:pt idx="0">
                  <c:v>Primary school</c:v>
                </c:pt>
                <c:pt idx="1">
                  <c:v>Year 10 (High School)</c:v>
                </c:pt>
                <c:pt idx="2">
                  <c:v>Year 12 (High School)</c:v>
                </c:pt>
                <c:pt idx="3">
                  <c:v>TAFE</c:v>
                </c:pt>
                <c:pt idx="4">
                  <c:v>University (undergraduate)</c:v>
                </c:pt>
                <c:pt idx="5">
                  <c:v>University (postgraduate)</c:v>
                </c:pt>
                <c:pt idx="6">
                  <c:v>Other</c:v>
                </c:pt>
              </c:strCache>
            </c:strRef>
          </c:cat>
          <c:val>
            <c:numRef>
              <c:f>Sheet1!$B$2:$B$8</c:f>
              <c:numCache>
                <c:formatCode>###0.0%</c:formatCode>
                <c:ptCount val="7"/>
                <c:pt idx="0">
                  <c:v>1.1686098217319625E-2</c:v>
                </c:pt>
                <c:pt idx="1">
                  <c:v>0.13050349484288143</c:v>
                </c:pt>
                <c:pt idx="2">
                  <c:v>0.20365078363291292</c:v>
                </c:pt>
                <c:pt idx="3">
                  <c:v>0.24263101229909373</c:v>
                </c:pt>
                <c:pt idx="4">
                  <c:v>0.24355403021565442</c:v>
                </c:pt>
                <c:pt idx="5">
                  <c:v>0.15245888072391406</c:v>
                </c:pt>
                <c:pt idx="6">
                  <c:v>1.5515700068227691E-2</c:v>
                </c:pt>
              </c:numCache>
            </c:numRef>
          </c:val>
        </c:ser>
        <c:gapWidth val="30"/>
        <c:axId val="90268032"/>
        <c:axId val="90269568"/>
      </c:barChart>
      <c:catAx>
        <c:axId val="90268032"/>
        <c:scaling>
          <c:orientation val="maxMin"/>
        </c:scaling>
        <c:axPos val="l"/>
        <c:tickLblPos val="nextTo"/>
        <c:txPr>
          <a:bodyPr/>
          <a:lstStyle/>
          <a:p>
            <a:pPr>
              <a:defRPr sz="1200"/>
            </a:pPr>
            <a:endParaRPr lang="en-US"/>
          </a:p>
        </c:txPr>
        <c:crossAx val="90269568"/>
        <c:crosses val="autoZero"/>
        <c:auto val="1"/>
        <c:lblAlgn val="ctr"/>
        <c:lblOffset val="100"/>
      </c:catAx>
      <c:valAx>
        <c:axId val="90269568"/>
        <c:scaling>
          <c:orientation val="minMax"/>
        </c:scaling>
        <c:delete val="1"/>
        <c:axPos val="t"/>
        <c:numFmt formatCode="###0.0%" sourceLinked="1"/>
        <c:tickLblPos val="none"/>
        <c:crossAx val="90268032"/>
        <c:crosses val="autoZero"/>
        <c:crossBetween val="between"/>
      </c:valAx>
    </c:plotArea>
    <c:plotVisOnly val="1"/>
    <c:dispBlanksAs val="gap"/>
  </c:chart>
  <c:txPr>
    <a:bodyPr/>
    <a:lstStyle/>
    <a:p>
      <a:pPr>
        <a:defRPr sz="1800"/>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AU"/>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333605792757024"/>
          <c:y val="1.7804852006751722E-4"/>
          <c:w val="0.67299144303773828"/>
          <c:h val="0.96184053895031463"/>
        </c:manualLayout>
      </c:layout>
      <c:barChart>
        <c:barDir val="bar"/>
        <c:grouping val="clustered"/>
        <c:ser>
          <c:idx val="0"/>
          <c:order val="0"/>
          <c:tx>
            <c:strRef>
              <c:f>Sheet1!$B$1</c:f>
              <c:strCache>
                <c:ptCount val="1"/>
                <c:pt idx="0">
                  <c:v>Household income</c:v>
                </c:pt>
              </c:strCache>
            </c:strRef>
          </c:tx>
          <c:spPr>
            <a:solidFill>
              <a:srgbClr val="006666"/>
            </a:solidFill>
          </c:spPr>
          <c:dLbls>
            <c:numFmt formatCode="0%" sourceLinked="0"/>
            <c:txPr>
              <a:bodyPr/>
              <a:lstStyle/>
              <a:p>
                <a:pPr>
                  <a:defRPr sz="1200"/>
                </a:pPr>
                <a:endParaRPr lang="en-US"/>
              </a:p>
            </c:txPr>
            <c:showVal val="1"/>
          </c:dLbls>
          <c:cat>
            <c:strRef>
              <c:f>Sheet1!$A$2:$A$16</c:f>
              <c:strCache>
                <c:ptCount val="15"/>
                <c:pt idx="0">
                  <c:v>Under $30,000</c:v>
                </c:pt>
                <c:pt idx="1">
                  <c:v>$30,000 to $39,999</c:v>
                </c:pt>
                <c:pt idx="2">
                  <c:v>$40,000 to $49,999</c:v>
                </c:pt>
                <c:pt idx="3">
                  <c:v>$50,000 to $59,999</c:v>
                </c:pt>
                <c:pt idx="4">
                  <c:v>$60,000 to $69,999</c:v>
                </c:pt>
                <c:pt idx="5">
                  <c:v>$70,000 to $79,999</c:v>
                </c:pt>
                <c:pt idx="6">
                  <c:v>$80,000 to $89,999</c:v>
                </c:pt>
                <c:pt idx="7">
                  <c:v>$90,000 to $99,999</c:v>
                </c:pt>
                <c:pt idx="8">
                  <c:v>$100,000 to $109,999</c:v>
                </c:pt>
                <c:pt idx="9">
                  <c:v>$110,000 to $119,999</c:v>
                </c:pt>
                <c:pt idx="10">
                  <c:v>$120,000 to $129,999</c:v>
                </c:pt>
                <c:pt idx="11">
                  <c:v>$130,000 to $139,999</c:v>
                </c:pt>
                <c:pt idx="12">
                  <c:v>$140,000 to $149,999</c:v>
                </c:pt>
                <c:pt idx="13">
                  <c:v>$150,000 and over</c:v>
                </c:pt>
                <c:pt idx="14">
                  <c:v>Prefer not to say</c:v>
                </c:pt>
              </c:strCache>
            </c:strRef>
          </c:cat>
          <c:val>
            <c:numRef>
              <c:f>Sheet1!$B$2:$B$16</c:f>
              <c:numCache>
                <c:formatCode>###0.0%</c:formatCode>
                <c:ptCount val="15"/>
                <c:pt idx="0">
                  <c:v>0.15724142383354991</c:v>
                </c:pt>
                <c:pt idx="1">
                  <c:v>0.11652238638584139</c:v>
                </c:pt>
                <c:pt idx="2">
                  <c:v>7.7761392890927816E-2</c:v>
                </c:pt>
                <c:pt idx="3">
                  <c:v>6.9470995287248122E-2</c:v>
                </c:pt>
                <c:pt idx="4">
                  <c:v>6.3761199650527511E-2</c:v>
                </c:pt>
                <c:pt idx="5">
                  <c:v>6.2132193994686051E-2</c:v>
                </c:pt>
                <c:pt idx="6">
                  <c:v>5.8832647262936674E-2</c:v>
                </c:pt>
                <c:pt idx="7">
                  <c:v>6.6787545478509305E-2</c:v>
                </c:pt>
                <c:pt idx="8">
                  <c:v>5.8909024143180305E-2</c:v>
                </c:pt>
                <c:pt idx="9">
                  <c:v>3.1969210153848154E-2</c:v>
                </c:pt>
                <c:pt idx="10">
                  <c:v>2.7464633917339564E-2</c:v>
                </c:pt>
                <c:pt idx="11">
                  <c:v>1.8960544115164374E-2</c:v>
                </c:pt>
                <c:pt idx="12">
                  <c:v>2.7498908014038811E-2</c:v>
                </c:pt>
                <c:pt idx="13">
                  <c:v>6.7480443207392313E-2</c:v>
                </c:pt>
                <c:pt idx="14">
                  <c:v>9.5207451664813147E-2</c:v>
                </c:pt>
              </c:numCache>
            </c:numRef>
          </c:val>
        </c:ser>
        <c:gapWidth val="30"/>
        <c:axId val="90122112"/>
        <c:axId val="90123648"/>
      </c:barChart>
      <c:catAx>
        <c:axId val="90122112"/>
        <c:scaling>
          <c:orientation val="maxMin"/>
        </c:scaling>
        <c:axPos val="l"/>
        <c:tickLblPos val="nextTo"/>
        <c:txPr>
          <a:bodyPr/>
          <a:lstStyle/>
          <a:p>
            <a:pPr>
              <a:defRPr sz="1200"/>
            </a:pPr>
            <a:endParaRPr lang="en-US"/>
          </a:p>
        </c:txPr>
        <c:crossAx val="90123648"/>
        <c:crosses val="autoZero"/>
        <c:auto val="1"/>
        <c:lblAlgn val="ctr"/>
        <c:lblOffset val="100"/>
      </c:catAx>
      <c:valAx>
        <c:axId val="90123648"/>
        <c:scaling>
          <c:orientation val="minMax"/>
        </c:scaling>
        <c:delete val="1"/>
        <c:axPos val="t"/>
        <c:numFmt formatCode="###0.0%" sourceLinked="1"/>
        <c:tickLblPos val="none"/>
        <c:crossAx val="90122112"/>
        <c:crosses val="autoZero"/>
        <c:crossBetween val="between"/>
      </c:valAx>
    </c:plotArea>
    <c:plotVisOnly val="1"/>
    <c:dispBlanksAs val="gap"/>
  </c:chart>
  <c:txPr>
    <a:bodyPr/>
    <a:lstStyle/>
    <a:p>
      <a:pPr>
        <a:defRPr sz="1800"/>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AU"/>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03406955832855"/>
          <c:y val="7.2304094157064278E-3"/>
          <c:w val="0.80963178865181262"/>
          <c:h val="0.94024595814763268"/>
        </c:manualLayout>
      </c:layout>
      <c:pieChart>
        <c:varyColors val="1"/>
        <c:ser>
          <c:idx val="0"/>
          <c:order val="0"/>
          <c:tx>
            <c:strRef>
              <c:f>Sheet1!$B$1</c:f>
              <c:strCache>
                <c:ptCount val="1"/>
                <c:pt idx="0">
                  <c:v>Column1</c:v>
                </c:pt>
              </c:strCache>
            </c:strRef>
          </c:tx>
          <c:spPr>
            <a:solidFill>
              <a:srgbClr val="006666"/>
            </a:solidFill>
            <a:ln>
              <a:solidFill>
                <a:srgbClr val="006666"/>
              </a:solidFill>
            </a:ln>
          </c:spPr>
          <c:dPt>
            <c:idx val="1"/>
            <c:spPr>
              <a:solidFill>
                <a:srgbClr val="FFFFFF"/>
              </a:solidFill>
              <a:ln>
                <a:solidFill>
                  <a:srgbClr val="006666"/>
                </a:solidFill>
              </a:ln>
            </c:spPr>
          </c:dPt>
          <c:cat>
            <c:strRef>
              <c:f>Sheet1!$A$2:$A$3</c:f>
              <c:strCache>
                <c:ptCount val="2"/>
                <c:pt idx="0">
                  <c:v>Weekly</c:v>
                </c:pt>
                <c:pt idx="1">
                  <c:v>Fortnightly</c:v>
                </c:pt>
              </c:strCache>
            </c:strRef>
          </c:cat>
          <c:val>
            <c:numRef>
              <c:f>Sheet1!$B$2:$B$3</c:f>
              <c:numCache>
                <c:formatCode>0%</c:formatCode>
                <c:ptCount val="2"/>
                <c:pt idx="0" formatCode="###0.0%">
                  <c:v>0.51515302597371937</c:v>
                </c:pt>
                <c:pt idx="1">
                  <c:v>0.48484697402628107</c:v>
                </c:pt>
              </c:numCache>
            </c:numRef>
          </c:val>
        </c:ser>
        <c:firstSliceAng val="0"/>
      </c:pieChart>
    </c:plotArea>
    <c:plotVisOnly val="1"/>
    <c:dispBlanksAs val="zero"/>
  </c:chart>
  <c:txPr>
    <a:bodyPr/>
    <a:lstStyle/>
    <a:p>
      <a:pPr>
        <a:defRPr sz="1800"/>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AU"/>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03406955832855"/>
          <c:y val="7.2304094157064278E-3"/>
          <c:w val="0.80963178865181262"/>
          <c:h val="0.94024595814763268"/>
        </c:manualLayout>
      </c:layout>
      <c:pieChart>
        <c:varyColors val="1"/>
        <c:ser>
          <c:idx val="0"/>
          <c:order val="0"/>
          <c:tx>
            <c:strRef>
              <c:f>Sheet1!$B$1</c:f>
              <c:strCache>
                <c:ptCount val="1"/>
                <c:pt idx="0">
                  <c:v>Column1</c:v>
                </c:pt>
              </c:strCache>
            </c:strRef>
          </c:tx>
          <c:spPr>
            <a:solidFill>
              <a:srgbClr val="006666"/>
            </a:solidFill>
            <a:ln>
              <a:solidFill>
                <a:srgbClr val="006666"/>
              </a:solidFill>
            </a:ln>
          </c:spPr>
          <c:dPt>
            <c:idx val="1"/>
            <c:spPr>
              <a:solidFill>
                <a:srgbClr val="FFFFFF"/>
              </a:solidFill>
              <a:ln>
                <a:solidFill>
                  <a:srgbClr val="006666"/>
                </a:solidFill>
              </a:ln>
            </c:spPr>
          </c:dPt>
          <c:cat>
            <c:strRef>
              <c:f>Sheet1!$A$2:$A$3</c:f>
              <c:strCache>
                <c:ptCount val="2"/>
                <c:pt idx="0">
                  <c:v>Weekly</c:v>
                </c:pt>
                <c:pt idx="1">
                  <c:v>Fortnightly</c:v>
                </c:pt>
              </c:strCache>
            </c:strRef>
          </c:cat>
          <c:val>
            <c:numRef>
              <c:f>Sheet1!$B$2:$B$3</c:f>
              <c:numCache>
                <c:formatCode>0%</c:formatCode>
                <c:ptCount val="2"/>
                <c:pt idx="0" formatCode="###0.0%">
                  <c:v>0.56295874676576851</c:v>
                </c:pt>
                <c:pt idx="1">
                  <c:v>0.43704125323423132</c:v>
                </c:pt>
              </c:numCache>
            </c:numRef>
          </c:val>
        </c:ser>
        <c:firstSliceAng val="0"/>
      </c:pieChart>
    </c:plotArea>
    <c:plotVisOnly val="1"/>
    <c:dispBlanksAs val="zero"/>
  </c:chart>
  <c:txPr>
    <a:bodyPr/>
    <a:lstStyle/>
    <a:p>
      <a:pPr>
        <a:defRPr sz="1800"/>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AU"/>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03406955832855"/>
          <c:y val="7.2304094157064278E-3"/>
          <c:w val="0.80963178865181262"/>
          <c:h val="0.94024595814763268"/>
        </c:manualLayout>
      </c:layout>
      <c:pieChart>
        <c:varyColors val="1"/>
        <c:ser>
          <c:idx val="0"/>
          <c:order val="0"/>
          <c:tx>
            <c:strRef>
              <c:f>Sheet1!$B$1</c:f>
              <c:strCache>
                <c:ptCount val="1"/>
                <c:pt idx="0">
                  <c:v>Column1</c:v>
                </c:pt>
              </c:strCache>
            </c:strRef>
          </c:tx>
          <c:spPr>
            <a:solidFill>
              <a:srgbClr val="006666"/>
            </a:solidFill>
            <a:ln>
              <a:solidFill>
                <a:srgbClr val="006666"/>
              </a:solidFill>
            </a:ln>
          </c:spPr>
          <c:dPt>
            <c:idx val="1"/>
            <c:spPr>
              <a:solidFill>
                <a:srgbClr val="FFFFFF"/>
              </a:solidFill>
              <a:ln>
                <a:solidFill>
                  <a:srgbClr val="006666"/>
                </a:solidFill>
              </a:ln>
            </c:spPr>
          </c:dPt>
          <c:cat>
            <c:strRef>
              <c:f>Sheet1!$A$2:$A$3</c:f>
              <c:strCache>
                <c:ptCount val="2"/>
                <c:pt idx="0">
                  <c:v>Weekly</c:v>
                </c:pt>
                <c:pt idx="1">
                  <c:v>Fortnightly</c:v>
                </c:pt>
              </c:strCache>
            </c:strRef>
          </c:cat>
          <c:val>
            <c:numRef>
              <c:f>Sheet1!$B$2:$B$3</c:f>
              <c:numCache>
                <c:formatCode>0%</c:formatCode>
                <c:ptCount val="2"/>
                <c:pt idx="0" formatCode="###0.0%">
                  <c:v>0.29582345612829841</c:v>
                </c:pt>
                <c:pt idx="1">
                  <c:v>0.70417654387170159</c:v>
                </c:pt>
              </c:numCache>
            </c:numRef>
          </c:val>
        </c:ser>
        <c:firstSliceAng val="0"/>
      </c:pieChart>
    </c:plotArea>
    <c:plotVisOnly val="1"/>
    <c:dispBlanksAs val="zero"/>
  </c:chart>
  <c:txPr>
    <a:bodyPr/>
    <a:lstStyle/>
    <a:p>
      <a:pPr>
        <a:defRPr sz="1800"/>
      </a:pPr>
      <a:endParaRPr lang="en-U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AU"/>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03406955832855"/>
          <c:y val="7.2304094157064278E-3"/>
          <c:w val="0.80963178865181262"/>
          <c:h val="0.94024595814763268"/>
        </c:manualLayout>
      </c:layout>
      <c:pieChart>
        <c:varyColors val="1"/>
        <c:ser>
          <c:idx val="0"/>
          <c:order val="0"/>
          <c:tx>
            <c:strRef>
              <c:f>Sheet1!$B$1</c:f>
              <c:strCache>
                <c:ptCount val="1"/>
                <c:pt idx="0">
                  <c:v>Column1</c:v>
                </c:pt>
              </c:strCache>
            </c:strRef>
          </c:tx>
          <c:spPr>
            <a:solidFill>
              <a:srgbClr val="006666"/>
            </a:solidFill>
            <a:ln>
              <a:solidFill>
                <a:srgbClr val="006666"/>
              </a:solidFill>
            </a:ln>
          </c:spPr>
          <c:dPt>
            <c:idx val="1"/>
            <c:spPr>
              <a:solidFill>
                <a:srgbClr val="FFFFFF"/>
              </a:solidFill>
              <a:ln>
                <a:solidFill>
                  <a:srgbClr val="006666"/>
                </a:solidFill>
              </a:ln>
            </c:spPr>
          </c:dPt>
          <c:cat>
            <c:strRef>
              <c:f>Sheet1!$A$2:$A$3</c:f>
              <c:strCache>
                <c:ptCount val="2"/>
                <c:pt idx="0">
                  <c:v>Weekly</c:v>
                </c:pt>
                <c:pt idx="1">
                  <c:v>Fortnightly</c:v>
                </c:pt>
              </c:strCache>
            </c:strRef>
          </c:cat>
          <c:val>
            <c:numRef>
              <c:f>Sheet1!$B$2:$B$3</c:f>
              <c:numCache>
                <c:formatCode>0%</c:formatCode>
                <c:ptCount val="2"/>
                <c:pt idx="0">
                  <c:v>0.18778432632785699</c:v>
                </c:pt>
                <c:pt idx="1">
                  <c:v>0.81221567367214365</c:v>
                </c:pt>
              </c:numCache>
            </c:numRef>
          </c:val>
        </c:ser>
        <c:firstSliceAng val="0"/>
      </c:pieChart>
    </c:plotArea>
    <c:plotVisOnly val="1"/>
    <c:dispBlanksAs val="zero"/>
  </c:chart>
  <c:txPr>
    <a:bodyPr/>
    <a:lstStyle/>
    <a:p>
      <a:pPr>
        <a:defRPr sz="1800"/>
      </a:pPr>
      <a:endParaRPr lang="en-US"/>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AU"/>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829691853565132"/>
          <c:y val="1.7804852006751722E-4"/>
          <c:w val="0.64149779630021164"/>
          <c:h val="0.96184053895031463"/>
        </c:manualLayout>
      </c:layout>
      <c:barChart>
        <c:barDir val="bar"/>
        <c:grouping val="clustered"/>
        <c:ser>
          <c:idx val="0"/>
          <c:order val="0"/>
          <c:tx>
            <c:strRef>
              <c:f>Sheet1!$B$1</c:f>
              <c:strCache>
                <c:ptCount val="1"/>
                <c:pt idx="0">
                  <c:v>Credibility</c:v>
                </c:pt>
              </c:strCache>
            </c:strRef>
          </c:tx>
          <c:spPr>
            <a:solidFill>
              <a:srgbClr val="006666"/>
            </a:solidFill>
          </c:spPr>
          <c:dPt>
            <c:idx val="5"/>
            <c:spPr>
              <a:solidFill>
                <a:srgbClr val="C3D69B"/>
              </a:solidFill>
            </c:spPr>
          </c:dPt>
          <c:dPt>
            <c:idx val="6"/>
            <c:spPr>
              <a:solidFill>
                <a:srgbClr val="C3D69B"/>
              </a:solidFill>
            </c:spPr>
          </c:dPt>
          <c:dLbls>
            <c:numFmt formatCode="0%" sourceLinked="0"/>
            <c:txPr>
              <a:bodyPr/>
              <a:lstStyle/>
              <a:p>
                <a:pPr>
                  <a:defRPr sz="1200"/>
                </a:pPr>
                <a:endParaRPr lang="en-US"/>
              </a:p>
            </c:txPr>
            <c:showVal val="1"/>
          </c:dLbls>
          <c:cat>
            <c:strRef>
              <c:f>Sheet1!$A$2:$A$8</c:f>
              <c:strCache>
                <c:ptCount val="7"/>
                <c:pt idx="0">
                  <c:v>Weekly</c:v>
                </c:pt>
                <c:pt idx="1">
                  <c:v>Fortnightly</c:v>
                </c:pt>
                <c:pt idx="2">
                  <c:v>At least once a month</c:v>
                </c:pt>
                <c:pt idx="3">
                  <c:v>Every few months</c:v>
                </c:pt>
                <c:pt idx="4">
                  <c:v>Once or twice a year</c:v>
                </c:pt>
                <c:pt idx="5">
                  <c:v>Less often</c:v>
                </c:pt>
                <c:pt idx="6">
                  <c:v>Don’t participate</c:v>
                </c:pt>
              </c:strCache>
            </c:strRef>
          </c:cat>
          <c:val>
            <c:numRef>
              <c:f>Sheet1!$B$2:$B$8</c:f>
              <c:numCache>
                <c:formatCode>0%</c:formatCode>
                <c:ptCount val="7"/>
                <c:pt idx="0">
                  <c:v>3.5841398528093232E-2</c:v>
                </c:pt>
                <c:pt idx="1">
                  <c:v>4.6405187906602884E-2</c:v>
                </c:pt>
                <c:pt idx="2">
                  <c:v>7.456638505771139E-2</c:v>
                </c:pt>
                <c:pt idx="3">
                  <c:v>0.10542189322444698</c:v>
                </c:pt>
                <c:pt idx="4">
                  <c:v>0.12751987781464597</c:v>
                </c:pt>
                <c:pt idx="5">
                  <c:v>0.16328012826665519</c:v>
                </c:pt>
                <c:pt idx="6">
                  <c:v>0.44696512920184961</c:v>
                </c:pt>
              </c:numCache>
            </c:numRef>
          </c:val>
        </c:ser>
        <c:gapWidth val="30"/>
        <c:axId val="90483328"/>
        <c:axId val="90489216"/>
      </c:barChart>
      <c:catAx>
        <c:axId val="90483328"/>
        <c:scaling>
          <c:orientation val="maxMin"/>
        </c:scaling>
        <c:axPos val="l"/>
        <c:tickLblPos val="nextTo"/>
        <c:txPr>
          <a:bodyPr/>
          <a:lstStyle/>
          <a:p>
            <a:pPr>
              <a:defRPr sz="1200"/>
            </a:pPr>
            <a:endParaRPr lang="en-US"/>
          </a:p>
        </c:txPr>
        <c:crossAx val="90489216"/>
        <c:crosses val="autoZero"/>
        <c:auto val="1"/>
        <c:lblAlgn val="ctr"/>
        <c:lblOffset val="100"/>
      </c:catAx>
      <c:valAx>
        <c:axId val="90489216"/>
        <c:scaling>
          <c:orientation val="minMax"/>
        </c:scaling>
        <c:delete val="1"/>
        <c:axPos val="t"/>
        <c:numFmt formatCode="0%" sourceLinked="1"/>
        <c:tickLblPos val="none"/>
        <c:crossAx val="90483328"/>
        <c:crosses val="autoZero"/>
        <c:crossBetween val="between"/>
      </c:valAx>
    </c:plotArea>
    <c:plotVisOnly val="1"/>
    <c:dispBlanksAs val="gap"/>
  </c:chart>
  <c:txPr>
    <a:bodyPr/>
    <a:lstStyle/>
    <a:p>
      <a:pPr>
        <a:defRPr sz="1800"/>
      </a:pPr>
      <a:endParaRPr lang="en-US"/>
    </a:p>
  </c:txPr>
  <c:externalData r:id="rId2"/>
</c:chartSpace>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B76E89-BA3C-4437-90BE-0193DAF3F4BD}" type="doc">
      <dgm:prSet loTypeId="urn:microsoft.com/office/officeart/2005/8/layout/matrix2" loCatId="matrix" qsTypeId="urn:microsoft.com/office/officeart/2005/8/quickstyle/simple1" qsCatId="simple" csTypeId="urn:microsoft.com/office/officeart/2005/8/colors/accent6_4" csCatId="accent6" phldr="1"/>
      <dgm:spPr/>
      <dgm:t>
        <a:bodyPr/>
        <a:lstStyle/>
        <a:p>
          <a:endParaRPr lang="en-AU"/>
        </a:p>
      </dgm:t>
    </dgm:pt>
    <dgm:pt modelId="{4708B0F2-9867-4F87-AF54-0750D8B46DF9}">
      <dgm:prSet phldrT="[Text]" custT="1"/>
      <dgm:spPr>
        <a:solidFill>
          <a:srgbClr val="99CC00">
            <a:alpha val="71000"/>
          </a:srgbClr>
        </a:solidFill>
      </dgm:spPr>
      <dgm:t>
        <a:bodyPr/>
        <a:lstStyle/>
        <a:p>
          <a:r>
            <a:rPr lang="en-AU" sz="2000" dirty="0" smtClean="0">
              <a:solidFill>
                <a:schemeClr val="bg1"/>
              </a:solidFill>
            </a:rPr>
            <a:t>Whatever (28%)</a:t>
          </a:r>
        </a:p>
      </dgm:t>
    </dgm:pt>
    <dgm:pt modelId="{799BC5C5-C198-48AA-A130-A11F5508A227}" type="sibTrans" cxnId="{6C4CB22C-190D-4749-8DC8-35293509CF1B}">
      <dgm:prSet/>
      <dgm:spPr/>
      <dgm:t>
        <a:bodyPr/>
        <a:lstStyle/>
        <a:p>
          <a:endParaRPr lang="en-AU"/>
        </a:p>
      </dgm:t>
    </dgm:pt>
    <dgm:pt modelId="{D42D7821-D494-4C79-A079-D5AE5AC677F6}" type="parTrans" cxnId="{6C4CB22C-190D-4749-8DC8-35293509CF1B}">
      <dgm:prSet/>
      <dgm:spPr/>
      <dgm:t>
        <a:bodyPr/>
        <a:lstStyle/>
        <a:p>
          <a:endParaRPr lang="en-AU"/>
        </a:p>
      </dgm:t>
    </dgm:pt>
    <dgm:pt modelId="{1DE8CF65-5EC1-4F79-AF30-E6D3ECAFB42B}">
      <dgm:prSet phldrT="[Text]" custT="1"/>
      <dgm:spPr>
        <a:solidFill>
          <a:srgbClr val="99CC00">
            <a:alpha val="71000"/>
          </a:srgbClr>
        </a:solidFill>
      </dgm:spPr>
      <dgm:t>
        <a:bodyPr/>
        <a:lstStyle/>
        <a:p>
          <a:r>
            <a:rPr lang="en-AU" sz="2000" dirty="0" smtClean="0">
              <a:solidFill>
                <a:schemeClr val="bg1"/>
              </a:solidFill>
            </a:rPr>
            <a:t>Non-interventionist (20%)</a:t>
          </a:r>
        </a:p>
      </dgm:t>
    </dgm:pt>
    <dgm:pt modelId="{3D85E709-51B4-4012-A5E6-2A88FA2FF200}" type="sibTrans" cxnId="{8ABFD408-0D23-46E1-B0F3-E63904320E3D}">
      <dgm:prSet/>
      <dgm:spPr/>
      <dgm:t>
        <a:bodyPr/>
        <a:lstStyle/>
        <a:p>
          <a:endParaRPr lang="en-AU"/>
        </a:p>
      </dgm:t>
    </dgm:pt>
    <dgm:pt modelId="{F75A55EC-4B64-46B6-A200-B13F899A9AFC}" type="parTrans" cxnId="{8ABFD408-0D23-46E1-B0F3-E63904320E3D}">
      <dgm:prSet/>
      <dgm:spPr/>
      <dgm:t>
        <a:bodyPr/>
        <a:lstStyle/>
        <a:p>
          <a:endParaRPr lang="en-AU"/>
        </a:p>
      </dgm:t>
    </dgm:pt>
    <dgm:pt modelId="{F6EA7013-EE34-4499-AAFF-AA824A1E4CE6}">
      <dgm:prSet phldrT="[Text]" custT="1"/>
      <dgm:spPr>
        <a:solidFill>
          <a:srgbClr val="99CC00"/>
        </a:solidFill>
      </dgm:spPr>
      <dgm:t>
        <a:bodyPr anchor="ctr"/>
        <a:lstStyle/>
        <a:p>
          <a:r>
            <a:rPr lang="en-AU" sz="2000" dirty="0" smtClean="0"/>
            <a:t>No news is good news (30%)</a:t>
          </a:r>
        </a:p>
      </dgm:t>
    </dgm:pt>
    <dgm:pt modelId="{10606DE6-8567-49A3-8526-832658756AA5}" type="sibTrans" cxnId="{D303F3BE-6137-4461-8955-6589FAD00156}">
      <dgm:prSet/>
      <dgm:spPr/>
      <dgm:t>
        <a:bodyPr/>
        <a:lstStyle/>
        <a:p>
          <a:endParaRPr lang="en-AU"/>
        </a:p>
      </dgm:t>
    </dgm:pt>
    <dgm:pt modelId="{4C299464-9E77-433A-B7BB-3DB290507C41}" type="parTrans" cxnId="{D303F3BE-6137-4461-8955-6589FAD00156}">
      <dgm:prSet/>
      <dgm:spPr/>
      <dgm:t>
        <a:bodyPr/>
        <a:lstStyle/>
        <a:p>
          <a:endParaRPr lang="en-AU"/>
        </a:p>
      </dgm:t>
    </dgm:pt>
    <dgm:pt modelId="{9D4ECA31-B42D-45E0-BC6D-E0714580D1AE}">
      <dgm:prSet/>
      <dgm:spPr/>
      <dgm:t>
        <a:bodyPr/>
        <a:lstStyle/>
        <a:p>
          <a:endParaRPr lang="en-AU"/>
        </a:p>
      </dgm:t>
    </dgm:pt>
    <dgm:pt modelId="{A1037672-043E-481D-A1AA-17D8FFBE3531}" type="parTrans" cxnId="{EC9A93D5-6F07-4C93-A244-174ED2007BF1}">
      <dgm:prSet/>
      <dgm:spPr/>
      <dgm:t>
        <a:bodyPr/>
        <a:lstStyle/>
        <a:p>
          <a:endParaRPr lang="en-AU"/>
        </a:p>
      </dgm:t>
    </dgm:pt>
    <dgm:pt modelId="{F1FEF911-8D23-40FF-A173-D0C1255AF9A0}" type="sibTrans" cxnId="{EC9A93D5-6F07-4C93-A244-174ED2007BF1}">
      <dgm:prSet/>
      <dgm:spPr/>
      <dgm:t>
        <a:bodyPr/>
        <a:lstStyle/>
        <a:p>
          <a:endParaRPr lang="en-AU"/>
        </a:p>
      </dgm:t>
    </dgm:pt>
    <dgm:pt modelId="{E42B5EEE-E863-4B25-AF77-AD02E2A0F7A2}">
      <dgm:prSet/>
      <dgm:spPr/>
      <dgm:t>
        <a:bodyPr/>
        <a:lstStyle/>
        <a:p>
          <a:endParaRPr lang="en-AU"/>
        </a:p>
      </dgm:t>
    </dgm:pt>
    <dgm:pt modelId="{AF15313F-3AAD-4903-8B60-B8D91594293D}" type="parTrans" cxnId="{354A2B25-C879-4475-AA0C-F8706E5D3AAA}">
      <dgm:prSet/>
      <dgm:spPr/>
      <dgm:t>
        <a:bodyPr/>
        <a:lstStyle/>
        <a:p>
          <a:endParaRPr lang="en-AU"/>
        </a:p>
      </dgm:t>
    </dgm:pt>
    <dgm:pt modelId="{D789ADF8-5F19-4A2C-8C07-32E798004CD1}" type="sibTrans" cxnId="{354A2B25-C879-4475-AA0C-F8706E5D3AAA}">
      <dgm:prSet/>
      <dgm:spPr/>
      <dgm:t>
        <a:bodyPr/>
        <a:lstStyle/>
        <a:p>
          <a:endParaRPr lang="en-AU"/>
        </a:p>
      </dgm:t>
    </dgm:pt>
    <dgm:pt modelId="{0B2ADEBB-E0D6-4111-953A-660B4B02DFF1}">
      <dgm:prSet/>
      <dgm:spPr/>
      <dgm:t>
        <a:bodyPr/>
        <a:lstStyle/>
        <a:p>
          <a:endParaRPr lang="en-AU"/>
        </a:p>
      </dgm:t>
    </dgm:pt>
    <dgm:pt modelId="{5B8C9C13-13CC-408F-AA2C-C4A804BF84DA}" type="parTrans" cxnId="{F827A363-7C0B-45CB-892A-212A9F884294}">
      <dgm:prSet/>
      <dgm:spPr/>
      <dgm:t>
        <a:bodyPr/>
        <a:lstStyle/>
        <a:p>
          <a:endParaRPr lang="en-AU"/>
        </a:p>
      </dgm:t>
    </dgm:pt>
    <dgm:pt modelId="{47DC7816-5D00-4F43-9BE7-3D77B2C14C7F}" type="sibTrans" cxnId="{F827A363-7C0B-45CB-892A-212A9F884294}">
      <dgm:prSet/>
      <dgm:spPr/>
      <dgm:t>
        <a:bodyPr/>
        <a:lstStyle/>
        <a:p>
          <a:endParaRPr lang="en-AU"/>
        </a:p>
      </dgm:t>
    </dgm:pt>
    <dgm:pt modelId="{68CD0235-F593-4641-A4BB-5D0AC21EE722}">
      <dgm:prSet/>
      <dgm:spPr/>
      <dgm:t>
        <a:bodyPr/>
        <a:lstStyle/>
        <a:p>
          <a:endParaRPr lang="en-AU"/>
        </a:p>
      </dgm:t>
    </dgm:pt>
    <dgm:pt modelId="{5973B6B4-7DBF-4012-91B5-5ACCC0A065EA}" type="parTrans" cxnId="{E71B1926-C160-4B65-98B0-7DB70658E13F}">
      <dgm:prSet/>
      <dgm:spPr/>
      <dgm:t>
        <a:bodyPr/>
        <a:lstStyle/>
        <a:p>
          <a:endParaRPr lang="en-AU"/>
        </a:p>
      </dgm:t>
    </dgm:pt>
    <dgm:pt modelId="{85D3E1B5-A048-4DF4-9C8A-287702487AAA}" type="sibTrans" cxnId="{E71B1926-C160-4B65-98B0-7DB70658E13F}">
      <dgm:prSet/>
      <dgm:spPr/>
      <dgm:t>
        <a:bodyPr/>
        <a:lstStyle/>
        <a:p>
          <a:endParaRPr lang="en-AU"/>
        </a:p>
      </dgm:t>
    </dgm:pt>
    <dgm:pt modelId="{697EA929-E5D9-482B-8B87-E8F43546B0A4}">
      <dgm:prSet/>
      <dgm:spPr/>
      <dgm:t>
        <a:bodyPr/>
        <a:lstStyle/>
        <a:p>
          <a:endParaRPr lang="en-AU"/>
        </a:p>
      </dgm:t>
    </dgm:pt>
    <dgm:pt modelId="{50EED6FE-3ED5-44C4-BBBF-2AC9747779C6}" type="parTrans" cxnId="{CA6AA538-95FE-4C17-BA84-08A375DFFA74}">
      <dgm:prSet/>
      <dgm:spPr/>
      <dgm:t>
        <a:bodyPr/>
        <a:lstStyle/>
        <a:p>
          <a:endParaRPr lang="en-AU"/>
        </a:p>
      </dgm:t>
    </dgm:pt>
    <dgm:pt modelId="{5AD4B38C-3DE6-4ECB-8373-3816C0D5BCC9}" type="sibTrans" cxnId="{CA6AA538-95FE-4C17-BA84-08A375DFFA74}">
      <dgm:prSet/>
      <dgm:spPr/>
      <dgm:t>
        <a:bodyPr/>
        <a:lstStyle/>
        <a:p>
          <a:endParaRPr lang="en-AU"/>
        </a:p>
      </dgm:t>
    </dgm:pt>
    <dgm:pt modelId="{0E6DC922-8CF0-4B21-B528-B9899190DBA1}">
      <dgm:prSet/>
      <dgm:spPr/>
      <dgm:t>
        <a:bodyPr/>
        <a:lstStyle/>
        <a:p>
          <a:endParaRPr lang="en-AU" dirty="0"/>
        </a:p>
      </dgm:t>
    </dgm:pt>
    <dgm:pt modelId="{46123772-4586-4CA8-9F3D-1BBDD80E26C6}" type="parTrans" cxnId="{FBE82F85-7EA9-4F65-B8D6-887B13358622}">
      <dgm:prSet/>
      <dgm:spPr/>
      <dgm:t>
        <a:bodyPr/>
        <a:lstStyle/>
        <a:p>
          <a:endParaRPr lang="en-AU"/>
        </a:p>
      </dgm:t>
    </dgm:pt>
    <dgm:pt modelId="{043EECBA-FE00-481E-9AEF-CFAA4DFB00C8}" type="sibTrans" cxnId="{FBE82F85-7EA9-4F65-B8D6-887B13358622}">
      <dgm:prSet/>
      <dgm:spPr/>
      <dgm:t>
        <a:bodyPr/>
        <a:lstStyle/>
        <a:p>
          <a:endParaRPr lang="en-AU"/>
        </a:p>
      </dgm:t>
    </dgm:pt>
    <dgm:pt modelId="{2E7071DB-8251-4096-9F38-1F64E2946F61}">
      <dgm:prSet/>
      <dgm:spPr/>
      <dgm:t>
        <a:bodyPr/>
        <a:lstStyle/>
        <a:p>
          <a:endParaRPr lang="en-AU"/>
        </a:p>
      </dgm:t>
    </dgm:pt>
    <dgm:pt modelId="{89808694-C23B-4EE1-A876-9131A41887BC}" type="parTrans" cxnId="{B0074724-9C19-4393-88D9-964C5580C22A}">
      <dgm:prSet/>
      <dgm:spPr/>
      <dgm:t>
        <a:bodyPr/>
        <a:lstStyle/>
        <a:p>
          <a:endParaRPr lang="en-AU"/>
        </a:p>
      </dgm:t>
    </dgm:pt>
    <dgm:pt modelId="{1BFB3E9D-CF8E-4050-952D-26C804F59214}" type="sibTrans" cxnId="{B0074724-9C19-4393-88D9-964C5580C22A}">
      <dgm:prSet/>
      <dgm:spPr/>
      <dgm:t>
        <a:bodyPr/>
        <a:lstStyle/>
        <a:p>
          <a:endParaRPr lang="en-AU"/>
        </a:p>
      </dgm:t>
    </dgm:pt>
    <dgm:pt modelId="{81EC0C2E-1E94-4A13-AB15-29EE9A2A6B08}">
      <dgm:prSet/>
      <dgm:spPr/>
      <dgm:t>
        <a:bodyPr/>
        <a:lstStyle/>
        <a:p>
          <a:endParaRPr lang="en-AU"/>
        </a:p>
      </dgm:t>
    </dgm:pt>
    <dgm:pt modelId="{E737572B-7342-403C-B158-70CFB7FCB014}" type="parTrans" cxnId="{F6D766D6-8FCB-400A-851D-ACCA3832296A}">
      <dgm:prSet/>
      <dgm:spPr/>
      <dgm:t>
        <a:bodyPr/>
        <a:lstStyle/>
        <a:p>
          <a:endParaRPr lang="en-AU"/>
        </a:p>
      </dgm:t>
    </dgm:pt>
    <dgm:pt modelId="{8AFA8B64-9B5E-4891-B49A-DEB3ADE34630}" type="sibTrans" cxnId="{F6D766D6-8FCB-400A-851D-ACCA3832296A}">
      <dgm:prSet/>
      <dgm:spPr/>
      <dgm:t>
        <a:bodyPr/>
        <a:lstStyle/>
        <a:p>
          <a:endParaRPr lang="en-AU"/>
        </a:p>
      </dgm:t>
    </dgm:pt>
    <dgm:pt modelId="{778CAF0F-2B93-47A1-9432-7FA13D50469B}">
      <dgm:prSet/>
      <dgm:spPr/>
      <dgm:t>
        <a:bodyPr/>
        <a:lstStyle/>
        <a:p>
          <a:endParaRPr lang="en-AU"/>
        </a:p>
      </dgm:t>
    </dgm:pt>
    <dgm:pt modelId="{E4B3F608-6730-4E72-9101-8C00F843BD07}" type="parTrans" cxnId="{F0B5F82E-453C-436A-8F89-B70B34C19124}">
      <dgm:prSet/>
      <dgm:spPr/>
      <dgm:t>
        <a:bodyPr/>
        <a:lstStyle/>
        <a:p>
          <a:endParaRPr lang="en-AU"/>
        </a:p>
      </dgm:t>
    </dgm:pt>
    <dgm:pt modelId="{5DE98DA8-B915-4C94-B292-249C4E62C035}" type="sibTrans" cxnId="{F0B5F82E-453C-436A-8F89-B70B34C19124}">
      <dgm:prSet/>
      <dgm:spPr/>
      <dgm:t>
        <a:bodyPr/>
        <a:lstStyle/>
        <a:p>
          <a:endParaRPr lang="en-AU"/>
        </a:p>
      </dgm:t>
    </dgm:pt>
    <dgm:pt modelId="{DAEF8F10-9280-4E87-8CF8-2ACD0761CEB9}">
      <dgm:prSet/>
      <dgm:spPr/>
      <dgm:t>
        <a:bodyPr/>
        <a:lstStyle/>
        <a:p>
          <a:endParaRPr lang="en-AU"/>
        </a:p>
      </dgm:t>
    </dgm:pt>
    <dgm:pt modelId="{C339938F-2742-4A53-9F40-973415D7EAB5}" type="parTrans" cxnId="{95CFDBEE-7692-4E4E-9DE7-EE91E6025E74}">
      <dgm:prSet/>
      <dgm:spPr/>
      <dgm:t>
        <a:bodyPr/>
        <a:lstStyle/>
        <a:p>
          <a:endParaRPr lang="en-AU"/>
        </a:p>
      </dgm:t>
    </dgm:pt>
    <dgm:pt modelId="{3F263924-7DA4-413A-BD93-93D08DB042F3}" type="sibTrans" cxnId="{95CFDBEE-7692-4E4E-9DE7-EE91E6025E74}">
      <dgm:prSet/>
      <dgm:spPr/>
      <dgm:t>
        <a:bodyPr/>
        <a:lstStyle/>
        <a:p>
          <a:endParaRPr lang="en-AU"/>
        </a:p>
      </dgm:t>
    </dgm:pt>
    <dgm:pt modelId="{BCECB8B9-9BB4-4A8B-B332-6B1B02107548}">
      <dgm:prSet/>
      <dgm:spPr/>
      <dgm:t>
        <a:bodyPr/>
        <a:lstStyle/>
        <a:p>
          <a:endParaRPr lang="en-AU"/>
        </a:p>
      </dgm:t>
    </dgm:pt>
    <dgm:pt modelId="{F5CDA8F8-2E07-4163-A50C-F69F5A4FD1A5}" type="parTrans" cxnId="{56BF82F8-7AAB-469F-B40B-32F467E90519}">
      <dgm:prSet/>
      <dgm:spPr/>
      <dgm:t>
        <a:bodyPr/>
        <a:lstStyle/>
        <a:p>
          <a:endParaRPr lang="en-AU"/>
        </a:p>
      </dgm:t>
    </dgm:pt>
    <dgm:pt modelId="{20E9B4AB-D9D5-4043-84F8-BC04938B69A8}" type="sibTrans" cxnId="{56BF82F8-7AAB-469F-B40B-32F467E90519}">
      <dgm:prSet/>
      <dgm:spPr/>
      <dgm:t>
        <a:bodyPr/>
        <a:lstStyle/>
        <a:p>
          <a:endParaRPr lang="en-AU"/>
        </a:p>
      </dgm:t>
    </dgm:pt>
    <dgm:pt modelId="{A4750862-153C-4333-919A-46E21CA87E61}">
      <dgm:prSet/>
      <dgm:spPr/>
      <dgm:t>
        <a:bodyPr/>
        <a:lstStyle/>
        <a:p>
          <a:endParaRPr lang="en-AU"/>
        </a:p>
      </dgm:t>
    </dgm:pt>
    <dgm:pt modelId="{AB2DBE35-2C15-46E1-AF2C-BD7967DB719C}" type="parTrans" cxnId="{3D4FC71B-406D-4FFA-BA0E-0AF3C261404B}">
      <dgm:prSet/>
      <dgm:spPr/>
      <dgm:t>
        <a:bodyPr/>
        <a:lstStyle/>
        <a:p>
          <a:endParaRPr lang="en-AU"/>
        </a:p>
      </dgm:t>
    </dgm:pt>
    <dgm:pt modelId="{44EF8FF1-D47F-4815-9DD9-B6AD1EA75835}" type="sibTrans" cxnId="{3D4FC71B-406D-4FFA-BA0E-0AF3C261404B}">
      <dgm:prSet/>
      <dgm:spPr/>
      <dgm:t>
        <a:bodyPr/>
        <a:lstStyle/>
        <a:p>
          <a:endParaRPr lang="en-AU"/>
        </a:p>
      </dgm:t>
    </dgm:pt>
    <dgm:pt modelId="{2F3A2F92-2CEB-4693-BB95-BCB050BEF08F}">
      <dgm:prSet/>
      <dgm:spPr/>
      <dgm:t>
        <a:bodyPr/>
        <a:lstStyle/>
        <a:p>
          <a:endParaRPr lang="en-AU"/>
        </a:p>
      </dgm:t>
    </dgm:pt>
    <dgm:pt modelId="{DE6BD179-61F0-4F0F-AB16-8BE4B41DB2D5}" type="parTrans" cxnId="{ECF4AACF-D814-435D-A03C-1DE2658C1E36}">
      <dgm:prSet/>
      <dgm:spPr/>
      <dgm:t>
        <a:bodyPr/>
        <a:lstStyle/>
        <a:p>
          <a:endParaRPr lang="en-AU"/>
        </a:p>
      </dgm:t>
    </dgm:pt>
    <dgm:pt modelId="{21F5E13B-9CC6-40E5-9C8E-2E9C5E00F226}" type="sibTrans" cxnId="{ECF4AACF-D814-435D-A03C-1DE2658C1E36}">
      <dgm:prSet/>
      <dgm:spPr/>
      <dgm:t>
        <a:bodyPr/>
        <a:lstStyle/>
        <a:p>
          <a:endParaRPr lang="en-AU"/>
        </a:p>
      </dgm:t>
    </dgm:pt>
    <dgm:pt modelId="{4BDFFD61-4EA0-45B6-861C-F8370FB063E0}">
      <dgm:prSet/>
      <dgm:spPr/>
      <dgm:t>
        <a:bodyPr/>
        <a:lstStyle/>
        <a:p>
          <a:endParaRPr lang="en-AU"/>
        </a:p>
      </dgm:t>
    </dgm:pt>
    <dgm:pt modelId="{652BC570-1E1D-44FC-80D9-257BABEAF8B3}" type="parTrans" cxnId="{7DC3AA84-A741-4B05-83EB-A8B10912EB44}">
      <dgm:prSet/>
      <dgm:spPr/>
      <dgm:t>
        <a:bodyPr/>
        <a:lstStyle/>
        <a:p>
          <a:endParaRPr lang="en-AU"/>
        </a:p>
      </dgm:t>
    </dgm:pt>
    <dgm:pt modelId="{98B5CF3C-7F32-4F92-88B7-0EEA5FAEAE11}" type="sibTrans" cxnId="{7DC3AA84-A741-4B05-83EB-A8B10912EB44}">
      <dgm:prSet/>
      <dgm:spPr/>
      <dgm:t>
        <a:bodyPr/>
        <a:lstStyle/>
        <a:p>
          <a:endParaRPr lang="en-AU"/>
        </a:p>
      </dgm:t>
    </dgm:pt>
    <dgm:pt modelId="{DF6A400A-3800-4895-9DA9-E075A85E12DA}">
      <dgm:prSet/>
      <dgm:spPr/>
      <dgm:t>
        <a:bodyPr/>
        <a:lstStyle/>
        <a:p>
          <a:endParaRPr lang="en-AU"/>
        </a:p>
      </dgm:t>
    </dgm:pt>
    <dgm:pt modelId="{23C7D5CA-9C6D-48AE-A3BE-FED4656622A9}" type="parTrans" cxnId="{25E3E7F1-04CB-42F0-A7E2-8C23FBF76AF1}">
      <dgm:prSet/>
      <dgm:spPr/>
      <dgm:t>
        <a:bodyPr/>
        <a:lstStyle/>
        <a:p>
          <a:endParaRPr lang="en-AU"/>
        </a:p>
      </dgm:t>
    </dgm:pt>
    <dgm:pt modelId="{BB8E9F5F-54F4-4034-B3E3-A9B34B632524}" type="sibTrans" cxnId="{25E3E7F1-04CB-42F0-A7E2-8C23FBF76AF1}">
      <dgm:prSet/>
      <dgm:spPr/>
      <dgm:t>
        <a:bodyPr/>
        <a:lstStyle/>
        <a:p>
          <a:endParaRPr lang="en-AU"/>
        </a:p>
      </dgm:t>
    </dgm:pt>
    <dgm:pt modelId="{8BE0E166-81D8-4FCB-A1E8-F0EA978BBEB6}">
      <dgm:prSet/>
      <dgm:spPr/>
      <dgm:t>
        <a:bodyPr/>
        <a:lstStyle/>
        <a:p>
          <a:endParaRPr lang="en-AU"/>
        </a:p>
      </dgm:t>
    </dgm:pt>
    <dgm:pt modelId="{7A354E93-18C6-4F85-B4F5-4C2E01B45A2B}" type="parTrans" cxnId="{1EA66F44-5B00-4CA7-882B-89D35E7EE09C}">
      <dgm:prSet/>
      <dgm:spPr/>
      <dgm:t>
        <a:bodyPr/>
        <a:lstStyle/>
        <a:p>
          <a:endParaRPr lang="en-AU"/>
        </a:p>
      </dgm:t>
    </dgm:pt>
    <dgm:pt modelId="{9DDE0871-A73B-446E-A089-2654D06C1AA0}" type="sibTrans" cxnId="{1EA66F44-5B00-4CA7-882B-89D35E7EE09C}">
      <dgm:prSet/>
      <dgm:spPr/>
      <dgm:t>
        <a:bodyPr/>
        <a:lstStyle/>
        <a:p>
          <a:endParaRPr lang="en-AU"/>
        </a:p>
      </dgm:t>
    </dgm:pt>
    <dgm:pt modelId="{0D8E636C-E8EC-4238-9B47-EDA7FA5D146E}">
      <dgm:prSet/>
      <dgm:spPr/>
      <dgm:t>
        <a:bodyPr/>
        <a:lstStyle/>
        <a:p>
          <a:endParaRPr lang="en-AU"/>
        </a:p>
      </dgm:t>
    </dgm:pt>
    <dgm:pt modelId="{896967C3-FC93-4AC8-A697-258CDE910A04}" type="parTrans" cxnId="{0066F2D2-588D-4189-A9C0-C6A51AACE349}">
      <dgm:prSet/>
      <dgm:spPr/>
      <dgm:t>
        <a:bodyPr/>
        <a:lstStyle/>
        <a:p>
          <a:endParaRPr lang="en-AU"/>
        </a:p>
      </dgm:t>
    </dgm:pt>
    <dgm:pt modelId="{ACD7431F-3E91-4547-91CB-9BECB00BCBEF}" type="sibTrans" cxnId="{0066F2D2-588D-4189-A9C0-C6A51AACE349}">
      <dgm:prSet/>
      <dgm:spPr/>
      <dgm:t>
        <a:bodyPr/>
        <a:lstStyle/>
        <a:p>
          <a:endParaRPr lang="en-AU"/>
        </a:p>
      </dgm:t>
    </dgm:pt>
    <dgm:pt modelId="{84E5DD1F-5F2D-4B51-8331-061D8B478A72}">
      <dgm:prSet/>
      <dgm:spPr/>
      <dgm:t>
        <a:bodyPr/>
        <a:lstStyle/>
        <a:p>
          <a:endParaRPr lang="en-AU"/>
        </a:p>
      </dgm:t>
    </dgm:pt>
    <dgm:pt modelId="{A71B2CBC-C0B6-4CB4-B0A3-61CCB127983C}" type="parTrans" cxnId="{972B4A2C-0817-4340-A6E5-A2A28A1FAEA9}">
      <dgm:prSet/>
      <dgm:spPr/>
      <dgm:t>
        <a:bodyPr/>
        <a:lstStyle/>
        <a:p>
          <a:endParaRPr lang="en-AU"/>
        </a:p>
      </dgm:t>
    </dgm:pt>
    <dgm:pt modelId="{086845CF-2A9F-4D07-BCC9-1B2596C9E0AC}" type="sibTrans" cxnId="{972B4A2C-0817-4340-A6E5-A2A28A1FAEA9}">
      <dgm:prSet/>
      <dgm:spPr/>
      <dgm:t>
        <a:bodyPr/>
        <a:lstStyle/>
        <a:p>
          <a:endParaRPr lang="en-AU"/>
        </a:p>
      </dgm:t>
    </dgm:pt>
    <dgm:pt modelId="{5E11C5EF-484B-46CC-93DE-5D5A0DFCB3FD}">
      <dgm:prSet/>
      <dgm:spPr/>
      <dgm:t>
        <a:bodyPr/>
        <a:lstStyle/>
        <a:p>
          <a:endParaRPr lang="en-AU"/>
        </a:p>
      </dgm:t>
    </dgm:pt>
    <dgm:pt modelId="{CFDAB9E0-96AF-4B6C-B300-0531278B73FF}" type="parTrans" cxnId="{E6965BD7-3476-4A39-B59F-28122201A8A3}">
      <dgm:prSet/>
      <dgm:spPr/>
      <dgm:t>
        <a:bodyPr/>
        <a:lstStyle/>
        <a:p>
          <a:endParaRPr lang="en-AU"/>
        </a:p>
      </dgm:t>
    </dgm:pt>
    <dgm:pt modelId="{834F3B2F-9656-43C4-9241-041D0414957D}" type="sibTrans" cxnId="{E6965BD7-3476-4A39-B59F-28122201A8A3}">
      <dgm:prSet/>
      <dgm:spPr/>
      <dgm:t>
        <a:bodyPr/>
        <a:lstStyle/>
        <a:p>
          <a:endParaRPr lang="en-AU"/>
        </a:p>
      </dgm:t>
    </dgm:pt>
    <dgm:pt modelId="{87EAF053-4130-4FE3-B855-4BB69C48D4EF}">
      <dgm:prSet/>
      <dgm:spPr/>
      <dgm:t>
        <a:bodyPr/>
        <a:lstStyle/>
        <a:p>
          <a:endParaRPr lang="en-AU"/>
        </a:p>
      </dgm:t>
    </dgm:pt>
    <dgm:pt modelId="{94384870-D506-4835-A04E-31C1BE083567}" type="parTrans" cxnId="{47253622-4E1E-4742-A59E-5E4BA1B43F90}">
      <dgm:prSet/>
      <dgm:spPr/>
      <dgm:t>
        <a:bodyPr/>
        <a:lstStyle/>
        <a:p>
          <a:endParaRPr lang="en-AU"/>
        </a:p>
      </dgm:t>
    </dgm:pt>
    <dgm:pt modelId="{4ADC73FA-4A8E-4D9B-B55C-D6AFFDD2DE62}" type="sibTrans" cxnId="{47253622-4E1E-4742-A59E-5E4BA1B43F90}">
      <dgm:prSet/>
      <dgm:spPr/>
      <dgm:t>
        <a:bodyPr/>
        <a:lstStyle/>
        <a:p>
          <a:endParaRPr lang="en-AU"/>
        </a:p>
      </dgm:t>
    </dgm:pt>
    <dgm:pt modelId="{2ACE903E-B86A-486C-9B25-0325929F37CB}">
      <dgm:prSet/>
      <dgm:spPr/>
      <dgm:t>
        <a:bodyPr/>
        <a:lstStyle/>
        <a:p>
          <a:endParaRPr lang="en-AU"/>
        </a:p>
      </dgm:t>
    </dgm:pt>
    <dgm:pt modelId="{102CB050-8D0E-4B76-8292-9ABD6E0ADF23}" type="parTrans" cxnId="{0A32FDB2-0FBF-4E05-9E14-D9DC3B87B979}">
      <dgm:prSet/>
      <dgm:spPr/>
      <dgm:t>
        <a:bodyPr/>
        <a:lstStyle/>
        <a:p>
          <a:endParaRPr lang="en-AU"/>
        </a:p>
      </dgm:t>
    </dgm:pt>
    <dgm:pt modelId="{6942FBA2-27DC-4D93-85E9-EB66068DAE09}" type="sibTrans" cxnId="{0A32FDB2-0FBF-4E05-9E14-D9DC3B87B979}">
      <dgm:prSet/>
      <dgm:spPr/>
      <dgm:t>
        <a:bodyPr/>
        <a:lstStyle/>
        <a:p>
          <a:endParaRPr lang="en-AU"/>
        </a:p>
      </dgm:t>
    </dgm:pt>
    <dgm:pt modelId="{A3DD4D23-6877-47D8-8532-CEC4BCE69072}">
      <dgm:prSet/>
      <dgm:spPr/>
      <dgm:t>
        <a:bodyPr/>
        <a:lstStyle/>
        <a:p>
          <a:endParaRPr lang="en-AU"/>
        </a:p>
      </dgm:t>
    </dgm:pt>
    <dgm:pt modelId="{A42171CD-A898-4C54-AADA-494E11EF7C9C}" type="parTrans" cxnId="{E7FD17ED-FB4B-4948-8995-098FC1A6483B}">
      <dgm:prSet/>
      <dgm:spPr/>
      <dgm:t>
        <a:bodyPr/>
        <a:lstStyle/>
        <a:p>
          <a:endParaRPr lang="en-AU"/>
        </a:p>
      </dgm:t>
    </dgm:pt>
    <dgm:pt modelId="{A041CB64-EC67-443A-91EC-1AD98BCA4681}" type="sibTrans" cxnId="{E7FD17ED-FB4B-4948-8995-098FC1A6483B}">
      <dgm:prSet/>
      <dgm:spPr/>
      <dgm:t>
        <a:bodyPr/>
        <a:lstStyle/>
        <a:p>
          <a:endParaRPr lang="en-AU"/>
        </a:p>
      </dgm:t>
    </dgm:pt>
    <dgm:pt modelId="{52D75B94-3CFF-43E3-B4A1-0B5116BABB8C}">
      <dgm:prSet/>
      <dgm:spPr/>
      <dgm:t>
        <a:bodyPr/>
        <a:lstStyle/>
        <a:p>
          <a:endParaRPr lang="en-AU"/>
        </a:p>
      </dgm:t>
    </dgm:pt>
    <dgm:pt modelId="{EE724AA8-762E-41EC-86FB-DD6F7855E071}" type="parTrans" cxnId="{859ED439-7B50-4607-A064-8D5BAEB50D4F}">
      <dgm:prSet/>
      <dgm:spPr/>
      <dgm:t>
        <a:bodyPr/>
        <a:lstStyle/>
        <a:p>
          <a:endParaRPr lang="en-AU"/>
        </a:p>
      </dgm:t>
    </dgm:pt>
    <dgm:pt modelId="{C3CD8CFB-BC0F-4E9A-B086-AF66BAAA4E90}" type="sibTrans" cxnId="{859ED439-7B50-4607-A064-8D5BAEB50D4F}">
      <dgm:prSet/>
      <dgm:spPr/>
      <dgm:t>
        <a:bodyPr/>
        <a:lstStyle/>
        <a:p>
          <a:endParaRPr lang="en-AU"/>
        </a:p>
      </dgm:t>
    </dgm:pt>
    <dgm:pt modelId="{C693318A-C726-4594-A421-EE8C47BAD8B5}">
      <dgm:prSet/>
      <dgm:spPr/>
      <dgm:t>
        <a:bodyPr/>
        <a:lstStyle/>
        <a:p>
          <a:endParaRPr lang="en-AU"/>
        </a:p>
      </dgm:t>
    </dgm:pt>
    <dgm:pt modelId="{A99B9F2E-9A7E-4FC9-B23A-A7217DDA4F81}" type="parTrans" cxnId="{BD177EC3-E7AB-420F-86DB-A15F836F49AF}">
      <dgm:prSet/>
      <dgm:spPr/>
      <dgm:t>
        <a:bodyPr/>
        <a:lstStyle/>
        <a:p>
          <a:endParaRPr lang="en-AU"/>
        </a:p>
      </dgm:t>
    </dgm:pt>
    <dgm:pt modelId="{4D0AE0F7-6D94-420B-9264-34D9357B4A42}" type="sibTrans" cxnId="{BD177EC3-E7AB-420F-86DB-A15F836F49AF}">
      <dgm:prSet/>
      <dgm:spPr/>
      <dgm:t>
        <a:bodyPr/>
        <a:lstStyle/>
        <a:p>
          <a:endParaRPr lang="en-AU"/>
        </a:p>
      </dgm:t>
    </dgm:pt>
    <dgm:pt modelId="{9FA82B63-D70B-4D36-9776-D60E57E7B418}">
      <dgm:prSet/>
      <dgm:spPr/>
      <dgm:t>
        <a:bodyPr/>
        <a:lstStyle/>
        <a:p>
          <a:endParaRPr lang="en-AU"/>
        </a:p>
      </dgm:t>
    </dgm:pt>
    <dgm:pt modelId="{84A48365-7236-4AA0-B2C3-6F170D2199E6}" type="parTrans" cxnId="{85868AAE-41B1-43E7-963A-450DA4A7D767}">
      <dgm:prSet/>
      <dgm:spPr/>
      <dgm:t>
        <a:bodyPr/>
        <a:lstStyle/>
        <a:p>
          <a:endParaRPr lang="en-AU"/>
        </a:p>
      </dgm:t>
    </dgm:pt>
    <dgm:pt modelId="{03768AA2-0193-49CD-8E25-36F34BC6F518}" type="sibTrans" cxnId="{85868AAE-41B1-43E7-963A-450DA4A7D767}">
      <dgm:prSet/>
      <dgm:spPr/>
      <dgm:t>
        <a:bodyPr/>
        <a:lstStyle/>
        <a:p>
          <a:endParaRPr lang="en-AU"/>
        </a:p>
      </dgm:t>
    </dgm:pt>
    <dgm:pt modelId="{89C3B8CA-C375-4F18-9385-E07BEB6253AB}">
      <dgm:prSet/>
      <dgm:spPr/>
      <dgm:t>
        <a:bodyPr/>
        <a:lstStyle/>
        <a:p>
          <a:endParaRPr lang="en-AU"/>
        </a:p>
      </dgm:t>
    </dgm:pt>
    <dgm:pt modelId="{F5F816BF-26DE-42FE-A05E-138A288EEA54}" type="parTrans" cxnId="{EE1F965E-CF2D-42FF-9765-15E1F18FFD0B}">
      <dgm:prSet/>
      <dgm:spPr/>
      <dgm:t>
        <a:bodyPr/>
        <a:lstStyle/>
        <a:p>
          <a:endParaRPr lang="en-AU"/>
        </a:p>
      </dgm:t>
    </dgm:pt>
    <dgm:pt modelId="{15C54871-C558-46D9-BC17-8BA2E1164086}" type="sibTrans" cxnId="{EE1F965E-CF2D-42FF-9765-15E1F18FFD0B}">
      <dgm:prSet/>
      <dgm:spPr/>
      <dgm:t>
        <a:bodyPr/>
        <a:lstStyle/>
        <a:p>
          <a:endParaRPr lang="en-AU"/>
        </a:p>
      </dgm:t>
    </dgm:pt>
    <dgm:pt modelId="{7E8898B4-C01F-4815-80E7-CBA292A82CEC}">
      <dgm:prSet custScaleX="87853" custScaleY="58229" custLinFactNeighborX="8033"/>
      <dgm:spPr>
        <a:solidFill>
          <a:srgbClr val="669900"/>
        </a:solidFill>
      </dgm:spPr>
      <dgm:t>
        <a:bodyPr/>
        <a:lstStyle/>
        <a:p>
          <a:endParaRPr lang="en-AU"/>
        </a:p>
      </dgm:t>
    </dgm:pt>
    <dgm:pt modelId="{ED5CF2F0-5DB4-4D44-B297-14467AE40169}" type="parTrans" cxnId="{9F26ACD8-334A-4B6D-B865-911F20B072EE}">
      <dgm:prSet/>
      <dgm:spPr/>
      <dgm:t>
        <a:bodyPr/>
        <a:lstStyle/>
        <a:p>
          <a:endParaRPr lang="en-AU"/>
        </a:p>
      </dgm:t>
    </dgm:pt>
    <dgm:pt modelId="{9138D319-515C-42F3-98EF-BA6C69B421D5}" type="sibTrans" cxnId="{9F26ACD8-334A-4B6D-B865-911F20B072EE}">
      <dgm:prSet/>
      <dgm:spPr/>
      <dgm:t>
        <a:bodyPr/>
        <a:lstStyle/>
        <a:p>
          <a:endParaRPr lang="en-AU"/>
        </a:p>
      </dgm:t>
    </dgm:pt>
    <dgm:pt modelId="{61972F6D-6EBF-4D0C-B952-FC1E38729DDE}">
      <dgm:prSet custT="1"/>
      <dgm:spPr>
        <a:solidFill>
          <a:srgbClr val="669900"/>
        </a:solidFill>
      </dgm:spPr>
      <dgm:t>
        <a:bodyPr/>
        <a:lstStyle/>
        <a:p>
          <a:r>
            <a:rPr lang="en-AU" sz="2000" dirty="0" smtClean="0"/>
            <a:t>Cynical &amp; Negative </a:t>
          </a:r>
        </a:p>
        <a:p>
          <a:r>
            <a:rPr lang="en-AU" sz="2000" dirty="0" smtClean="0"/>
            <a:t>(22%)</a:t>
          </a:r>
          <a:endParaRPr lang="en-AU" sz="1200" dirty="0"/>
        </a:p>
      </dgm:t>
    </dgm:pt>
    <dgm:pt modelId="{E17717BD-6B26-437C-BEFF-C84155EEE784}" type="sibTrans" cxnId="{269EF496-5CD2-4B62-9C53-F55263B80876}">
      <dgm:prSet/>
      <dgm:spPr/>
      <dgm:t>
        <a:bodyPr/>
        <a:lstStyle/>
        <a:p>
          <a:endParaRPr lang="en-AU"/>
        </a:p>
      </dgm:t>
    </dgm:pt>
    <dgm:pt modelId="{DC75236E-7C22-4C2B-AEF0-552E501642CC}" type="parTrans" cxnId="{269EF496-5CD2-4B62-9C53-F55263B80876}">
      <dgm:prSet/>
      <dgm:spPr/>
      <dgm:t>
        <a:bodyPr/>
        <a:lstStyle/>
        <a:p>
          <a:endParaRPr lang="en-AU"/>
        </a:p>
      </dgm:t>
    </dgm:pt>
    <dgm:pt modelId="{CFA2CC98-ECAC-4758-9689-F93B73952406}" type="pres">
      <dgm:prSet presAssocID="{5BB76E89-BA3C-4437-90BE-0193DAF3F4BD}" presName="matrix" presStyleCnt="0">
        <dgm:presLayoutVars>
          <dgm:chMax val="1"/>
          <dgm:dir/>
          <dgm:resizeHandles val="exact"/>
        </dgm:presLayoutVars>
      </dgm:prSet>
      <dgm:spPr/>
      <dgm:t>
        <a:bodyPr/>
        <a:lstStyle/>
        <a:p>
          <a:endParaRPr lang="en-AU"/>
        </a:p>
      </dgm:t>
    </dgm:pt>
    <dgm:pt modelId="{67391127-A3FF-4A2B-9091-3C9ADF5CBD81}" type="pres">
      <dgm:prSet presAssocID="{5BB76E89-BA3C-4437-90BE-0193DAF3F4BD}" presName="axisShape" presStyleLbl="bgShp" presStyleIdx="0" presStyleCnt="1" custAng="0" custScaleX="125580" custLinFactNeighborX="-2644" custLinFactNeighborY="1187"/>
      <dgm:spPr>
        <a:solidFill>
          <a:schemeClr val="bg2">
            <a:lumMod val="75000"/>
          </a:schemeClr>
        </a:solidFill>
      </dgm:spPr>
    </dgm:pt>
    <dgm:pt modelId="{9650DA07-46A8-467E-8BA8-EE6DB1C27718}" type="pres">
      <dgm:prSet presAssocID="{5BB76E89-BA3C-4437-90BE-0193DAF3F4BD}" presName="rect1" presStyleLbl="node1" presStyleIdx="0" presStyleCnt="4" custScaleX="134026" custScaleY="111583" custLinFactNeighborX="-27908" custLinFactNeighborY="-7536">
        <dgm:presLayoutVars>
          <dgm:chMax val="0"/>
          <dgm:chPref val="0"/>
          <dgm:bulletEnabled val="1"/>
        </dgm:presLayoutVars>
      </dgm:prSet>
      <dgm:spPr/>
      <dgm:t>
        <a:bodyPr/>
        <a:lstStyle/>
        <a:p>
          <a:endParaRPr lang="en-AU"/>
        </a:p>
      </dgm:t>
    </dgm:pt>
    <dgm:pt modelId="{FE367B4A-0A07-4E07-B80E-5110644446AD}" type="pres">
      <dgm:prSet presAssocID="{5BB76E89-BA3C-4437-90BE-0193DAF3F4BD}" presName="rect2" presStyleLbl="node1" presStyleIdx="1" presStyleCnt="4" custScaleX="114372" custScaleY="80791" custLinFactNeighborX="11297" custLinFactNeighborY="-10492">
        <dgm:presLayoutVars>
          <dgm:chMax val="0"/>
          <dgm:chPref val="0"/>
          <dgm:bulletEnabled val="1"/>
        </dgm:presLayoutVars>
      </dgm:prSet>
      <dgm:spPr/>
      <dgm:t>
        <a:bodyPr/>
        <a:lstStyle/>
        <a:p>
          <a:endParaRPr lang="en-AU"/>
        </a:p>
      </dgm:t>
    </dgm:pt>
    <dgm:pt modelId="{CF2B593B-AB20-423E-A553-12C34B9F0E8D}" type="pres">
      <dgm:prSet presAssocID="{5BB76E89-BA3C-4437-90BE-0193DAF3F4BD}" presName="rect3" presStyleLbl="node1" presStyleIdx="2" presStyleCnt="4" custScaleX="130358" custScaleY="106427" custLinFactNeighborX="-29742" custLinFactNeighborY="-182">
        <dgm:presLayoutVars>
          <dgm:chMax val="0"/>
          <dgm:chPref val="0"/>
          <dgm:bulletEnabled val="1"/>
        </dgm:presLayoutVars>
      </dgm:prSet>
      <dgm:spPr>
        <a:solidFill>
          <a:srgbClr val="99CC00">
            <a:alpha val="49000"/>
          </a:srgbClr>
        </a:solidFill>
      </dgm:spPr>
      <dgm:t>
        <a:bodyPr/>
        <a:lstStyle/>
        <a:p>
          <a:endParaRPr lang="en-AU"/>
        </a:p>
      </dgm:t>
    </dgm:pt>
    <dgm:pt modelId="{EF474459-DBAB-4B27-BCDB-C1B6759B32F4}" type="pres">
      <dgm:prSet presAssocID="{5BB76E89-BA3C-4437-90BE-0193DAF3F4BD}" presName="rect4" presStyleLbl="node1" presStyleIdx="3" presStyleCnt="4" custScaleX="113529" custScaleY="101078" custLinFactNeighborX="12886" custLinFactNeighborY="-813">
        <dgm:presLayoutVars>
          <dgm:chMax val="0"/>
          <dgm:chPref val="0"/>
          <dgm:bulletEnabled val="1"/>
        </dgm:presLayoutVars>
      </dgm:prSet>
      <dgm:spPr/>
      <dgm:t>
        <a:bodyPr/>
        <a:lstStyle/>
        <a:p>
          <a:endParaRPr lang="en-AU"/>
        </a:p>
      </dgm:t>
    </dgm:pt>
  </dgm:ptLst>
  <dgm:cxnLst>
    <dgm:cxn modelId="{FD1FD87A-9906-4AF8-A571-496B7762655D}" type="presOf" srcId="{1DE8CF65-5EC1-4F79-AF30-E6D3ECAFB42B}" destId="{FE367B4A-0A07-4E07-B80E-5110644446AD}" srcOrd="0" destOrd="0" presId="urn:microsoft.com/office/officeart/2005/8/layout/matrix2"/>
    <dgm:cxn modelId="{6C4CB22C-190D-4749-8DC8-35293509CF1B}" srcId="{5BB76E89-BA3C-4437-90BE-0193DAF3F4BD}" destId="{4708B0F2-9867-4F87-AF54-0750D8B46DF9}" srcOrd="2" destOrd="0" parTransId="{D42D7821-D494-4C79-A079-D5AE5AC677F6}" sibTransId="{799BC5C5-C198-48AA-A130-A11F5508A227}"/>
    <dgm:cxn modelId="{E71B1926-C160-4B65-98B0-7DB70658E13F}" srcId="{0B2ADEBB-E0D6-4111-953A-660B4B02DFF1}" destId="{68CD0235-F593-4641-A4BB-5D0AC21EE722}" srcOrd="0" destOrd="0" parTransId="{5973B6B4-7DBF-4012-91B5-5ACCC0A065EA}" sibTransId="{85D3E1B5-A048-4DF4-9C8A-287702487AAA}"/>
    <dgm:cxn modelId="{E6965BD7-3476-4A39-B59F-28122201A8A3}" srcId="{84E5DD1F-5F2D-4B51-8331-061D8B478A72}" destId="{5E11C5EF-484B-46CC-93DE-5D5A0DFCB3FD}" srcOrd="0" destOrd="0" parTransId="{CFDAB9E0-96AF-4B6C-B300-0531278B73FF}" sibTransId="{834F3B2F-9656-43C4-9241-041D0414957D}"/>
    <dgm:cxn modelId="{7DC3AA84-A741-4B05-83EB-A8B10912EB44}" srcId="{BCECB8B9-9BB4-4A8B-B332-6B1B02107548}" destId="{4BDFFD61-4EA0-45B6-861C-F8370FB063E0}" srcOrd="2" destOrd="0" parTransId="{652BC570-1E1D-44FC-80D9-257BABEAF8B3}" sibTransId="{98B5CF3C-7F32-4F92-88B7-0EEA5FAEAE11}"/>
    <dgm:cxn modelId="{F827A363-7C0B-45CB-892A-212A9F884294}" srcId="{E42B5EEE-E863-4B25-AF77-AD02E2A0F7A2}" destId="{0B2ADEBB-E0D6-4111-953A-660B4B02DFF1}" srcOrd="0" destOrd="0" parTransId="{5B8C9C13-13CC-408F-AA2C-C4A804BF84DA}" sibTransId="{47DC7816-5D00-4F43-9BE7-3D77B2C14C7F}"/>
    <dgm:cxn modelId="{56BF82F8-7AAB-469F-B40B-32F467E90519}" srcId="{DAEF8F10-9280-4E87-8CF8-2ACD0761CEB9}" destId="{BCECB8B9-9BB4-4A8B-B332-6B1B02107548}" srcOrd="0" destOrd="0" parTransId="{F5CDA8F8-2E07-4163-A50C-F69F5A4FD1A5}" sibTransId="{20E9B4AB-D9D5-4043-84F8-BC04938B69A8}"/>
    <dgm:cxn modelId="{95CFDBEE-7692-4E4E-9DE7-EE91E6025E74}" srcId="{5BB76E89-BA3C-4437-90BE-0193DAF3F4BD}" destId="{DAEF8F10-9280-4E87-8CF8-2ACD0761CEB9}" srcOrd="6" destOrd="0" parTransId="{C339938F-2742-4A53-9F40-973415D7EAB5}" sibTransId="{3F263924-7DA4-413A-BD93-93D08DB042F3}"/>
    <dgm:cxn modelId="{1EA66F44-5B00-4CA7-882B-89D35E7EE09C}" srcId="{BCECB8B9-9BB4-4A8B-B332-6B1B02107548}" destId="{8BE0E166-81D8-4FCB-A1E8-F0EA978BBEB6}" srcOrd="4" destOrd="0" parTransId="{7A354E93-18C6-4F85-B4F5-4C2E01B45A2B}" sibTransId="{9DDE0871-A73B-446E-A089-2654D06C1AA0}"/>
    <dgm:cxn modelId="{25E3E7F1-04CB-42F0-A7E2-8C23FBF76AF1}" srcId="{BCECB8B9-9BB4-4A8B-B332-6B1B02107548}" destId="{DF6A400A-3800-4895-9DA9-E075A85E12DA}" srcOrd="3" destOrd="0" parTransId="{23C7D5CA-9C6D-48AE-A3BE-FED4656622A9}" sibTransId="{BB8E9F5F-54F4-4034-B3E3-A9B34B632524}"/>
    <dgm:cxn modelId="{B2A68A88-8361-46EC-B7D9-115FD53C59A8}" type="presOf" srcId="{4708B0F2-9867-4F87-AF54-0750D8B46DF9}" destId="{CF2B593B-AB20-423E-A553-12C34B9F0E8D}" srcOrd="0" destOrd="0" presId="urn:microsoft.com/office/officeart/2005/8/layout/matrix2"/>
    <dgm:cxn modelId="{BD177EC3-E7AB-420F-86DB-A15F836F49AF}" srcId="{84E5DD1F-5F2D-4B51-8331-061D8B478A72}" destId="{C693318A-C726-4594-A421-EE8C47BAD8B5}" srcOrd="4" destOrd="0" parTransId="{A99B9F2E-9A7E-4FC9-B23A-A7217DDA4F81}" sibTransId="{4D0AE0F7-6D94-420B-9264-34D9357B4A42}"/>
    <dgm:cxn modelId="{859ED439-7B50-4607-A064-8D5BAEB50D4F}" srcId="{84E5DD1F-5F2D-4B51-8331-061D8B478A72}" destId="{52D75B94-3CFF-43E3-B4A1-0B5116BABB8C}" srcOrd="3" destOrd="0" parTransId="{EE724AA8-762E-41EC-86FB-DD6F7855E071}" sibTransId="{C3CD8CFB-BC0F-4E9A-B086-AF66BAAA4E90}"/>
    <dgm:cxn modelId="{269EF496-5CD2-4B62-9C53-F55263B80876}" srcId="{5BB76E89-BA3C-4437-90BE-0193DAF3F4BD}" destId="{61972F6D-6EBF-4D0C-B952-FC1E38729DDE}" srcOrd="3" destOrd="0" parTransId="{DC75236E-7C22-4C2B-AEF0-552E501642CC}" sibTransId="{E17717BD-6B26-437C-BEFF-C84155EEE784}"/>
    <dgm:cxn modelId="{EE1F965E-CF2D-42FF-9765-15E1F18FFD0B}" srcId="{5BB76E89-BA3C-4437-90BE-0193DAF3F4BD}" destId="{89C3B8CA-C375-4F18-9385-E07BEB6253AB}" srcOrd="8" destOrd="0" parTransId="{F5F816BF-26DE-42FE-A05E-138A288EEA54}" sibTransId="{15C54871-C558-46D9-BC17-8BA2E1164086}"/>
    <dgm:cxn modelId="{64B868AE-A92C-40DA-9161-B02A349E8317}" type="presOf" srcId="{61972F6D-6EBF-4D0C-B952-FC1E38729DDE}" destId="{EF474459-DBAB-4B27-BCDB-C1B6759B32F4}" srcOrd="0" destOrd="0" presId="urn:microsoft.com/office/officeart/2005/8/layout/matrix2"/>
    <dgm:cxn modelId="{9182C852-83C3-4CD6-9A10-E64C0D580632}" type="presOf" srcId="{F6EA7013-EE34-4499-AAFF-AA824A1E4CE6}" destId="{9650DA07-46A8-467E-8BA8-EE6DB1C27718}" srcOrd="0" destOrd="0" presId="urn:microsoft.com/office/officeart/2005/8/layout/matrix2"/>
    <dgm:cxn modelId="{F6D766D6-8FCB-400A-851D-ACCA3832296A}" srcId="{0B2ADEBB-E0D6-4111-953A-660B4B02DFF1}" destId="{81EC0C2E-1E94-4A13-AB15-29EE9A2A6B08}" srcOrd="4" destOrd="0" parTransId="{E737572B-7342-403C-B158-70CFB7FCB014}" sibTransId="{8AFA8B64-9B5E-4891-B49A-DEB3ADE34630}"/>
    <dgm:cxn modelId="{FBE82F85-7EA9-4F65-B8D6-887B13358622}" srcId="{0B2ADEBB-E0D6-4111-953A-660B4B02DFF1}" destId="{0E6DC922-8CF0-4B21-B528-B9899190DBA1}" srcOrd="2" destOrd="0" parTransId="{46123772-4586-4CA8-9F3D-1BBDD80E26C6}" sibTransId="{043EECBA-FE00-481E-9AEF-CFAA4DFB00C8}"/>
    <dgm:cxn modelId="{354A2B25-C879-4475-AA0C-F8706E5D3AAA}" srcId="{5BB76E89-BA3C-4437-90BE-0193DAF3F4BD}" destId="{E42B5EEE-E863-4B25-AF77-AD02E2A0F7A2}" srcOrd="5" destOrd="0" parTransId="{AF15313F-3AAD-4903-8B60-B8D91594293D}" sibTransId="{D789ADF8-5F19-4A2C-8C07-32E798004CD1}"/>
    <dgm:cxn modelId="{D303F3BE-6137-4461-8955-6589FAD00156}" srcId="{5BB76E89-BA3C-4437-90BE-0193DAF3F4BD}" destId="{F6EA7013-EE34-4499-AAFF-AA824A1E4CE6}" srcOrd="0" destOrd="0" parTransId="{4C299464-9E77-433A-B7BB-3DB290507C41}" sibTransId="{10606DE6-8567-49A3-8526-832658756AA5}"/>
    <dgm:cxn modelId="{E7FD17ED-FB4B-4948-8995-098FC1A6483B}" srcId="{84E5DD1F-5F2D-4B51-8331-061D8B478A72}" destId="{A3DD4D23-6877-47D8-8532-CEC4BCE69072}" srcOrd="2" destOrd="0" parTransId="{A42171CD-A898-4C54-AADA-494E11EF7C9C}" sibTransId="{A041CB64-EC67-443A-91EC-1AD98BCA4681}"/>
    <dgm:cxn modelId="{8ABFD408-0D23-46E1-B0F3-E63904320E3D}" srcId="{5BB76E89-BA3C-4437-90BE-0193DAF3F4BD}" destId="{1DE8CF65-5EC1-4F79-AF30-E6D3ECAFB42B}" srcOrd="1" destOrd="0" parTransId="{F75A55EC-4B64-46B6-A200-B13F899A9AFC}" sibTransId="{3D85E709-51B4-4012-A5E6-2A88FA2FF200}"/>
    <dgm:cxn modelId="{85868AAE-41B1-43E7-963A-450DA4A7D767}" srcId="{84E5DD1F-5F2D-4B51-8331-061D8B478A72}" destId="{9FA82B63-D70B-4D36-9776-D60E57E7B418}" srcOrd="5" destOrd="0" parTransId="{84A48365-7236-4AA0-B2C3-6F170D2199E6}" sibTransId="{03768AA2-0193-49CD-8E25-36F34BC6F518}"/>
    <dgm:cxn modelId="{3D4FC71B-406D-4FFA-BA0E-0AF3C261404B}" srcId="{BCECB8B9-9BB4-4A8B-B332-6B1B02107548}" destId="{A4750862-153C-4333-919A-46E21CA87E61}" srcOrd="0" destOrd="0" parTransId="{AB2DBE35-2C15-46E1-AF2C-BD7967DB719C}" sibTransId="{44EF8FF1-D47F-4815-9DD9-B6AD1EA75835}"/>
    <dgm:cxn modelId="{ECF4AACF-D814-435D-A03C-1DE2658C1E36}" srcId="{BCECB8B9-9BB4-4A8B-B332-6B1B02107548}" destId="{2F3A2F92-2CEB-4693-BB95-BCB050BEF08F}" srcOrd="1" destOrd="0" parTransId="{DE6BD179-61F0-4F0F-AB16-8BE4B41DB2D5}" sibTransId="{21F5E13B-9CC6-40E5-9C8E-2E9C5E00F226}"/>
    <dgm:cxn modelId="{F0B5F82E-453C-436A-8F89-B70B34C19124}" srcId="{0B2ADEBB-E0D6-4111-953A-660B4B02DFF1}" destId="{778CAF0F-2B93-47A1-9432-7FA13D50469B}" srcOrd="5" destOrd="0" parTransId="{E4B3F608-6730-4E72-9101-8C00F843BD07}" sibTransId="{5DE98DA8-B915-4C94-B292-249C4E62C035}"/>
    <dgm:cxn modelId="{EC9A93D5-6F07-4C93-A244-174ED2007BF1}" srcId="{5BB76E89-BA3C-4437-90BE-0193DAF3F4BD}" destId="{9D4ECA31-B42D-45E0-BC6D-E0714580D1AE}" srcOrd="4" destOrd="0" parTransId="{A1037672-043E-481D-A1AA-17D8FFBE3531}" sibTransId="{F1FEF911-8D23-40FF-A173-D0C1255AF9A0}"/>
    <dgm:cxn modelId="{DB9D11DB-D0A5-4791-9795-411A68C71F4F}" type="presOf" srcId="{5BB76E89-BA3C-4437-90BE-0193DAF3F4BD}" destId="{CFA2CC98-ECAC-4758-9689-F93B73952406}" srcOrd="0" destOrd="0" presId="urn:microsoft.com/office/officeart/2005/8/layout/matrix2"/>
    <dgm:cxn modelId="{0A32FDB2-0FBF-4E05-9E14-D9DC3B87B979}" srcId="{84E5DD1F-5F2D-4B51-8331-061D8B478A72}" destId="{2ACE903E-B86A-486C-9B25-0325929F37CB}" srcOrd="1" destOrd="0" parTransId="{102CB050-8D0E-4B76-8292-9ABD6E0ADF23}" sibTransId="{6942FBA2-27DC-4D93-85E9-EB66068DAE09}"/>
    <dgm:cxn modelId="{972B4A2C-0817-4340-A6E5-A2A28A1FAEA9}" srcId="{5BB76E89-BA3C-4437-90BE-0193DAF3F4BD}" destId="{84E5DD1F-5F2D-4B51-8331-061D8B478A72}" srcOrd="7" destOrd="0" parTransId="{A71B2CBC-C0B6-4CB4-B0A3-61CCB127983C}" sibTransId="{086845CF-2A9F-4D07-BCC9-1B2596C9E0AC}"/>
    <dgm:cxn modelId="{0066F2D2-588D-4189-A9C0-C6A51AACE349}" srcId="{BCECB8B9-9BB4-4A8B-B332-6B1B02107548}" destId="{0D8E636C-E8EC-4238-9B47-EDA7FA5D146E}" srcOrd="5" destOrd="0" parTransId="{896967C3-FC93-4AC8-A697-258CDE910A04}" sibTransId="{ACD7431F-3E91-4547-91CB-9BECB00BCBEF}"/>
    <dgm:cxn modelId="{B0074724-9C19-4393-88D9-964C5580C22A}" srcId="{0B2ADEBB-E0D6-4111-953A-660B4B02DFF1}" destId="{2E7071DB-8251-4096-9F38-1F64E2946F61}" srcOrd="3" destOrd="0" parTransId="{89808694-C23B-4EE1-A876-9131A41887BC}" sibTransId="{1BFB3E9D-CF8E-4050-952D-26C804F59214}"/>
    <dgm:cxn modelId="{9F26ACD8-334A-4B6D-B865-911F20B072EE}" srcId="{5BB76E89-BA3C-4437-90BE-0193DAF3F4BD}" destId="{7E8898B4-C01F-4815-80E7-CBA292A82CEC}" srcOrd="9" destOrd="0" parTransId="{ED5CF2F0-5DB4-4D44-B297-14467AE40169}" sibTransId="{9138D319-515C-42F3-98EF-BA6C69B421D5}"/>
    <dgm:cxn modelId="{47253622-4E1E-4742-A59E-5E4BA1B43F90}" srcId="{5E11C5EF-484B-46CC-93DE-5D5A0DFCB3FD}" destId="{87EAF053-4130-4FE3-B855-4BB69C48D4EF}" srcOrd="0" destOrd="0" parTransId="{94384870-D506-4835-A04E-31C1BE083567}" sibTransId="{4ADC73FA-4A8E-4D9B-B55C-D6AFFDD2DE62}"/>
    <dgm:cxn modelId="{CA6AA538-95FE-4C17-BA84-08A375DFFA74}" srcId="{0B2ADEBB-E0D6-4111-953A-660B4B02DFF1}" destId="{697EA929-E5D9-482B-8B87-E8F43546B0A4}" srcOrd="1" destOrd="0" parTransId="{50EED6FE-3ED5-44C4-BBBF-2AC9747779C6}" sibTransId="{5AD4B38C-3DE6-4ECB-8373-3816C0D5BCC9}"/>
    <dgm:cxn modelId="{DCF4849A-95C4-4C5C-9F86-D53681172362}" type="presParOf" srcId="{CFA2CC98-ECAC-4758-9689-F93B73952406}" destId="{67391127-A3FF-4A2B-9091-3C9ADF5CBD81}" srcOrd="0" destOrd="0" presId="urn:microsoft.com/office/officeart/2005/8/layout/matrix2"/>
    <dgm:cxn modelId="{2AF569C1-5B76-4B5B-A03E-60E85C1C48AC}" type="presParOf" srcId="{CFA2CC98-ECAC-4758-9689-F93B73952406}" destId="{9650DA07-46A8-467E-8BA8-EE6DB1C27718}" srcOrd="1" destOrd="0" presId="urn:microsoft.com/office/officeart/2005/8/layout/matrix2"/>
    <dgm:cxn modelId="{455A5F6F-5A96-4296-836D-4DB368122D62}" type="presParOf" srcId="{CFA2CC98-ECAC-4758-9689-F93B73952406}" destId="{FE367B4A-0A07-4E07-B80E-5110644446AD}" srcOrd="2" destOrd="0" presId="urn:microsoft.com/office/officeart/2005/8/layout/matrix2"/>
    <dgm:cxn modelId="{36DBB470-919B-446B-8937-76723BE9587C}" type="presParOf" srcId="{CFA2CC98-ECAC-4758-9689-F93B73952406}" destId="{CF2B593B-AB20-423E-A553-12C34B9F0E8D}" srcOrd="3" destOrd="0" presId="urn:microsoft.com/office/officeart/2005/8/layout/matrix2"/>
    <dgm:cxn modelId="{8535CCF1-ED77-4272-A173-E5DB41DA8A98}" type="presParOf" srcId="{CFA2CC98-ECAC-4758-9689-F93B73952406}" destId="{EF474459-DBAB-4B27-BCDB-C1B6759B32F4}" srcOrd="4" destOrd="0" presId="urn:microsoft.com/office/officeart/2005/8/layout/matrix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B76E89-BA3C-4437-90BE-0193DAF3F4BD}" type="doc">
      <dgm:prSet loTypeId="urn:microsoft.com/office/officeart/2005/8/layout/matrix2" loCatId="matrix" qsTypeId="urn:microsoft.com/office/officeart/2005/8/quickstyle/simple1" qsCatId="simple" csTypeId="urn:microsoft.com/office/officeart/2005/8/colors/accent6_4" csCatId="accent6" phldr="1"/>
      <dgm:spPr/>
      <dgm:t>
        <a:bodyPr/>
        <a:lstStyle/>
        <a:p>
          <a:endParaRPr lang="en-AU"/>
        </a:p>
      </dgm:t>
    </dgm:pt>
    <dgm:pt modelId="{4708B0F2-9867-4F87-AF54-0750D8B46DF9}">
      <dgm:prSet phldrT="[Text]" custT="1"/>
      <dgm:spPr>
        <a:solidFill>
          <a:srgbClr val="99CC00">
            <a:alpha val="71000"/>
          </a:srgbClr>
        </a:solidFill>
      </dgm:spPr>
      <dgm:t>
        <a:bodyPr/>
        <a:lstStyle/>
        <a:p>
          <a:r>
            <a:rPr lang="en-AU" sz="1400" dirty="0" smtClean="0">
              <a:solidFill>
                <a:schemeClr val="bg1"/>
              </a:solidFill>
            </a:rPr>
            <a:t>Whatever </a:t>
          </a:r>
        </a:p>
        <a:p>
          <a:r>
            <a:rPr lang="en-AU" sz="1400" dirty="0" smtClean="0">
              <a:solidFill>
                <a:schemeClr val="bg1"/>
              </a:solidFill>
            </a:rPr>
            <a:t>(28%)</a:t>
          </a:r>
        </a:p>
      </dgm:t>
    </dgm:pt>
    <dgm:pt modelId="{799BC5C5-C198-48AA-A130-A11F5508A227}" type="sibTrans" cxnId="{6C4CB22C-190D-4749-8DC8-35293509CF1B}">
      <dgm:prSet/>
      <dgm:spPr/>
      <dgm:t>
        <a:bodyPr/>
        <a:lstStyle/>
        <a:p>
          <a:endParaRPr lang="en-AU"/>
        </a:p>
      </dgm:t>
    </dgm:pt>
    <dgm:pt modelId="{D42D7821-D494-4C79-A079-D5AE5AC677F6}" type="parTrans" cxnId="{6C4CB22C-190D-4749-8DC8-35293509CF1B}">
      <dgm:prSet/>
      <dgm:spPr/>
      <dgm:t>
        <a:bodyPr/>
        <a:lstStyle/>
        <a:p>
          <a:endParaRPr lang="en-AU"/>
        </a:p>
      </dgm:t>
    </dgm:pt>
    <dgm:pt modelId="{1DE8CF65-5EC1-4F79-AF30-E6D3ECAFB42B}">
      <dgm:prSet phldrT="[Text]" custT="1"/>
      <dgm:spPr>
        <a:solidFill>
          <a:srgbClr val="99CC00">
            <a:alpha val="71000"/>
          </a:srgbClr>
        </a:solidFill>
      </dgm:spPr>
      <dgm:t>
        <a:bodyPr/>
        <a:lstStyle/>
        <a:p>
          <a:r>
            <a:rPr lang="en-AU" sz="1400" dirty="0" smtClean="0">
              <a:solidFill>
                <a:schemeClr val="bg1"/>
              </a:solidFill>
            </a:rPr>
            <a:t>Non-interventionist (20%)</a:t>
          </a:r>
        </a:p>
      </dgm:t>
    </dgm:pt>
    <dgm:pt modelId="{3D85E709-51B4-4012-A5E6-2A88FA2FF200}" type="sibTrans" cxnId="{8ABFD408-0D23-46E1-B0F3-E63904320E3D}">
      <dgm:prSet/>
      <dgm:spPr/>
      <dgm:t>
        <a:bodyPr/>
        <a:lstStyle/>
        <a:p>
          <a:endParaRPr lang="en-AU"/>
        </a:p>
      </dgm:t>
    </dgm:pt>
    <dgm:pt modelId="{F75A55EC-4B64-46B6-A200-B13F899A9AFC}" type="parTrans" cxnId="{8ABFD408-0D23-46E1-B0F3-E63904320E3D}">
      <dgm:prSet/>
      <dgm:spPr/>
      <dgm:t>
        <a:bodyPr/>
        <a:lstStyle/>
        <a:p>
          <a:endParaRPr lang="en-AU"/>
        </a:p>
      </dgm:t>
    </dgm:pt>
    <dgm:pt modelId="{F6EA7013-EE34-4499-AAFF-AA824A1E4CE6}">
      <dgm:prSet phldrT="[Text]" custT="1"/>
      <dgm:spPr>
        <a:solidFill>
          <a:srgbClr val="99CC00"/>
        </a:solidFill>
      </dgm:spPr>
      <dgm:t>
        <a:bodyPr anchor="ctr"/>
        <a:lstStyle/>
        <a:p>
          <a:r>
            <a:rPr lang="en-AU" sz="1400" dirty="0" smtClean="0"/>
            <a:t>No news is good news </a:t>
          </a:r>
        </a:p>
        <a:p>
          <a:r>
            <a:rPr lang="en-AU" sz="1400" dirty="0" smtClean="0"/>
            <a:t>(30%)</a:t>
          </a:r>
        </a:p>
      </dgm:t>
    </dgm:pt>
    <dgm:pt modelId="{10606DE6-8567-49A3-8526-832658756AA5}" type="sibTrans" cxnId="{D303F3BE-6137-4461-8955-6589FAD00156}">
      <dgm:prSet/>
      <dgm:spPr/>
      <dgm:t>
        <a:bodyPr/>
        <a:lstStyle/>
        <a:p>
          <a:endParaRPr lang="en-AU"/>
        </a:p>
      </dgm:t>
    </dgm:pt>
    <dgm:pt modelId="{4C299464-9E77-433A-B7BB-3DB290507C41}" type="parTrans" cxnId="{D303F3BE-6137-4461-8955-6589FAD00156}">
      <dgm:prSet/>
      <dgm:spPr/>
      <dgm:t>
        <a:bodyPr/>
        <a:lstStyle/>
        <a:p>
          <a:endParaRPr lang="en-AU"/>
        </a:p>
      </dgm:t>
    </dgm:pt>
    <dgm:pt modelId="{9D4ECA31-B42D-45E0-BC6D-E0714580D1AE}">
      <dgm:prSet/>
      <dgm:spPr/>
      <dgm:t>
        <a:bodyPr/>
        <a:lstStyle/>
        <a:p>
          <a:endParaRPr lang="en-AU"/>
        </a:p>
      </dgm:t>
    </dgm:pt>
    <dgm:pt modelId="{A1037672-043E-481D-A1AA-17D8FFBE3531}" type="parTrans" cxnId="{EC9A93D5-6F07-4C93-A244-174ED2007BF1}">
      <dgm:prSet/>
      <dgm:spPr/>
      <dgm:t>
        <a:bodyPr/>
        <a:lstStyle/>
        <a:p>
          <a:endParaRPr lang="en-AU"/>
        </a:p>
      </dgm:t>
    </dgm:pt>
    <dgm:pt modelId="{F1FEF911-8D23-40FF-A173-D0C1255AF9A0}" type="sibTrans" cxnId="{EC9A93D5-6F07-4C93-A244-174ED2007BF1}">
      <dgm:prSet/>
      <dgm:spPr/>
      <dgm:t>
        <a:bodyPr/>
        <a:lstStyle/>
        <a:p>
          <a:endParaRPr lang="en-AU"/>
        </a:p>
      </dgm:t>
    </dgm:pt>
    <dgm:pt modelId="{E42B5EEE-E863-4B25-AF77-AD02E2A0F7A2}">
      <dgm:prSet/>
      <dgm:spPr/>
      <dgm:t>
        <a:bodyPr/>
        <a:lstStyle/>
        <a:p>
          <a:endParaRPr lang="en-AU"/>
        </a:p>
      </dgm:t>
    </dgm:pt>
    <dgm:pt modelId="{AF15313F-3AAD-4903-8B60-B8D91594293D}" type="parTrans" cxnId="{354A2B25-C879-4475-AA0C-F8706E5D3AAA}">
      <dgm:prSet/>
      <dgm:spPr/>
      <dgm:t>
        <a:bodyPr/>
        <a:lstStyle/>
        <a:p>
          <a:endParaRPr lang="en-AU"/>
        </a:p>
      </dgm:t>
    </dgm:pt>
    <dgm:pt modelId="{D789ADF8-5F19-4A2C-8C07-32E798004CD1}" type="sibTrans" cxnId="{354A2B25-C879-4475-AA0C-F8706E5D3AAA}">
      <dgm:prSet/>
      <dgm:spPr/>
      <dgm:t>
        <a:bodyPr/>
        <a:lstStyle/>
        <a:p>
          <a:endParaRPr lang="en-AU"/>
        </a:p>
      </dgm:t>
    </dgm:pt>
    <dgm:pt modelId="{0B2ADEBB-E0D6-4111-953A-660B4B02DFF1}">
      <dgm:prSet/>
      <dgm:spPr/>
      <dgm:t>
        <a:bodyPr/>
        <a:lstStyle/>
        <a:p>
          <a:endParaRPr lang="en-AU"/>
        </a:p>
      </dgm:t>
    </dgm:pt>
    <dgm:pt modelId="{5B8C9C13-13CC-408F-AA2C-C4A804BF84DA}" type="parTrans" cxnId="{F827A363-7C0B-45CB-892A-212A9F884294}">
      <dgm:prSet/>
      <dgm:spPr/>
      <dgm:t>
        <a:bodyPr/>
        <a:lstStyle/>
        <a:p>
          <a:endParaRPr lang="en-AU"/>
        </a:p>
      </dgm:t>
    </dgm:pt>
    <dgm:pt modelId="{47DC7816-5D00-4F43-9BE7-3D77B2C14C7F}" type="sibTrans" cxnId="{F827A363-7C0B-45CB-892A-212A9F884294}">
      <dgm:prSet/>
      <dgm:spPr/>
      <dgm:t>
        <a:bodyPr/>
        <a:lstStyle/>
        <a:p>
          <a:endParaRPr lang="en-AU"/>
        </a:p>
      </dgm:t>
    </dgm:pt>
    <dgm:pt modelId="{68CD0235-F593-4641-A4BB-5D0AC21EE722}">
      <dgm:prSet/>
      <dgm:spPr/>
      <dgm:t>
        <a:bodyPr/>
        <a:lstStyle/>
        <a:p>
          <a:endParaRPr lang="en-AU"/>
        </a:p>
      </dgm:t>
    </dgm:pt>
    <dgm:pt modelId="{5973B6B4-7DBF-4012-91B5-5ACCC0A065EA}" type="parTrans" cxnId="{E71B1926-C160-4B65-98B0-7DB70658E13F}">
      <dgm:prSet/>
      <dgm:spPr/>
      <dgm:t>
        <a:bodyPr/>
        <a:lstStyle/>
        <a:p>
          <a:endParaRPr lang="en-AU"/>
        </a:p>
      </dgm:t>
    </dgm:pt>
    <dgm:pt modelId="{85D3E1B5-A048-4DF4-9C8A-287702487AAA}" type="sibTrans" cxnId="{E71B1926-C160-4B65-98B0-7DB70658E13F}">
      <dgm:prSet/>
      <dgm:spPr/>
      <dgm:t>
        <a:bodyPr/>
        <a:lstStyle/>
        <a:p>
          <a:endParaRPr lang="en-AU"/>
        </a:p>
      </dgm:t>
    </dgm:pt>
    <dgm:pt modelId="{697EA929-E5D9-482B-8B87-E8F43546B0A4}">
      <dgm:prSet/>
      <dgm:spPr/>
      <dgm:t>
        <a:bodyPr/>
        <a:lstStyle/>
        <a:p>
          <a:endParaRPr lang="en-AU"/>
        </a:p>
      </dgm:t>
    </dgm:pt>
    <dgm:pt modelId="{50EED6FE-3ED5-44C4-BBBF-2AC9747779C6}" type="parTrans" cxnId="{CA6AA538-95FE-4C17-BA84-08A375DFFA74}">
      <dgm:prSet/>
      <dgm:spPr/>
      <dgm:t>
        <a:bodyPr/>
        <a:lstStyle/>
        <a:p>
          <a:endParaRPr lang="en-AU"/>
        </a:p>
      </dgm:t>
    </dgm:pt>
    <dgm:pt modelId="{5AD4B38C-3DE6-4ECB-8373-3816C0D5BCC9}" type="sibTrans" cxnId="{CA6AA538-95FE-4C17-BA84-08A375DFFA74}">
      <dgm:prSet/>
      <dgm:spPr/>
      <dgm:t>
        <a:bodyPr/>
        <a:lstStyle/>
        <a:p>
          <a:endParaRPr lang="en-AU"/>
        </a:p>
      </dgm:t>
    </dgm:pt>
    <dgm:pt modelId="{0E6DC922-8CF0-4B21-B528-B9899190DBA1}">
      <dgm:prSet/>
      <dgm:spPr/>
      <dgm:t>
        <a:bodyPr/>
        <a:lstStyle/>
        <a:p>
          <a:endParaRPr lang="en-AU"/>
        </a:p>
      </dgm:t>
    </dgm:pt>
    <dgm:pt modelId="{46123772-4586-4CA8-9F3D-1BBDD80E26C6}" type="parTrans" cxnId="{FBE82F85-7EA9-4F65-B8D6-887B13358622}">
      <dgm:prSet/>
      <dgm:spPr/>
      <dgm:t>
        <a:bodyPr/>
        <a:lstStyle/>
        <a:p>
          <a:endParaRPr lang="en-AU"/>
        </a:p>
      </dgm:t>
    </dgm:pt>
    <dgm:pt modelId="{043EECBA-FE00-481E-9AEF-CFAA4DFB00C8}" type="sibTrans" cxnId="{FBE82F85-7EA9-4F65-B8D6-887B13358622}">
      <dgm:prSet/>
      <dgm:spPr/>
      <dgm:t>
        <a:bodyPr/>
        <a:lstStyle/>
        <a:p>
          <a:endParaRPr lang="en-AU"/>
        </a:p>
      </dgm:t>
    </dgm:pt>
    <dgm:pt modelId="{2E7071DB-8251-4096-9F38-1F64E2946F61}">
      <dgm:prSet/>
      <dgm:spPr/>
      <dgm:t>
        <a:bodyPr/>
        <a:lstStyle/>
        <a:p>
          <a:endParaRPr lang="en-AU"/>
        </a:p>
      </dgm:t>
    </dgm:pt>
    <dgm:pt modelId="{89808694-C23B-4EE1-A876-9131A41887BC}" type="parTrans" cxnId="{B0074724-9C19-4393-88D9-964C5580C22A}">
      <dgm:prSet/>
      <dgm:spPr/>
      <dgm:t>
        <a:bodyPr/>
        <a:lstStyle/>
        <a:p>
          <a:endParaRPr lang="en-AU"/>
        </a:p>
      </dgm:t>
    </dgm:pt>
    <dgm:pt modelId="{1BFB3E9D-CF8E-4050-952D-26C804F59214}" type="sibTrans" cxnId="{B0074724-9C19-4393-88D9-964C5580C22A}">
      <dgm:prSet/>
      <dgm:spPr/>
      <dgm:t>
        <a:bodyPr/>
        <a:lstStyle/>
        <a:p>
          <a:endParaRPr lang="en-AU"/>
        </a:p>
      </dgm:t>
    </dgm:pt>
    <dgm:pt modelId="{81EC0C2E-1E94-4A13-AB15-29EE9A2A6B08}">
      <dgm:prSet/>
      <dgm:spPr/>
      <dgm:t>
        <a:bodyPr/>
        <a:lstStyle/>
        <a:p>
          <a:endParaRPr lang="en-AU"/>
        </a:p>
      </dgm:t>
    </dgm:pt>
    <dgm:pt modelId="{E737572B-7342-403C-B158-70CFB7FCB014}" type="parTrans" cxnId="{F6D766D6-8FCB-400A-851D-ACCA3832296A}">
      <dgm:prSet/>
      <dgm:spPr/>
      <dgm:t>
        <a:bodyPr/>
        <a:lstStyle/>
        <a:p>
          <a:endParaRPr lang="en-AU"/>
        </a:p>
      </dgm:t>
    </dgm:pt>
    <dgm:pt modelId="{8AFA8B64-9B5E-4891-B49A-DEB3ADE34630}" type="sibTrans" cxnId="{F6D766D6-8FCB-400A-851D-ACCA3832296A}">
      <dgm:prSet/>
      <dgm:spPr/>
      <dgm:t>
        <a:bodyPr/>
        <a:lstStyle/>
        <a:p>
          <a:endParaRPr lang="en-AU"/>
        </a:p>
      </dgm:t>
    </dgm:pt>
    <dgm:pt modelId="{778CAF0F-2B93-47A1-9432-7FA13D50469B}">
      <dgm:prSet/>
      <dgm:spPr/>
      <dgm:t>
        <a:bodyPr/>
        <a:lstStyle/>
        <a:p>
          <a:endParaRPr lang="en-AU"/>
        </a:p>
      </dgm:t>
    </dgm:pt>
    <dgm:pt modelId="{E4B3F608-6730-4E72-9101-8C00F843BD07}" type="parTrans" cxnId="{F0B5F82E-453C-436A-8F89-B70B34C19124}">
      <dgm:prSet/>
      <dgm:spPr/>
      <dgm:t>
        <a:bodyPr/>
        <a:lstStyle/>
        <a:p>
          <a:endParaRPr lang="en-AU"/>
        </a:p>
      </dgm:t>
    </dgm:pt>
    <dgm:pt modelId="{5DE98DA8-B915-4C94-B292-249C4E62C035}" type="sibTrans" cxnId="{F0B5F82E-453C-436A-8F89-B70B34C19124}">
      <dgm:prSet/>
      <dgm:spPr/>
      <dgm:t>
        <a:bodyPr/>
        <a:lstStyle/>
        <a:p>
          <a:endParaRPr lang="en-AU"/>
        </a:p>
      </dgm:t>
    </dgm:pt>
    <dgm:pt modelId="{DAEF8F10-9280-4E87-8CF8-2ACD0761CEB9}">
      <dgm:prSet/>
      <dgm:spPr/>
      <dgm:t>
        <a:bodyPr/>
        <a:lstStyle/>
        <a:p>
          <a:endParaRPr lang="en-AU"/>
        </a:p>
      </dgm:t>
    </dgm:pt>
    <dgm:pt modelId="{C339938F-2742-4A53-9F40-973415D7EAB5}" type="parTrans" cxnId="{95CFDBEE-7692-4E4E-9DE7-EE91E6025E74}">
      <dgm:prSet/>
      <dgm:spPr/>
      <dgm:t>
        <a:bodyPr/>
        <a:lstStyle/>
        <a:p>
          <a:endParaRPr lang="en-AU"/>
        </a:p>
      </dgm:t>
    </dgm:pt>
    <dgm:pt modelId="{3F263924-7DA4-413A-BD93-93D08DB042F3}" type="sibTrans" cxnId="{95CFDBEE-7692-4E4E-9DE7-EE91E6025E74}">
      <dgm:prSet/>
      <dgm:spPr/>
      <dgm:t>
        <a:bodyPr/>
        <a:lstStyle/>
        <a:p>
          <a:endParaRPr lang="en-AU"/>
        </a:p>
      </dgm:t>
    </dgm:pt>
    <dgm:pt modelId="{BCECB8B9-9BB4-4A8B-B332-6B1B02107548}">
      <dgm:prSet/>
      <dgm:spPr/>
      <dgm:t>
        <a:bodyPr/>
        <a:lstStyle/>
        <a:p>
          <a:endParaRPr lang="en-AU"/>
        </a:p>
      </dgm:t>
    </dgm:pt>
    <dgm:pt modelId="{F5CDA8F8-2E07-4163-A50C-F69F5A4FD1A5}" type="parTrans" cxnId="{56BF82F8-7AAB-469F-B40B-32F467E90519}">
      <dgm:prSet/>
      <dgm:spPr/>
      <dgm:t>
        <a:bodyPr/>
        <a:lstStyle/>
        <a:p>
          <a:endParaRPr lang="en-AU"/>
        </a:p>
      </dgm:t>
    </dgm:pt>
    <dgm:pt modelId="{20E9B4AB-D9D5-4043-84F8-BC04938B69A8}" type="sibTrans" cxnId="{56BF82F8-7AAB-469F-B40B-32F467E90519}">
      <dgm:prSet/>
      <dgm:spPr/>
      <dgm:t>
        <a:bodyPr/>
        <a:lstStyle/>
        <a:p>
          <a:endParaRPr lang="en-AU"/>
        </a:p>
      </dgm:t>
    </dgm:pt>
    <dgm:pt modelId="{A4750862-153C-4333-919A-46E21CA87E61}">
      <dgm:prSet/>
      <dgm:spPr/>
      <dgm:t>
        <a:bodyPr/>
        <a:lstStyle/>
        <a:p>
          <a:endParaRPr lang="en-AU"/>
        </a:p>
      </dgm:t>
    </dgm:pt>
    <dgm:pt modelId="{AB2DBE35-2C15-46E1-AF2C-BD7967DB719C}" type="parTrans" cxnId="{3D4FC71B-406D-4FFA-BA0E-0AF3C261404B}">
      <dgm:prSet/>
      <dgm:spPr/>
      <dgm:t>
        <a:bodyPr/>
        <a:lstStyle/>
        <a:p>
          <a:endParaRPr lang="en-AU"/>
        </a:p>
      </dgm:t>
    </dgm:pt>
    <dgm:pt modelId="{44EF8FF1-D47F-4815-9DD9-B6AD1EA75835}" type="sibTrans" cxnId="{3D4FC71B-406D-4FFA-BA0E-0AF3C261404B}">
      <dgm:prSet/>
      <dgm:spPr/>
      <dgm:t>
        <a:bodyPr/>
        <a:lstStyle/>
        <a:p>
          <a:endParaRPr lang="en-AU"/>
        </a:p>
      </dgm:t>
    </dgm:pt>
    <dgm:pt modelId="{2F3A2F92-2CEB-4693-BB95-BCB050BEF08F}">
      <dgm:prSet/>
      <dgm:spPr/>
      <dgm:t>
        <a:bodyPr/>
        <a:lstStyle/>
        <a:p>
          <a:endParaRPr lang="en-AU"/>
        </a:p>
      </dgm:t>
    </dgm:pt>
    <dgm:pt modelId="{DE6BD179-61F0-4F0F-AB16-8BE4B41DB2D5}" type="parTrans" cxnId="{ECF4AACF-D814-435D-A03C-1DE2658C1E36}">
      <dgm:prSet/>
      <dgm:spPr/>
      <dgm:t>
        <a:bodyPr/>
        <a:lstStyle/>
        <a:p>
          <a:endParaRPr lang="en-AU"/>
        </a:p>
      </dgm:t>
    </dgm:pt>
    <dgm:pt modelId="{21F5E13B-9CC6-40E5-9C8E-2E9C5E00F226}" type="sibTrans" cxnId="{ECF4AACF-D814-435D-A03C-1DE2658C1E36}">
      <dgm:prSet/>
      <dgm:spPr/>
      <dgm:t>
        <a:bodyPr/>
        <a:lstStyle/>
        <a:p>
          <a:endParaRPr lang="en-AU"/>
        </a:p>
      </dgm:t>
    </dgm:pt>
    <dgm:pt modelId="{4BDFFD61-4EA0-45B6-861C-F8370FB063E0}">
      <dgm:prSet/>
      <dgm:spPr/>
      <dgm:t>
        <a:bodyPr/>
        <a:lstStyle/>
        <a:p>
          <a:endParaRPr lang="en-AU"/>
        </a:p>
      </dgm:t>
    </dgm:pt>
    <dgm:pt modelId="{652BC570-1E1D-44FC-80D9-257BABEAF8B3}" type="parTrans" cxnId="{7DC3AA84-A741-4B05-83EB-A8B10912EB44}">
      <dgm:prSet/>
      <dgm:spPr/>
      <dgm:t>
        <a:bodyPr/>
        <a:lstStyle/>
        <a:p>
          <a:endParaRPr lang="en-AU"/>
        </a:p>
      </dgm:t>
    </dgm:pt>
    <dgm:pt modelId="{98B5CF3C-7F32-4F92-88B7-0EEA5FAEAE11}" type="sibTrans" cxnId="{7DC3AA84-A741-4B05-83EB-A8B10912EB44}">
      <dgm:prSet/>
      <dgm:spPr/>
      <dgm:t>
        <a:bodyPr/>
        <a:lstStyle/>
        <a:p>
          <a:endParaRPr lang="en-AU"/>
        </a:p>
      </dgm:t>
    </dgm:pt>
    <dgm:pt modelId="{DF6A400A-3800-4895-9DA9-E075A85E12DA}">
      <dgm:prSet/>
      <dgm:spPr/>
      <dgm:t>
        <a:bodyPr/>
        <a:lstStyle/>
        <a:p>
          <a:endParaRPr lang="en-AU"/>
        </a:p>
      </dgm:t>
    </dgm:pt>
    <dgm:pt modelId="{23C7D5CA-9C6D-48AE-A3BE-FED4656622A9}" type="parTrans" cxnId="{25E3E7F1-04CB-42F0-A7E2-8C23FBF76AF1}">
      <dgm:prSet/>
      <dgm:spPr/>
      <dgm:t>
        <a:bodyPr/>
        <a:lstStyle/>
        <a:p>
          <a:endParaRPr lang="en-AU"/>
        </a:p>
      </dgm:t>
    </dgm:pt>
    <dgm:pt modelId="{BB8E9F5F-54F4-4034-B3E3-A9B34B632524}" type="sibTrans" cxnId="{25E3E7F1-04CB-42F0-A7E2-8C23FBF76AF1}">
      <dgm:prSet/>
      <dgm:spPr/>
      <dgm:t>
        <a:bodyPr/>
        <a:lstStyle/>
        <a:p>
          <a:endParaRPr lang="en-AU"/>
        </a:p>
      </dgm:t>
    </dgm:pt>
    <dgm:pt modelId="{8BE0E166-81D8-4FCB-A1E8-F0EA978BBEB6}">
      <dgm:prSet/>
      <dgm:spPr/>
      <dgm:t>
        <a:bodyPr/>
        <a:lstStyle/>
        <a:p>
          <a:endParaRPr lang="en-AU"/>
        </a:p>
      </dgm:t>
    </dgm:pt>
    <dgm:pt modelId="{7A354E93-18C6-4F85-B4F5-4C2E01B45A2B}" type="parTrans" cxnId="{1EA66F44-5B00-4CA7-882B-89D35E7EE09C}">
      <dgm:prSet/>
      <dgm:spPr/>
      <dgm:t>
        <a:bodyPr/>
        <a:lstStyle/>
        <a:p>
          <a:endParaRPr lang="en-AU"/>
        </a:p>
      </dgm:t>
    </dgm:pt>
    <dgm:pt modelId="{9DDE0871-A73B-446E-A089-2654D06C1AA0}" type="sibTrans" cxnId="{1EA66F44-5B00-4CA7-882B-89D35E7EE09C}">
      <dgm:prSet/>
      <dgm:spPr/>
      <dgm:t>
        <a:bodyPr/>
        <a:lstStyle/>
        <a:p>
          <a:endParaRPr lang="en-AU"/>
        </a:p>
      </dgm:t>
    </dgm:pt>
    <dgm:pt modelId="{0D8E636C-E8EC-4238-9B47-EDA7FA5D146E}">
      <dgm:prSet/>
      <dgm:spPr/>
      <dgm:t>
        <a:bodyPr/>
        <a:lstStyle/>
        <a:p>
          <a:endParaRPr lang="en-AU"/>
        </a:p>
      </dgm:t>
    </dgm:pt>
    <dgm:pt modelId="{896967C3-FC93-4AC8-A697-258CDE910A04}" type="parTrans" cxnId="{0066F2D2-588D-4189-A9C0-C6A51AACE349}">
      <dgm:prSet/>
      <dgm:spPr/>
      <dgm:t>
        <a:bodyPr/>
        <a:lstStyle/>
        <a:p>
          <a:endParaRPr lang="en-AU"/>
        </a:p>
      </dgm:t>
    </dgm:pt>
    <dgm:pt modelId="{ACD7431F-3E91-4547-91CB-9BECB00BCBEF}" type="sibTrans" cxnId="{0066F2D2-588D-4189-A9C0-C6A51AACE349}">
      <dgm:prSet/>
      <dgm:spPr/>
      <dgm:t>
        <a:bodyPr/>
        <a:lstStyle/>
        <a:p>
          <a:endParaRPr lang="en-AU"/>
        </a:p>
      </dgm:t>
    </dgm:pt>
    <dgm:pt modelId="{84E5DD1F-5F2D-4B51-8331-061D8B478A72}">
      <dgm:prSet/>
      <dgm:spPr/>
      <dgm:t>
        <a:bodyPr/>
        <a:lstStyle/>
        <a:p>
          <a:endParaRPr lang="en-AU"/>
        </a:p>
      </dgm:t>
    </dgm:pt>
    <dgm:pt modelId="{A71B2CBC-C0B6-4CB4-B0A3-61CCB127983C}" type="parTrans" cxnId="{972B4A2C-0817-4340-A6E5-A2A28A1FAEA9}">
      <dgm:prSet/>
      <dgm:spPr/>
      <dgm:t>
        <a:bodyPr/>
        <a:lstStyle/>
        <a:p>
          <a:endParaRPr lang="en-AU"/>
        </a:p>
      </dgm:t>
    </dgm:pt>
    <dgm:pt modelId="{086845CF-2A9F-4D07-BCC9-1B2596C9E0AC}" type="sibTrans" cxnId="{972B4A2C-0817-4340-A6E5-A2A28A1FAEA9}">
      <dgm:prSet/>
      <dgm:spPr/>
      <dgm:t>
        <a:bodyPr/>
        <a:lstStyle/>
        <a:p>
          <a:endParaRPr lang="en-AU"/>
        </a:p>
      </dgm:t>
    </dgm:pt>
    <dgm:pt modelId="{5E11C5EF-484B-46CC-93DE-5D5A0DFCB3FD}">
      <dgm:prSet/>
      <dgm:spPr/>
      <dgm:t>
        <a:bodyPr/>
        <a:lstStyle/>
        <a:p>
          <a:endParaRPr lang="en-AU"/>
        </a:p>
      </dgm:t>
    </dgm:pt>
    <dgm:pt modelId="{CFDAB9E0-96AF-4B6C-B300-0531278B73FF}" type="parTrans" cxnId="{E6965BD7-3476-4A39-B59F-28122201A8A3}">
      <dgm:prSet/>
      <dgm:spPr/>
      <dgm:t>
        <a:bodyPr/>
        <a:lstStyle/>
        <a:p>
          <a:endParaRPr lang="en-AU"/>
        </a:p>
      </dgm:t>
    </dgm:pt>
    <dgm:pt modelId="{834F3B2F-9656-43C4-9241-041D0414957D}" type="sibTrans" cxnId="{E6965BD7-3476-4A39-B59F-28122201A8A3}">
      <dgm:prSet/>
      <dgm:spPr/>
      <dgm:t>
        <a:bodyPr/>
        <a:lstStyle/>
        <a:p>
          <a:endParaRPr lang="en-AU"/>
        </a:p>
      </dgm:t>
    </dgm:pt>
    <dgm:pt modelId="{87EAF053-4130-4FE3-B855-4BB69C48D4EF}">
      <dgm:prSet/>
      <dgm:spPr/>
      <dgm:t>
        <a:bodyPr/>
        <a:lstStyle/>
        <a:p>
          <a:endParaRPr lang="en-AU"/>
        </a:p>
      </dgm:t>
    </dgm:pt>
    <dgm:pt modelId="{94384870-D506-4835-A04E-31C1BE083567}" type="parTrans" cxnId="{47253622-4E1E-4742-A59E-5E4BA1B43F90}">
      <dgm:prSet/>
      <dgm:spPr/>
      <dgm:t>
        <a:bodyPr/>
        <a:lstStyle/>
        <a:p>
          <a:endParaRPr lang="en-AU"/>
        </a:p>
      </dgm:t>
    </dgm:pt>
    <dgm:pt modelId="{4ADC73FA-4A8E-4D9B-B55C-D6AFFDD2DE62}" type="sibTrans" cxnId="{47253622-4E1E-4742-A59E-5E4BA1B43F90}">
      <dgm:prSet/>
      <dgm:spPr/>
      <dgm:t>
        <a:bodyPr/>
        <a:lstStyle/>
        <a:p>
          <a:endParaRPr lang="en-AU"/>
        </a:p>
      </dgm:t>
    </dgm:pt>
    <dgm:pt modelId="{2ACE903E-B86A-486C-9B25-0325929F37CB}">
      <dgm:prSet/>
      <dgm:spPr/>
      <dgm:t>
        <a:bodyPr/>
        <a:lstStyle/>
        <a:p>
          <a:endParaRPr lang="en-AU"/>
        </a:p>
      </dgm:t>
    </dgm:pt>
    <dgm:pt modelId="{102CB050-8D0E-4B76-8292-9ABD6E0ADF23}" type="parTrans" cxnId="{0A32FDB2-0FBF-4E05-9E14-D9DC3B87B979}">
      <dgm:prSet/>
      <dgm:spPr/>
      <dgm:t>
        <a:bodyPr/>
        <a:lstStyle/>
        <a:p>
          <a:endParaRPr lang="en-AU"/>
        </a:p>
      </dgm:t>
    </dgm:pt>
    <dgm:pt modelId="{6942FBA2-27DC-4D93-85E9-EB66068DAE09}" type="sibTrans" cxnId="{0A32FDB2-0FBF-4E05-9E14-D9DC3B87B979}">
      <dgm:prSet/>
      <dgm:spPr/>
      <dgm:t>
        <a:bodyPr/>
        <a:lstStyle/>
        <a:p>
          <a:endParaRPr lang="en-AU"/>
        </a:p>
      </dgm:t>
    </dgm:pt>
    <dgm:pt modelId="{A3DD4D23-6877-47D8-8532-CEC4BCE69072}">
      <dgm:prSet/>
      <dgm:spPr/>
      <dgm:t>
        <a:bodyPr/>
        <a:lstStyle/>
        <a:p>
          <a:endParaRPr lang="en-AU"/>
        </a:p>
      </dgm:t>
    </dgm:pt>
    <dgm:pt modelId="{A42171CD-A898-4C54-AADA-494E11EF7C9C}" type="parTrans" cxnId="{E7FD17ED-FB4B-4948-8995-098FC1A6483B}">
      <dgm:prSet/>
      <dgm:spPr/>
      <dgm:t>
        <a:bodyPr/>
        <a:lstStyle/>
        <a:p>
          <a:endParaRPr lang="en-AU"/>
        </a:p>
      </dgm:t>
    </dgm:pt>
    <dgm:pt modelId="{A041CB64-EC67-443A-91EC-1AD98BCA4681}" type="sibTrans" cxnId="{E7FD17ED-FB4B-4948-8995-098FC1A6483B}">
      <dgm:prSet/>
      <dgm:spPr/>
      <dgm:t>
        <a:bodyPr/>
        <a:lstStyle/>
        <a:p>
          <a:endParaRPr lang="en-AU"/>
        </a:p>
      </dgm:t>
    </dgm:pt>
    <dgm:pt modelId="{52D75B94-3CFF-43E3-B4A1-0B5116BABB8C}">
      <dgm:prSet/>
      <dgm:spPr/>
      <dgm:t>
        <a:bodyPr/>
        <a:lstStyle/>
        <a:p>
          <a:endParaRPr lang="en-AU"/>
        </a:p>
      </dgm:t>
    </dgm:pt>
    <dgm:pt modelId="{EE724AA8-762E-41EC-86FB-DD6F7855E071}" type="parTrans" cxnId="{859ED439-7B50-4607-A064-8D5BAEB50D4F}">
      <dgm:prSet/>
      <dgm:spPr/>
      <dgm:t>
        <a:bodyPr/>
        <a:lstStyle/>
        <a:p>
          <a:endParaRPr lang="en-AU"/>
        </a:p>
      </dgm:t>
    </dgm:pt>
    <dgm:pt modelId="{C3CD8CFB-BC0F-4E9A-B086-AF66BAAA4E90}" type="sibTrans" cxnId="{859ED439-7B50-4607-A064-8D5BAEB50D4F}">
      <dgm:prSet/>
      <dgm:spPr/>
      <dgm:t>
        <a:bodyPr/>
        <a:lstStyle/>
        <a:p>
          <a:endParaRPr lang="en-AU"/>
        </a:p>
      </dgm:t>
    </dgm:pt>
    <dgm:pt modelId="{C693318A-C726-4594-A421-EE8C47BAD8B5}">
      <dgm:prSet/>
      <dgm:spPr/>
      <dgm:t>
        <a:bodyPr/>
        <a:lstStyle/>
        <a:p>
          <a:endParaRPr lang="en-AU"/>
        </a:p>
      </dgm:t>
    </dgm:pt>
    <dgm:pt modelId="{A99B9F2E-9A7E-4FC9-B23A-A7217DDA4F81}" type="parTrans" cxnId="{BD177EC3-E7AB-420F-86DB-A15F836F49AF}">
      <dgm:prSet/>
      <dgm:spPr/>
      <dgm:t>
        <a:bodyPr/>
        <a:lstStyle/>
        <a:p>
          <a:endParaRPr lang="en-AU"/>
        </a:p>
      </dgm:t>
    </dgm:pt>
    <dgm:pt modelId="{4D0AE0F7-6D94-420B-9264-34D9357B4A42}" type="sibTrans" cxnId="{BD177EC3-E7AB-420F-86DB-A15F836F49AF}">
      <dgm:prSet/>
      <dgm:spPr/>
      <dgm:t>
        <a:bodyPr/>
        <a:lstStyle/>
        <a:p>
          <a:endParaRPr lang="en-AU"/>
        </a:p>
      </dgm:t>
    </dgm:pt>
    <dgm:pt modelId="{9FA82B63-D70B-4D36-9776-D60E57E7B418}">
      <dgm:prSet/>
      <dgm:spPr/>
      <dgm:t>
        <a:bodyPr/>
        <a:lstStyle/>
        <a:p>
          <a:endParaRPr lang="en-AU"/>
        </a:p>
      </dgm:t>
    </dgm:pt>
    <dgm:pt modelId="{84A48365-7236-4AA0-B2C3-6F170D2199E6}" type="parTrans" cxnId="{85868AAE-41B1-43E7-963A-450DA4A7D767}">
      <dgm:prSet/>
      <dgm:spPr/>
      <dgm:t>
        <a:bodyPr/>
        <a:lstStyle/>
        <a:p>
          <a:endParaRPr lang="en-AU"/>
        </a:p>
      </dgm:t>
    </dgm:pt>
    <dgm:pt modelId="{03768AA2-0193-49CD-8E25-36F34BC6F518}" type="sibTrans" cxnId="{85868AAE-41B1-43E7-963A-450DA4A7D767}">
      <dgm:prSet/>
      <dgm:spPr/>
      <dgm:t>
        <a:bodyPr/>
        <a:lstStyle/>
        <a:p>
          <a:endParaRPr lang="en-AU"/>
        </a:p>
      </dgm:t>
    </dgm:pt>
    <dgm:pt modelId="{89C3B8CA-C375-4F18-9385-E07BEB6253AB}">
      <dgm:prSet/>
      <dgm:spPr/>
      <dgm:t>
        <a:bodyPr/>
        <a:lstStyle/>
        <a:p>
          <a:endParaRPr lang="en-AU"/>
        </a:p>
      </dgm:t>
    </dgm:pt>
    <dgm:pt modelId="{F5F816BF-26DE-42FE-A05E-138A288EEA54}" type="parTrans" cxnId="{EE1F965E-CF2D-42FF-9765-15E1F18FFD0B}">
      <dgm:prSet/>
      <dgm:spPr/>
      <dgm:t>
        <a:bodyPr/>
        <a:lstStyle/>
        <a:p>
          <a:endParaRPr lang="en-AU"/>
        </a:p>
      </dgm:t>
    </dgm:pt>
    <dgm:pt modelId="{15C54871-C558-46D9-BC17-8BA2E1164086}" type="sibTrans" cxnId="{EE1F965E-CF2D-42FF-9765-15E1F18FFD0B}">
      <dgm:prSet/>
      <dgm:spPr/>
      <dgm:t>
        <a:bodyPr/>
        <a:lstStyle/>
        <a:p>
          <a:endParaRPr lang="en-AU"/>
        </a:p>
      </dgm:t>
    </dgm:pt>
    <dgm:pt modelId="{7E8898B4-C01F-4815-80E7-CBA292A82CEC}">
      <dgm:prSet custScaleX="87853" custScaleY="58229" custLinFactNeighborX="8033"/>
      <dgm:spPr>
        <a:solidFill>
          <a:srgbClr val="669900"/>
        </a:solidFill>
      </dgm:spPr>
      <dgm:t>
        <a:bodyPr/>
        <a:lstStyle/>
        <a:p>
          <a:endParaRPr lang="en-AU"/>
        </a:p>
      </dgm:t>
    </dgm:pt>
    <dgm:pt modelId="{ED5CF2F0-5DB4-4D44-B297-14467AE40169}" type="parTrans" cxnId="{9F26ACD8-334A-4B6D-B865-911F20B072EE}">
      <dgm:prSet/>
      <dgm:spPr/>
      <dgm:t>
        <a:bodyPr/>
        <a:lstStyle/>
        <a:p>
          <a:endParaRPr lang="en-AU"/>
        </a:p>
      </dgm:t>
    </dgm:pt>
    <dgm:pt modelId="{9138D319-515C-42F3-98EF-BA6C69B421D5}" type="sibTrans" cxnId="{9F26ACD8-334A-4B6D-B865-911F20B072EE}">
      <dgm:prSet/>
      <dgm:spPr/>
      <dgm:t>
        <a:bodyPr/>
        <a:lstStyle/>
        <a:p>
          <a:endParaRPr lang="en-AU"/>
        </a:p>
      </dgm:t>
    </dgm:pt>
    <dgm:pt modelId="{61972F6D-6EBF-4D0C-B952-FC1E38729DDE}">
      <dgm:prSet custT="1"/>
      <dgm:spPr>
        <a:solidFill>
          <a:srgbClr val="669900"/>
        </a:solidFill>
      </dgm:spPr>
      <dgm:t>
        <a:bodyPr/>
        <a:lstStyle/>
        <a:p>
          <a:r>
            <a:rPr lang="en-AU" sz="1400" dirty="0" smtClean="0"/>
            <a:t>Cynical &amp; Negative </a:t>
          </a:r>
        </a:p>
        <a:p>
          <a:r>
            <a:rPr lang="en-AU" sz="1400" dirty="0" smtClean="0"/>
            <a:t>(22%)</a:t>
          </a:r>
          <a:endParaRPr lang="en-AU" sz="1400" dirty="0"/>
        </a:p>
      </dgm:t>
    </dgm:pt>
    <dgm:pt modelId="{E17717BD-6B26-437C-BEFF-C84155EEE784}" type="sibTrans" cxnId="{269EF496-5CD2-4B62-9C53-F55263B80876}">
      <dgm:prSet/>
      <dgm:spPr/>
      <dgm:t>
        <a:bodyPr/>
        <a:lstStyle/>
        <a:p>
          <a:endParaRPr lang="en-AU"/>
        </a:p>
      </dgm:t>
    </dgm:pt>
    <dgm:pt modelId="{DC75236E-7C22-4C2B-AEF0-552E501642CC}" type="parTrans" cxnId="{269EF496-5CD2-4B62-9C53-F55263B80876}">
      <dgm:prSet/>
      <dgm:spPr/>
      <dgm:t>
        <a:bodyPr/>
        <a:lstStyle/>
        <a:p>
          <a:endParaRPr lang="en-AU"/>
        </a:p>
      </dgm:t>
    </dgm:pt>
    <dgm:pt modelId="{CFA2CC98-ECAC-4758-9689-F93B73952406}" type="pres">
      <dgm:prSet presAssocID="{5BB76E89-BA3C-4437-90BE-0193DAF3F4BD}" presName="matrix" presStyleCnt="0">
        <dgm:presLayoutVars>
          <dgm:chMax val="1"/>
          <dgm:dir/>
          <dgm:resizeHandles val="exact"/>
        </dgm:presLayoutVars>
      </dgm:prSet>
      <dgm:spPr/>
      <dgm:t>
        <a:bodyPr/>
        <a:lstStyle/>
        <a:p>
          <a:endParaRPr lang="en-AU"/>
        </a:p>
      </dgm:t>
    </dgm:pt>
    <dgm:pt modelId="{67391127-A3FF-4A2B-9091-3C9ADF5CBD81}" type="pres">
      <dgm:prSet presAssocID="{5BB76E89-BA3C-4437-90BE-0193DAF3F4BD}" presName="axisShape" presStyleLbl="bgShp" presStyleIdx="0" presStyleCnt="1" custAng="0" custScaleX="125580" custLinFactNeighborX="-2644" custLinFactNeighborY="1187"/>
      <dgm:spPr>
        <a:solidFill>
          <a:schemeClr val="bg2">
            <a:lumMod val="75000"/>
          </a:schemeClr>
        </a:solidFill>
      </dgm:spPr>
    </dgm:pt>
    <dgm:pt modelId="{9650DA07-46A8-467E-8BA8-EE6DB1C27718}" type="pres">
      <dgm:prSet presAssocID="{5BB76E89-BA3C-4437-90BE-0193DAF3F4BD}" presName="rect1" presStyleLbl="node1" presStyleIdx="0" presStyleCnt="4" custScaleX="134026" custScaleY="111583" custLinFactNeighborX="-27908" custLinFactNeighborY="-7536">
        <dgm:presLayoutVars>
          <dgm:chMax val="0"/>
          <dgm:chPref val="0"/>
          <dgm:bulletEnabled val="1"/>
        </dgm:presLayoutVars>
      </dgm:prSet>
      <dgm:spPr/>
      <dgm:t>
        <a:bodyPr/>
        <a:lstStyle/>
        <a:p>
          <a:endParaRPr lang="en-AU"/>
        </a:p>
      </dgm:t>
    </dgm:pt>
    <dgm:pt modelId="{FE367B4A-0A07-4E07-B80E-5110644446AD}" type="pres">
      <dgm:prSet presAssocID="{5BB76E89-BA3C-4437-90BE-0193DAF3F4BD}" presName="rect2" presStyleLbl="node1" presStyleIdx="1" presStyleCnt="4" custScaleX="114372" custScaleY="80791" custLinFactNeighborX="11297" custLinFactNeighborY="-10492">
        <dgm:presLayoutVars>
          <dgm:chMax val="0"/>
          <dgm:chPref val="0"/>
          <dgm:bulletEnabled val="1"/>
        </dgm:presLayoutVars>
      </dgm:prSet>
      <dgm:spPr/>
      <dgm:t>
        <a:bodyPr/>
        <a:lstStyle/>
        <a:p>
          <a:endParaRPr lang="en-AU"/>
        </a:p>
      </dgm:t>
    </dgm:pt>
    <dgm:pt modelId="{CF2B593B-AB20-423E-A553-12C34B9F0E8D}" type="pres">
      <dgm:prSet presAssocID="{5BB76E89-BA3C-4437-90BE-0193DAF3F4BD}" presName="rect3" presStyleLbl="node1" presStyleIdx="2" presStyleCnt="4" custScaleX="130358" custScaleY="106427" custLinFactNeighborX="-29742" custLinFactNeighborY="-182">
        <dgm:presLayoutVars>
          <dgm:chMax val="0"/>
          <dgm:chPref val="0"/>
          <dgm:bulletEnabled val="1"/>
        </dgm:presLayoutVars>
      </dgm:prSet>
      <dgm:spPr>
        <a:solidFill>
          <a:srgbClr val="99CC00">
            <a:alpha val="49000"/>
          </a:srgbClr>
        </a:solidFill>
      </dgm:spPr>
      <dgm:t>
        <a:bodyPr/>
        <a:lstStyle/>
        <a:p>
          <a:endParaRPr lang="en-AU"/>
        </a:p>
      </dgm:t>
    </dgm:pt>
    <dgm:pt modelId="{EF474459-DBAB-4B27-BCDB-C1B6759B32F4}" type="pres">
      <dgm:prSet presAssocID="{5BB76E89-BA3C-4437-90BE-0193DAF3F4BD}" presName="rect4" presStyleLbl="node1" presStyleIdx="3" presStyleCnt="4" custScaleX="113529" custScaleY="101078" custLinFactNeighborX="12886" custLinFactNeighborY="-813">
        <dgm:presLayoutVars>
          <dgm:chMax val="0"/>
          <dgm:chPref val="0"/>
          <dgm:bulletEnabled val="1"/>
        </dgm:presLayoutVars>
      </dgm:prSet>
      <dgm:spPr/>
      <dgm:t>
        <a:bodyPr/>
        <a:lstStyle/>
        <a:p>
          <a:endParaRPr lang="en-AU"/>
        </a:p>
      </dgm:t>
    </dgm:pt>
  </dgm:ptLst>
  <dgm:cxnLst>
    <dgm:cxn modelId="{6C4CB22C-190D-4749-8DC8-35293509CF1B}" srcId="{5BB76E89-BA3C-4437-90BE-0193DAF3F4BD}" destId="{4708B0F2-9867-4F87-AF54-0750D8B46DF9}" srcOrd="2" destOrd="0" parTransId="{D42D7821-D494-4C79-A079-D5AE5AC677F6}" sibTransId="{799BC5C5-C198-48AA-A130-A11F5508A227}"/>
    <dgm:cxn modelId="{E71B1926-C160-4B65-98B0-7DB70658E13F}" srcId="{0B2ADEBB-E0D6-4111-953A-660B4B02DFF1}" destId="{68CD0235-F593-4641-A4BB-5D0AC21EE722}" srcOrd="0" destOrd="0" parTransId="{5973B6B4-7DBF-4012-91B5-5ACCC0A065EA}" sibTransId="{85D3E1B5-A048-4DF4-9C8A-287702487AAA}"/>
    <dgm:cxn modelId="{E6965BD7-3476-4A39-B59F-28122201A8A3}" srcId="{84E5DD1F-5F2D-4B51-8331-061D8B478A72}" destId="{5E11C5EF-484B-46CC-93DE-5D5A0DFCB3FD}" srcOrd="0" destOrd="0" parTransId="{CFDAB9E0-96AF-4B6C-B300-0531278B73FF}" sibTransId="{834F3B2F-9656-43C4-9241-041D0414957D}"/>
    <dgm:cxn modelId="{7DC3AA84-A741-4B05-83EB-A8B10912EB44}" srcId="{BCECB8B9-9BB4-4A8B-B332-6B1B02107548}" destId="{4BDFFD61-4EA0-45B6-861C-F8370FB063E0}" srcOrd="2" destOrd="0" parTransId="{652BC570-1E1D-44FC-80D9-257BABEAF8B3}" sibTransId="{98B5CF3C-7F32-4F92-88B7-0EEA5FAEAE11}"/>
    <dgm:cxn modelId="{F827A363-7C0B-45CB-892A-212A9F884294}" srcId="{E42B5EEE-E863-4B25-AF77-AD02E2A0F7A2}" destId="{0B2ADEBB-E0D6-4111-953A-660B4B02DFF1}" srcOrd="0" destOrd="0" parTransId="{5B8C9C13-13CC-408F-AA2C-C4A804BF84DA}" sibTransId="{47DC7816-5D00-4F43-9BE7-3D77B2C14C7F}"/>
    <dgm:cxn modelId="{63AA2F39-D942-4F6D-982B-037DB4252A7C}" type="presOf" srcId="{5BB76E89-BA3C-4437-90BE-0193DAF3F4BD}" destId="{CFA2CC98-ECAC-4758-9689-F93B73952406}" srcOrd="0" destOrd="0" presId="urn:microsoft.com/office/officeart/2005/8/layout/matrix2"/>
    <dgm:cxn modelId="{56BF82F8-7AAB-469F-B40B-32F467E90519}" srcId="{DAEF8F10-9280-4E87-8CF8-2ACD0761CEB9}" destId="{BCECB8B9-9BB4-4A8B-B332-6B1B02107548}" srcOrd="0" destOrd="0" parTransId="{F5CDA8F8-2E07-4163-A50C-F69F5A4FD1A5}" sibTransId="{20E9B4AB-D9D5-4043-84F8-BC04938B69A8}"/>
    <dgm:cxn modelId="{FB28C211-EFC1-45C7-89A6-6BB037C1712F}" type="presOf" srcId="{61972F6D-6EBF-4D0C-B952-FC1E38729DDE}" destId="{EF474459-DBAB-4B27-BCDB-C1B6759B32F4}" srcOrd="0" destOrd="0" presId="urn:microsoft.com/office/officeart/2005/8/layout/matrix2"/>
    <dgm:cxn modelId="{95CFDBEE-7692-4E4E-9DE7-EE91E6025E74}" srcId="{5BB76E89-BA3C-4437-90BE-0193DAF3F4BD}" destId="{DAEF8F10-9280-4E87-8CF8-2ACD0761CEB9}" srcOrd="6" destOrd="0" parTransId="{C339938F-2742-4A53-9F40-973415D7EAB5}" sibTransId="{3F263924-7DA4-413A-BD93-93D08DB042F3}"/>
    <dgm:cxn modelId="{1EA66F44-5B00-4CA7-882B-89D35E7EE09C}" srcId="{BCECB8B9-9BB4-4A8B-B332-6B1B02107548}" destId="{8BE0E166-81D8-4FCB-A1E8-F0EA978BBEB6}" srcOrd="4" destOrd="0" parTransId="{7A354E93-18C6-4F85-B4F5-4C2E01B45A2B}" sibTransId="{9DDE0871-A73B-446E-A089-2654D06C1AA0}"/>
    <dgm:cxn modelId="{25E3E7F1-04CB-42F0-A7E2-8C23FBF76AF1}" srcId="{BCECB8B9-9BB4-4A8B-B332-6B1B02107548}" destId="{DF6A400A-3800-4895-9DA9-E075A85E12DA}" srcOrd="3" destOrd="0" parTransId="{23C7D5CA-9C6D-48AE-A3BE-FED4656622A9}" sibTransId="{BB8E9F5F-54F4-4034-B3E3-A9B34B632524}"/>
    <dgm:cxn modelId="{BD177EC3-E7AB-420F-86DB-A15F836F49AF}" srcId="{84E5DD1F-5F2D-4B51-8331-061D8B478A72}" destId="{C693318A-C726-4594-A421-EE8C47BAD8B5}" srcOrd="4" destOrd="0" parTransId="{A99B9F2E-9A7E-4FC9-B23A-A7217DDA4F81}" sibTransId="{4D0AE0F7-6D94-420B-9264-34D9357B4A42}"/>
    <dgm:cxn modelId="{859ED439-7B50-4607-A064-8D5BAEB50D4F}" srcId="{84E5DD1F-5F2D-4B51-8331-061D8B478A72}" destId="{52D75B94-3CFF-43E3-B4A1-0B5116BABB8C}" srcOrd="3" destOrd="0" parTransId="{EE724AA8-762E-41EC-86FB-DD6F7855E071}" sibTransId="{C3CD8CFB-BC0F-4E9A-B086-AF66BAAA4E90}"/>
    <dgm:cxn modelId="{269EF496-5CD2-4B62-9C53-F55263B80876}" srcId="{5BB76E89-BA3C-4437-90BE-0193DAF3F4BD}" destId="{61972F6D-6EBF-4D0C-B952-FC1E38729DDE}" srcOrd="3" destOrd="0" parTransId="{DC75236E-7C22-4C2B-AEF0-552E501642CC}" sibTransId="{E17717BD-6B26-437C-BEFF-C84155EEE784}"/>
    <dgm:cxn modelId="{EE1F965E-CF2D-42FF-9765-15E1F18FFD0B}" srcId="{5BB76E89-BA3C-4437-90BE-0193DAF3F4BD}" destId="{89C3B8CA-C375-4F18-9385-E07BEB6253AB}" srcOrd="8" destOrd="0" parTransId="{F5F816BF-26DE-42FE-A05E-138A288EEA54}" sibTransId="{15C54871-C558-46D9-BC17-8BA2E1164086}"/>
    <dgm:cxn modelId="{93C59533-D442-4BB9-9B78-92A4CE758C1B}" type="presOf" srcId="{4708B0F2-9867-4F87-AF54-0750D8B46DF9}" destId="{CF2B593B-AB20-423E-A553-12C34B9F0E8D}" srcOrd="0" destOrd="0" presId="urn:microsoft.com/office/officeart/2005/8/layout/matrix2"/>
    <dgm:cxn modelId="{F6D766D6-8FCB-400A-851D-ACCA3832296A}" srcId="{0B2ADEBB-E0D6-4111-953A-660B4B02DFF1}" destId="{81EC0C2E-1E94-4A13-AB15-29EE9A2A6B08}" srcOrd="4" destOrd="0" parTransId="{E737572B-7342-403C-B158-70CFB7FCB014}" sibTransId="{8AFA8B64-9B5E-4891-B49A-DEB3ADE34630}"/>
    <dgm:cxn modelId="{FBE82F85-7EA9-4F65-B8D6-887B13358622}" srcId="{0B2ADEBB-E0D6-4111-953A-660B4B02DFF1}" destId="{0E6DC922-8CF0-4B21-B528-B9899190DBA1}" srcOrd="2" destOrd="0" parTransId="{46123772-4586-4CA8-9F3D-1BBDD80E26C6}" sibTransId="{043EECBA-FE00-481E-9AEF-CFAA4DFB00C8}"/>
    <dgm:cxn modelId="{354A2B25-C879-4475-AA0C-F8706E5D3AAA}" srcId="{5BB76E89-BA3C-4437-90BE-0193DAF3F4BD}" destId="{E42B5EEE-E863-4B25-AF77-AD02E2A0F7A2}" srcOrd="5" destOrd="0" parTransId="{AF15313F-3AAD-4903-8B60-B8D91594293D}" sibTransId="{D789ADF8-5F19-4A2C-8C07-32E798004CD1}"/>
    <dgm:cxn modelId="{D303F3BE-6137-4461-8955-6589FAD00156}" srcId="{5BB76E89-BA3C-4437-90BE-0193DAF3F4BD}" destId="{F6EA7013-EE34-4499-AAFF-AA824A1E4CE6}" srcOrd="0" destOrd="0" parTransId="{4C299464-9E77-433A-B7BB-3DB290507C41}" sibTransId="{10606DE6-8567-49A3-8526-832658756AA5}"/>
    <dgm:cxn modelId="{E7FD17ED-FB4B-4948-8995-098FC1A6483B}" srcId="{84E5DD1F-5F2D-4B51-8331-061D8B478A72}" destId="{A3DD4D23-6877-47D8-8532-CEC4BCE69072}" srcOrd="2" destOrd="0" parTransId="{A42171CD-A898-4C54-AADA-494E11EF7C9C}" sibTransId="{A041CB64-EC67-443A-91EC-1AD98BCA4681}"/>
    <dgm:cxn modelId="{8ABFD408-0D23-46E1-B0F3-E63904320E3D}" srcId="{5BB76E89-BA3C-4437-90BE-0193DAF3F4BD}" destId="{1DE8CF65-5EC1-4F79-AF30-E6D3ECAFB42B}" srcOrd="1" destOrd="0" parTransId="{F75A55EC-4B64-46B6-A200-B13F899A9AFC}" sibTransId="{3D85E709-51B4-4012-A5E6-2A88FA2FF200}"/>
    <dgm:cxn modelId="{85868AAE-41B1-43E7-963A-450DA4A7D767}" srcId="{84E5DD1F-5F2D-4B51-8331-061D8B478A72}" destId="{9FA82B63-D70B-4D36-9776-D60E57E7B418}" srcOrd="5" destOrd="0" parTransId="{84A48365-7236-4AA0-B2C3-6F170D2199E6}" sibTransId="{03768AA2-0193-49CD-8E25-36F34BC6F518}"/>
    <dgm:cxn modelId="{C00A5876-32D5-40F5-BD8B-888D6036B9D8}" type="presOf" srcId="{F6EA7013-EE34-4499-AAFF-AA824A1E4CE6}" destId="{9650DA07-46A8-467E-8BA8-EE6DB1C27718}" srcOrd="0" destOrd="0" presId="urn:microsoft.com/office/officeart/2005/8/layout/matrix2"/>
    <dgm:cxn modelId="{3D4FC71B-406D-4FFA-BA0E-0AF3C261404B}" srcId="{BCECB8B9-9BB4-4A8B-B332-6B1B02107548}" destId="{A4750862-153C-4333-919A-46E21CA87E61}" srcOrd="0" destOrd="0" parTransId="{AB2DBE35-2C15-46E1-AF2C-BD7967DB719C}" sibTransId="{44EF8FF1-D47F-4815-9DD9-B6AD1EA75835}"/>
    <dgm:cxn modelId="{ECF4AACF-D814-435D-A03C-1DE2658C1E36}" srcId="{BCECB8B9-9BB4-4A8B-B332-6B1B02107548}" destId="{2F3A2F92-2CEB-4693-BB95-BCB050BEF08F}" srcOrd="1" destOrd="0" parTransId="{DE6BD179-61F0-4F0F-AB16-8BE4B41DB2D5}" sibTransId="{21F5E13B-9CC6-40E5-9C8E-2E9C5E00F226}"/>
    <dgm:cxn modelId="{F0B5F82E-453C-436A-8F89-B70B34C19124}" srcId="{0B2ADEBB-E0D6-4111-953A-660B4B02DFF1}" destId="{778CAF0F-2B93-47A1-9432-7FA13D50469B}" srcOrd="5" destOrd="0" parTransId="{E4B3F608-6730-4E72-9101-8C00F843BD07}" sibTransId="{5DE98DA8-B915-4C94-B292-249C4E62C035}"/>
    <dgm:cxn modelId="{EC9A93D5-6F07-4C93-A244-174ED2007BF1}" srcId="{5BB76E89-BA3C-4437-90BE-0193DAF3F4BD}" destId="{9D4ECA31-B42D-45E0-BC6D-E0714580D1AE}" srcOrd="4" destOrd="0" parTransId="{A1037672-043E-481D-A1AA-17D8FFBE3531}" sibTransId="{F1FEF911-8D23-40FF-A173-D0C1255AF9A0}"/>
    <dgm:cxn modelId="{0A32FDB2-0FBF-4E05-9E14-D9DC3B87B979}" srcId="{84E5DD1F-5F2D-4B51-8331-061D8B478A72}" destId="{2ACE903E-B86A-486C-9B25-0325929F37CB}" srcOrd="1" destOrd="0" parTransId="{102CB050-8D0E-4B76-8292-9ABD6E0ADF23}" sibTransId="{6942FBA2-27DC-4D93-85E9-EB66068DAE09}"/>
    <dgm:cxn modelId="{0066F2D2-588D-4189-A9C0-C6A51AACE349}" srcId="{BCECB8B9-9BB4-4A8B-B332-6B1B02107548}" destId="{0D8E636C-E8EC-4238-9B47-EDA7FA5D146E}" srcOrd="5" destOrd="0" parTransId="{896967C3-FC93-4AC8-A697-258CDE910A04}" sibTransId="{ACD7431F-3E91-4547-91CB-9BECB00BCBEF}"/>
    <dgm:cxn modelId="{972B4A2C-0817-4340-A6E5-A2A28A1FAEA9}" srcId="{5BB76E89-BA3C-4437-90BE-0193DAF3F4BD}" destId="{84E5DD1F-5F2D-4B51-8331-061D8B478A72}" srcOrd="7" destOrd="0" parTransId="{A71B2CBC-C0B6-4CB4-B0A3-61CCB127983C}" sibTransId="{086845CF-2A9F-4D07-BCC9-1B2596C9E0AC}"/>
    <dgm:cxn modelId="{B0074724-9C19-4393-88D9-964C5580C22A}" srcId="{0B2ADEBB-E0D6-4111-953A-660B4B02DFF1}" destId="{2E7071DB-8251-4096-9F38-1F64E2946F61}" srcOrd="3" destOrd="0" parTransId="{89808694-C23B-4EE1-A876-9131A41887BC}" sibTransId="{1BFB3E9D-CF8E-4050-952D-26C804F59214}"/>
    <dgm:cxn modelId="{47253622-4E1E-4742-A59E-5E4BA1B43F90}" srcId="{5E11C5EF-484B-46CC-93DE-5D5A0DFCB3FD}" destId="{87EAF053-4130-4FE3-B855-4BB69C48D4EF}" srcOrd="0" destOrd="0" parTransId="{94384870-D506-4835-A04E-31C1BE083567}" sibTransId="{4ADC73FA-4A8E-4D9B-B55C-D6AFFDD2DE62}"/>
    <dgm:cxn modelId="{9F26ACD8-334A-4B6D-B865-911F20B072EE}" srcId="{5BB76E89-BA3C-4437-90BE-0193DAF3F4BD}" destId="{7E8898B4-C01F-4815-80E7-CBA292A82CEC}" srcOrd="9" destOrd="0" parTransId="{ED5CF2F0-5DB4-4D44-B297-14467AE40169}" sibTransId="{9138D319-515C-42F3-98EF-BA6C69B421D5}"/>
    <dgm:cxn modelId="{CA6AA538-95FE-4C17-BA84-08A375DFFA74}" srcId="{0B2ADEBB-E0D6-4111-953A-660B4B02DFF1}" destId="{697EA929-E5D9-482B-8B87-E8F43546B0A4}" srcOrd="1" destOrd="0" parTransId="{50EED6FE-3ED5-44C4-BBBF-2AC9747779C6}" sibTransId="{5AD4B38C-3DE6-4ECB-8373-3816C0D5BCC9}"/>
    <dgm:cxn modelId="{AC85332A-7EE0-4E21-9F59-E62EDAF76D29}" type="presOf" srcId="{1DE8CF65-5EC1-4F79-AF30-E6D3ECAFB42B}" destId="{FE367B4A-0A07-4E07-B80E-5110644446AD}" srcOrd="0" destOrd="0" presId="urn:microsoft.com/office/officeart/2005/8/layout/matrix2"/>
    <dgm:cxn modelId="{51D19D43-73E4-4C8F-9F04-0399EB60AC8E}" type="presParOf" srcId="{CFA2CC98-ECAC-4758-9689-F93B73952406}" destId="{67391127-A3FF-4A2B-9091-3C9ADF5CBD81}" srcOrd="0" destOrd="0" presId="urn:microsoft.com/office/officeart/2005/8/layout/matrix2"/>
    <dgm:cxn modelId="{CFA37B3E-D32A-4B48-BB74-93EB3202F83C}" type="presParOf" srcId="{CFA2CC98-ECAC-4758-9689-F93B73952406}" destId="{9650DA07-46A8-467E-8BA8-EE6DB1C27718}" srcOrd="1" destOrd="0" presId="urn:microsoft.com/office/officeart/2005/8/layout/matrix2"/>
    <dgm:cxn modelId="{E293E932-23F1-4121-BE2D-91716E1281F4}" type="presParOf" srcId="{CFA2CC98-ECAC-4758-9689-F93B73952406}" destId="{FE367B4A-0A07-4E07-B80E-5110644446AD}" srcOrd="2" destOrd="0" presId="urn:microsoft.com/office/officeart/2005/8/layout/matrix2"/>
    <dgm:cxn modelId="{7EB3A337-1C3A-4BF9-A9E8-00199B934291}" type="presParOf" srcId="{CFA2CC98-ECAC-4758-9689-F93B73952406}" destId="{CF2B593B-AB20-423E-A553-12C34B9F0E8D}" srcOrd="3" destOrd="0" presId="urn:microsoft.com/office/officeart/2005/8/layout/matrix2"/>
    <dgm:cxn modelId="{8ABA2DD5-2C41-43E7-A5A3-8DF8CE314718}" type="presParOf" srcId="{CFA2CC98-ECAC-4758-9689-F93B73952406}" destId="{EF474459-DBAB-4B27-BCDB-C1B6759B32F4}" srcOrd="4" destOrd="0" presId="urn:microsoft.com/office/officeart/2005/8/layout/matrix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B76E89-BA3C-4437-90BE-0193DAF3F4BD}" type="doc">
      <dgm:prSet loTypeId="urn:microsoft.com/office/officeart/2005/8/layout/matrix2" loCatId="matrix" qsTypeId="urn:microsoft.com/office/officeart/2005/8/quickstyle/simple1" qsCatId="simple" csTypeId="urn:microsoft.com/office/officeart/2005/8/colors/accent6_4" csCatId="accent6" phldr="1"/>
      <dgm:spPr/>
      <dgm:t>
        <a:bodyPr/>
        <a:lstStyle/>
        <a:p>
          <a:endParaRPr lang="en-AU"/>
        </a:p>
      </dgm:t>
    </dgm:pt>
    <dgm:pt modelId="{F6EA7013-EE34-4499-AAFF-AA824A1E4CE6}">
      <dgm:prSet phldrT="[Text]" custT="1"/>
      <dgm:spPr>
        <a:solidFill>
          <a:srgbClr val="99CC00"/>
        </a:solidFill>
      </dgm:spPr>
      <dgm:t>
        <a:bodyPr anchor="ctr"/>
        <a:lstStyle/>
        <a:p>
          <a:r>
            <a:rPr lang="en-AU" sz="1600" dirty="0" smtClean="0"/>
            <a:t>No news is good news (30%)</a:t>
          </a:r>
        </a:p>
      </dgm:t>
    </dgm:pt>
    <dgm:pt modelId="{10606DE6-8567-49A3-8526-832658756AA5}" type="sibTrans" cxnId="{D303F3BE-6137-4461-8955-6589FAD00156}">
      <dgm:prSet/>
      <dgm:spPr/>
      <dgm:t>
        <a:bodyPr/>
        <a:lstStyle/>
        <a:p>
          <a:endParaRPr lang="en-AU"/>
        </a:p>
      </dgm:t>
    </dgm:pt>
    <dgm:pt modelId="{4C299464-9E77-433A-B7BB-3DB290507C41}" type="parTrans" cxnId="{D303F3BE-6137-4461-8955-6589FAD00156}">
      <dgm:prSet/>
      <dgm:spPr/>
      <dgm:t>
        <a:bodyPr/>
        <a:lstStyle/>
        <a:p>
          <a:endParaRPr lang="en-AU"/>
        </a:p>
      </dgm:t>
    </dgm:pt>
    <dgm:pt modelId="{CFA2CC98-ECAC-4758-9689-F93B73952406}" type="pres">
      <dgm:prSet presAssocID="{5BB76E89-BA3C-4437-90BE-0193DAF3F4BD}" presName="matrix" presStyleCnt="0">
        <dgm:presLayoutVars>
          <dgm:chMax val="1"/>
          <dgm:dir/>
          <dgm:resizeHandles val="exact"/>
        </dgm:presLayoutVars>
      </dgm:prSet>
      <dgm:spPr/>
      <dgm:t>
        <a:bodyPr/>
        <a:lstStyle/>
        <a:p>
          <a:endParaRPr lang="en-AU"/>
        </a:p>
      </dgm:t>
    </dgm:pt>
    <dgm:pt modelId="{67391127-A3FF-4A2B-9091-3C9ADF5CBD81}" type="pres">
      <dgm:prSet presAssocID="{5BB76E89-BA3C-4437-90BE-0193DAF3F4BD}" presName="axisShape" presStyleLbl="bgShp" presStyleIdx="0" presStyleCnt="1" custAng="0" custScaleX="125580" custLinFactNeighborX="-2644" custLinFactNeighborY="1187"/>
      <dgm:spPr>
        <a:solidFill>
          <a:schemeClr val="bg2">
            <a:lumMod val="75000"/>
          </a:schemeClr>
        </a:solidFill>
      </dgm:spPr>
    </dgm:pt>
    <dgm:pt modelId="{9650DA07-46A8-467E-8BA8-EE6DB1C27718}" type="pres">
      <dgm:prSet presAssocID="{5BB76E89-BA3C-4437-90BE-0193DAF3F4BD}" presName="rect1" presStyleLbl="node1" presStyleIdx="0" presStyleCnt="4" custScaleX="134026" custScaleY="111583" custLinFactNeighborX="-27908" custLinFactNeighborY="-7536">
        <dgm:presLayoutVars>
          <dgm:chMax val="0"/>
          <dgm:chPref val="0"/>
          <dgm:bulletEnabled val="1"/>
        </dgm:presLayoutVars>
      </dgm:prSet>
      <dgm:spPr/>
      <dgm:t>
        <a:bodyPr/>
        <a:lstStyle/>
        <a:p>
          <a:endParaRPr lang="en-AU"/>
        </a:p>
      </dgm:t>
    </dgm:pt>
    <dgm:pt modelId="{FE367B4A-0A07-4E07-B80E-5110644446AD}" type="pres">
      <dgm:prSet presAssocID="{5BB76E89-BA3C-4437-90BE-0193DAF3F4BD}" presName="rect2" presStyleLbl="node1" presStyleIdx="1" presStyleCnt="4" custScaleX="114372" custScaleY="80791" custLinFactNeighborX="11297" custLinFactNeighborY="-10492">
        <dgm:presLayoutVars>
          <dgm:chMax val="0"/>
          <dgm:chPref val="0"/>
          <dgm:bulletEnabled val="1"/>
        </dgm:presLayoutVars>
      </dgm:prSet>
      <dgm:spPr>
        <a:noFill/>
      </dgm:spPr>
      <dgm:t>
        <a:bodyPr/>
        <a:lstStyle/>
        <a:p>
          <a:endParaRPr lang="en-AU"/>
        </a:p>
      </dgm:t>
    </dgm:pt>
    <dgm:pt modelId="{CF2B593B-AB20-423E-A553-12C34B9F0E8D}" type="pres">
      <dgm:prSet presAssocID="{5BB76E89-BA3C-4437-90BE-0193DAF3F4BD}" presName="rect3" presStyleLbl="node1" presStyleIdx="2" presStyleCnt="4" custScaleX="130358" custScaleY="106427" custLinFactNeighborX="-29742" custLinFactNeighborY="-182">
        <dgm:presLayoutVars>
          <dgm:chMax val="0"/>
          <dgm:chPref val="0"/>
          <dgm:bulletEnabled val="1"/>
        </dgm:presLayoutVars>
      </dgm:prSet>
      <dgm:spPr>
        <a:noFill/>
      </dgm:spPr>
      <dgm:t>
        <a:bodyPr/>
        <a:lstStyle/>
        <a:p>
          <a:endParaRPr lang="en-AU"/>
        </a:p>
      </dgm:t>
    </dgm:pt>
    <dgm:pt modelId="{EF474459-DBAB-4B27-BCDB-C1B6759B32F4}" type="pres">
      <dgm:prSet presAssocID="{5BB76E89-BA3C-4437-90BE-0193DAF3F4BD}" presName="rect4" presStyleLbl="node1" presStyleIdx="3" presStyleCnt="4" custScaleX="87853" custScaleY="58229" custLinFactNeighborX="8033" custLinFactNeighborY="-813">
        <dgm:presLayoutVars>
          <dgm:chMax val="0"/>
          <dgm:chPref val="0"/>
          <dgm:bulletEnabled val="1"/>
        </dgm:presLayoutVars>
      </dgm:prSet>
      <dgm:spPr>
        <a:noFill/>
      </dgm:spPr>
      <dgm:t>
        <a:bodyPr/>
        <a:lstStyle/>
        <a:p>
          <a:endParaRPr lang="en-AU"/>
        </a:p>
      </dgm:t>
    </dgm:pt>
  </dgm:ptLst>
  <dgm:cxnLst>
    <dgm:cxn modelId="{D303F3BE-6137-4461-8955-6589FAD00156}" srcId="{5BB76E89-BA3C-4437-90BE-0193DAF3F4BD}" destId="{F6EA7013-EE34-4499-AAFF-AA824A1E4CE6}" srcOrd="0" destOrd="0" parTransId="{4C299464-9E77-433A-B7BB-3DB290507C41}" sibTransId="{10606DE6-8567-49A3-8526-832658756AA5}"/>
    <dgm:cxn modelId="{8DE5D098-C08F-4D24-AE54-1B6F24AE0956}" type="presOf" srcId="{F6EA7013-EE34-4499-AAFF-AA824A1E4CE6}" destId="{9650DA07-46A8-467E-8BA8-EE6DB1C27718}" srcOrd="0" destOrd="0" presId="urn:microsoft.com/office/officeart/2005/8/layout/matrix2"/>
    <dgm:cxn modelId="{43D58755-FC45-4B02-A9D1-E07F976BF0D7}" type="presOf" srcId="{5BB76E89-BA3C-4437-90BE-0193DAF3F4BD}" destId="{CFA2CC98-ECAC-4758-9689-F93B73952406}" srcOrd="0" destOrd="0" presId="urn:microsoft.com/office/officeart/2005/8/layout/matrix2"/>
    <dgm:cxn modelId="{F95A0A49-B041-4D05-A85E-7A20790E6264}" type="presParOf" srcId="{CFA2CC98-ECAC-4758-9689-F93B73952406}" destId="{67391127-A3FF-4A2B-9091-3C9ADF5CBD81}" srcOrd="0" destOrd="0" presId="urn:microsoft.com/office/officeart/2005/8/layout/matrix2"/>
    <dgm:cxn modelId="{DEA97684-464D-4BCD-A515-CDD578484142}" type="presParOf" srcId="{CFA2CC98-ECAC-4758-9689-F93B73952406}" destId="{9650DA07-46A8-467E-8BA8-EE6DB1C27718}" srcOrd="1" destOrd="0" presId="urn:microsoft.com/office/officeart/2005/8/layout/matrix2"/>
    <dgm:cxn modelId="{19795460-1AFF-4891-8E57-B80E1638121A}" type="presParOf" srcId="{CFA2CC98-ECAC-4758-9689-F93B73952406}" destId="{FE367B4A-0A07-4E07-B80E-5110644446AD}" srcOrd="2" destOrd="0" presId="urn:microsoft.com/office/officeart/2005/8/layout/matrix2"/>
    <dgm:cxn modelId="{FE450A53-0A8F-46EF-9796-4D226972AB52}" type="presParOf" srcId="{CFA2CC98-ECAC-4758-9689-F93B73952406}" destId="{CF2B593B-AB20-423E-A553-12C34B9F0E8D}" srcOrd="3" destOrd="0" presId="urn:microsoft.com/office/officeart/2005/8/layout/matrix2"/>
    <dgm:cxn modelId="{A8B679A8-9CC7-4375-98BF-835CF8DECB8B}" type="presParOf" srcId="{CFA2CC98-ECAC-4758-9689-F93B73952406}" destId="{EF474459-DBAB-4B27-BCDB-C1B6759B32F4}" srcOrd="4" destOrd="0" presId="urn:microsoft.com/office/officeart/2005/8/layout/matrix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B76E89-BA3C-4437-90BE-0193DAF3F4BD}" type="doc">
      <dgm:prSet loTypeId="urn:microsoft.com/office/officeart/2005/8/layout/matrix2" loCatId="matrix" qsTypeId="urn:microsoft.com/office/officeart/2005/8/quickstyle/simple1" qsCatId="simple" csTypeId="urn:microsoft.com/office/officeart/2005/8/colors/accent6_4" csCatId="accent6" phldr="1"/>
      <dgm:spPr/>
      <dgm:t>
        <a:bodyPr/>
        <a:lstStyle/>
        <a:p>
          <a:endParaRPr lang="en-AU"/>
        </a:p>
      </dgm:t>
    </dgm:pt>
    <dgm:pt modelId="{1DE8CF65-5EC1-4F79-AF30-E6D3ECAFB42B}">
      <dgm:prSet phldrT="[Text]" custT="1"/>
      <dgm:spPr>
        <a:solidFill>
          <a:srgbClr val="99CC00">
            <a:alpha val="71000"/>
          </a:srgbClr>
        </a:solidFill>
      </dgm:spPr>
      <dgm:t>
        <a:bodyPr/>
        <a:lstStyle/>
        <a:p>
          <a:r>
            <a:rPr lang="en-AU" sz="1600" dirty="0" smtClean="0">
              <a:solidFill>
                <a:schemeClr val="bg1"/>
              </a:solidFill>
            </a:rPr>
            <a:t>Non-interventionist (20%)</a:t>
          </a:r>
        </a:p>
      </dgm:t>
    </dgm:pt>
    <dgm:pt modelId="{3D85E709-51B4-4012-A5E6-2A88FA2FF200}" type="sibTrans" cxnId="{8ABFD408-0D23-46E1-B0F3-E63904320E3D}">
      <dgm:prSet/>
      <dgm:spPr/>
      <dgm:t>
        <a:bodyPr/>
        <a:lstStyle/>
        <a:p>
          <a:endParaRPr lang="en-AU"/>
        </a:p>
      </dgm:t>
    </dgm:pt>
    <dgm:pt modelId="{F75A55EC-4B64-46B6-A200-B13F899A9AFC}" type="parTrans" cxnId="{8ABFD408-0D23-46E1-B0F3-E63904320E3D}">
      <dgm:prSet/>
      <dgm:spPr/>
      <dgm:t>
        <a:bodyPr/>
        <a:lstStyle/>
        <a:p>
          <a:endParaRPr lang="en-AU"/>
        </a:p>
      </dgm:t>
    </dgm:pt>
    <dgm:pt modelId="{F6EA7013-EE34-4499-AAFF-AA824A1E4CE6}">
      <dgm:prSet phldrT="[Text]" custT="1"/>
      <dgm:spPr>
        <a:noFill/>
      </dgm:spPr>
      <dgm:t>
        <a:bodyPr anchor="ctr"/>
        <a:lstStyle/>
        <a:p>
          <a:r>
            <a:rPr lang="en-AU" sz="2000" dirty="0" smtClean="0"/>
            <a:t>No news is good news (30%)</a:t>
          </a:r>
        </a:p>
      </dgm:t>
    </dgm:pt>
    <dgm:pt modelId="{10606DE6-8567-49A3-8526-832658756AA5}" type="sibTrans" cxnId="{D303F3BE-6137-4461-8955-6589FAD00156}">
      <dgm:prSet/>
      <dgm:spPr/>
      <dgm:t>
        <a:bodyPr/>
        <a:lstStyle/>
        <a:p>
          <a:endParaRPr lang="en-AU"/>
        </a:p>
      </dgm:t>
    </dgm:pt>
    <dgm:pt modelId="{4C299464-9E77-433A-B7BB-3DB290507C41}" type="parTrans" cxnId="{D303F3BE-6137-4461-8955-6589FAD00156}">
      <dgm:prSet/>
      <dgm:spPr/>
      <dgm:t>
        <a:bodyPr/>
        <a:lstStyle/>
        <a:p>
          <a:endParaRPr lang="en-AU"/>
        </a:p>
      </dgm:t>
    </dgm:pt>
    <dgm:pt modelId="{E42B5EEE-E863-4B25-AF77-AD02E2A0F7A2}">
      <dgm:prSet/>
      <dgm:spPr>
        <a:noFill/>
      </dgm:spPr>
      <dgm:t>
        <a:bodyPr/>
        <a:lstStyle/>
        <a:p>
          <a:endParaRPr lang="en-AU"/>
        </a:p>
      </dgm:t>
    </dgm:pt>
    <dgm:pt modelId="{AF15313F-3AAD-4903-8B60-B8D91594293D}" type="parTrans" cxnId="{354A2B25-C879-4475-AA0C-F8706E5D3AAA}">
      <dgm:prSet/>
      <dgm:spPr/>
      <dgm:t>
        <a:bodyPr/>
        <a:lstStyle/>
        <a:p>
          <a:endParaRPr lang="en-AU"/>
        </a:p>
      </dgm:t>
    </dgm:pt>
    <dgm:pt modelId="{D789ADF8-5F19-4A2C-8C07-32E798004CD1}" type="sibTrans" cxnId="{354A2B25-C879-4475-AA0C-F8706E5D3AAA}">
      <dgm:prSet/>
      <dgm:spPr/>
      <dgm:t>
        <a:bodyPr/>
        <a:lstStyle/>
        <a:p>
          <a:endParaRPr lang="en-AU"/>
        </a:p>
      </dgm:t>
    </dgm:pt>
    <dgm:pt modelId="{0B2ADEBB-E0D6-4111-953A-660B4B02DFF1}">
      <dgm:prSet/>
      <dgm:spPr>
        <a:noFill/>
      </dgm:spPr>
      <dgm:t>
        <a:bodyPr/>
        <a:lstStyle/>
        <a:p>
          <a:endParaRPr lang="en-AU"/>
        </a:p>
      </dgm:t>
    </dgm:pt>
    <dgm:pt modelId="{5B8C9C13-13CC-408F-AA2C-C4A804BF84DA}" type="parTrans" cxnId="{F827A363-7C0B-45CB-892A-212A9F884294}">
      <dgm:prSet/>
      <dgm:spPr/>
      <dgm:t>
        <a:bodyPr/>
        <a:lstStyle/>
        <a:p>
          <a:endParaRPr lang="en-AU"/>
        </a:p>
      </dgm:t>
    </dgm:pt>
    <dgm:pt modelId="{47DC7816-5D00-4F43-9BE7-3D77B2C14C7F}" type="sibTrans" cxnId="{F827A363-7C0B-45CB-892A-212A9F884294}">
      <dgm:prSet/>
      <dgm:spPr/>
      <dgm:t>
        <a:bodyPr/>
        <a:lstStyle/>
        <a:p>
          <a:endParaRPr lang="en-AU"/>
        </a:p>
      </dgm:t>
    </dgm:pt>
    <dgm:pt modelId="{68CD0235-F593-4641-A4BB-5D0AC21EE722}">
      <dgm:prSet/>
      <dgm:spPr>
        <a:noFill/>
      </dgm:spPr>
      <dgm:t>
        <a:bodyPr/>
        <a:lstStyle/>
        <a:p>
          <a:endParaRPr lang="en-AU"/>
        </a:p>
      </dgm:t>
    </dgm:pt>
    <dgm:pt modelId="{5973B6B4-7DBF-4012-91B5-5ACCC0A065EA}" type="parTrans" cxnId="{E71B1926-C160-4B65-98B0-7DB70658E13F}">
      <dgm:prSet/>
      <dgm:spPr/>
      <dgm:t>
        <a:bodyPr/>
        <a:lstStyle/>
        <a:p>
          <a:endParaRPr lang="en-AU"/>
        </a:p>
      </dgm:t>
    </dgm:pt>
    <dgm:pt modelId="{85D3E1B5-A048-4DF4-9C8A-287702487AAA}" type="sibTrans" cxnId="{E71B1926-C160-4B65-98B0-7DB70658E13F}">
      <dgm:prSet/>
      <dgm:spPr/>
      <dgm:t>
        <a:bodyPr/>
        <a:lstStyle/>
        <a:p>
          <a:endParaRPr lang="en-AU"/>
        </a:p>
      </dgm:t>
    </dgm:pt>
    <dgm:pt modelId="{697EA929-E5D9-482B-8B87-E8F43546B0A4}">
      <dgm:prSet/>
      <dgm:spPr>
        <a:noFill/>
      </dgm:spPr>
      <dgm:t>
        <a:bodyPr/>
        <a:lstStyle/>
        <a:p>
          <a:endParaRPr lang="en-AU"/>
        </a:p>
      </dgm:t>
    </dgm:pt>
    <dgm:pt modelId="{50EED6FE-3ED5-44C4-BBBF-2AC9747779C6}" type="parTrans" cxnId="{CA6AA538-95FE-4C17-BA84-08A375DFFA74}">
      <dgm:prSet/>
      <dgm:spPr/>
      <dgm:t>
        <a:bodyPr/>
        <a:lstStyle/>
        <a:p>
          <a:endParaRPr lang="en-AU"/>
        </a:p>
      </dgm:t>
    </dgm:pt>
    <dgm:pt modelId="{5AD4B38C-3DE6-4ECB-8373-3816C0D5BCC9}" type="sibTrans" cxnId="{CA6AA538-95FE-4C17-BA84-08A375DFFA74}">
      <dgm:prSet/>
      <dgm:spPr/>
      <dgm:t>
        <a:bodyPr/>
        <a:lstStyle/>
        <a:p>
          <a:endParaRPr lang="en-AU"/>
        </a:p>
      </dgm:t>
    </dgm:pt>
    <dgm:pt modelId="{0E6DC922-8CF0-4B21-B528-B9899190DBA1}">
      <dgm:prSet/>
      <dgm:spPr>
        <a:noFill/>
      </dgm:spPr>
      <dgm:t>
        <a:bodyPr/>
        <a:lstStyle/>
        <a:p>
          <a:endParaRPr lang="en-AU"/>
        </a:p>
      </dgm:t>
    </dgm:pt>
    <dgm:pt modelId="{46123772-4586-4CA8-9F3D-1BBDD80E26C6}" type="parTrans" cxnId="{FBE82F85-7EA9-4F65-B8D6-887B13358622}">
      <dgm:prSet/>
      <dgm:spPr/>
      <dgm:t>
        <a:bodyPr/>
        <a:lstStyle/>
        <a:p>
          <a:endParaRPr lang="en-AU"/>
        </a:p>
      </dgm:t>
    </dgm:pt>
    <dgm:pt modelId="{043EECBA-FE00-481E-9AEF-CFAA4DFB00C8}" type="sibTrans" cxnId="{FBE82F85-7EA9-4F65-B8D6-887B13358622}">
      <dgm:prSet/>
      <dgm:spPr/>
      <dgm:t>
        <a:bodyPr/>
        <a:lstStyle/>
        <a:p>
          <a:endParaRPr lang="en-AU"/>
        </a:p>
      </dgm:t>
    </dgm:pt>
    <dgm:pt modelId="{2E7071DB-8251-4096-9F38-1F64E2946F61}">
      <dgm:prSet/>
      <dgm:spPr>
        <a:noFill/>
      </dgm:spPr>
      <dgm:t>
        <a:bodyPr/>
        <a:lstStyle/>
        <a:p>
          <a:endParaRPr lang="en-AU"/>
        </a:p>
      </dgm:t>
    </dgm:pt>
    <dgm:pt modelId="{89808694-C23B-4EE1-A876-9131A41887BC}" type="parTrans" cxnId="{B0074724-9C19-4393-88D9-964C5580C22A}">
      <dgm:prSet/>
      <dgm:spPr/>
      <dgm:t>
        <a:bodyPr/>
        <a:lstStyle/>
        <a:p>
          <a:endParaRPr lang="en-AU"/>
        </a:p>
      </dgm:t>
    </dgm:pt>
    <dgm:pt modelId="{1BFB3E9D-CF8E-4050-952D-26C804F59214}" type="sibTrans" cxnId="{B0074724-9C19-4393-88D9-964C5580C22A}">
      <dgm:prSet/>
      <dgm:spPr/>
      <dgm:t>
        <a:bodyPr/>
        <a:lstStyle/>
        <a:p>
          <a:endParaRPr lang="en-AU"/>
        </a:p>
      </dgm:t>
    </dgm:pt>
    <dgm:pt modelId="{81EC0C2E-1E94-4A13-AB15-29EE9A2A6B08}">
      <dgm:prSet/>
      <dgm:spPr>
        <a:noFill/>
      </dgm:spPr>
      <dgm:t>
        <a:bodyPr/>
        <a:lstStyle/>
        <a:p>
          <a:endParaRPr lang="en-AU"/>
        </a:p>
      </dgm:t>
    </dgm:pt>
    <dgm:pt modelId="{E737572B-7342-403C-B158-70CFB7FCB014}" type="parTrans" cxnId="{F6D766D6-8FCB-400A-851D-ACCA3832296A}">
      <dgm:prSet/>
      <dgm:spPr/>
      <dgm:t>
        <a:bodyPr/>
        <a:lstStyle/>
        <a:p>
          <a:endParaRPr lang="en-AU"/>
        </a:p>
      </dgm:t>
    </dgm:pt>
    <dgm:pt modelId="{8AFA8B64-9B5E-4891-B49A-DEB3ADE34630}" type="sibTrans" cxnId="{F6D766D6-8FCB-400A-851D-ACCA3832296A}">
      <dgm:prSet/>
      <dgm:spPr/>
      <dgm:t>
        <a:bodyPr/>
        <a:lstStyle/>
        <a:p>
          <a:endParaRPr lang="en-AU"/>
        </a:p>
      </dgm:t>
    </dgm:pt>
    <dgm:pt modelId="{778CAF0F-2B93-47A1-9432-7FA13D50469B}">
      <dgm:prSet/>
      <dgm:spPr>
        <a:noFill/>
      </dgm:spPr>
      <dgm:t>
        <a:bodyPr/>
        <a:lstStyle/>
        <a:p>
          <a:endParaRPr lang="en-AU"/>
        </a:p>
      </dgm:t>
    </dgm:pt>
    <dgm:pt modelId="{E4B3F608-6730-4E72-9101-8C00F843BD07}" type="parTrans" cxnId="{F0B5F82E-453C-436A-8F89-B70B34C19124}">
      <dgm:prSet/>
      <dgm:spPr/>
      <dgm:t>
        <a:bodyPr/>
        <a:lstStyle/>
        <a:p>
          <a:endParaRPr lang="en-AU"/>
        </a:p>
      </dgm:t>
    </dgm:pt>
    <dgm:pt modelId="{5DE98DA8-B915-4C94-B292-249C4E62C035}" type="sibTrans" cxnId="{F0B5F82E-453C-436A-8F89-B70B34C19124}">
      <dgm:prSet/>
      <dgm:spPr/>
      <dgm:t>
        <a:bodyPr/>
        <a:lstStyle/>
        <a:p>
          <a:endParaRPr lang="en-AU"/>
        </a:p>
      </dgm:t>
    </dgm:pt>
    <dgm:pt modelId="{DAEF8F10-9280-4E87-8CF8-2ACD0761CEB9}">
      <dgm:prSet/>
      <dgm:spPr>
        <a:noFill/>
      </dgm:spPr>
      <dgm:t>
        <a:bodyPr/>
        <a:lstStyle/>
        <a:p>
          <a:endParaRPr lang="en-AU"/>
        </a:p>
      </dgm:t>
    </dgm:pt>
    <dgm:pt modelId="{C339938F-2742-4A53-9F40-973415D7EAB5}" type="parTrans" cxnId="{95CFDBEE-7692-4E4E-9DE7-EE91E6025E74}">
      <dgm:prSet/>
      <dgm:spPr/>
      <dgm:t>
        <a:bodyPr/>
        <a:lstStyle/>
        <a:p>
          <a:endParaRPr lang="en-AU"/>
        </a:p>
      </dgm:t>
    </dgm:pt>
    <dgm:pt modelId="{3F263924-7DA4-413A-BD93-93D08DB042F3}" type="sibTrans" cxnId="{95CFDBEE-7692-4E4E-9DE7-EE91E6025E74}">
      <dgm:prSet/>
      <dgm:spPr/>
      <dgm:t>
        <a:bodyPr/>
        <a:lstStyle/>
        <a:p>
          <a:endParaRPr lang="en-AU"/>
        </a:p>
      </dgm:t>
    </dgm:pt>
    <dgm:pt modelId="{BCECB8B9-9BB4-4A8B-B332-6B1B02107548}">
      <dgm:prSet/>
      <dgm:spPr>
        <a:noFill/>
      </dgm:spPr>
      <dgm:t>
        <a:bodyPr/>
        <a:lstStyle/>
        <a:p>
          <a:endParaRPr lang="en-AU"/>
        </a:p>
      </dgm:t>
    </dgm:pt>
    <dgm:pt modelId="{F5CDA8F8-2E07-4163-A50C-F69F5A4FD1A5}" type="parTrans" cxnId="{56BF82F8-7AAB-469F-B40B-32F467E90519}">
      <dgm:prSet/>
      <dgm:spPr/>
      <dgm:t>
        <a:bodyPr/>
        <a:lstStyle/>
        <a:p>
          <a:endParaRPr lang="en-AU"/>
        </a:p>
      </dgm:t>
    </dgm:pt>
    <dgm:pt modelId="{20E9B4AB-D9D5-4043-84F8-BC04938B69A8}" type="sibTrans" cxnId="{56BF82F8-7AAB-469F-B40B-32F467E90519}">
      <dgm:prSet/>
      <dgm:spPr/>
      <dgm:t>
        <a:bodyPr/>
        <a:lstStyle/>
        <a:p>
          <a:endParaRPr lang="en-AU"/>
        </a:p>
      </dgm:t>
    </dgm:pt>
    <dgm:pt modelId="{A4750862-153C-4333-919A-46E21CA87E61}">
      <dgm:prSet/>
      <dgm:spPr>
        <a:noFill/>
      </dgm:spPr>
      <dgm:t>
        <a:bodyPr/>
        <a:lstStyle/>
        <a:p>
          <a:endParaRPr lang="en-AU"/>
        </a:p>
      </dgm:t>
    </dgm:pt>
    <dgm:pt modelId="{AB2DBE35-2C15-46E1-AF2C-BD7967DB719C}" type="parTrans" cxnId="{3D4FC71B-406D-4FFA-BA0E-0AF3C261404B}">
      <dgm:prSet/>
      <dgm:spPr/>
      <dgm:t>
        <a:bodyPr/>
        <a:lstStyle/>
        <a:p>
          <a:endParaRPr lang="en-AU"/>
        </a:p>
      </dgm:t>
    </dgm:pt>
    <dgm:pt modelId="{44EF8FF1-D47F-4815-9DD9-B6AD1EA75835}" type="sibTrans" cxnId="{3D4FC71B-406D-4FFA-BA0E-0AF3C261404B}">
      <dgm:prSet/>
      <dgm:spPr/>
      <dgm:t>
        <a:bodyPr/>
        <a:lstStyle/>
        <a:p>
          <a:endParaRPr lang="en-AU"/>
        </a:p>
      </dgm:t>
    </dgm:pt>
    <dgm:pt modelId="{2F3A2F92-2CEB-4693-BB95-BCB050BEF08F}">
      <dgm:prSet/>
      <dgm:spPr>
        <a:noFill/>
      </dgm:spPr>
      <dgm:t>
        <a:bodyPr/>
        <a:lstStyle/>
        <a:p>
          <a:endParaRPr lang="en-AU"/>
        </a:p>
      </dgm:t>
    </dgm:pt>
    <dgm:pt modelId="{DE6BD179-61F0-4F0F-AB16-8BE4B41DB2D5}" type="parTrans" cxnId="{ECF4AACF-D814-435D-A03C-1DE2658C1E36}">
      <dgm:prSet/>
      <dgm:spPr/>
      <dgm:t>
        <a:bodyPr/>
        <a:lstStyle/>
        <a:p>
          <a:endParaRPr lang="en-AU"/>
        </a:p>
      </dgm:t>
    </dgm:pt>
    <dgm:pt modelId="{21F5E13B-9CC6-40E5-9C8E-2E9C5E00F226}" type="sibTrans" cxnId="{ECF4AACF-D814-435D-A03C-1DE2658C1E36}">
      <dgm:prSet/>
      <dgm:spPr/>
      <dgm:t>
        <a:bodyPr/>
        <a:lstStyle/>
        <a:p>
          <a:endParaRPr lang="en-AU"/>
        </a:p>
      </dgm:t>
    </dgm:pt>
    <dgm:pt modelId="{4BDFFD61-4EA0-45B6-861C-F8370FB063E0}">
      <dgm:prSet/>
      <dgm:spPr>
        <a:noFill/>
      </dgm:spPr>
      <dgm:t>
        <a:bodyPr/>
        <a:lstStyle/>
        <a:p>
          <a:endParaRPr lang="en-AU"/>
        </a:p>
      </dgm:t>
    </dgm:pt>
    <dgm:pt modelId="{652BC570-1E1D-44FC-80D9-257BABEAF8B3}" type="parTrans" cxnId="{7DC3AA84-A741-4B05-83EB-A8B10912EB44}">
      <dgm:prSet/>
      <dgm:spPr/>
      <dgm:t>
        <a:bodyPr/>
        <a:lstStyle/>
        <a:p>
          <a:endParaRPr lang="en-AU"/>
        </a:p>
      </dgm:t>
    </dgm:pt>
    <dgm:pt modelId="{98B5CF3C-7F32-4F92-88B7-0EEA5FAEAE11}" type="sibTrans" cxnId="{7DC3AA84-A741-4B05-83EB-A8B10912EB44}">
      <dgm:prSet/>
      <dgm:spPr/>
      <dgm:t>
        <a:bodyPr/>
        <a:lstStyle/>
        <a:p>
          <a:endParaRPr lang="en-AU"/>
        </a:p>
      </dgm:t>
    </dgm:pt>
    <dgm:pt modelId="{DF6A400A-3800-4895-9DA9-E075A85E12DA}">
      <dgm:prSet/>
      <dgm:spPr>
        <a:noFill/>
      </dgm:spPr>
      <dgm:t>
        <a:bodyPr/>
        <a:lstStyle/>
        <a:p>
          <a:endParaRPr lang="en-AU"/>
        </a:p>
      </dgm:t>
    </dgm:pt>
    <dgm:pt modelId="{23C7D5CA-9C6D-48AE-A3BE-FED4656622A9}" type="parTrans" cxnId="{25E3E7F1-04CB-42F0-A7E2-8C23FBF76AF1}">
      <dgm:prSet/>
      <dgm:spPr/>
      <dgm:t>
        <a:bodyPr/>
        <a:lstStyle/>
        <a:p>
          <a:endParaRPr lang="en-AU"/>
        </a:p>
      </dgm:t>
    </dgm:pt>
    <dgm:pt modelId="{BB8E9F5F-54F4-4034-B3E3-A9B34B632524}" type="sibTrans" cxnId="{25E3E7F1-04CB-42F0-A7E2-8C23FBF76AF1}">
      <dgm:prSet/>
      <dgm:spPr/>
      <dgm:t>
        <a:bodyPr/>
        <a:lstStyle/>
        <a:p>
          <a:endParaRPr lang="en-AU"/>
        </a:p>
      </dgm:t>
    </dgm:pt>
    <dgm:pt modelId="{8BE0E166-81D8-4FCB-A1E8-F0EA978BBEB6}">
      <dgm:prSet/>
      <dgm:spPr>
        <a:noFill/>
      </dgm:spPr>
      <dgm:t>
        <a:bodyPr/>
        <a:lstStyle/>
        <a:p>
          <a:endParaRPr lang="en-AU"/>
        </a:p>
      </dgm:t>
    </dgm:pt>
    <dgm:pt modelId="{7A354E93-18C6-4F85-B4F5-4C2E01B45A2B}" type="parTrans" cxnId="{1EA66F44-5B00-4CA7-882B-89D35E7EE09C}">
      <dgm:prSet/>
      <dgm:spPr/>
      <dgm:t>
        <a:bodyPr/>
        <a:lstStyle/>
        <a:p>
          <a:endParaRPr lang="en-AU"/>
        </a:p>
      </dgm:t>
    </dgm:pt>
    <dgm:pt modelId="{9DDE0871-A73B-446E-A089-2654D06C1AA0}" type="sibTrans" cxnId="{1EA66F44-5B00-4CA7-882B-89D35E7EE09C}">
      <dgm:prSet/>
      <dgm:spPr/>
      <dgm:t>
        <a:bodyPr/>
        <a:lstStyle/>
        <a:p>
          <a:endParaRPr lang="en-AU"/>
        </a:p>
      </dgm:t>
    </dgm:pt>
    <dgm:pt modelId="{0D8E636C-E8EC-4238-9B47-EDA7FA5D146E}">
      <dgm:prSet/>
      <dgm:spPr>
        <a:noFill/>
      </dgm:spPr>
      <dgm:t>
        <a:bodyPr/>
        <a:lstStyle/>
        <a:p>
          <a:endParaRPr lang="en-AU"/>
        </a:p>
      </dgm:t>
    </dgm:pt>
    <dgm:pt modelId="{896967C3-FC93-4AC8-A697-258CDE910A04}" type="parTrans" cxnId="{0066F2D2-588D-4189-A9C0-C6A51AACE349}">
      <dgm:prSet/>
      <dgm:spPr/>
      <dgm:t>
        <a:bodyPr/>
        <a:lstStyle/>
        <a:p>
          <a:endParaRPr lang="en-AU"/>
        </a:p>
      </dgm:t>
    </dgm:pt>
    <dgm:pt modelId="{ACD7431F-3E91-4547-91CB-9BECB00BCBEF}" type="sibTrans" cxnId="{0066F2D2-588D-4189-A9C0-C6A51AACE349}">
      <dgm:prSet/>
      <dgm:spPr/>
      <dgm:t>
        <a:bodyPr/>
        <a:lstStyle/>
        <a:p>
          <a:endParaRPr lang="en-AU"/>
        </a:p>
      </dgm:t>
    </dgm:pt>
    <dgm:pt modelId="{84E5DD1F-5F2D-4B51-8331-061D8B478A72}">
      <dgm:prSet/>
      <dgm:spPr/>
      <dgm:t>
        <a:bodyPr/>
        <a:lstStyle/>
        <a:p>
          <a:endParaRPr lang="en-AU"/>
        </a:p>
      </dgm:t>
    </dgm:pt>
    <dgm:pt modelId="{A71B2CBC-C0B6-4CB4-B0A3-61CCB127983C}" type="parTrans" cxnId="{972B4A2C-0817-4340-A6E5-A2A28A1FAEA9}">
      <dgm:prSet/>
      <dgm:spPr/>
      <dgm:t>
        <a:bodyPr/>
        <a:lstStyle/>
        <a:p>
          <a:endParaRPr lang="en-AU"/>
        </a:p>
      </dgm:t>
    </dgm:pt>
    <dgm:pt modelId="{086845CF-2A9F-4D07-BCC9-1B2596C9E0AC}" type="sibTrans" cxnId="{972B4A2C-0817-4340-A6E5-A2A28A1FAEA9}">
      <dgm:prSet/>
      <dgm:spPr/>
      <dgm:t>
        <a:bodyPr/>
        <a:lstStyle/>
        <a:p>
          <a:endParaRPr lang="en-AU"/>
        </a:p>
      </dgm:t>
    </dgm:pt>
    <dgm:pt modelId="{5E11C5EF-484B-46CC-93DE-5D5A0DFCB3FD}">
      <dgm:prSet/>
      <dgm:spPr/>
      <dgm:t>
        <a:bodyPr/>
        <a:lstStyle/>
        <a:p>
          <a:endParaRPr lang="en-AU"/>
        </a:p>
      </dgm:t>
    </dgm:pt>
    <dgm:pt modelId="{CFDAB9E0-96AF-4B6C-B300-0531278B73FF}" type="parTrans" cxnId="{E6965BD7-3476-4A39-B59F-28122201A8A3}">
      <dgm:prSet/>
      <dgm:spPr/>
      <dgm:t>
        <a:bodyPr/>
        <a:lstStyle/>
        <a:p>
          <a:endParaRPr lang="en-AU"/>
        </a:p>
      </dgm:t>
    </dgm:pt>
    <dgm:pt modelId="{834F3B2F-9656-43C4-9241-041D0414957D}" type="sibTrans" cxnId="{E6965BD7-3476-4A39-B59F-28122201A8A3}">
      <dgm:prSet/>
      <dgm:spPr/>
      <dgm:t>
        <a:bodyPr/>
        <a:lstStyle/>
        <a:p>
          <a:endParaRPr lang="en-AU"/>
        </a:p>
      </dgm:t>
    </dgm:pt>
    <dgm:pt modelId="{87EAF053-4130-4FE3-B855-4BB69C48D4EF}">
      <dgm:prSet/>
      <dgm:spPr/>
      <dgm:t>
        <a:bodyPr/>
        <a:lstStyle/>
        <a:p>
          <a:endParaRPr lang="en-AU"/>
        </a:p>
      </dgm:t>
    </dgm:pt>
    <dgm:pt modelId="{94384870-D506-4835-A04E-31C1BE083567}" type="parTrans" cxnId="{47253622-4E1E-4742-A59E-5E4BA1B43F90}">
      <dgm:prSet/>
      <dgm:spPr/>
      <dgm:t>
        <a:bodyPr/>
        <a:lstStyle/>
        <a:p>
          <a:endParaRPr lang="en-AU"/>
        </a:p>
      </dgm:t>
    </dgm:pt>
    <dgm:pt modelId="{4ADC73FA-4A8E-4D9B-B55C-D6AFFDD2DE62}" type="sibTrans" cxnId="{47253622-4E1E-4742-A59E-5E4BA1B43F90}">
      <dgm:prSet/>
      <dgm:spPr/>
      <dgm:t>
        <a:bodyPr/>
        <a:lstStyle/>
        <a:p>
          <a:endParaRPr lang="en-AU"/>
        </a:p>
      </dgm:t>
    </dgm:pt>
    <dgm:pt modelId="{2ACE903E-B86A-486C-9B25-0325929F37CB}">
      <dgm:prSet/>
      <dgm:spPr/>
      <dgm:t>
        <a:bodyPr/>
        <a:lstStyle/>
        <a:p>
          <a:endParaRPr lang="en-AU"/>
        </a:p>
      </dgm:t>
    </dgm:pt>
    <dgm:pt modelId="{102CB050-8D0E-4B76-8292-9ABD6E0ADF23}" type="parTrans" cxnId="{0A32FDB2-0FBF-4E05-9E14-D9DC3B87B979}">
      <dgm:prSet/>
      <dgm:spPr/>
      <dgm:t>
        <a:bodyPr/>
        <a:lstStyle/>
        <a:p>
          <a:endParaRPr lang="en-AU"/>
        </a:p>
      </dgm:t>
    </dgm:pt>
    <dgm:pt modelId="{6942FBA2-27DC-4D93-85E9-EB66068DAE09}" type="sibTrans" cxnId="{0A32FDB2-0FBF-4E05-9E14-D9DC3B87B979}">
      <dgm:prSet/>
      <dgm:spPr/>
      <dgm:t>
        <a:bodyPr/>
        <a:lstStyle/>
        <a:p>
          <a:endParaRPr lang="en-AU"/>
        </a:p>
      </dgm:t>
    </dgm:pt>
    <dgm:pt modelId="{A3DD4D23-6877-47D8-8532-CEC4BCE69072}">
      <dgm:prSet/>
      <dgm:spPr/>
      <dgm:t>
        <a:bodyPr/>
        <a:lstStyle/>
        <a:p>
          <a:endParaRPr lang="en-AU"/>
        </a:p>
      </dgm:t>
    </dgm:pt>
    <dgm:pt modelId="{A42171CD-A898-4C54-AADA-494E11EF7C9C}" type="parTrans" cxnId="{E7FD17ED-FB4B-4948-8995-098FC1A6483B}">
      <dgm:prSet/>
      <dgm:spPr/>
      <dgm:t>
        <a:bodyPr/>
        <a:lstStyle/>
        <a:p>
          <a:endParaRPr lang="en-AU"/>
        </a:p>
      </dgm:t>
    </dgm:pt>
    <dgm:pt modelId="{A041CB64-EC67-443A-91EC-1AD98BCA4681}" type="sibTrans" cxnId="{E7FD17ED-FB4B-4948-8995-098FC1A6483B}">
      <dgm:prSet/>
      <dgm:spPr/>
      <dgm:t>
        <a:bodyPr/>
        <a:lstStyle/>
        <a:p>
          <a:endParaRPr lang="en-AU"/>
        </a:p>
      </dgm:t>
    </dgm:pt>
    <dgm:pt modelId="{52D75B94-3CFF-43E3-B4A1-0B5116BABB8C}">
      <dgm:prSet/>
      <dgm:spPr/>
      <dgm:t>
        <a:bodyPr/>
        <a:lstStyle/>
        <a:p>
          <a:endParaRPr lang="en-AU"/>
        </a:p>
      </dgm:t>
    </dgm:pt>
    <dgm:pt modelId="{EE724AA8-762E-41EC-86FB-DD6F7855E071}" type="parTrans" cxnId="{859ED439-7B50-4607-A064-8D5BAEB50D4F}">
      <dgm:prSet/>
      <dgm:spPr/>
      <dgm:t>
        <a:bodyPr/>
        <a:lstStyle/>
        <a:p>
          <a:endParaRPr lang="en-AU"/>
        </a:p>
      </dgm:t>
    </dgm:pt>
    <dgm:pt modelId="{C3CD8CFB-BC0F-4E9A-B086-AF66BAAA4E90}" type="sibTrans" cxnId="{859ED439-7B50-4607-A064-8D5BAEB50D4F}">
      <dgm:prSet/>
      <dgm:spPr/>
      <dgm:t>
        <a:bodyPr/>
        <a:lstStyle/>
        <a:p>
          <a:endParaRPr lang="en-AU"/>
        </a:p>
      </dgm:t>
    </dgm:pt>
    <dgm:pt modelId="{C693318A-C726-4594-A421-EE8C47BAD8B5}">
      <dgm:prSet/>
      <dgm:spPr/>
      <dgm:t>
        <a:bodyPr/>
        <a:lstStyle/>
        <a:p>
          <a:endParaRPr lang="en-AU"/>
        </a:p>
      </dgm:t>
    </dgm:pt>
    <dgm:pt modelId="{A99B9F2E-9A7E-4FC9-B23A-A7217DDA4F81}" type="parTrans" cxnId="{BD177EC3-E7AB-420F-86DB-A15F836F49AF}">
      <dgm:prSet/>
      <dgm:spPr/>
      <dgm:t>
        <a:bodyPr/>
        <a:lstStyle/>
        <a:p>
          <a:endParaRPr lang="en-AU"/>
        </a:p>
      </dgm:t>
    </dgm:pt>
    <dgm:pt modelId="{4D0AE0F7-6D94-420B-9264-34D9357B4A42}" type="sibTrans" cxnId="{BD177EC3-E7AB-420F-86DB-A15F836F49AF}">
      <dgm:prSet/>
      <dgm:spPr/>
      <dgm:t>
        <a:bodyPr/>
        <a:lstStyle/>
        <a:p>
          <a:endParaRPr lang="en-AU"/>
        </a:p>
      </dgm:t>
    </dgm:pt>
    <dgm:pt modelId="{9FA82B63-D70B-4D36-9776-D60E57E7B418}">
      <dgm:prSet/>
      <dgm:spPr/>
      <dgm:t>
        <a:bodyPr/>
        <a:lstStyle/>
        <a:p>
          <a:endParaRPr lang="en-AU"/>
        </a:p>
      </dgm:t>
    </dgm:pt>
    <dgm:pt modelId="{84A48365-7236-4AA0-B2C3-6F170D2199E6}" type="parTrans" cxnId="{85868AAE-41B1-43E7-963A-450DA4A7D767}">
      <dgm:prSet/>
      <dgm:spPr/>
      <dgm:t>
        <a:bodyPr/>
        <a:lstStyle/>
        <a:p>
          <a:endParaRPr lang="en-AU"/>
        </a:p>
      </dgm:t>
    </dgm:pt>
    <dgm:pt modelId="{03768AA2-0193-49CD-8E25-36F34BC6F518}" type="sibTrans" cxnId="{85868AAE-41B1-43E7-963A-450DA4A7D767}">
      <dgm:prSet/>
      <dgm:spPr/>
      <dgm:t>
        <a:bodyPr/>
        <a:lstStyle/>
        <a:p>
          <a:endParaRPr lang="en-AU"/>
        </a:p>
      </dgm:t>
    </dgm:pt>
    <dgm:pt modelId="{89C3B8CA-C375-4F18-9385-E07BEB6253AB}">
      <dgm:prSet/>
      <dgm:spPr/>
      <dgm:t>
        <a:bodyPr/>
        <a:lstStyle/>
        <a:p>
          <a:endParaRPr lang="en-AU"/>
        </a:p>
      </dgm:t>
    </dgm:pt>
    <dgm:pt modelId="{F5F816BF-26DE-42FE-A05E-138A288EEA54}" type="parTrans" cxnId="{EE1F965E-CF2D-42FF-9765-15E1F18FFD0B}">
      <dgm:prSet/>
      <dgm:spPr/>
      <dgm:t>
        <a:bodyPr/>
        <a:lstStyle/>
        <a:p>
          <a:endParaRPr lang="en-AU"/>
        </a:p>
      </dgm:t>
    </dgm:pt>
    <dgm:pt modelId="{15C54871-C558-46D9-BC17-8BA2E1164086}" type="sibTrans" cxnId="{EE1F965E-CF2D-42FF-9765-15E1F18FFD0B}">
      <dgm:prSet/>
      <dgm:spPr/>
      <dgm:t>
        <a:bodyPr/>
        <a:lstStyle/>
        <a:p>
          <a:endParaRPr lang="en-AU"/>
        </a:p>
      </dgm:t>
    </dgm:pt>
    <dgm:pt modelId="{7E8898B4-C01F-4815-80E7-CBA292A82CEC}">
      <dgm:prSet custScaleX="87853" custScaleY="58229" custLinFactNeighborX="8033"/>
      <dgm:spPr>
        <a:solidFill>
          <a:srgbClr val="669900"/>
        </a:solidFill>
      </dgm:spPr>
      <dgm:t>
        <a:bodyPr/>
        <a:lstStyle/>
        <a:p>
          <a:endParaRPr lang="en-AU"/>
        </a:p>
      </dgm:t>
    </dgm:pt>
    <dgm:pt modelId="{ED5CF2F0-5DB4-4D44-B297-14467AE40169}" type="parTrans" cxnId="{9F26ACD8-334A-4B6D-B865-911F20B072EE}">
      <dgm:prSet/>
      <dgm:spPr/>
      <dgm:t>
        <a:bodyPr/>
        <a:lstStyle/>
        <a:p>
          <a:endParaRPr lang="en-AU"/>
        </a:p>
      </dgm:t>
    </dgm:pt>
    <dgm:pt modelId="{9138D319-515C-42F3-98EF-BA6C69B421D5}" type="sibTrans" cxnId="{9F26ACD8-334A-4B6D-B865-911F20B072EE}">
      <dgm:prSet/>
      <dgm:spPr/>
      <dgm:t>
        <a:bodyPr/>
        <a:lstStyle/>
        <a:p>
          <a:endParaRPr lang="en-AU"/>
        </a:p>
      </dgm:t>
    </dgm:pt>
    <dgm:pt modelId="{CFA2CC98-ECAC-4758-9689-F93B73952406}" type="pres">
      <dgm:prSet presAssocID="{5BB76E89-BA3C-4437-90BE-0193DAF3F4BD}" presName="matrix" presStyleCnt="0">
        <dgm:presLayoutVars>
          <dgm:chMax val="1"/>
          <dgm:dir/>
          <dgm:resizeHandles val="exact"/>
        </dgm:presLayoutVars>
      </dgm:prSet>
      <dgm:spPr/>
      <dgm:t>
        <a:bodyPr/>
        <a:lstStyle/>
        <a:p>
          <a:endParaRPr lang="en-AU"/>
        </a:p>
      </dgm:t>
    </dgm:pt>
    <dgm:pt modelId="{67391127-A3FF-4A2B-9091-3C9ADF5CBD81}" type="pres">
      <dgm:prSet presAssocID="{5BB76E89-BA3C-4437-90BE-0193DAF3F4BD}" presName="axisShape" presStyleLbl="bgShp" presStyleIdx="0" presStyleCnt="1" custAng="0" custScaleX="125580" custLinFactNeighborX="-2644" custLinFactNeighborY="1187"/>
      <dgm:spPr>
        <a:solidFill>
          <a:schemeClr val="bg2">
            <a:lumMod val="75000"/>
          </a:schemeClr>
        </a:solidFill>
      </dgm:spPr>
    </dgm:pt>
    <dgm:pt modelId="{9650DA07-46A8-467E-8BA8-EE6DB1C27718}" type="pres">
      <dgm:prSet presAssocID="{5BB76E89-BA3C-4437-90BE-0193DAF3F4BD}" presName="rect1" presStyleLbl="node1" presStyleIdx="0" presStyleCnt="4" custScaleX="134026" custScaleY="111583" custLinFactNeighborX="-27908" custLinFactNeighborY="-7536">
        <dgm:presLayoutVars>
          <dgm:chMax val="0"/>
          <dgm:chPref val="0"/>
          <dgm:bulletEnabled val="1"/>
        </dgm:presLayoutVars>
      </dgm:prSet>
      <dgm:spPr/>
      <dgm:t>
        <a:bodyPr/>
        <a:lstStyle/>
        <a:p>
          <a:endParaRPr lang="en-AU"/>
        </a:p>
      </dgm:t>
    </dgm:pt>
    <dgm:pt modelId="{FE367B4A-0A07-4E07-B80E-5110644446AD}" type="pres">
      <dgm:prSet presAssocID="{5BB76E89-BA3C-4437-90BE-0193DAF3F4BD}" presName="rect2" presStyleLbl="node1" presStyleIdx="1" presStyleCnt="4" custScaleX="114372" custScaleY="80791" custLinFactNeighborX="17076" custLinFactNeighborY="2835">
        <dgm:presLayoutVars>
          <dgm:chMax val="0"/>
          <dgm:chPref val="0"/>
          <dgm:bulletEnabled val="1"/>
        </dgm:presLayoutVars>
      </dgm:prSet>
      <dgm:spPr/>
      <dgm:t>
        <a:bodyPr/>
        <a:lstStyle/>
        <a:p>
          <a:endParaRPr lang="en-AU"/>
        </a:p>
      </dgm:t>
    </dgm:pt>
    <dgm:pt modelId="{CF2B593B-AB20-423E-A553-12C34B9F0E8D}" type="pres">
      <dgm:prSet presAssocID="{5BB76E89-BA3C-4437-90BE-0193DAF3F4BD}" presName="rect3" presStyleLbl="node1" presStyleIdx="2" presStyleCnt="4" custScaleX="130358" custScaleY="106427" custLinFactNeighborX="-29742" custLinFactNeighborY="-182">
        <dgm:presLayoutVars>
          <dgm:chMax val="0"/>
          <dgm:chPref val="0"/>
          <dgm:bulletEnabled val="1"/>
        </dgm:presLayoutVars>
      </dgm:prSet>
      <dgm:spPr/>
      <dgm:t>
        <a:bodyPr/>
        <a:lstStyle/>
        <a:p>
          <a:endParaRPr lang="en-AU"/>
        </a:p>
      </dgm:t>
    </dgm:pt>
    <dgm:pt modelId="{EF474459-DBAB-4B27-BCDB-C1B6759B32F4}" type="pres">
      <dgm:prSet presAssocID="{5BB76E89-BA3C-4437-90BE-0193DAF3F4BD}" presName="rect4" presStyleLbl="node1" presStyleIdx="3" presStyleCnt="4" custScaleX="113529" custScaleY="101078" custLinFactNeighborX="12886" custLinFactNeighborY="-813">
        <dgm:presLayoutVars>
          <dgm:chMax val="0"/>
          <dgm:chPref val="0"/>
          <dgm:bulletEnabled val="1"/>
        </dgm:presLayoutVars>
      </dgm:prSet>
      <dgm:spPr/>
      <dgm:t>
        <a:bodyPr/>
        <a:lstStyle/>
        <a:p>
          <a:endParaRPr lang="en-AU"/>
        </a:p>
      </dgm:t>
    </dgm:pt>
  </dgm:ptLst>
  <dgm:cxnLst>
    <dgm:cxn modelId="{1EA66F44-5B00-4CA7-882B-89D35E7EE09C}" srcId="{BCECB8B9-9BB4-4A8B-B332-6B1B02107548}" destId="{8BE0E166-81D8-4FCB-A1E8-F0EA978BBEB6}" srcOrd="4" destOrd="0" parTransId="{7A354E93-18C6-4F85-B4F5-4C2E01B45A2B}" sibTransId="{9DDE0871-A73B-446E-A089-2654D06C1AA0}"/>
    <dgm:cxn modelId="{7DC3AA84-A741-4B05-83EB-A8B10912EB44}" srcId="{BCECB8B9-9BB4-4A8B-B332-6B1B02107548}" destId="{4BDFFD61-4EA0-45B6-861C-F8370FB063E0}" srcOrd="2" destOrd="0" parTransId="{652BC570-1E1D-44FC-80D9-257BABEAF8B3}" sibTransId="{98B5CF3C-7F32-4F92-88B7-0EEA5FAEAE11}"/>
    <dgm:cxn modelId="{95CFDBEE-7692-4E4E-9DE7-EE91E6025E74}" srcId="{5BB76E89-BA3C-4437-90BE-0193DAF3F4BD}" destId="{DAEF8F10-9280-4E87-8CF8-2ACD0761CEB9}" srcOrd="3" destOrd="0" parTransId="{C339938F-2742-4A53-9F40-973415D7EAB5}" sibTransId="{3F263924-7DA4-413A-BD93-93D08DB042F3}"/>
    <dgm:cxn modelId="{BD177EC3-E7AB-420F-86DB-A15F836F49AF}" srcId="{84E5DD1F-5F2D-4B51-8331-061D8B478A72}" destId="{C693318A-C726-4594-A421-EE8C47BAD8B5}" srcOrd="4" destOrd="0" parTransId="{A99B9F2E-9A7E-4FC9-B23A-A7217DDA4F81}" sibTransId="{4D0AE0F7-6D94-420B-9264-34D9357B4A42}"/>
    <dgm:cxn modelId="{D303F3BE-6137-4461-8955-6589FAD00156}" srcId="{5BB76E89-BA3C-4437-90BE-0193DAF3F4BD}" destId="{F6EA7013-EE34-4499-AAFF-AA824A1E4CE6}" srcOrd="0" destOrd="0" parTransId="{4C299464-9E77-433A-B7BB-3DB290507C41}" sibTransId="{10606DE6-8567-49A3-8526-832658756AA5}"/>
    <dgm:cxn modelId="{85868AAE-41B1-43E7-963A-450DA4A7D767}" srcId="{84E5DD1F-5F2D-4B51-8331-061D8B478A72}" destId="{9FA82B63-D70B-4D36-9776-D60E57E7B418}" srcOrd="5" destOrd="0" parTransId="{84A48365-7236-4AA0-B2C3-6F170D2199E6}" sibTransId="{03768AA2-0193-49CD-8E25-36F34BC6F518}"/>
    <dgm:cxn modelId="{E7FD17ED-FB4B-4948-8995-098FC1A6483B}" srcId="{84E5DD1F-5F2D-4B51-8331-061D8B478A72}" destId="{A3DD4D23-6877-47D8-8532-CEC4BCE69072}" srcOrd="2" destOrd="0" parTransId="{A42171CD-A898-4C54-AADA-494E11EF7C9C}" sibTransId="{A041CB64-EC67-443A-91EC-1AD98BCA4681}"/>
    <dgm:cxn modelId="{0066F2D2-588D-4189-A9C0-C6A51AACE349}" srcId="{BCECB8B9-9BB4-4A8B-B332-6B1B02107548}" destId="{0D8E636C-E8EC-4238-9B47-EDA7FA5D146E}" srcOrd="5" destOrd="0" parTransId="{896967C3-FC93-4AC8-A697-258CDE910A04}" sibTransId="{ACD7431F-3E91-4547-91CB-9BECB00BCBEF}"/>
    <dgm:cxn modelId="{1A4E6ED6-A5E9-407D-B79D-BB8EAC67C31D}" type="presOf" srcId="{697EA929-E5D9-482B-8B87-E8F43546B0A4}" destId="{CF2B593B-AB20-423E-A553-12C34B9F0E8D}" srcOrd="0" destOrd="3" presId="urn:microsoft.com/office/officeart/2005/8/layout/matrix2"/>
    <dgm:cxn modelId="{E71B1926-C160-4B65-98B0-7DB70658E13F}" srcId="{0B2ADEBB-E0D6-4111-953A-660B4B02DFF1}" destId="{68CD0235-F593-4641-A4BB-5D0AC21EE722}" srcOrd="0" destOrd="0" parTransId="{5973B6B4-7DBF-4012-91B5-5ACCC0A065EA}" sibTransId="{85D3E1B5-A048-4DF4-9C8A-287702487AAA}"/>
    <dgm:cxn modelId="{56BF82F8-7AAB-469F-B40B-32F467E90519}" srcId="{DAEF8F10-9280-4E87-8CF8-2ACD0761CEB9}" destId="{BCECB8B9-9BB4-4A8B-B332-6B1B02107548}" srcOrd="0" destOrd="0" parTransId="{F5CDA8F8-2E07-4163-A50C-F69F5A4FD1A5}" sibTransId="{20E9B4AB-D9D5-4043-84F8-BC04938B69A8}"/>
    <dgm:cxn modelId="{176853C8-1F5C-4FFB-AB3C-189C11E6AFE9}" type="presOf" srcId="{F6EA7013-EE34-4499-AAFF-AA824A1E4CE6}" destId="{9650DA07-46A8-467E-8BA8-EE6DB1C27718}" srcOrd="0" destOrd="0" presId="urn:microsoft.com/office/officeart/2005/8/layout/matrix2"/>
    <dgm:cxn modelId="{3F7DD1D5-AA7A-4818-8B45-BC3664C3375C}" type="presOf" srcId="{8BE0E166-81D8-4FCB-A1E8-F0EA978BBEB6}" destId="{EF474459-DBAB-4B27-BCDB-C1B6759B32F4}" srcOrd="0" destOrd="6" presId="urn:microsoft.com/office/officeart/2005/8/layout/matrix2"/>
    <dgm:cxn modelId="{25E3E7F1-04CB-42F0-A7E2-8C23FBF76AF1}" srcId="{BCECB8B9-9BB4-4A8B-B332-6B1B02107548}" destId="{DF6A400A-3800-4895-9DA9-E075A85E12DA}" srcOrd="3" destOrd="0" parTransId="{23C7D5CA-9C6D-48AE-A3BE-FED4656622A9}" sibTransId="{BB8E9F5F-54F4-4034-B3E3-A9B34B632524}"/>
    <dgm:cxn modelId="{91FA61D0-BDD1-4342-A7C4-03A94AE82F3C}" type="presOf" srcId="{BCECB8B9-9BB4-4A8B-B332-6B1B02107548}" destId="{EF474459-DBAB-4B27-BCDB-C1B6759B32F4}" srcOrd="0" destOrd="1" presId="urn:microsoft.com/office/officeart/2005/8/layout/matrix2"/>
    <dgm:cxn modelId="{13ACA2B4-6D39-415D-9E80-9A86967F289F}" type="presOf" srcId="{4BDFFD61-4EA0-45B6-861C-F8370FB063E0}" destId="{EF474459-DBAB-4B27-BCDB-C1B6759B32F4}" srcOrd="0" destOrd="4" presId="urn:microsoft.com/office/officeart/2005/8/layout/matrix2"/>
    <dgm:cxn modelId="{F0B5F82E-453C-436A-8F89-B70B34C19124}" srcId="{0B2ADEBB-E0D6-4111-953A-660B4B02DFF1}" destId="{778CAF0F-2B93-47A1-9432-7FA13D50469B}" srcOrd="5" destOrd="0" parTransId="{E4B3F608-6730-4E72-9101-8C00F843BD07}" sibTransId="{5DE98DA8-B915-4C94-B292-249C4E62C035}"/>
    <dgm:cxn modelId="{354A2B25-C879-4475-AA0C-F8706E5D3AAA}" srcId="{5BB76E89-BA3C-4437-90BE-0193DAF3F4BD}" destId="{E42B5EEE-E863-4B25-AF77-AD02E2A0F7A2}" srcOrd="2" destOrd="0" parTransId="{AF15313F-3AAD-4903-8B60-B8D91594293D}" sibTransId="{D789ADF8-5F19-4A2C-8C07-32E798004CD1}"/>
    <dgm:cxn modelId="{CA6AA538-95FE-4C17-BA84-08A375DFFA74}" srcId="{0B2ADEBB-E0D6-4111-953A-660B4B02DFF1}" destId="{697EA929-E5D9-482B-8B87-E8F43546B0A4}" srcOrd="1" destOrd="0" parTransId="{50EED6FE-3ED5-44C4-BBBF-2AC9747779C6}" sibTransId="{5AD4B38C-3DE6-4ECB-8373-3816C0D5BCC9}"/>
    <dgm:cxn modelId="{ECF4AACF-D814-435D-A03C-1DE2658C1E36}" srcId="{BCECB8B9-9BB4-4A8B-B332-6B1B02107548}" destId="{2F3A2F92-2CEB-4693-BB95-BCB050BEF08F}" srcOrd="1" destOrd="0" parTransId="{DE6BD179-61F0-4F0F-AB16-8BE4B41DB2D5}" sibTransId="{21F5E13B-9CC6-40E5-9C8E-2E9C5E00F226}"/>
    <dgm:cxn modelId="{2AEFD23A-A74F-41F0-96D8-4D18BD9B80BD}" type="presOf" srcId="{DAEF8F10-9280-4E87-8CF8-2ACD0761CEB9}" destId="{EF474459-DBAB-4B27-BCDB-C1B6759B32F4}" srcOrd="0" destOrd="0" presId="urn:microsoft.com/office/officeart/2005/8/layout/matrix2"/>
    <dgm:cxn modelId="{D4BABB86-4731-4C55-BA3C-03006CE0ED59}" type="presOf" srcId="{2F3A2F92-2CEB-4693-BB95-BCB050BEF08F}" destId="{EF474459-DBAB-4B27-BCDB-C1B6759B32F4}" srcOrd="0" destOrd="3" presId="urn:microsoft.com/office/officeart/2005/8/layout/matrix2"/>
    <dgm:cxn modelId="{66883AFA-252F-4C2C-989C-283C89F32213}" type="presOf" srcId="{0E6DC922-8CF0-4B21-B528-B9899190DBA1}" destId="{CF2B593B-AB20-423E-A553-12C34B9F0E8D}" srcOrd="0" destOrd="4" presId="urn:microsoft.com/office/officeart/2005/8/layout/matrix2"/>
    <dgm:cxn modelId="{F827A363-7C0B-45CB-892A-212A9F884294}" srcId="{E42B5EEE-E863-4B25-AF77-AD02E2A0F7A2}" destId="{0B2ADEBB-E0D6-4111-953A-660B4B02DFF1}" srcOrd="0" destOrd="0" parTransId="{5B8C9C13-13CC-408F-AA2C-C4A804BF84DA}" sibTransId="{47DC7816-5D00-4F43-9BE7-3D77B2C14C7F}"/>
    <dgm:cxn modelId="{3D156102-7B6C-4FF0-B24A-057D30F598F3}" type="presOf" srcId="{1DE8CF65-5EC1-4F79-AF30-E6D3ECAFB42B}" destId="{FE367B4A-0A07-4E07-B80E-5110644446AD}" srcOrd="0" destOrd="0" presId="urn:microsoft.com/office/officeart/2005/8/layout/matrix2"/>
    <dgm:cxn modelId="{94E213B5-081F-44B8-A1A7-E869F098FAAB}" type="presOf" srcId="{2E7071DB-8251-4096-9F38-1F64E2946F61}" destId="{CF2B593B-AB20-423E-A553-12C34B9F0E8D}" srcOrd="0" destOrd="5" presId="urn:microsoft.com/office/officeart/2005/8/layout/matrix2"/>
    <dgm:cxn modelId="{EED2E839-B62D-43E5-BC72-973711662DF3}" type="presOf" srcId="{DF6A400A-3800-4895-9DA9-E075A85E12DA}" destId="{EF474459-DBAB-4B27-BCDB-C1B6759B32F4}" srcOrd="0" destOrd="5" presId="urn:microsoft.com/office/officeart/2005/8/layout/matrix2"/>
    <dgm:cxn modelId="{B0074724-9C19-4393-88D9-964C5580C22A}" srcId="{0B2ADEBB-E0D6-4111-953A-660B4B02DFF1}" destId="{2E7071DB-8251-4096-9F38-1F64E2946F61}" srcOrd="3" destOrd="0" parTransId="{89808694-C23B-4EE1-A876-9131A41887BC}" sibTransId="{1BFB3E9D-CF8E-4050-952D-26C804F59214}"/>
    <dgm:cxn modelId="{A10C1C82-A146-4D50-8F99-6734E5B7FBE7}" type="presOf" srcId="{E42B5EEE-E863-4B25-AF77-AD02E2A0F7A2}" destId="{CF2B593B-AB20-423E-A553-12C34B9F0E8D}" srcOrd="0" destOrd="0" presId="urn:microsoft.com/office/officeart/2005/8/layout/matrix2"/>
    <dgm:cxn modelId="{34F15065-21F3-47BB-825A-63EA69B58402}" type="presOf" srcId="{81EC0C2E-1E94-4A13-AB15-29EE9A2A6B08}" destId="{CF2B593B-AB20-423E-A553-12C34B9F0E8D}" srcOrd="0" destOrd="6" presId="urn:microsoft.com/office/officeart/2005/8/layout/matrix2"/>
    <dgm:cxn modelId="{246B40F7-DEE1-4E88-B3E6-5DE5ED3E215C}" type="presOf" srcId="{5BB76E89-BA3C-4437-90BE-0193DAF3F4BD}" destId="{CFA2CC98-ECAC-4758-9689-F93B73952406}" srcOrd="0" destOrd="0" presId="urn:microsoft.com/office/officeart/2005/8/layout/matrix2"/>
    <dgm:cxn modelId="{3D4FC71B-406D-4FFA-BA0E-0AF3C261404B}" srcId="{BCECB8B9-9BB4-4A8B-B332-6B1B02107548}" destId="{A4750862-153C-4333-919A-46E21CA87E61}" srcOrd="0" destOrd="0" parTransId="{AB2DBE35-2C15-46E1-AF2C-BD7967DB719C}" sibTransId="{44EF8FF1-D47F-4815-9DD9-B6AD1EA75835}"/>
    <dgm:cxn modelId="{0A32FDB2-0FBF-4E05-9E14-D9DC3B87B979}" srcId="{84E5DD1F-5F2D-4B51-8331-061D8B478A72}" destId="{2ACE903E-B86A-486C-9B25-0325929F37CB}" srcOrd="1" destOrd="0" parTransId="{102CB050-8D0E-4B76-8292-9ABD6E0ADF23}" sibTransId="{6942FBA2-27DC-4D93-85E9-EB66068DAE09}"/>
    <dgm:cxn modelId="{F6D766D6-8FCB-400A-851D-ACCA3832296A}" srcId="{0B2ADEBB-E0D6-4111-953A-660B4B02DFF1}" destId="{81EC0C2E-1E94-4A13-AB15-29EE9A2A6B08}" srcOrd="4" destOrd="0" parTransId="{E737572B-7342-403C-B158-70CFB7FCB014}" sibTransId="{8AFA8B64-9B5E-4891-B49A-DEB3ADE34630}"/>
    <dgm:cxn modelId="{98D9402B-7A39-4271-B054-D91E02F76E46}" type="presOf" srcId="{A4750862-153C-4333-919A-46E21CA87E61}" destId="{EF474459-DBAB-4B27-BCDB-C1B6759B32F4}" srcOrd="0" destOrd="2" presId="urn:microsoft.com/office/officeart/2005/8/layout/matrix2"/>
    <dgm:cxn modelId="{8ABFD408-0D23-46E1-B0F3-E63904320E3D}" srcId="{5BB76E89-BA3C-4437-90BE-0193DAF3F4BD}" destId="{1DE8CF65-5EC1-4F79-AF30-E6D3ECAFB42B}" srcOrd="1" destOrd="0" parTransId="{F75A55EC-4B64-46B6-A200-B13F899A9AFC}" sibTransId="{3D85E709-51B4-4012-A5E6-2A88FA2FF200}"/>
    <dgm:cxn modelId="{EE1F965E-CF2D-42FF-9765-15E1F18FFD0B}" srcId="{5BB76E89-BA3C-4437-90BE-0193DAF3F4BD}" destId="{89C3B8CA-C375-4F18-9385-E07BEB6253AB}" srcOrd="5" destOrd="0" parTransId="{F5F816BF-26DE-42FE-A05E-138A288EEA54}" sibTransId="{15C54871-C558-46D9-BC17-8BA2E1164086}"/>
    <dgm:cxn modelId="{1DE8762B-32F2-4E6F-AFA2-CE07E8CCC556}" type="presOf" srcId="{0D8E636C-E8EC-4238-9B47-EDA7FA5D146E}" destId="{EF474459-DBAB-4B27-BCDB-C1B6759B32F4}" srcOrd="0" destOrd="7" presId="urn:microsoft.com/office/officeart/2005/8/layout/matrix2"/>
    <dgm:cxn modelId="{47253622-4E1E-4742-A59E-5E4BA1B43F90}" srcId="{5E11C5EF-484B-46CC-93DE-5D5A0DFCB3FD}" destId="{87EAF053-4130-4FE3-B855-4BB69C48D4EF}" srcOrd="0" destOrd="0" parTransId="{94384870-D506-4835-A04E-31C1BE083567}" sibTransId="{4ADC73FA-4A8E-4D9B-B55C-D6AFFDD2DE62}"/>
    <dgm:cxn modelId="{E6965BD7-3476-4A39-B59F-28122201A8A3}" srcId="{84E5DD1F-5F2D-4B51-8331-061D8B478A72}" destId="{5E11C5EF-484B-46CC-93DE-5D5A0DFCB3FD}" srcOrd="0" destOrd="0" parTransId="{CFDAB9E0-96AF-4B6C-B300-0531278B73FF}" sibTransId="{834F3B2F-9656-43C4-9241-041D0414957D}"/>
    <dgm:cxn modelId="{859ED439-7B50-4607-A064-8D5BAEB50D4F}" srcId="{84E5DD1F-5F2D-4B51-8331-061D8B478A72}" destId="{52D75B94-3CFF-43E3-B4A1-0B5116BABB8C}" srcOrd="3" destOrd="0" parTransId="{EE724AA8-762E-41EC-86FB-DD6F7855E071}" sibTransId="{C3CD8CFB-BC0F-4E9A-B086-AF66BAAA4E90}"/>
    <dgm:cxn modelId="{9F26ACD8-334A-4B6D-B865-911F20B072EE}" srcId="{5BB76E89-BA3C-4437-90BE-0193DAF3F4BD}" destId="{7E8898B4-C01F-4815-80E7-CBA292A82CEC}" srcOrd="6" destOrd="0" parTransId="{ED5CF2F0-5DB4-4D44-B297-14467AE40169}" sibTransId="{9138D319-515C-42F3-98EF-BA6C69B421D5}"/>
    <dgm:cxn modelId="{972B4A2C-0817-4340-A6E5-A2A28A1FAEA9}" srcId="{5BB76E89-BA3C-4437-90BE-0193DAF3F4BD}" destId="{84E5DD1F-5F2D-4B51-8331-061D8B478A72}" srcOrd="4" destOrd="0" parTransId="{A71B2CBC-C0B6-4CB4-B0A3-61CCB127983C}" sibTransId="{086845CF-2A9F-4D07-BCC9-1B2596C9E0AC}"/>
    <dgm:cxn modelId="{EE1531DF-86A8-4CD4-8FAA-367A8216E326}" type="presOf" srcId="{68CD0235-F593-4641-A4BB-5D0AC21EE722}" destId="{CF2B593B-AB20-423E-A553-12C34B9F0E8D}" srcOrd="0" destOrd="2" presId="urn:microsoft.com/office/officeart/2005/8/layout/matrix2"/>
    <dgm:cxn modelId="{650C885E-ADBB-4729-A942-F2ABA09D8F3E}" type="presOf" srcId="{0B2ADEBB-E0D6-4111-953A-660B4B02DFF1}" destId="{CF2B593B-AB20-423E-A553-12C34B9F0E8D}" srcOrd="0" destOrd="1" presId="urn:microsoft.com/office/officeart/2005/8/layout/matrix2"/>
    <dgm:cxn modelId="{FBE82F85-7EA9-4F65-B8D6-887B13358622}" srcId="{0B2ADEBB-E0D6-4111-953A-660B4B02DFF1}" destId="{0E6DC922-8CF0-4B21-B528-B9899190DBA1}" srcOrd="2" destOrd="0" parTransId="{46123772-4586-4CA8-9F3D-1BBDD80E26C6}" sibTransId="{043EECBA-FE00-481E-9AEF-CFAA4DFB00C8}"/>
    <dgm:cxn modelId="{148F5230-146C-4B6F-8493-15DBE41D6690}" type="presOf" srcId="{778CAF0F-2B93-47A1-9432-7FA13D50469B}" destId="{CF2B593B-AB20-423E-A553-12C34B9F0E8D}" srcOrd="0" destOrd="7" presId="urn:microsoft.com/office/officeart/2005/8/layout/matrix2"/>
    <dgm:cxn modelId="{D183F1A4-45F2-4030-AA48-B3C781FA503C}" type="presParOf" srcId="{CFA2CC98-ECAC-4758-9689-F93B73952406}" destId="{67391127-A3FF-4A2B-9091-3C9ADF5CBD81}" srcOrd="0" destOrd="0" presId="urn:microsoft.com/office/officeart/2005/8/layout/matrix2"/>
    <dgm:cxn modelId="{01235113-546B-4FAB-99EC-54016F44780F}" type="presParOf" srcId="{CFA2CC98-ECAC-4758-9689-F93B73952406}" destId="{9650DA07-46A8-467E-8BA8-EE6DB1C27718}" srcOrd="1" destOrd="0" presId="urn:microsoft.com/office/officeart/2005/8/layout/matrix2"/>
    <dgm:cxn modelId="{94C2DCEA-1BF7-4B81-9B01-378CA89545C9}" type="presParOf" srcId="{CFA2CC98-ECAC-4758-9689-F93B73952406}" destId="{FE367B4A-0A07-4E07-B80E-5110644446AD}" srcOrd="2" destOrd="0" presId="urn:microsoft.com/office/officeart/2005/8/layout/matrix2"/>
    <dgm:cxn modelId="{FAB18EBC-8A6E-4553-8F27-0AC6DA1475BD}" type="presParOf" srcId="{CFA2CC98-ECAC-4758-9689-F93B73952406}" destId="{CF2B593B-AB20-423E-A553-12C34B9F0E8D}" srcOrd="3" destOrd="0" presId="urn:microsoft.com/office/officeart/2005/8/layout/matrix2"/>
    <dgm:cxn modelId="{5B300C06-D4ED-4639-B7B7-291D352D2FC0}" type="presParOf" srcId="{CFA2CC98-ECAC-4758-9689-F93B73952406}" destId="{EF474459-DBAB-4B27-BCDB-C1B6759B32F4}" srcOrd="4" destOrd="0" presId="urn:microsoft.com/office/officeart/2005/8/layout/matrix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391127-A3FF-4A2B-9091-3C9ADF5CBD81}">
      <dsp:nvSpPr>
        <dsp:cNvPr id="0" name=""/>
        <dsp:cNvSpPr/>
      </dsp:nvSpPr>
      <dsp:spPr>
        <a:xfrm>
          <a:off x="648075" y="0"/>
          <a:ext cx="6840730" cy="5447309"/>
        </a:xfrm>
        <a:prstGeom prst="quadArrow">
          <a:avLst>
            <a:gd name="adj1" fmla="val 2000"/>
            <a:gd name="adj2" fmla="val 4000"/>
            <a:gd name="adj3" fmla="val 5000"/>
          </a:avLst>
        </a:prstGeom>
        <a:solidFill>
          <a:schemeClr val="bg2">
            <a:lumMod val="75000"/>
          </a:schemeClr>
        </a:solidFill>
        <a:ln>
          <a:noFill/>
        </a:ln>
        <a:effectLst/>
      </dsp:spPr>
      <dsp:style>
        <a:lnRef idx="0">
          <a:scrgbClr r="0" g="0" b="0"/>
        </a:lnRef>
        <a:fillRef idx="1">
          <a:scrgbClr r="0" g="0" b="0"/>
        </a:fillRef>
        <a:effectRef idx="0">
          <a:scrgbClr r="0" g="0" b="0"/>
        </a:effectRef>
        <a:fontRef idx="minor"/>
      </dsp:style>
    </dsp:sp>
    <dsp:sp modelId="{9650DA07-46A8-467E-8BA8-EE6DB1C27718}">
      <dsp:nvSpPr>
        <dsp:cNvPr id="0" name=""/>
        <dsp:cNvSpPr/>
      </dsp:nvSpPr>
      <dsp:spPr>
        <a:xfrm>
          <a:off x="864094" y="63679"/>
          <a:ext cx="2920324" cy="2431308"/>
        </a:xfrm>
        <a:prstGeom prst="roundRect">
          <a:avLst/>
        </a:prstGeom>
        <a:solidFill>
          <a:srgbClr val="99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kern="1200" dirty="0" smtClean="0"/>
            <a:t>No news is good news (30%)</a:t>
          </a:r>
        </a:p>
      </dsp:txBody>
      <dsp:txXfrm>
        <a:off x="864094" y="63679"/>
        <a:ext cx="2920324" cy="2431308"/>
      </dsp:txXfrm>
    </dsp:sp>
    <dsp:sp modelId="{FE367B4A-0A07-4E07-B80E-5110644446AD}">
      <dsp:nvSpPr>
        <dsp:cNvPr id="0" name=""/>
        <dsp:cNvSpPr/>
      </dsp:nvSpPr>
      <dsp:spPr>
        <a:xfrm>
          <a:off x="4492699" y="334737"/>
          <a:ext cx="2492078" cy="1760374"/>
        </a:xfrm>
        <a:prstGeom prst="roundRect">
          <a:avLst/>
        </a:prstGeom>
        <a:solidFill>
          <a:srgbClr val="99CC00">
            <a:alpha val="71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kern="1200" dirty="0" smtClean="0">
              <a:solidFill>
                <a:schemeClr val="bg1"/>
              </a:solidFill>
            </a:rPr>
            <a:t>Non-interventionist (20%)</a:t>
          </a:r>
        </a:p>
      </dsp:txBody>
      <dsp:txXfrm>
        <a:off x="4492699" y="334737"/>
        <a:ext cx="2492078" cy="1760374"/>
      </dsp:txXfrm>
    </dsp:sp>
    <dsp:sp modelId="{CF2B593B-AB20-423E-A553-12C34B9F0E8D}">
      <dsp:nvSpPr>
        <dsp:cNvPr id="0" name=""/>
        <dsp:cNvSpPr/>
      </dsp:nvSpPr>
      <dsp:spPr>
        <a:xfrm>
          <a:off x="864094" y="2840324"/>
          <a:ext cx="2840401" cy="2318963"/>
        </a:xfrm>
        <a:prstGeom prst="roundRect">
          <a:avLst/>
        </a:prstGeom>
        <a:solidFill>
          <a:srgbClr val="99CC00">
            <a:alpha val="49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kern="1200" dirty="0" smtClean="0">
              <a:solidFill>
                <a:schemeClr val="bg1"/>
              </a:solidFill>
            </a:rPr>
            <a:t>Whatever (28%)</a:t>
          </a:r>
        </a:p>
      </dsp:txBody>
      <dsp:txXfrm>
        <a:off x="864094" y="2840324"/>
        <a:ext cx="2840401" cy="2318963"/>
      </dsp:txXfrm>
    </dsp:sp>
    <dsp:sp modelId="{EF474459-DBAB-4B27-BCDB-C1B6759B32F4}">
      <dsp:nvSpPr>
        <dsp:cNvPr id="0" name=""/>
        <dsp:cNvSpPr/>
      </dsp:nvSpPr>
      <dsp:spPr>
        <a:xfrm>
          <a:off x="4536506" y="2884851"/>
          <a:ext cx="2473710" cy="2202412"/>
        </a:xfrm>
        <a:prstGeom prst="roundRect">
          <a:avLst/>
        </a:prstGeom>
        <a:solidFill>
          <a:srgbClr val="66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kern="1200" dirty="0" smtClean="0"/>
            <a:t>Cynical &amp; Negative </a:t>
          </a:r>
        </a:p>
        <a:p>
          <a:pPr lvl="0" algn="ctr" defTabSz="889000">
            <a:lnSpc>
              <a:spcPct val="90000"/>
            </a:lnSpc>
            <a:spcBef>
              <a:spcPct val="0"/>
            </a:spcBef>
            <a:spcAft>
              <a:spcPct val="35000"/>
            </a:spcAft>
          </a:pPr>
          <a:r>
            <a:rPr lang="en-AU" sz="2000" kern="1200" dirty="0" smtClean="0"/>
            <a:t>(22%)</a:t>
          </a:r>
          <a:endParaRPr lang="en-AU" sz="1200" kern="1200" dirty="0"/>
        </a:p>
      </dsp:txBody>
      <dsp:txXfrm>
        <a:off x="4536506" y="2884851"/>
        <a:ext cx="2473710" cy="220241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391127-A3FF-4A2B-9091-3C9ADF5CBD81}">
      <dsp:nvSpPr>
        <dsp:cNvPr id="0" name=""/>
        <dsp:cNvSpPr/>
      </dsp:nvSpPr>
      <dsp:spPr>
        <a:xfrm>
          <a:off x="1005068" y="0"/>
          <a:ext cx="4670467" cy="3719116"/>
        </a:xfrm>
        <a:prstGeom prst="quadArrow">
          <a:avLst>
            <a:gd name="adj1" fmla="val 2000"/>
            <a:gd name="adj2" fmla="val 4000"/>
            <a:gd name="adj3" fmla="val 5000"/>
          </a:avLst>
        </a:prstGeom>
        <a:solidFill>
          <a:schemeClr val="bg2">
            <a:lumMod val="75000"/>
          </a:schemeClr>
        </a:solidFill>
        <a:ln>
          <a:noFill/>
        </a:ln>
        <a:effectLst/>
      </dsp:spPr>
      <dsp:style>
        <a:lnRef idx="0">
          <a:scrgbClr r="0" g="0" b="0"/>
        </a:lnRef>
        <a:fillRef idx="1">
          <a:scrgbClr r="0" g="0" b="0"/>
        </a:fillRef>
        <a:effectRef idx="0">
          <a:scrgbClr r="0" g="0" b="0"/>
        </a:effectRef>
        <a:fontRef idx="minor"/>
      </dsp:style>
    </dsp:sp>
    <dsp:sp modelId="{9650DA07-46A8-467E-8BA8-EE6DB1C27718}">
      <dsp:nvSpPr>
        <dsp:cNvPr id="0" name=""/>
        <dsp:cNvSpPr/>
      </dsp:nvSpPr>
      <dsp:spPr>
        <a:xfrm>
          <a:off x="1152554" y="43476"/>
          <a:ext cx="1993833" cy="1659960"/>
        </a:xfrm>
        <a:prstGeom prst="roundRect">
          <a:avLst/>
        </a:prstGeom>
        <a:solidFill>
          <a:srgbClr val="99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AU" sz="1400" kern="1200" dirty="0" smtClean="0"/>
            <a:t>No news is good news </a:t>
          </a:r>
        </a:p>
        <a:p>
          <a:pPr lvl="0" algn="ctr" defTabSz="622300">
            <a:lnSpc>
              <a:spcPct val="90000"/>
            </a:lnSpc>
            <a:spcBef>
              <a:spcPct val="0"/>
            </a:spcBef>
            <a:spcAft>
              <a:spcPct val="35000"/>
            </a:spcAft>
          </a:pPr>
          <a:r>
            <a:rPr lang="en-AU" sz="1400" kern="1200" dirty="0" smtClean="0"/>
            <a:t>(30%)</a:t>
          </a:r>
        </a:p>
      </dsp:txBody>
      <dsp:txXfrm>
        <a:off x="1152554" y="43476"/>
        <a:ext cx="1993833" cy="1659960"/>
      </dsp:txXfrm>
    </dsp:sp>
    <dsp:sp modelId="{FE367B4A-0A07-4E07-B80E-5110644446AD}">
      <dsp:nvSpPr>
        <dsp:cNvPr id="0" name=""/>
        <dsp:cNvSpPr/>
      </dsp:nvSpPr>
      <dsp:spPr>
        <a:xfrm>
          <a:off x="3629962" y="228539"/>
          <a:ext cx="1701451" cy="1201884"/>
        </a:xfrm>
        <a:prstGeom prst="roundRect">
          <a:avLst/>
        </a:prstGeom>
        <a:solidFill>
          <a:srgbClr val="99CC00">
            <a:alpha val="71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AU" sz="1400" kern="1200" dirty="0" smtClean="0">
              <a:solidFill>
                <a:schemeClr val="bg1"/>
              </a:solidFill>
            </a:rPr>
            <a:t>Non-interventionist (20%)</a:t>
          </a:r>
        </a:p>
      </dsp:txBody>
      <dsp:txXfrm>
        <a:off x="3629962" y="228539"/>
        <a:ext cx="1701451" cy="1201884"/>
      </dsp:txXfrm>
    </dsp:sp>
    <dsp:sp modelId="{CF2B593B-AB20-423E-A553-12C34B9F0E8D}">
      <dsp:nvSpPr>
        <dsp:cNvPr id="0" name=""/>
        <dsp:cNvSpPr/>
      </dsp:nvSpPr>
      <dsp:spPr>
        <a:xfrm>
          <a:off x="1152554" y="1939214"/>
          <a:ext cx="1939266" cy="1583257"/>
        </a:xfrm>
        <a:prstGeom prst="roundRect">
          <a:avLst/>
        </a:prstGeom>
        <a:solidFill>
          <a:srgbClr val="99CC00">
            <a:alpha val="49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AU" sz="1400" kern="1200" dirty="0" smtClean="0">
              <a:solidFill>
                <a:schemeClr val="bg1"/>
              </a:solidFill>
            </a:rPr>
            <a:t>Whatever </a:t>
          </a:r>
        </a:p>
        <a:p>
          <a:pPr lvl="0" algn="ctr" defTabSz="622300">
            <a:lnSpc>
              <a:spcPct val="90000"/>
            </a:lnSpc>
            <a:spcBef>
              <a:spcPct val="0"/>
            </a:spcBef>
            <a:spcAft>
              <a:spcPct val="35000"/>
            </a:spcAft>
          </a:pPr>
          <a:r>
            <a:rPr lang="en-AU" sz="1400" kern="1200" dirty="0" smtClean="0">
              <a:solidFill>
                <a:schemeClr val="bg1"/>
              </a:solidFill>
            </a:rPr>
            <a:t>(28%)</a:t>
          </a:r>
        </a:p>
      </dsp:txBody>
      <dsp:txXfrm>
        <a:off x="1152554" y="1939214"/>
        <a:ext cx="1939266" cy="1583257"/>
      </dsp:txXfrm>
    </dsp:sp>
    <dsp:sp modelId="{EF474459-DBAB-4B27-BCDB-C1B6759B32F4}">
      <dsp:nvSpPr>
        <dsp:cNvPr id="0" name=""/>
        <dsp:cNvSpPr/>
      </dsp:nvSpPr>
      <dsp:spPr>
        <a:xfrm>
          <a:off x="3659871" y="1969614"/>
          <a:ext cx="1688910" cy="1503683"/>
        </a:xfrm>
        <a:prstGeom prst="roundRect">
          <a:avLst/>
        </a:prstGeom>
        <a:solidFill>
          <a:srgbClr val="66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AU" sz="1400" kern="1200" dirty="0" smtClean="0"/>
            <a:t>Cynical &amp; Negative </a:t>
          </a:r>
        </a:p>
        <a:p>
          <a:pPr lvl="0" algn="ctr" defTabSz="622300">
            <a:lnSpc>
              <a:spcPct val="90000"/>
            </a:lnSpc>
            <a:spcBef>
              <a:spcPct val="0"/>
            </a:spcBef>
            <a:spcAft>
              <a:spcPct val="35000"/>
            </a:spcAft>
          </a:pPr>
          <a:r>
            <a:rPr lang="en-AU" sz="1400" kern="1200" dirty="0" smtClean="0"/>
            <a:t>(22%)</a:t>
          </a:r>
          <a:endParaRPr lang="en-AU" sz="1400" kern="1200" dirty="0"/>
        </a:p>
      </dsp:txBody>
      <dsp:txXfrm>
        <a:off x="3659871" y="1969614"/>
        <a:ext cx="1688910" cy="150368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391127-A3FF-4A2B-9091-3C9ADF5CBD81}">
      <dsp:nvSpPr>
        <dsp:cNvPr id="0" name=""/>
        <dsp:cNvSpPr/>
      </dsp:nvSpPr>
      <dsp:spPr>
        <a:xfrm>
          <a:off x="693455" y="0"/>
          <a:ext cx="4127901" cy="3287068"/>
        </a:xfrm>
        <a:prstGeom prst="quadArrow">
          <a:avLst>
            <a:gd name="adj1" fmla="val 2000"/>
            <a:gd name="adj2" fmla="val 4000"/>
            <a:gd name="adj3" fmla="val 5000"/>
          </a:avLst>
        </a:prstGeom>
        <a:solidFill>
          <a:schemeClr val="bg2">
            <a:lumMod val="75000"/>
          </a:schemeClr>
        </a:solidFill>
        <a:ln>
          <a:noFill/>
        </a:ln>
        <a:effectLst/>
      </dsp:spPr>
      <dsp:style>
        <a:lnRef idx="0">
          <a:scrgbClr r="0" g="0" b="0"/>
        </a:lnRef>
        <a:fillRef idx="1">
          <a:scrgbClr r="0" g="0" b="0"/>
        </a:fillRef>
        <a:effectRef idx="0">
          <a:scrgbClr r="0" g="0" b="0"/>
        </a:effectRef>
        <a:fontRef idx="minor"/>
      </dsp:style>
    </dsp:sp>
    <dsp:sp modelId="{9650DA07-46A8-467E-8BA8-EE6DB1C27718}">
      <dsp:nvSpPr>
        <dsp:cNvPr id="0" name=""/>
        <dsp:cNvSpPr/>
      </dsp:nvSpPr>
      <dsp:spPr>
        <a:xfrm>
          <a:off x="823807" y="38425"/>
          <a:ext cx="1762210" cy="1467124"/>
        </a:xfrm>
        <a:prstGeom prst="roundRect">
          <a:avLst/>
        </a:prstGeom>
        <a:solidFill>
          <a:srgbClr val="99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AU" sz="1600" kern="1200" dirty="0" smtClean="0"/>
            <a:t>No news is good news (30%)</a:t>
          </a:r>
        </a:p>
      </dsp:txBody>
      <dsp:txXfrm>
        <a:off x="823807" y="38425"/>
        <a:ext cx="1762210" cy="1467124"/>
      </dsp:txXfrm>
    </dsp:sp>
    <dsp:sp modelId="{FE367B4A-0A07-4E07-B80E-5110644446AD}">
      <dsp:nvSpPr>
        <dsp:cNvPr id="0" name=""/>
        <dsp:cNvSpPr/>
      </dsp:nvSpPr>
      <dsp:spPr>
        <a:xfrm>
          <a:off x="3013415" y="201990"/>
          <a:ext cx="1503794" cy="1062262"/>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2B593B-AB20-423E-A553-12C34B9F0E8D}">
      <dsp:nvSpPr>
        <dsp:cNvPr id="0" name=""/>
        <dsp:cNvSpPr/>
      </dsp:nvSpPr>
      <dsp:spPr>
        <a:xfrm>
          <a:off x="823807" y="1713936"/>
          <a:ext cx="1713982" cy="1399331"/>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474459-DBAB-4B27-BCDB-C1B6759B32F4}">
      <dsp:nvSpPr>
        <dsp:cNvPr id="0" name=""/>
        <dsp:cNvSpPr/>
      </dsp:nvSpPr>
      <dsp:spPr>
        <a:xfrm>
          <a:off x="3144839" y="2022500"/>
          <a:ext cx="1155115" cy="765610"/>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391127-A3FF-4A2B-9091-3C9ADF5CBD81}">
      <dsp:nvSpPr>
        <dsp:cNvPr id="0" name=""/>
        <dsp:cNvSpPr/>
      </dsp:nvSpPr>
      <dsp:spPr>
        <a:xfrm>
          <a:off x="568541" y="0"/>
          <a:ext cx="4851322" cy="3863133"/>
        </a:xfrm>
        <a:prstGeom prst="quadArrow">
          <a:avLst>
            <a:gd name="adj1" fmla="val 2000"/>
            <a:gd name="adj2" fmla="val 4000"/>
            <a:gd name="adj3" fmla="val 5000"/>
          </a:avLst>
        </a:prstGeom>
        <a:solidFill>
          <a:schemeClr val="bg2">
            <a:lumMod val="75000"/>
          </a:schemeClr>
        </a:solidFill>
        <a:ln>
          <a:noFill/>
        </a:ln>
        <a:effectLst/>
      </dsp:spPr>
      <dsp:style>
        <a:lnRef idx="0">
          <a:scrgbClr r="0" g="0" b="0"/>
        </a:lnRef>
        <a:fillRef idx="1">
          <a:scrgbClr r="0" g="0" b="0"/>
        </a:fillRef>
        <a:effectRef idx="0">
          <a:scrgbClr r="0" g="0" b="0"/>
        </a:effectRef>
        <a:fontRef idx="minor"/>
      </dsp:style>
    </dsp:sp>
    <dsp:sp modelId="{9650DA07-46A8-467E-8BA8-EE6DB1C27718}">
      <dsp:nvSpPr>
        <dsp:cNvPr id="0" name=""/>
        <dsp:cNvSpPr/>
      </dsp:nvSpPr>
      <dsp:spPr>
        <a:xfrm>
          <a:off x="721737" y="45160"/>
          <a:ext cx="2071041" cy="1724239"/>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kern="1200" dirty="0" smtClean="0"/>
            <a:t>No news is good news (30%)</a:t>
          </a:r>
        </a:p>
      </dsp:txBody>
      <dsp:txXfrm>
        <a:off x="721737" y="45160"/>
        <a:ext cx="2071041" cy="1724239"/>
      </dsp:txXfrm>
    </dsp:sp>
    <dsp:sp modelId="{FE367B4A-0A07-4E07-B80E-5110644446AD}">
      <dsp:nvSpPr>
        <dsp:cNvPr id="0" name=""/>
        <dsp:cNvSpPr/>
      </dsp:nvSpPr>
      <dsp:spPr>
        <a:xfrm>
          <a:off x="3384379" y="443325"/>
          <a:ext cx="1767336" cy="1248425"/>
        </a:xfrm>
        <a:prstGeom prst="roundRect">
          <a:avLst/>
        </a:prstGeom>
        <a:solidFill>
          <a:srgbClr val="99CC00">
            <a:alpha val="71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AU" sz="1600" kern="1200" dirty="0" smtClean="0">
              <a:solidFill>
                <a:schemeClr val="bg1"/>
              </a:solidFill>
            </a:rPr>
            <a:t>Non-interventionist (20%)</a:t>
          </a:r>
        </a:p>
      </dsp:txBody>
      <dsp:txXfrm>
        <a:off x="3384379" y="443325"/>
        <a:ext cx="1767336" cy="1248425"/>
      </dsp:txXfrm>
    </dsp:sp>
    <dsp:sp modelId="{CF2B593B-AB20-423E-A553-12C34B9F0E8D}">
      <dsp:nvSpPr>
        <dsp:cNvPr id="0" name=""/>
        <dsp:cNvSpPr/>
      </dsp:nvSpPr>
      <dsp:spPr>
        <a:xfrm>
          <a:off x="721737" y="2014307"/>
          <a:ext cx="2014361" cy="1644566"/>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n-AU" sz="1200" kern="1200"/>
        </a:p>
        <a:p>
          <a:pPr marL="57150" lvl="1" indent="-57150" algn="l" defTabSz="400050">
            <a:lnSpc>
              <a:spcPct val="90000"/>
            </a:lnSpc>
            <a:spcBef>
              <a:spcPct val="0"/>
            </a:spcBef>
            <a:spcAft>
              <a:spcPct val="15000"/>
            </a:spcAft>
            <a:buChar char="••"/>
          </a:pPr>
          <a:endParaRPr lang="en-AU" sz="900" kern="1200"/>
        </a:p>
        <a:p>
          <a:pPr marL="114300" lvl="2" indent="-57150" algn="l" defTabSz="400050">
            <a:lnSpc>
              <a:spcPct val="90000"/>
            </a:lnSpc>
            <a:spcBef>
              <a:spcPct val="0"/>
            </a:spcBef>
            <a:spcAft>
              <a:spcPct val="15000"/>
            </a:spcAft>
            <a:buChar char="••"/>
          </a:pPr>
          <a:endParaRPr lang="en-AU" sz="900" kern="1200"/>
        </a:p>
        <a:p>
          <a:pPr marL="114300" lvl="2" indent="-57150" algn="l" defTabSz="400050">
            <a:lnSpc>
              <a:spcPct val="90000"/>
            </a:lnSpc>
            <a:spcBef>
              <a:spcPct val="0"/>
            </a:spcBef>
            <a:spcAft>
              <a:spcPct val="15000"/>
            </a:spcAft>
            <a:buChar char="••"/>
          </a:pPr>
          <a:endParaRPr lang="en-AU" sz="900" kern="1200"/>
        </a:p>
        <a:p>
          <a:pPr marL="114300" lvl="2" indent="-57150" algn="l" defTabSz="400050">
            <a:lnSpc>
              <a:spcPct val="90000"/>
            </a:lnSpc>
            <a:spcBef>
              <a:spcPct val="0"/>
            </a:spcBef>
            <a:spcAft>
              <a:spcPct val="15000"/>
            </a:spcAft>
            <a:buChar char="••"/>
          </a:pPr>
          <a:endParaRPr lang="en-AU" sz="900" kern="1200"/>
        </a:p>
        <a:p>
          <a:pPr marL="114300" lvl="2" indent="-57150" algn="l" defTabSz="400050">
            <a:lnSpc>
              <a:spcPct val="90000"/>
            </a:lnSpc>
            <a:spcBef>
              <a:spcPct val="0"/>
            </a:spcBef>
            <a:spcAft>
              <a:spcPct val="15000"/>
            </a:spcAft>
            <a:buChar char="••"/>
          </a:pPr>
          <a:endParaRPr lang="en-AU" sz="900" kern="1200"/>
        </a:p>
        <a:p>
          <a:pPr marL="114300" lvl="2" indent="-57150" algn="l" defTabSz="400050">
            <a:lnSpc>
              <a:spcPct val="90000"/>
            </a:lnSpc>
            <a:spcBef>
              <a:spcPct val="0"/>
            </a:spcBef>
            <a:spcAft>
              <a:spcPct val="15000"/>
            </a:spcAft>
            <a:buChar char="••"/>
          </a:pPr>
          <a:endParaRPr lang="en-AU" sz="900" kern="1200"/>
        </a:p>
        <a:p>
          <a:pPr marL="114300" lvl="2" indent="-57150" algn="l" defTabSz="400050">
            <a:lnSpc>
              <a:spcPct val="90000"/>
            </a:lnSpc>
            <a:spcBef>
              <a:spcPct val="0"/>
            </a:spcBef>
            <a:spcAft>
              <a:spcPct val="15000"/>
            </a:spcAft>
            <a:buChar char="••"/>
          </a:pPr>
          <a:endParaRPr lang="en-AU" sz="900" kern="1200"/>
        </a:p>
      </dsp:txBody>
      <dsp:txXfrm>
        <a:off x="721737" y="2014307"/>
        <a:ext cx="2014361" cy="1644566"/>
      </dsp:txXfrm>
    </dsp:sp>
    <dsp:sp modelId="{EF474459-DBAB-4B27-BCDB-C1B6759B32F4}">
      <dsp:nvSpPr>
        <dsp:cNvPr id="0" name=""/>
        <dsp:cNvSpPr/>
      </dsp:nvSpPr>
      <dsp:spPr>
        <a:xfrm>
          <a:off x="3326146" y="2045884"/>
          <a:ext cx="1754310" cy="1561911"/>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n-AU" sz="1200" kern="1200"/>
        </a:p>
        <a:p>
          <a:pPr marL="57150" lvl="1" indent="-57150" algn="l" defTabSz="400050">
            <a:lnSpc>
              <a:spcPct val="90000"/>
            </a:lnSpc>
            <a:spcBef>
              <a:spcPct val="0"/>
            </a:spcBef>
            <a:spcAft>
              <a:spcPct val="15000"/>
            </a:spcAft>
            <a:buChar char="••"/>
          </a:pPr>
          <a:endParaRPr lang="en-AU" sz="900" kern="1200"/>
        </a:p>
        <a:p>
          <a:pPr marL="114300" lvl="2" indent="-57150" algn="l" defTabSz="400050">
            <a:lnSpc>
              <a:spcPct val="90000"/>
            </a:lnSpc>
            <a:spcBef>
              <a:spcPct val="0"/>
            </a:spcBef>
            <a:spcAft>
              <a:spcPct val="15000"/>
            </a:spcAft>
            <a:buChar char="••"/>
          </a:pPr>
          <a:endParaRPr lang="en-AU" sz="900" kern="1200"/>
        </a:p>
        <a:p>
          <a:pPr marL="114300" lvl="2" indent="-57150" algn="l" defTabSz="400050">
            <a:lnSpc>
              <a:spcPct val="90000"/>
            </a:lnSpc>
            <a:spcBef>
              <a:spcPct val="0"/>
            </a:spcBef>
            <a:spcAft>
              <a:spcPct val="15000"/>
            </a:spcAft>
            <a:buChar char="••"/>
          </a:pPr>
          <a:endParaRPr lang="en-AU" sz="900" kern="1200"/>
        </a:p>
        <a:p>
          <a:pPr marL="114300" lvl="2" indent="-57150" algn="l" defTabSz="400050">
            <a:lnSpc>
              <a:spcPct val="90000"/>
            </a:lnSpc>
            <a:spcBef>
              <a:spcPct val="0"/>
            </a:spcBef>
            <a:spcAft>
              <a:spcPct val="15000"/>
            </a:spcAft>
            <a:buChar char="••"/>
          </a:pPr>
          <a:endParaRPr lang="en-AU" sz="900" kern="1200"/>
        </a:p>
        <a:p>
          <a:pPr marL="114300" lvl="2" indent="-57150" algn="l" defTabSz="400050">
            <a:lnSpc>
              <a:spcPct val="90000"/>
            </a:lnSpc>
            <a:spcBef>
              <a:spcPct val="0"/>
            </a:spcBef>
            <a:spcAft>
              <a:spcPct val="15000"/>
            </a:spcAft>
            <a:buChar char="••"/>
          </a:pPr>
          <a:endParaRPr lang="en-AU" sz="900" kern="1200"/>
        </a:p>
        <a:p>
          <a:pPr marL="114300" lvl="2" indent="-57150" algn="l" defTabSz="400050">
            <a:lnSpc>
              <a:spcPct val="90000"/>
            </a:lnSpc>
            <a:spcBef>
              <a:spcPct val="0"/>
            </a:spcBef>
            <a:spcAft>
              <a:spcPct val="15000"/>
            </a:spcAft>
            <a:buChar char="••"/>
          </a:pPr>
          <a:endParaRPr lang="en-AU" sz="900" kern="1200"/>
        </a:p>
        <a:p>
          <a:pPr marL="114300" lvl="2" indent="-57150" algn="l" defTabSz="400050">
            <a:lnSpc>
              <a:spcPct val="90000"/>
            </a:lnSpc>
            <a:spcBef>
              <a:spcPct val="0"/>
            </a:spcBef>
            <a:spcAft>
              <a:spcPct val="15000"/>
            </a:spcAft>
            <a:buChar char="••"/>
          </a:pPr>
          <a:endParaRPr lang="en-AU" sz="900" kern="1200"/>
        </a:p>
      </dsp:txBody>
      <dsp:txXfrm>
        <a:off x="3326146" y="2045884"/>
        <a:ext cx="1754310" cy="1561911"/>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AU" dirty="0"/>
          </a:p>
        </p:txBody>
      </p:sp>
      <p:sp>
        <p:nvSpPr>
          <p:cNvPr id="31747"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AU" dirty="0"/>
          </a:p>
        </p:txBody>
      </p:sp>
      <p:sp>
        <p:nvSpPr>
          <p:cNvPr id="31748" name="Rectangle 4"/>
          <p:cNvSpPr>
            <a:spLocks noGrp="1" noChangeArrowheads="1"/>
          </p:cNvSpPr>
          <p:nvPr>
            <p:ph type="ftr" sz="quarter" idx="2"/>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AU" dirty="0"/>
          </a:p>
        </p:txBody>
      </p:sp>
      <p:sp>
        <p:nvSpPr>
          <p:cNvPr id="31749" name="Rectangle 5"/>
          <p:cNvSpPr>
            <a:spLocks noGrp="1" noChangeArrowheads="1"/>
          </p:cNvSpPr>
          <p:nvPr>
            <p:ph type="sldNum" sz="quarter" idx="3"/>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7BFF50F-2553-4C90-93F1-7719F5D12C42}" type="slidenum">
              <a:rPr lang="en-AU"/>
              <a:pPr/>
              <a:t>‹#›</a:t>
            </a:fld>
            <a:endParaRPr lang="en-AU" dirty="0"/>
          </a:p>
        </p:txBody>
      </p:sp>
    </p:spTree>
    <p:extLst>
      <p:ext uri="{BB962C8B-B14F-4D97-AF65-F5344CB8AC3E}">
        <p14:creationId xmlns="" xmlns:p14="http://schemas.microsoft.com/office/powerpoint/2010/main" val="3172439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AU" dirty="0"/>
          </a:p>
        </p:txBody>
      </p:sp>
      <p:sp>
        <p:nvSpPr>
          <p:cNvPr id="3075"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AU" dirty="0"/>
          </a:p>
        </p:txBody>
      </p:sp>
      <p:sp>
        <p:nvSpPr>
          <p:cNvPr id="307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3078"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AU" dirty="0"/>
          </a:p>
        </p:txBody>
      </p:sp>
      <p:sp>
        <p:nvSpPr>
          <p:cNvPr id="3079"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EE354A3-4CEA-4BAD-99F9-BD255C0F4A20}" type="slidenum">
              <a:rPr lang="en-AU"/>
              <a:pPr/>
              <a:t>‹#›</a:t>
            </a:fld>
            <a:endParaRPr lang="en-AU" dirty="0"/>
          </a:p>
        </p:txBody>
      </p:sp>
    </p:spTree>
    <p:extLst>
      <p:ext uri="{BB962C8B-B14F-4D97-AF65-F5344CB8AC3E}">
        <p14:creationId xmlns="" xmlns:p14="http://schemas.microsoft.com/office/powerpoint/2010/main" val="31909769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p:nvPr>
        </p:nvSpPr>
        <p:spPr>
          <a:noFill/>
        </p:spPr>
        <p:txBody>
          <a:bodyPr/>
          <a:lstStyle/>
          <a:p>
            <a:fld id="{6FBC0EE5-A1C7-42C6-85E1-97999CD25F06}" type="slidenum">
              <a:rPr lang="en-AU" smtClean="0"/>
              <a:pPr/>
              <a:t>1</a:t>
            </a:fld>
            <a:endParaRPr lang="en-AU" dirty="0" smtClean="0"/>
          </a:p>
        </p:txBody>
      </p:sp>
      <p:sp>
        <p:nvSpPr>
          <p:cNvPr id="63491" name="Rectangle 2"/>
          <p:cNvSpPr>
            <a:spLocks noGrp="1" noRot="1" noChangeAspect="1" noChangeArrowheads="1" noTextEdit="1"/>
          </p:cNvSpPr>
          <p:nvPr>
            <p:ph type="sldImg"/>
          </p:nvPr>
        </p:nvSpPr>
        <p:spPr>
          <a:xfrm>
            <a:off x="917575" y="744538"/>
            <a:ext cx="4962525" cy="3722687"/>
          </a:xfrm>
          <a:ln/>
        </p:spPr>
      </p:sp>
      <p:sp>
        <p:nvSpPr>
          <p:cNvPr id="6349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A8FC4B-113B-4E44-8009-41FD534B1EF2}" type="slidenum">
              <a:rPr lang="en-AU"/>
              <a:pPr/>
              <a:t>2</a:t>
            </a:fld>
            <a:endParaRPr lang="en-AU"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917575" y="744538"/>
            <a:ext cx="4962525" cy="3722687"/>
          </a:xfrm>
          <a:ln/>
        </p:spPr>
      </p:sp>
      <p:sp>
        <p:nvSpPr>
          <p:cNvPr id="67587" name="Rectangle 3"/>
          <p:cNvSpPr>
            <a:spLocks noGrp="1" noChangeArrowheads="1"/>
          </p:cNvSpPr>
          <p:nvPr>
            <p:ph type="body" idx="1"/>
          </p:nvPr>
        </p:nvSpPr>
        <p:spPr>
          <a:xfrm>
            <a:off x="679451" y="4714876"/>
            <a:ext cx="5438775" cy="4467225"/>
          </a:xfrm>
          <a:noFill/>
          <a:ln/>
        </p:spPr>
        <p:txBody>
          <a:bodyPr/>
          <a:lstStyle/>
          <a:p>
            <a:endParaRPr lang="en-AU"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6E6CDE-86BA-48DE-A2B2-07D992130023}" type="slidenum">
              <a:rPr lang="en-AU"/>
              <a:pPr/>
              <a:t>25</a:t>
            </a:fld>
            <a:endParaRPr lang="en-AU" dirty="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4572000" y="3284538"/>
            <a:ext cx="4246563" cy="863600"/>
          </a:xfrm>
        </p:spPr>
        <p:txBody>
          <a:bodyPr/>
          <a:lstStyle>
            <a:lvl1pPr algn="ctr">
              <a:defRPr sz="2800" b="1">
                <a:solidFill>
                  <a:srgbClr val="006666"/>
                </a:solidFill>
              </a:defRPr>
            </a:lvl1pPr>
          </a:lstStyle>
          <a:p>
            <a:r>
              <a:rPr lang="en-US" smtClean="0"/>
              <a:t>Click to edit Master title style</a:t>
            </a:r>
            <a:endParaRPr lang="en-AU"/>
          </a:p>
        </p:txBody>
      </p:sp>
      <p:sp>
        <p:nvSpPr>
          <p:cNvPr id="17411" name="Rectangle 3"/>
          <p:cNvSpPr>
            <a:spLocks noGrp="1" noChangeArrowheads="1"/>
          </p:cNvSpPr>
          <p:nvPr>
            <p:ph type="subTitle" idx="1"/>
          </p:nvPr>
        </p:nvSpPr>
        <p:spPr>
          <a:xfrm>
            <a:off x="5003800" y="4292600"/>
            <a:ext cx="3455988" cy="720725"/>
          </a:xfrm>
        </p:spPr>
        <p:txBody>
          <a:bodyPr/>
          <a:lstStyle>
            <a:lvl1pPr marL="0" indent="0" algn="ctr">
              <a:buFont typeface="Wingdings" pitchFamily="2" charset="2"/>
              <a:buNone/>
              <a:defRPr>
                <a:solidFill>
                  <a:srgbClr val="006666"/>
                </a:solidFill>
              </a:defRPr>
            </a:lvl1pPr>
          </a:lstStyle>
          <a:p>
            <a:r>
              <a:rPr lang="en-US" smtClean="0"/>
              <a:t>Click to edit Master subtitle style</a:t>
            </a:r>
            <a:endParaRPr lang="en-AU"/>
          </a:p>
        </p:txBody>
      </p:sp>
      <p:pic>
        <p:nvPicPr>
          <p:cNvPr id="17415" name="Picture 7" descr="7AA4969E-57A5-431E-83C4-682838B3076F"/>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5364163" y="704850"/>
            <a:ext cx="3371850" cy="5969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Slide Number Placeholder 3"/>
          <p:cNvSpPr>
            <a:spLocks noGrp="1"/>
          </p:cNvSpPr>
          <p:nvPr>
            <p:ph type="sldNum" sz="quarter" idx="10"/>
          </p:nvPr>
        </p:nvSpPr>
        <p:spPr/>
        <p:txBody>
          <a:bodyPr/>
          <a:lstStyle>
            <a:lvl1pPr>
              <a:defRPr/>
            </a:lvl1pPr>
          </a:lstStyle>
          <a:p>
            <a:fld id="{F7CC44C1-EF1B-4F21-BBBE-1E22B7B7C3EE}" type="slidenum">
              <a:rPr lang="en-AU"/>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115888"/>
            <a:ext cx="2108200" cy="58769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250825" y="115888"/>
            <a:ext cx="6175375" cy="5876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Slide Number Placeholder 3"/>
          <p:cNvSpPr>
            <a:spLocks noGrp="1"/>
          </p:cNvSpPr>
          <p:nvPr>
            <p:ph type="sldNum" sz="quarter" idx="10"/>
          </p:nvPr>
        </p:nvSpPr>
        <p:spPr/>
        <p:txBody>
          <a:bodyPr/>
          <a:lstStyle>
            <a:lvl1pPr>
              <a:defRPr/>
            </a:lvl1pPr>
          </a:lstStyle>
          <a:p>
            <a:fld id="{BCBEDB79-30A1-430A-ADCB-A5B92535718C}" type="slidenum">
              <a:rPr lang="en-AU"/>
              <a:pPr/>
              <a:t>‹#›</a:t>
            </a:fld>
            <a:endParaRPr lang="en-A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0EEEE3B4-DC81-408F-BAE6-5C52D4680F30}" type="datetimeFigureOut">
              <a:rPr lang="en-AU" smtClean="0"/>
              <a:pPr/>
              <a:t>7/08/2015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848C14C-5CBC-41B2-9625-5B87806CE40A}" type="slidenum">
              <a:rPr lang="en-AU" smtClean="0"/>
              <a:pPr/>
              <a:t>‹#›</a:t>
            </a:fld>
            <a:endParaRPr lang="en-A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EEEE3B4-DC81-408F-BAE6-5C52D4680F30}" type="datetimeFigureOut">
              <a:rPr lang="en-AU" smtClean="0"/>
              <a:pPr/>
              <a:t>7/08/2015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848C14C-5CBC-41B2-9625-5B87806CE40A}" type="slidenum">
              <a:rPr lang="en-AU" smtClean="0"/>
              <a:pPr/>
              <a:t>‹#›</a:t>
            </a:fld>
            <a:endParaRPr lang="en-A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EEE3B4-DC81-408F-BAE6-5C52D4680F30}" type="datetimeFigureOut">
              <a:rPr lang="en-AU" smtClean="0"/>
              <a:pPr/>
              <a:t>7/08/2015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848C14C-5CBC-41B2-9625-5B87806CE40A}" type="slidenum">
              <a:rPr lang="en-AU" smtClean="0"/>
              <a:pPr/>
              <a:t>‹#›</a:t>
            </a:fld>
            <a:endParaRPr lang="en-A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0EEEE3B4-DC81-408F-BAE6-5C52D4680F30}" type="datetimeFigureOut">
              <a:rPr lang="en-AU" smtClean="0"/>
              <a:pPr/>
              <a:t>7/08/2015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848C14C-5CBC-41B2-9625-5B87806CE40A}" type="slidenum">
              <a:rPr lang="en-AU" smtClean="0"/>
              <a:pPr/>
              <a:t>‹#›</a:t>
            </a:fld>
            <a:endParaRPr lang="en-A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0EEEE3B4-DC81-408F-BAE6-5C52D4680F30}" type="datetimeFigureOut">
              <a:rPr lang="en-AU" smtClean="0"/>
              <a:pPr/>
              <a:t>7/08/2015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848C14C-5CBC-41B2-9625-5B87806CE40A}" type="slidenum">
              <a:rPr lang="en-AU" smtClean="0"/>
              <a:pPr/>
              <a:t>‹#›</a:t>
            </a:fld>
            <a:endParaRPr lang="en-A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0EEEE3B4-DC81-408F-BAE6-5C52D4680F30}" type="datetimeFigureOut">
              <a:rPr lang="en-AU" smtClean="0"/>
              <a:pPr/>
              <a:t>7/08/2015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848C14C-5CBC-41B2-9625-5B87806CE40A}" type="slidenum">
              <a:rPr lang="en-AU" smtClean="0"/>
              <a:pPr/>
              <a:t>‹#›</a:t>
            </a:fld>
            <a:endParaRPr lang="en-A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EEE3B4-DC81-408F-BAE6-5C52D4680F30}" type="datetimeFigureOut">
              <a:rPr lang="en-AU" smtClean="0"/>
              <a:pPr/>
              <a:t>7/08/2015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848C14C-5CBC-41B2-9625-5B87806CE40A}" type="slidenum">
              <a:rPr lang="en-AU" smtClean="0"/>
              <a:pPr/>
              <a:t>‹#›</a:t>
            </a:fld>
            <a:endParaRPr lang="en-A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EEE3B4-DC81-408F-BAE6-5C52D4680F30}" type="datetimeFigureOut">
              <a:rPr lang="en-AU" smtClean="0"/>
              <a:pPr/>
              <a:t>7/08/2015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848C14C-5CBC-41B2-9625-5B87806CE40A}"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smtClean="0"/>
              <a:t>Click to edit Master title style</a:t>
            </a:r>
            <a:endParaRPr lang="en-AU" dirty="0"/>
          </a:p>
        </p:txBody>
      </p:sp>
      <p:sp>
        <p:nvSpPr>
          <p:cNvPr id="3" name="Content Placeholder 2"/>
          <p:cNvSpPr>
            <a:spLocks noGrp="1"/>
          </p:cNvSpPr>
          <p:nvPr>
            <p:ph idx="1"/>
          </p:nvPr>
        </p:nvSpPr>
        <p:spPr>
          <a:xfrm>
            <a:off x="457200" y="1196752"/>
            <a:ext cx="8229600" cy="4796061"/>
          </a:xfrm>
        </p:spPr>
        <p:txBody>
          <a:bodyPr/>
          <a:lstStyle>
            <a:lvl1pPr>
              <a:defRPr sz="20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Slide Number Placeholder 3"/>
          <p:cNvSpPr>
            <a:spLocks noGrp="1"/>
          </p:cNvSpPr>
          <p:nvPr>
            <p:ph type="sldNum" sz="quarter" idx="10"/>
          </p:nvPr>
        </p:nvSpPr>
        <p:spPr/>
        <p:txBody>
          <a:bodyPr/>
          <a:lstStyle>
            <a:lvl1pPr>
              <a:defRPr/>
            </a:lvl1pPr>
          </a:lstStyle>
          <a:p>
            <a:fld id="{7115B9DF-309F-4F18-9514-E20C57A732C5}" type="slidenum">
              <a:rPr lang="en-AU"/>
              <a:pPr/>
              <a:t>‹#›</a:t>
            </a:fld>
            <a:endParaRPr lang="en-A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EEE3B4-DC81-408F-BAE6-5C52D4680F30}" type="datetimeFigureOut">
              <a:rPr lang="en-AU" smtClean="0"/>
              <a:pPr/>
              <a:t>7/08/2015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848C14C-5CBC-41B2-9625-5B87806CE40A}" type="slidenum">
              <a:rPr lang="en-AU" smtClean="0"/>
              <a:pPr/>
              <a:t>‹#›</a:t>
            </a:fld>
            <a:endParaRPr lang="en-A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EEEE3B4-DC81-408F-BAE6-5C52D4680F30}" type="datetimeFigureOut">
              <a:rPr lang="en-AU" smtClean="0"/>
              <a:pPr/>
              <a:t>7/08/2015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848C14C-5CBC-41B2-9625-5B87806CE40A}" type="slidenum">
              <a:rPr lang="en-AU" smtClean="0"/>
              <a:pPr/>
              <a:t>‹#›</a:t>
            </a:fld>
            <a:endParaRPr lang="en-A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EEEE3B4-DC81-408F-BAE6-5C52D4680F30}" type="datetimeFigureOut">
              <a:rPr lang="en-AU" smtClean="0"/>
              <a:pPr/>
              <a:t>7/08/2015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848C14C-5CBC-41B2-9625-5B87806CE40A}"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88F7D090-AD66-4E76-BA72-831DA252C0C2}" type="slidenum">
              <a:rPr lang="en-AU"/>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46685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46685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Slide Number Placeholder 4"/>
          <p:cNvSpPr>
            <a:spLocks noGrp="1"/>
          </p:cNvSpPr>
          <p:nvPr>
            <p:ph type="sldNum" sz="quarter" idx="10"/>
          </p:nvPr>
        </p:nvSpPr>
        <p:spPr/>
        <p:txBody>
          <a:bodyPr/>
          <a:lstStyle>
            <a:lvl1pPr>
              <a:defRPr/>
            </a:lvl1pPr>
          </a:lstStyle>
          <a:p>
            <a:fld id="{22B43D45-C530-4F92-A8BB-7BFD6B6327F5}" type="slidenum">
              <a:rPr lang="en-AU"/>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Slide Number Placeholder 6"/>
          <p:cNvSpPr>
            <a:spLocks noGrp="1"/>
          </p:cNvSpPr>
          <p:nvPr>
            <p:ph type="sldNum" sz="quarter" idx="10"/>
          </p:nvPr>
        </p:nvSpPr>
        <p:spPr/>
        <p:txBody>
          <a:bodyPr/>
          <a:lstStyle>
            <a:lvl1pPr>
              <a:defRPr/>
            </a:lvl1pPr>
          </a:lstStyle>
          <a:p>
            <a:fld id="{8C624C96-5EE3-43C9-A927-026951D93DAD}" type="slidenum">
              <a:rPr lang="en-AU"/>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lvl1pPr>
              <a:defRPr/>
            </a:lvl1pPr>
          </a:lstStyle>
          <a:p>
            <a:fld id="{C8B29FE8-8FA5-48BC-B477-A1069ED0F253}" type="slidenum">
              <a:rPr lang="en-AU"/>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E104D1C-B286-498F-AE5E-8A875370DAB7}" type="slidenum">
              <a:rPr lang="en-AU"/>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85958CE-2263-4CE3-A7B0-68C3BC846337}" type="slidenum">
              <a:rPr lang="en-AU"/>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141B3E9-C7EE-4F1A-BD21-3D63A0D30507}" type="slidenum">
              <a:rPr lang="en-AU"/>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3" name="Rectangle 7"/>
          <p:cNvSpPr>
            <a:spLocks noGrp="1" noChangeArrowheads="1"/>
          </p:cNvSpPr>
          <p:nvPr>
            <p:ph type="body" idx="1"/>
          </p:nvPr>
        </p:nvSpPr>
        <p:spPr bwMode="auto">
          <a:xfrm>
            <a:off x="457200" y="146685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14344" name="Rectangle 8"/>
          <p:cNvSpPr>
            <a:spLocks noGrp="1" noChangeArrowheads="1"/>
          </p:cNvSpPr>
          <p:nvPr>
            <p:ph type="sldNum" sz="quarter" idx="4"/>
          </p:nvPr>
        </p:nvSpPr>
        <p:spPr bwMode="auto">
          <a:xfrm>
            <a:off x="6646863"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folHlink"/>
                </a:solidFill>
                <a:latin typeface="+mn-lt"/>
              </a:defRPr>
            </a:lvl1pPr>
          </a:lstStyle>
          <a:p>
            <a:fld id="{E6F4EE48-FFDE-4E8F-8423-8358A5441A60}" type="slidenum">
              <a:rPr lang="en-AU"/>
              <a:pPr/>
              <a:t>‹#›</a:t>
            </a:fld>
            <a:endParaRPr lang="en-AU" dirty="0"/>
          </a:p>
        </p:txBody>
      </p:sp>
      <p:pic>
        <p:nvPicPr>
          <p:cNvPr id="14345" name="essence logo" descr="7AA4969E-57A5-431E-83C4-682838B3076F"/>
          <p:cNvPicPr>
            <a:picLocks noChangeAspect="1" noChangeArrowheads="1"/>
          </p:cNvPicPr>
          <p:nvPr/>
        </p:nvPicPr>
        <p:blipFill>
          <a:blip r:embed="rId13" cstate="email">
            <a:extLst>
              <a:ext uri="{28A0092B-C50C-407E-A947-70E740481C1C}">
                <a14:useLocalDpi xmlns="" xmlns:a14="http://schemas.microsoft.com/office/drawing/2010/main"/>
              </a:ext>
            </a:extLst>
          </a:blip>
          <a:srcRect/>
          <a:stretch>
            <a:fillRect/>
          </a:stretch>
        </p:blipFill>
        <p:spPr bwMode="auto">
          <a:xfrm>
            <a:off x="7232650" y="393700"/>
            <a:ext cx="1593850" cy="273050"/>
          </a:xfrm>
          <a:prstGeom prst="rect">
            <a:avLst/>
          </a:prstGeom>
          <a:noFill/>
          <a:ln w="9525">
            <a:noFill/>
            <a:miter lim="800000"/>
            <a:headEnd/>
            <a:tailEnd/>
          </a:ln>
        </p:spPr>
      </p:pic>
      <p:sp>
        <p:nvSpPr>
          <p:cNvPr id="14346" name="Rectangle 10"/>
          <p:cNvSpPr>
            <a:spLocks noGrp="1" noChangeArrowheads="1"/>
          </p:cNvSpPr>
          <p:nvPr>
            <p:ph type="title"/>
          </p:nvPr>
        </p:nvSpPr>
        <p:spPr bwMode="auto">
          <a:xfrm>
            <a:off x="250825" y="115888"/>
            <a:ext cx="6778625" cy="6334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14347" name="Line 11"/>
          <p:cNvSpPr>
            <a:spLocks noChangeShapeType="1"/>
          </p:cNvSpPr>
          <p:nvPr/>
        </p:nvSpPr>
        <p:spPr bwMode="auto">
          <a:xfrm>
            <a:off x="395288" y="692150"/>
            <a:ext cx="6840537" cy="0"/>
          </a:xfrm>
          <a:prstGeom prst="line">
            <a:avLst/>
          </a:prstGeom>
          <a:noFill/>
          <a:ln w="9525">
            <a:solidFill>
              <a:schemeClr val="bg2"/>
            </a:solidFill>
            <a:prstDash val="sysDot"/>
            <a:round/>
            <a:headEnd/>
            <a:tailEnd/>
          </a:ln>
          <a:effectLst/>
        </p:spPr>
        <p:txBody>
          <a:bodyPr/>
          <a:lstStyle/>
          <a:p>
            <a:endParaRPr lang="en-AU"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eaLnBrk="1" fontAlgn="base" hangingPunct="1">
        <a:spcBef>
          <a:spcPct val="0"/>
        </a:spcBef>
        <a:spcAft>
          <a:spcPct val="0"/>
        </a:spcAft>
        <a:defRPr sz="3200">
          <a:solidFill>
            <a:schemeClr val="folHlink"/>
          </a:solidFill>
          <a:latin typeface="+mj-lt"/>
          <a:ea typeface="+mj-ea"/>
          <a:cs typeface="+mj-cs"/>
        </a:defRPr>
      </a:lvl1pPr>
      <a:lvl2pPr algn="l" rtl="0" eaLnBrk="1" fontAlgn="base" hangingPunct="1">
        <a:spcBef>
          <a:spcPct val="0"/>
        </a:spcBef>
        <a:spcAft>
          <a:spcPct val="0"/>
        </a:spcAft>
        <a:defRPr sz="3200">
          <a:solidFill>
            <a:schemeClr val="folHlink"/>
          </a:solidFill>
          <a:latin typeface="Arial" charset="0"/>
          <a:cs typeface="Arial" charset="0"/>
        </a:defRPr>
      </a:lvl2pPr>
      <a:lvl3pPr algn="l" rtl="0" eaLnBrk="1" fontAlgn="base" hangingPunct="1">
        <a:spcBef>
          <a:spcPct val="0"/>
        </a:spcBef>
        <a:spcAft>
          <a:spcPct val="0"/>
        </a:spcAft>
        <a:defRPr sz="3200">
          <a:solidFill>
            <a:schemeClr val="folHlink"/>
          </a:solidFill>
          <a:latin typeface="Arial" charset="0"/>
          <a:cs typeface="Arial" charset="0"/>
        </a:defRPr>
      </a:lvl3pPr>
      <a:lvl4pPr algn="l" rtl="0" eaLnBrk="1" fontAlgn="base" hangingPunct="1">
        <a:spcBef>
          <a:spcPct val="0"/>
        </a:spcBef>
        <a:spcAft>
          <a:spcPct val="0"/>
        </a:spcAft>
        <a:defRPr sz="3200">
          <a:solidFill>
            <a:schemeClr val="folHlink"/>
          </a:solidFill>
          <a:latin typeface="Arial" charset="0"/>
          <a:cs typeface="Arial" charset="0"/>
        </a:defRPr>
      </a:lvl4pPr>
      <a:lvl5pPr algn="l" rtl="0" eaLnBrk="1" fontAlgn="base" hangingPunct="1">
        <a:spcBef>
          <a:spcPct val="0"/>
        </a:spcBef>
        <a:spcAft>
          <a:spcPct val="0"/>
        </a:spcAft>
        <a:defRPr sz="3200">
          <a:solidFill>
            <a:schemeClr val="folHlink"/>
          </a:solidFill>
          <a:latin typeface="Arial" charset="0"/>
          <a:cs typeface="Arial" charset="0"/>
        </a:defRPr>
      </a:lvl5pPr>
      <a:lvl6pPr marL="457200" algn="l" rtl="0" eaLnBrk="1" fontAlgn="base" hangingPunct="1">
        <a:spcBef>
          <a:spcPct val="0"/>
        </a:spcBef>
        <a:spcAft>
          <a:spcPct val="0"/>
        </a:spcAft>
        <a:defRPr sz="3200">
          <a:solidFill>
            <a:schemeClr val="folHlink"/>
          </a:solidFill>
          <a:latin typeface="Arial" charset="0"/>
          <a:cs typeface="Arial" charset="0"/>
        </a:defRPr>
      </a:lvl6pPr>
      <a:lvl7pPr marL="914400" algn="l" rtl="0" eaLnBrk="1" fontAlgn="base" hangingPunct="1">
        <a:spcBef>
          <a:spcPct val="0"/>
        </a:spcBef>
        <a:spcAft>
          <a:spcPct val="0"/>
        </a:spcAft>
        <a:defRPr sz="3200">
          <a:solidFill>
            <a:schemeClr val="folHlink"/>
          </a:solidFill>
          <a:latin typeface="Arial" charset="0"/>
          <a:cs typeface="Arial" charset="0"/>
        </a:defRPr>
      </a:lvl7pPr>
      <a:lvl8pPr marL="1371600" algn="l" rtl="0" eaLnBrk="1" fontAlgn="base" hangingPunct="1">
        <a:spcBef>
          <a:spcPct val="0"/>
        </a:spcBef>
        <a:spcAft>
          <a:spcPct val="0"/>
        </a:spcAft>
        <a:defRPr sz="3200">
          <a:solidFill>
            <a:schemeClr val="folHlink"/>
          </a:solidFill>
          <a:latin typeface="Arial" charset="0"/>
          <a:cs typeface="Arial" charset="0"/>
        </a:defRPr>
      </a:lvl8pPr>
      <a:lvl9pPr marL="1828800" algn="l" rtl="0" eaLnBrk="1" fontAlgn="base" hangingPunct="1">
        <a:spcBef>
          <a:spcPct val="0"/>
        </a:spcBef>
        <a:spcAft>
          <a:spcPct val="0"/>
        </a:spcAft>
        <a:defRPr sz="3200">
          <a:solidFill>
            <a:schemeClr val="folHlink"/>
          </a:solidFill>
          <a:latin typeface="Arial" charset="0"/>
          <a:cs typeface="Arial" charset="0"/>
        </a:defRPr>
      </a:lvl9pPr>
    </p:titleStyle>
    <p:bodyStyle>
      <a:lvl1pPr marL="342900" indent="-342900" algn="l" rtl="0" eaLnBrk="1" fontAlgn="base" hangingPunct="1">
        <a:spcBef>
          <a:spcPct val="20000"/>
        </a:spcBef>
        <a:spcAft>
          <a:spcPct val="0"/>
        </a:spcAft>
        <a:buClr>
          <a:schemeClr val="folHlink"/>
        </a:buClr>
        <a:buFont typeface="Wingdings" pitchFamily="2" charset="2"/>
        <a:buChar char="Ø"/>
        <a:defRPr>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Font typeface="Arial" charset="0"/>
        <a:buChar char="–"/>
        <a:defRPr>
          <a:solidFill>
            <a:schemeClr val="tx1"/>
          </a:solidFill>
          <a:latin typeface="+mn-lt"/>
          <a:cs typeface="+mn-cs"/>
        </a:defRPr>
      </a:lvl2pPr>
      <a:lvl3pPr marL="1143000" indent="-228600" algn="l" rtl="0" eaLnBrk="1" fontAlgn="base" hangingPunct="1">
        <a:spcBef>
          <a:spcPct val="20000"/>
        </a:spcBef>
        <a:spcAft>
          <a:spcPct val="0"/>
        </a:spcAft>
        <a:buClr>
          <a:schemeClr val="folHlink"/>
        </a:buClr>
        <a:buFont typeface="Wingdings" pitchFamily="2" charset="2"/>
        <a:buChar char="§"/>
        <a:defRPr>
          <a:solidFill>
            <a:schemeClr val="tx1"/>
          </a:solidFill>
          <a:latin typeface="+mn-lt"/>
          <a:cs typeface="+mn-cs"/>
        </a:defRPr>
      </a:lvl3pPr>
      <a:lvl4pPr marL="1600200" indent="-228600" algn="l" rtl="0" eaLnBrk="1" fontAlgn="base" hangingPunct="1">
        <a:spcBef>
          <a:spcPct val="20000"/>
        </a:spcBef>
        <a:spcAft>
          <a:spcPct val="0"/>
        </a:spcAft>
        <a:buClr>
          <a:schemeClr val="folHlink"/>
        </a:buClr>
        <a:buFont typeface="Arial" charset="0"/>
        <a:buChar char="–"/>
        <a:defRPr>
          <a:solidFill>
            <a:schemeClr val="tx1"/>
          </a:solidFill>
          <a:latin typeface="+mn-lt"/>
          <a:cs typeface="+mn-cs"/>
        </a:defRPr>
      </a:lvl4pPr>
      <a:lvl5pPr marL="2057400" indent="-228600" algn="l" rtl="0" eaLnBrk="1" fontAlgn="base" hangingPunct="1">
        <a:spcBef>
          <a:spcPct val="20000"/>
        </a:spcBef>
        <a:spcAft>
          <a:spcPct val="0"/>
        </a:spcAft>
        <a:buClr>
          <a:schemeClr val="folHlink"/>
        </a:buClr>
        <a:buChar char="•"/>
        <a:defRPr>
          <a:solidFill>
            <a:schemeClr val="tx1"/>
          </a:solidFill>
          <a:latin typeface="+mn-lt"/>
          <a:cs typeface="+mn-cs"/>
        </a:defRPr>
      </a:lvl5pPr>
      <a:lvl6pPr marL="2514600" indent="-228600" algn="l" rtl="0" eaLnBrk="1" fontAlgn="base" hangingPunct="1">
        <a:spcBef>
          <a:spcPct val="20000"/>
        </a:spcBef>
        <a:spcAft>
          <a:spcPct val="0"/>
        </a:spcAft>
        <a:buClr>
          <a:schemeClr val="folHlink"/>
        </a:buClr>
        <a:buChar char="•"/>
        <a:defRPr>
          <a:solidFill>
            <a:schemeClr val="tx1"/>
          </a:solidFill>
          <a:latin typeface="+mn-lt"/>
          <a:cs typeface="+mn-cs"/>
        </a:defRPr>
      </a:lvl6pPr>
      <a:lvl7pPr marL="2971800" indent="-228600" algn="l" rtl="0" eaLnBrk="1" fontAlgn="base" hangingPunct="1">
        <a:spcBef>
          <a:spcPct val="20000"/>
        </a:spcBef>
        <a:spcAft>
          <a:spcPct val="0"/>
        </a:spcAft>
        <a:buClr>
          <a:schemeClr val="folHlink"/>
        </a:buClr>
        <a:buChar char="•"/>
        <a:defRPr>
          <a:solidFill>
            <a:schemeClr val="tx1"/>
          </a:solidFill>
          <a:latin typeface="+mn-lt"/>
          <a:cs typeface="+mn-cs"/>
        </a:defRPr>
      </a:lvl7pPr>
      <a:lvl8pPr marL="3429000" indent="-228600" algn="l" rtl="0" eaLnBrk="1" fontAlgn="base" hangingPunct="1">
        <a:spcBef>
          <a:spcPct val="20000"/>
        </a:spcBef>
        <a:spcAft>
          <a:spcPct val="0"/>
        </a:spcAft>
        <a:buClr>
          <a:schemeClr val="folHlink"/>
        </a:buClr>
        <a:buChar char="•"/>
        <a:defRPr>
          <a:solidFill>
            <a:schemeClr val="tx1"/>
          </a:solidFill>
          <a:latin typeface="+mn-lt"/>
          <a:cs typeface="+mn-cs"/>
        </a:defRPr>
      </a:lvl8pPr>
      <a:lvl9pPr marL="3886200" indent="-228600" algn="l" rtl="0" eaLnBrk="1" fontAlgn="base" hangingPunct="1">
        <a:spcBef>
          <a:spcPct val="20000"/>
        </a:spcBef>
        <a:spcAft>
          <a:spcPct val="0"/>
        </a:spcAft>
        <a:buClr>
          <a:schemeClr val="folHlink"/>
        </a:buClr>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EEE3B4-DC81-408F-BAE6-5C52D4680F30}" type="datetimeFigureOut">
              <a:rPr lang="en-AU" smtClean="0"/>
              <a:pPr/>
              <a:t>7/08/2015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48C14C-5CBC-41B2-9625-5B87806CE40A}"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package" Target="../embeddings/Microsoft_Office_Excel_Worksheet23.xls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Office_Excel_Worksheet24.xls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txBox="1">
            <a:spLocks noChangeArrowheads="1"/>
          </p:cNvSpPr>
          <p:nvPr/>
        </p:nvSpPr>
        <p:spPr bwMode="auto">
          <a:xfrm>
            <a:off x="2987824" y="3523367"/>
            <a:ext cx="5895898" cy="2785378"/>
          </a:xfrm>
          <a:prstGeom prst="rect">
            <a:avLst/>
          </a:prstGeom>
          <a:noFill/>
          <a:ln w="9525">
            <a:noFill/>
            <a:miter lim="800000"/>
            <a:headEnd/>
            <a:tailEnd/>
          </a:ln>
        </p:spPr>
        <p:txBody>
          <a:bodyPr wrap="square">
            <a:spAutoFit/>
          </a:bodyPr>
          <a:lstStyle/>
          <a:p>
            <a:pPr algn="r"/>
            <a:r>
              <a:rPr lang="en-US" sz="3400" b="1" dirty="0" smtClean="0">
                <a:solidFill>
                  <a:srgbClr val="006666"/>
                </a:solidFill>
                <a:latin typeface="+mn-lt"/>
              </a:rPr>
              <a:t>Community attitudes towards Australian Fisheries Management</a:t>
            </a:r>
          </a:p>
          <a:p>
            <a:pPr algn="r"/>
            <a:r>
              <a:rPr lang="en-AU" sz="2200" dirty="0" smtClean="0">
                <a:solidFill>
                  <a:srgbClr val="006666"/>
                </a:solidFill>
                <a:latin typeface="+mn-lt"/>
              </a:rPr>
              <a:t>Department of Agriculture</a:t>
            </a:r>
          </a:p>
          <a:p>
            <a:pPr algn="r">
              <a:spcBef>
                <a:spcPct val="50000"/>
              </a:spcBef>
            </a:pPr>
            <a:r>
              <a:rPr lang="en-AU" dirty="0" smtClean="0">
                <a:solidFill>
                  <a:srgbClr val="006666"/>
                </a:solidFill>
                <a:latin typeface="+mn-lt"/>
              </a:rPr>
              <a:t>Quantitative research </a:t>
            </a:r>
            <a:r>
              <a:rPr lang="en-AU" sz="1800" b="0" dirty="0" smtClean="0">
                <a:solidFill>
                  <a:srgbClr val="006666"/>
                </a:solidFill>
                <a:latin typeface="+mn-lt"/>
              </a:rPr>
              <a:t>debrief</a:t>
            </a:r>
          </a:p>
          <a:p>
            <a:pPr algn="r">
              <a:spcBef>
                <a:spcPct val="50000"/>
              </a:spcBef>
            </a:pPr>
            <a:r>
              <a:rPr lang="en-AU" sz="1600" b="0" dirty="0" smtClean="0">
                <a:solidFill>
                  <a:srgbClr val="006666"/>
                </a:solidFill>
                <a:latin typeface="+mn-lt"/>
              </a:rPr>
              <a:t>June 2015</a:t>
            </a:r>
            <a:endParaRPr lang="en-AU" sz="1600" b="0" dirty="0">
              <a:solidFill>
                <a:srgbClr val="006666"/>
              </a:solidFill>
              <a:latin typeface="+mn-lt"/>
            </a:endParaRPr>
          </a:p>
        </p:txBody>
      </p:sp>
      <p:pic>
        <p:nvPicPr>
          <p:cNvPr id="2051" name="essence logo" descr="Essence Communications"/>
          <p:cNvPicPr>
            <a:picLocks noChangeAspect="1" noChangeArrowheads="1"/>
          </p:cNvPicPr>
          <p:nvPr/>
        </p:nvPicPr>
        <p:blipFill>
          <a:blip r:embed="rId3" cstate="print"/>
          <a:srcRect/>
          <a:stretch>
            <a:fillRect/>
          </a:stretch>
        </p:blipFill>
        <p:spPr bwMode="auto">
          <a:xfrm>
            <a:off x="5364163" y="704850"/>
            <a:ext cx="3371850" cy="596900"/>
          </a:xfrm>
          <a:prstGeom prst="rect">
            <a:avLst/>
          </a:prstGeom>
          <a:noFill/>
          <a:ln w="9525">
            <a:noFill/>
            <a:miter lim="800000"/>
            <a:headEnd/>
            <a:tailEnd/>
          </a:ln>
        </p:spPr>
      </p:pic>
    </p:spTree>
    <p:extLst>
      <p:ext uri="{BB962C8B-B14F-4D97-AF65-F5344CB8AC3E}">
        <p14:creationId xmlns="" xmlns:p14="http://schemas.microsoft.com/office/powerpoint/2010/main" val="3218328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ge 10"/>
          <p:cNvSpPr>
            <a:spLocks noGrp="1"/>
          </p:cNvSpPr>
          <p:nvPr>
            <p:ph type="sldNum" sz="quarter" idx="10"/>
          </p:nvPr>
        </p:nvSpPr>
        <p:spPr/>
        <p:txBody>
          <a:bodyPr/>
          <a:lstStyle/>
          <a:p>
            <a:fld id="{7115B9DF-309F-4F18-9514-E20C57A732C5}" type="slidenum">
              <a:rPr lang="en-AU" smtClean="0"/>
              <a:pPr/>
              <a:t>10</a:t>
            </a:fld>
            <a:endParaRPr lang="en-AU" dirty="0"/>
          </a:p>
        </p:txBody>
      </p:sp>
      <p:sp>
        <p:nvSpPr>
          <p:cNvPr id="9" name="source" descr="Source: S7. On average, how often do you consume seafood? &#10;S8. Please list all the reasons you don’t eat seafood regularly.&#10;Base: All Respondents n=1,722. Data weighted to ABS population statistics.&#10;"/>
          <p:cNvSpPr/>
          <p:nvPr/>
        </p:nvSpPr>
        <p:spPr>
          <a:xfrm>
            <a:off x="189939" y="6093296"/>
            <a:ext cx="7567885" cy="552450"/>
          </a:xfrm>
          <a:prstGeom prst="rect">
            <a:avLst/>
          </a:prstGeom>
          <a:noFill/>
          <a:ln w="25400" cap="flat" cmpd="sng" algn="ctr">
            <a:noFill/>
            <a:prstDash val="solid"/>
          </a:ln>
          <a:effectLst/>
        </p:spPr>
        <p:txBody>
          <a:bodyPr rtlCol="0" anchor="t"/>
          <a:lstStyle/>
          <a:p>
            <a:r>
              <a:rPr kumimoji="0" lang="en-AU" sz="900" b="0" i="0" u="none" strike="noStrike" kern="0" cap="none" spc="0" normalizeH="0" baseline="0" noProof="0" dirty="0" smtClean="0">
                <a:ln>
                  <a:noFill/>
                </a:ln>
                <a:solidFill>
                  <a:prstClr val="black"/>
                </a:solidFill>
                <a:effectLst/>
                <a:uLnTx/>
                <a:uFillTx/>
                <a:latin typeface="+mn-lt"/>
                <a:ea typeface="Verdana" panose="020B0604030504040204" pitchFamily="34" charset="0"/>
                <a:cs typeface="Verdana" panose="020B0604030504040204" pitchFamily="34" charset="0"/>
              </a:rPr>
              <a:t>Source: </a:t>
            </a:r>
            <a:r>
              <a:rPr lang="en-US" sz="900" dirty="0" smtClean="0">
                <a:latin typeface="+mn-lt"/>
              </a:rPr>
              <a:t>S7. </a:t>
            </a:r>
            <a:r>
              <a:rPr lang="en-US" sz="900" dirty="0">
                <a:latin typeface="+mn-lt"/>
              </a:rPr>
              <a:t>On average, how often do you consume seafood? </a:t>
            </a:r>
            <a:endParaRPr lang="en-AU" sz="900" dirty="0">
              <a:latin typeface="+mn-lt"/>
            </a:endParaRPr>
          </a:p>
          <a:p>
            <a:r>
              <a:rPr lang="en-AU" sz="900" dirty="0" smtClean="0">
                <a:latin typeface="+mn-lt"/>
              </a:rPr>
              <a:t>S8. </a:t>
            </a:r>
            <a:r>
              <a:rPr lang="en-AU" sz="900" dirty="0">
                <a:latin typeface="+mn-lt"/>
              </a:rPr>
              <a:t>Please list all the reasons you don’t eat seafood regularly.</a:t>
            </a:r>
          </a:p>
          <a:p>
            <a:pPr fontAlgn="auto">
              <a:spcBef>
                <a:spcPts val="0"/>
              </a:spcBef>
              <a:spcAft>
                <a:spcPts val="0"/>
              </a:spcAft>
              <a:defRPr/>
            </a:pPr>
            <a:r>
              <a:rPr lang="en-AU" sz="900" kern="0" dirty="0" smtClean="0">
                <a:solidFill>
                  <a:prstClr val="black"/>
                </a:solidFill>
                <a:latin typeface="+mn-lt"/>
                <a:ea typeface="Verdana" panose="020B0604030504040204" pitchFamily="34" charset="0"/>
                <a:cs typeface="Verdana" panose="020B0604030504040204" pitchFamily="34" charset="0"/>
              </a:rPr>
              <a:t>Base: All Respondents n=1,722. </a:t>
            </a:r>
            <a:r>
              <a:rPr lang="en-AU" sz="900" kern="0" dirty="0">
                <a:solidFill>
                  <a:prstClr val="black"/>
                </a:solidFill>
                <a:latin typeface="+mn-lt"/>
                <a:ea typeface="Verdana" panose="020B0604030504040204" pitchFamily="34" charset="0"/>
                <a:cs typeface="Verdana" panose="020B0604030504040204" pitchFamily="34" charset="0"/>
              </a:rPr>
              <a:t>Data weighted to ABS population statistics.</a:t>
            </a:r>
            <a:endParaRPr lang="en-AU" sz="900" kern="0" dirty="0" smtClean="0">
              <a:solidFill>
                <a:prstClr val="black"/>
              </a:solidFill>
              <a:latin typeface="+mn-lt"/>
              <a:ea typeface="Verdana" panose="020B0604030504040204" pitchFamily="34" charset="0"/>
              <a:cs typeface="Verdan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AU" sz="900" b="0" i="0" u="none" strike="noStrike" kern="0" cap="none" spc="0" normalizeH="0" baseline="0" noProof="0" dirty="0" smtClean="0">
              <a:ln>
                <a:noFill/>
              </a:ln>
              <a:solidFill>
                <a:srgbClr val="00B0F0"/>
              </a:solidFill>
              <a:effectLst/>
              <a:uLnTx/>
              <a:uFillTx/>
              <a:latin typeface="+mn-lt"/>
              <a:ea typeface="Verdana" panose="020B0604030504040204" pitchFamily="34" charset="0"/>
              <a:cs typeface="Verdana" panose="020B0604030504040204" pitchFamily="34" charset="0"/>
            </a:endParaRPr>
          </a:p>
        </p:txBody>
      </p:sp>
      <p:sp>
        <p:nvSpPr>
          <p:cNvPr id="5" name="text 2"/>
          <p:cNvSpPr/>
          <p:nvPr/>
        </p:nvSpPr>
        <p:spPr>
          <a:xfrm>
            <a:off x="294788" y="5022381"/>
            <a:ext cx="8505242" cy="710875"/>
          </a:xfrm>
          <a:prstGeom prst="roundRect">
            <a:avLst>
              <a:gd name="adj" fmla="val 2941"/>
            </a:avLst>
          </a:prstGeom>
          <a:solidFill>
            <a:srgbClr val="9BBB59">
              <a:lumMod val="60000"/>
              <a:lumOff val="40000"/>
            </a:srgbClr>
          </a:solidFill>
          <a:ln w="9525" cap="flat" cmpd="sng" algn="ctr">
            <a:solidFill>
              <a:srgbClr val="9BBB59">
                <a:lumMod val="60000"/>
                <a:lumOff val="40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AU" sz="1200" kern="0" dirty="0" smtClean="0">
                <a:solidFill>
                  <a:prstClr val="black"/>
                </a:solidFill>
                <a:latin typeface="+mn-lt"/>
              </a:rPr>
              <a:t>51% of respondents consumed seafood at least once a week. Of those who didn’t regularly consume it, cost and/or a dislike for it were the main reasons. Interestingly, country of origin labelling only received several mentions compared to 40% who preferred it as a communication strategy when prompted.</a:t>
            </a:r>
            <a:endParaRPr lang="en-AU" sz="1200" kern="0" dirty="0">
              <a:solidFill>
                <a:prstClr val="black"/>
              </a:solidFill>
              <a:latin typeface="+mn-lt"/>
            </a:endParaRPr>
          </a:p>
        </p:txBody>
      </p:sp>
      <p:grpSp>
        <p:nvGrpSpPr>
          <p:cNvPr id="12" name="text 1" descr="Of the 18% who did not eat seafood regularly, cost and/or a dislike for it were the main reasons."/>
          <p:cNvGrpSpPr/>
          <p:nvPr/>
        </p:nvGrpSpPr>
        <p:grpSpPr>
          <a:xfrm>
            <a:off x="3721852" y="1196752"/>
            <a:ext cx="4522556" cy="3456384"/>
            <a:chOff x="3721852" y="1196752"/>
            <a:chExt cx="4522556" cy="3456384"/>
          </a:xfrm>
        </p:grpSpPr>
        <p:cxnSp>
          <p:nvCxnSpPr>
            <p:cNvPr id="23" name="Straight Arrow Connector 22"/>
            <p:cNvCxnSpPr/>
            <p:nvPr/>
          </p:nvCxnSpPr>
          <p:spPr>
            <a:xfrm>
              <a:off x="3721852" y="1196752"/>
              <a:ext cx="825557" cy="5516"/>
            </a:xfrm>
            <a:prstGeom prst="straightConnector1">
              <a:avLst/>
            </a:prstGeom>
            <a:ln w="28575">
              <a:solidFill>
                <a:srgbClr val="006666"/>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5" name="Rounded Rectangular Callout 24"/>
            <p:cNvSpPr/>
            <p:nvPr/>
          </p:nvSpPr>
          <p:spPr>
            <a:xfrm>
              <a:off x="4725705" y="1202268"/>
              <a:ext cx="3518703" cy="3450868"/>
            </a:xfrm>
            <a:prstGeom prst="wedgeRoundRectCallout">
              <a:avLst>
                <a:gd name="adj1" fmla="val -49394"/>
                <a:gd name="adj2" fmla="val -52946"/>
                <a:gd name="adj3" fmla="val 16667"/>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smtClean="0">
                <a:solidFill>
                  <a:schemeClr val="tx1"/>
                </a:solidFill>
              </a:endParaRPr>
            </a:p>
            <a:p>
              <a:pPr algn="ctr"/>
              <a:endParaRPr lang="en-AU" sz="1200" dirty="0">
                <a:solidFill>
                  <a:schemeClr val="tx1"/>
                </a:solidFill>
              </a:endParaRPr>
            </a:p>
            <a:p>
              <a:pPr algn="ctr"/>
              <a:r>
                <a:rPr lang="en-AU" sz="1200" dirty="0" smtClean="0">
                  <a:solidFill>
                    <a:schemeClr val="tx1"/>
                  </a:solidFill>
                </a:rPr>
                <a:t>Why don’t you eat seafood regularly?</a:t>
              </a:r>
            </a:p>
            <a:p>
              <a:pPr algn="ctr"/>
              <a:endParaRPr lang="en-AU" sz="1200" dirty="0" smtClean="0">
                <a:solidFill>
                  <a:schemeClr val="tx1"/>
                </a:solidFill>
              </a:endParaRPr>
            </a:p>
            <a:p>
              <a:pPr algn="ctr"/>
              <a:r>
                <a:rPr lang="en-AU" sz="1200" dirty="0" smtClean="0">
                  <a:solidFill>
                    <a:schemeClr val="tx1"/>
                  </a:solidFill>
                </a:rPr>
                <a:t>Cost (25%)</a:t>
              </a:r>
            </a:p>
            <a:p>
              <a:pPr algn="ctr"/>
              <a:r>
                <a:rPr lang="en-AU" sz="1200" dirty="0">
                  <a:solidFill>
                    <a:schemeClr val="tx1"/>
                  </a:solidFill>
                </a:rPr>
                <a:t>Dislike/hate it (22</a:t>
              </a:r>
              <a:r>
                <a:rPr lang="en-AU" sz="1200" dirty="0" smtClean="0">
                  <a:solidFill>
                    <a:schemeClr val="tx1"/>
                  </a:solidFill>
                </a:rPr>
                <a:t>%)</a:t>
              </a:r>
            </a:p>
            <a:p>
              <a:pPr algn="ctr"/>
              <a:r>
                <a:rPr lang="en-AU" sz="1200" dirty="0">
                  <a:solidFill>
                    <a:schemeClr val="tx1"/>
                  </a:solidFill>
                </a:rPr>
                <a:t>Taste/smell (10</a:t>
              </a:r>
              <a:r>
                <a:rPr lang="en-AU" sz="1200" dirty="0" smtClean="0">
                  <a:solidFill>
                    <a:schemeClr val="tx1"/>
                  </a:solidFill>
                </a:rPr>
                <a:t>%)</a:t>
              </a:r>
            </a:p>
            <a:p>
              <a:pPr algn="ctr"/>
              <a:r>
                <a:rPr lang="en-AU" sz="1200" dirty="0">
                  <a:solidFill>
                    <a:schemeClr val="tx1"/>
                  </a:solidFill>
                </a:rPr>
                <a:t>Vegetarian/Vegan (9%)</a:t>
              </a:r>
            </a:p>
            <a:p>
              <a:pPr algn="ctr"/>
              <a:r>
                <a:rPr lang="en-AU" sz="1200" dirty="0">
                  <a:solidFill>
                    <a:schemeClr val="tx1"/>
                  </a:solidFill>
                </a:rPr>
                <a:t>Allergies/intolerances (8%)</a:t>
              </a:r>
            </a:p>
            <a:p>
              <a:pPr algn="ctr"/>
              <a:r>
                <a:rPr lang="en-AU" sz="1200" dirty="0">
                  <a:solidFill>
                    <a:schemeClr val="tx1"/>
                  </a:solidFill>
                </a:rPr>
                <a:t>Not considered (7%)</a:t>
              </a:r>
            </a:p>
            <a:p>
              <a:pPr algn="ctr"/>
              <a:r>
                <a:rPr lang="en-AU" sz="1200" dirty="0">
                  <a:solidFill>
                    <a:schemeClr val="tx1"/>
                  </a:solidFill>
                </a:rPr>
                <a:t>Rest of family dislike (5%)</a:t>
              </a:r>
            </a:p>
            <a:p>
              <a:pPr algn="ctr"/>
              <a:r>
                <a:rPr lang="en-AU" sz="1200" dirty="0">
                  <a:solidFill>
                    <a:schemeClr val="tx1"/>
                  </a:solidFill>
                </a:rPr>
                <a:t>Unsure how/difficult to prepare (3</a:t>
              </a:r>
              <a:r>
                <a:rPr lang="en-AU" sz="1200" dirty="0" smtClean="0">
                  <a:solidFill>
                    <a:schemeClr val="tx1"/>
                  </a:solidFill>
                </a:rPr>
                <a:t>%)</a:t>
              </a:r>
            </a:p>
            <a:p>
              <a:pPr algn="ctr"/>
              <a:r>
                <a:rPr lang="en-AU" sz="1200" dirty="0" smtClean="0">
                  <a:solidFill>
                    <a:schemeClr val="tx1"/>
                  </a:solidFill>
                </a:rPr>
                <a:t>Quality </a:t>
              </a:r>
              <a:r>
                <a:rPr lang="en-AU" sz="1200" dirty="0">
                  <a:solidFill>
                    <a:schemeClr val="tx1"/>
                  </a:solidFill>
                </a:rPr>
                <a:t>(2%)</a:t>
              </a:r>
            </a:p>
            <a:p>
              <a:pPr algn="ctr"/>
              <a:r>
                <a:rPr lang="en-AU" sz="1200" dirty="0" smtClean="0">
                  <a:solidFill>
                    <a:schemeClr val="tx1"/>
                  </a:solidFill>
                </a:rPr>
                <a:t> Availability/convenience </a:t>
              </a:r>
              <a:r>
                <a:rPr lang="en-AU" sz="1200" dirty="0">
                  <a:solidFill>
                    <a:schemeClr val="tx1"/>
                  </a:solidFill>
                </a:rPr>
                <a:t>(2%)</a:t>
              </a:r>
            </a:p>
            <a:p>
              <a:pPr algn="ctr"/>
              <a:r>
                <a:rPr lang="en-AU" sz="1200" dirty="0" smtClean="0">
                  <a:solidFill>
                    <a:schemeClr val="tx1"/>
                  </a:solidFill>
                </a:rPr>
                <a:t>Country </a:t>
              </a:r>
              <a:r>
                <a:rPr lang="en-AU" sz="1200" dirty="0">
                  <a:solidFill>
                    <a:schemeClr val="tx1"/>
                  </a:solidFill>
                </a:rPr>
                <a:t>of origin (2%)</a:t>
              </a:r>
            </a:p>
            <a:p>
              <a:pPr algn="ctr"/>
              <a:r>
                <a:rPr lang="en-AU" sz="1200" dirty="0" smtClean="0">
                  <a:solidFill>
                    <a:schemeClr val="tx1"/>
                  </a:solidFill>
                </a:rPr>
                <a:t>Preference </a:t>
              </a:r>
              <a:r>
                <a:rPr lang="en-AU" sz="1200" dirty="0">
                  <a:solidFill>
                    <a:schemeClr val="tx1"/>
                  </a:solidFill>
                </a:rPr>
                <a:t>for other </a:t>
              </a:r>
              <a:r>
                <a:rPr lang="en-AU" sz="1200" dirty="0" smtClean="0">
                  <a:solidFill>
                    <a:schemeClr val="tx1"/>
                  </a:solidFill>
                </a:rPr>
                <a:t>foods (2%)</a:t>
              </a:r>
            </a:p>
            <a:p>
              <a:pPr algn="ctr"/>
              <a:endParaRPr lang="en-AU" sz="1200" dirty="0" smtClean="0">
                <a:solidFill>
                  <a:schemeClr val="tx1"/>
                </a:solidFill>
              </a:endParaRPr>
            </a:p>
            <a:p>
              <a:pPr algn="ctr"/>
              <a:endParaRPr lang="en-AU" sz="1200" dirty="0">
                <a:solidFill>
                  <a:schemeClr val="tx1"/>
                </a:solidFill>
              </a:endParaRPr>
            </a:p>
            <a:p>
              <a:pPr algn="ctr"/>
              <a:endParaRPr lang="en-AU" sz="1200" dirty="0">
                <a:solidFill>
                  <a:schemeClr val="tx1"/>
                </a:solidFill>
              </a:endParaRPr>
            </a:p>
            <a:p>
              <a:pPr algn="ctr"/>
              <a:endParaRPr lang="en-AU" sz="1200" dirty="0">
                <a:solidFill>
                  <a:schemeClr val="tx1"/>
                </a:solidFill>
              </a:endParaRPr>
            </a:p>
          </p:txBody>
        </p:sp>
      </p:grpSp>
      <p:graphicFrame>
        <p:nvGraphicFramePr>
          <p:cNvPr id="3" name="chart" descr="51% of respondents consumed seafood at least once a week. "/>
          <p:cNvGraphicFramePr/>
          <p:nvPr>
            <p:extLst>
              <p:ext uri="{D42A27DB-BD31-4B8C-83A1-F6EECF244321}">
                <p14:modId xmlns="" xmlns:p14="http://schemas.microsoft.com/office/powerpoint/2010/main" val="507471816"/>
              </p:ext>
            </p:extLst>
          </p:nvPr>
        </p:nvGraphicFramePr>
        <p:xfrm>
          <a:off x="467544" y="836711"/>
          <a:ext cx="4104456" cy="4032449"/>
        </p:xfrm>
        <a:graphic>
          <a:graphicData uri="http://schemas.openxmlformats.org/drawingml/2006/chart">
            <c:chart xmlns:c="http://schemas.openxmlformats.org/drawingml/2006/chart" xmlns:r="http://schemas.openxmlformats.org/officeDocument/2006/relationships" r:id="rId2"/>
          </a:graphicData>
        </a:graphic>
      </p:graphicFrame>
      <p:sp>
        <p:nvSpPr>
          <p:cNvPr id="4" name="Seafood consumption"/>
          <p:cNvSpPr>
            <a:spLocks noGrp="1" noChangeArrowheads="1"/>
          </p:cNvSpPr>
          <p:nvPr>
            <p:ph type="title" idx="4294967295"/>
          </p:nvPr>
        </p:nvSpPr>
        <p:spPr bwMode="auto">
          <a:xfrm>
            <a:off x="292100" y="84807"/>
            <a:ext cx="6707188" cy="823913"/>
          </a:xfrm>
          <a:prstGeom prst="rect">
            <a:avLst/>
          </a:prstGeom>
          <a:noFill/>
          <a:ln>
            <a:miter lim="800000"/>
            <a:headEnd/>
            <a:tailEnd/>
          </a:ln>
        </p:spPr>
        <p:txBody>
          <a:bodyPr/>
          <a:lstStyle/>
          <a:p>
            <a:r>
              <a:rPr lang="en-AU" dirty="0" smtClean="0">
                <a:solidFill>
                  <a:srgbClr val="99CC00"/>
                </a:solidFill>
              </a:rPr>
              <a:t>Seafood consumption</a:t>
            </a:r>
            <a:endParaRPr lang="en-AU" sz="3200" dirty="0" smtClean="0">
              <a:solidFill>
                <a:srgbClr val="99CC00"/>
              </a:solidFill>
            </a:endParaRPr>
          </a:p>
        </p:txBody>
      </p:sp>
    </p:spTree>
    <p:extLst>
      <p:ext uri="{BB962C8B-B14F-4D97-AF65-F5344CB8AC3E}">
        <p14:creationId xmlns="" xmlns:p14="http://schemas.microsoft.com/office/powerpoint/2010/main" val="1824274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ource" descr="Source: B1. How would you describe your level of knowledge about Australia’s fisheries/seafood industry?&#10;Base: All Respondents n=1,722. Data weighted to ABS population statistics.&#10;"/>
          <p:cNvSpPr/>
          <p:nvPr/>
        </p:nvSpPr>
        <p:spPr>
          <a:xfrm>
            <a:off x="189939" y="6093296"/>
            <a:ext cx="7567885" cy="552450"/>
          </a:xfrm>
          <a:prstGeom prst="rect">
            <a:avLst/>
          </a:prstGeom>
          <a:noFill/>
          <a:ln w="25400" cap="flat" cmpd="sng" algn="ctr">
            <a:noFill/>
            <a:prstDash val="solid"/>
          </a:ln>
          <a:effectLst/>
        </p:spPr>
        <p:txBody>
          <a:bodyPr rtlCol="0" anchor="t"/>
          <a:lstStyle/>
          <a:p>
            <a:pPr>
              <a:defRPr/>
            </a:pPr>
            <a:r>
              <a:rPr kumimoji="0" lang="en-AU" sz="900" b="0" i="0" u="none" strike="noStrike" kern="0" cap="none" spc="0" normalizeH="0" baseline="0" noProof="0" dirty="0" smtClean="0">
                <a:ln>
                  <a:noFill/>
                </a:ln>
                <a:solidFill>
                  <a:prstClr val="black"/>
                </a:solidFill>
                <a:effectLst/>
                <a:uLnTx/>
                <a:uFillTx/>
                <a:latin typeface="+mn-lt"/>
                <a:ea typeface="Verdana" panose="020B0604030504040204" pitchFamily="34" charset="0"/>
                <a:cs typeface="Verdana" panose="020B0604030504040204" pitchFamily="34" charset="0"/>
              </a:rPr>
              <a:t>Source: </a:t>
            </a:r>
            <a:r>
              <a:rPr lang="en-AU" sz="900" dirty="0">
                <a:latin typeface="+mn-lt"/>
              </a:rPr>
              <a:t>B1. How would you describe your level of </a:t>
            </a:r>
            <a:r>
              <a:rPr lang="en-AU" sz="900" b="1" dirty="0">
                <a:latin typeface="+mn-lt"/>
              </a:rPr>
              <a:t>knowledge</a:t>
            </a:r>
            <a:r>
              <a:rPr lang="en-AU" sz="900" dirty="0">
                <a:latin typeface="+mn-lt"/>
              </a:rPr>
              <a:t> about Australia’s fisheries/seafood industry</a:t>
            </a:r>
            <a:r>
              <a:rPr lang="en-AU" sz="900" dirty="0" smtClean="0">
                <a:latin typeface="+mn-lt"/>
              </a:rPr>
              <a:t>?</a:t>
            </a:r>
          </a:p>
          <a:p>
            <a:pPr>
              <a:defRPr/>
            </a:pPr>
            <a:r>
              <a:rPr lang="en-AU" sz="900" kern="0" dirty="0" smtClean="0">
                <a:solidFill>
                  <a:prstClr val="black"/>
                </a:solidFill>
                <a:latin typeface="+mn-lt"/>
                <a:ea typeface="Verdana" panose="020B0604030504040204" pitchFamily="34" charset="0"/>
                <a:cs typeface="Verdana" panose="020B0604030504040204" pitchFamily="34" charset="0"/>
              </a:rPr>
              <a:t>Base: All Respondents n=1,722. </a:t>
            </a:r>
            <a:r>
              <a:rPr lang="en-AU" sz="900" kern="0" dirty="0">
                <a:solidFill>
                  <a:prstClr val="black"/>
                </a:solidFill>
                <a:latin typeface="+mn-lt"/>
                <a:ea typeface="Verdana" panose="020B0604030504040204" pitchFamily="34" charset="0"/>
                <a:cs typeface="Verdana" panose="020B0604030504040204" pitchFamily="34" charset="0"/>
              </a:rPr>
              <a:t>Data weighted to ABS population statistics.</a:t>
            </a:r>
            <a:endParaRPr lang="en-AU" sz="900" kern="0" dirty="0" smtClean="0">
              <a:solidFill>
                <a:prstClr val="black"/>
              </a:solidFill>
              <a:latin typeface="+mn-lt"/>
              <a:ea typeface="Verdana" panose="020B0604030504040204" pitchFamily="34" charset="0"/>
              <a:cs typeface="Verdan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AU" sz="900" b="0" i="0" u="none" strike="noStrike" kern="0" cap="none" spc="0" normalizeH="0" baseline="0" noProof="0" dirty="0" smtClean="0">
              <a:ln>
                <a:noFill/>
              </a:ln>
              <a:solidFill>
                <a:srgbClr val="00B0F0"/>
              </a:solidFill>
              <a:effectLst/>
              <a:uLnTx/>
              <a:uFillTx/>
              <a:latin typeface="+mn-lt"/>
              <a:ea typeface="Verdana" panose="020B0604030504040204" pitchFamily="34" charset="0"/>
              <a:cs typeface="Verdana" panose="020B0604030504040204" pitchFamily="34" charset="0"/>
            </a:endParaRPr>
          </a:p>
        </p:txBody>
      </p:sp>
      <p:sp>
        <p:nvSpPr>
          <p:cNvPr id="10" name="page 11"/>
          <p:cNvSpPr>
            <a:spLocks noGrp="1"/>
          </p:cNvSpPr>
          <p:nvPr>
            <p:ph type="sldNum" sz="quarter" idx="10"/>
          </p:nvPr>
        </p:nvSpPr>
        <p:spPr/>
        <p:txBody>
          <a:bodyPr/>
          <a:lstStyle/>
          <a:p>
            <a:fld id="{7115B9DF-309F-4F18-9514-E20C57A732C5}" type="slidenum">
              <a:rPr lang="en-AU" smtClean="0"/>
              <a:pPr/>
              <a:t>11</a:t>
            </a:fld>
            <a:endParaRPr lang="en-AU" dirty="0"/>
          </a:p>
        </p:txBody>
      </p:sp>
      <p:sp>
        <p:nvSpPr>
          <p:cNvPr id="5" name="text" descr="&#10;"/>
          <p:cNvSpPr/>
          <p:nvPr/>
        </p:nvSpPr>
        <p:spPr>
          <a:xfrm>
            <a:off x="294788" y="5022381"/>
            <a:ext cx="8505242" cy="710875"/>
          </a:xfrm>
          <a:prstGeom prst="roundRect">
            <a:avLst>
              <a:gd name="adj" fmla="val 2941"/>
            </a:avLst>
          </a:prstGeom>
          <a:solidFill>
            <a:srgbClr val="9BBB59">
              <a:lumMod val="60000"/>
              <a:lumOff val="40000"/>
            </a:srgbClr>
          </a:solidFill>
          <a:ln w="9525" cap="flat" cmpd="sng" algn="ctr">
            <a:solidFill>
              <a:srgbClr val="9BBB59">
                <a:lumMod val="60000"/>
                <a:lumOff val="40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AU" sz="1200" kern="0" dirty="0" smtClean="0">
                <a:solidFill>
                  <a:prstClr val="black"/>
                </a:solidFill>
                <a:latin typeface="+mn-lt"/>
              </a:rPr>
              <a:t>Knowledge about fisheries and the seafood industry is generally low with only 11% claiming to know quite a lot or being an expert. Naturally, those who participated in fishing claimed a much higher level of knowledge (23%).</a:t>
            </a:r>
            <a:endParaRPr lang="en-AU" sz="1200" kern="0" dirty="0">
              <a:solidFill>
                <a:prstClr val="black"/>
              </a:solidFill>
              <a:latin typeface="+mn-lt"/>
            </a:endParaRPr>
          </a:p>
        </p:txBody>
      </p:sp>
      <p:graphicFrame>
        <p:nvGraphicFramePr>
          <p:cNvPr id="3" name="chart" descr="Knowledge about fisheries and the seafood industry is generally low with only 11% claiming to know quite a lot or being an expert. Naturally, those who participated in fishing claimed a much higher level of knowledge (23%)."/>
          <p:cNvGraphicFramePr/>
          <p:nvPr>
            <p:extLst>
              <p:ext uri="{D42A27DB-BD31-4B8C-83A1-F6EECF244321}">
                <p14:modId xmlns="" xmlns:p14="http://schemas.microsoft.com/office/powerpoint/2010/main" val="1655014629"/>
              </p:ext>
            </p:extLst>
          </p:nvPr>
        </p:nvGraphicFramePr>
        <p:xfrm>
          <a:off x="294788" y="836711"/>
          <a:ext cx="8505242" cy="4185669"/>
        </p:xfrm>
        <a:graphic>
          <a:graphicData uri="http://schemas.openxmlformats.org/drawingml/2006/chart">
            <c:chart xmlns:c="http://schemas.openxmlformats.org/drawingml/2006/chart" xmlns:r="http://schemas.openxmlformats.org/officeDocument/2006/relationships" r:id="rId2"/>
          </a:graphicData>
        </a:graphic>
      </p:graphicFrame>
      <p:sp>
        <p:nvSpPr>
          <p:cNvPr id="4" name="Knowledge headings"/>
          <p:cNvSpPr>
            <a:spLocks noGrp="1" noChangeArrowheads="1"/>
          </p:cNvSpPr>
          <p:nvPr>
            <p:ph type="title" idx="4294967295"/>
          </p:nvPr>
        </p:nvSpPr>
        <p:spPr bwMode="auto">
          <a:xfrm>
            <a:off x="292100" y="84807"/>
            <a:ext cx="6707188" cy="823913"/>
          </a:xfrm>
          <a:prstGeom prst="rect">
            <a:avLst/>
          </a:prstGeom>
          <a:noFill/>
          <a:ln>
            <a:miter lim="800000"/>
            <a:headEnd/>
            <a:tailEnd/>
          </a:ln>
        </p:spPr>
        <p:txBody>
          <a:bodyPr/>
          <a:lstStyle/>
          <a:p>
            <a:r>
              <a:rPr lang="en-AU" dirty="0" smtClean="0">
                <a:solidFill>
                  <a:srgbClr val="99CC00"/>
                </a:solidFill>
              </a:rPr>
              <a:t>Knowledge</a:t>
            </a:r>
            <a:endParaRPr lang="en-AU" sz="3200" dirty="0" smtClean="0">
              <a:solidFill>
                <a:srgbClr val="99CC00"/>
              </a:solidFill>
            </a:endParaRPr>
          </a:p>
        </p:txBody>
      </p:sp>
    </p:spTree>
    <p:extLst>
      <p:ext uri="{BB962C8B-B14F-4D97-AF65-F5344CB8AC3E}">
        <p14:creationId xmlns="" xmlns:p14="http://schemas.microsoft.com/office/powerpoint/2010/main" val="2906742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age 12"/>
          <p:cNvSpPr>
            <a:spLocks noGrp="1"/>
          </p:cNvSpPr>
          <p:nvPr>
            <p:ph type="sldNum" sz="quarter" idx="10"/>
          </p:nvPr>
        </p:nvSpPr>
        <p:spPr/>
        <p:txBody>
          <a:bodyPr/>
          <a:lstStyle/>
          <a:p>
            <a:fld id="{7115B9DF-309F-4F18-9514-E20C57A732C5}" type="slidenum">
              <a:rPr lang="en-AU" smtClean="0"/>
              <a:pPr/>
              <a:t>12</a:t>
            </a:fld>
            <a:endParaRPr lang="en-AU" dirty="0"/>
          </a:p>
        </p:txBody>
      </p:sp>
      <p:sp>
        <p:nvSpPr>
          <p:cNvPr id="10" name="source" descr="Source: B2. The Government is responsible for a number of key functions in regards to fisheries management. Please rank the following from most important (1) to least important (9)?&#10;B4. What do you believe are the key issues related to the fishing and seafood industries?&#10;Base: All Respondents n=1,722. Data weighted to ABS population statistics"/>
          <p:cNvSpPr/>
          <p:nvPr/>
        </p:nvSpPr>
        <p:spPr>
          <a:xfrm>
            <a:off x="189939" y="6116910"/>
            <a:ext cx="7567885" cy="552450"/>
          </a:xfrm>
          <a:prstGeom prst="rect">
            <a:avLst/>
          </a:prstGeom>
          <a:noFill/>
          <a:ln w="25400" cap="flat" cmpd="sng" algn="ctr">
            <a:noFill/>
            <a:prstDash val="solid"/>
          </a:ln>
          <a:effectLst/>
        </p:spPr>
        <p:txBody>
          <a:bodyPr rtlCol="0" anchor="t"/>
          <a:lstStyle/>
          <a:p>
            <a:pPr>
              <a:defRPr/>
            </a:pPr>
            <a:r>
              <a:rPr kumimoji="0" lang="en-AU" sz="900" b="0" i="0" u="none" strike="noStrike" kern="0" cap="none" spc="0" normalizeH="0" baseline="0" noProof="0" dirty="0" smtClean="0">
                <a:ln>
                  <a:noFill/>
                </a:ln>
                <a:solidFill>
                  <a:prstClr val="black"/>
                </a:solidFill>
                <a:effectLst/>
                <a:uLnTx/>
                <a:uFillTx/>
                <a:latin typeface="+mn-lt"/>
                <a:ea typeface="Verdana" panose="020B0604030504040204" pitchFamily="34" charset="0"/>
                <a:cs typeface="Verdana" panose="020B0604030504040204" pitchFamily="34" charset="0"/>
              </a:rPr>
              <a:t>Source: </a:t>
            </a:r>
            <a:r>
              <a:rPr lang="en-US" sz="900" dirty="0" smtClean="0">
                <a:latin typeface="+mn-lt"/>
              </a:rPr>
              <a:t>B2. The Government is responsible for a number of key functions in regards to fisheries management. Please rank the following from most important (1) to least important (9)?</a:t>
            </a:r>
          </a:p>
          <a:p>
            <a:pPr>
              <a:defRPr/>
            </a:pPr>
            <a:r>
              <a:rPr lang="en-AU" sz="900" dirty="0">
                <a:latin typeface="+mn-lt"/>
              </a:rPr>
              <a:t>B4. What do you believe are the key issues related to the fishing and seafood industries?</a:t>
            </a:r>
          </a:p>
          <a:p>
            <a:pPr>
              <a:defRPr/>
            </a:pPr>
            <a:r>
              <a:rPr lang="en-AU" sz="900" kern="0" dirty="0" smtClean="0">
                <a:solidFill>
                  <a:prstClr val="black"/>
                </a:solidFill>
                <a:latin typeface="+mn-lt"/>
                <a:ea typeface="Verdana" panose="020B0604030504040204" pitchFamily="34" charset="0"/>
                <a:cs typeface="Verdana" panose="020B0604030504040204" pitchFamily="34" charset="0"/>
              </a:rPr>
              <a:t>Base: All Respondents n=1,722. </a:t>
            </a:r>
            <a:r>
              <a:rPr lang="en-AU" sz="900" kern="0" dirty="0">
                <a:solidFill>
                  <a:prstClr val="black"/>
                </a:solidFill>
                <a:latin typeface="+mn-lt"/>
                <a:ea typeface="Verdana" panose="020B0604030504040204" pitchFamily="34" charset="0"/>
                <a:cs typeface="Verdana" panose="020B0604030504040204" pitchFamily="34" charset="0"/>
              </a:rPr>
              <a:t>Data weighted to ABS population statistics. </a:t>
            </a:r>
            <a:endParaRPr kumimoji="0" lang="en-AU" sz="900" b="0" i="0" u="none" strike="noStrike" kern="0" cap="none" spc="0" normalizeH="0" baseline="0" noProof="0" dirty="0" smtClean="0">
              <a:ln>
                <a:noFill/>
              </a:ln>
              <a:solidFill>
                <a:srgbClr val="00B0F0"/>
              </a:solidFill>
              <a:effectLst/>
              <a:uLnTx/>
              <a:uFillTx/>
              <a:latin typeface="+mn-lt"/>
              <a:ea typeface="Verdana" panose="020B0604030504040204" pitchFamily="34" charset="0"/>
              <a:cs typeface="Verdana" panose="020B0604030504040204" pitchFamily="34" charset="0"/>
            </a:endParaRPr>
          </a:p>
        </p:txBody>
      </p:sp>
      <p:sp>
        <p:nvSpPr>
          <p:cNvPr id="6" name="text" descr="&#10;"/>
          <p:cNvSpPr/>
          <p:nvPr/>
        </p:nvSpPr>
        <p:spPr>
          <a:xfrm>
            <a:off x="294788" y="4941168"/>
            <a:ext cx="8505242" cy="854891"/>
          </a:xfrm>
          <a:prstGeom prst="roundRect">
            <a:avLst>
              <a:gd name="adj" fmla="val 2941"/>
            </a:avLst>
          </a:prstGeom>
          <a:solidFill>
            <a:srgbClr val="9BBB59">
              <a:lumMod val="60000"/>
              <a:lumOff val="40000"/>
            </a:srgbClr>
          </a:solidFill>
          <a:ln w="9525" cap="flat" cmpd="sng" algn="ctr">
            <a:solidFill>
              <a:srgbClr val="9BBB59">
                <a:lumMod val="60000"/>
                <a:lumOff val="40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AU" sz="1200" kern="0" dirty="0" smtClean="0">
                <a:solidFill>
                  <a:prstClr val="black"/>
                </a:solidFill>
                <a:latin typeface="+mn-lt"/>
              </a:rPr>
              <a:t>The key functions of Government were seen as conservation (25% of respondents ranking it most important), policing of illegal/unregulated practices (16%) and ensuring the sustainable use of resources (13%). This is supported by the comments made by respondents regarding what they believed to be the key issues relating to the industry.</a:t>
            </a:r>
            <a:endParaRPr lang="en-AU" sz="1200" kern="0" dirty="0">
              <a:solidFill>
                <a:prstClr val="black"/>
              </a:solidFill>
              <a:latin typeface="+mn-lt"/>
            </a:endParaRPr>
          </a:p>
        </p:txBody>
      </p:sp>
      <p:graphicFrame>
        <p:nvGraphicFramePr>
          <p:cNvPr id="5" name="chart" descr="The key functions of Government were seen as conservation (25% of respondents ranking it most important), policing of illegal/unregulated practices (16%) and ensuring the sustainable use of resources (13%). This is supported by the comments made by respondents regarding what they believed to be the key issues relating to the industry."/>
          <p:cNvGraphicFramePr/>
          <p:nvPr>
            <p:extLst>
              <p:ext uri="{D42A27DB-BD31-4B8C-83A1-F6EECF244321}">
                <p14:modId xmlns="" xmlns:p14="http://schemas.microsoft.com/office/powerpoint/2010/main" val="1948802232"/>
              </p:ext>
            </p:extLst>
          </p:nvPr>
        </p:nvGraphicFramePr>
        <p:xfrm>
          <a:off x="294788" y="860325"/>
          <a:ext cx="5645364" cy="4008835"/>
        </p:xfrm>
        <a:graphic>
          <a:graphicData uri="http://schemas.openxmlformats.org/drawingml/2006/chart">
            <c:chart xmlns:c="http://schemas.openxmlformats.org/drawingml/2006/chart" xmlns:r="http://schemas.openxmlformats.org/officeDocument/2006/relationships" r:id="rId2"/>
          </a:graphicData>
        </a:graphic>
      </p:graphicFrame>
      <p:sp>
        <p:nvSpPr>
          <p:cNvPr id="13" name="Callout 3" descr="Quote: “Ensuring that the take is sustainable, so that there will be an industry in 50 or 100 years time.”&#10;&#10;“further research &amp; development of aquaculture/aquaponics systems to lessen the burden of fishing (commercial or otherwise) on natural fish populations whilst helping to meet the demand for seafood”&#10;"/>
          <p:cNvSpPr/>
          <p:nvPr/>
        </p:nvSpPr>
        <p:spPr>
          <a:xfrm>
            <a:off x="4547410" y="3501008"/>
            <a:ext cx="4129046" cy="1368152"/>
          </a:xfrm>
          <a:prstGeom prst="wedgeRoundRectCallout">
            <a:avLst>
              <a:gd name="adj1" fmla="val -49055"/>
              <a:gd name="adj2" fmla="val -159091"/>
              <a:gd name="adj3" fmla="val 16667"/>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i="1" dirty="0">
                <a:solidFill>
                  <a:schemeClr val="tx1"/>
                </a:solidFill>
              </a:rPr>
              <a:t>“Ensuring that the take is sustainable, so that there will be an industry in 50 or 100 years time</a:t>
            </a:r>
            <a:r>
              <a:rPr lang="en-AU" sz="1000" i="1" dirty="0" smtClean="0">
                <a:solidFill>
                  <a:schemeClr val="tx1"/>
                </a:solidFill>
              </a:rPr>
              <a:t>.”</a:t>
            </a:r>
          </a:p>
          <a:p>
            <a:pPr algn="ctr"/>
            <a:endParaRPr lang="en-AU" sz="1000" i="1" dirty="0">
              <a:solidFill>
                <a:schemeClr val="tx1"/>
              </a:solidFill>
            </a:endParaRPr>
          </a:p>
          <a:p>
            <a:pPr algn="ctr"/>
            <a:r>
              <a:rPr lang="en-AU" sz="1000" i="1" dirty="0">
                <a:solidFill>
                  <a:schemeClr val="tx1"/>
                </a:solidFill>
              </a:rPr>
              <a:t>“further research &amp; development of aquaculture/aquaponics systems to lessen the burden of fishing (commercial or otherwise) on natural fish populations whilst helping to meet the demand for </a:t>
            </a:r>
            <a:r>
              <a:rPr lang="en-AU" sz="1000" i="1" dirty="0" smtClean="0">
                <a:solidFill>
                  <a:schemeClr val="tx1"/>
                </a:solidFill>
              </a:rPr>
              <a:t>seafood”</a:t>
            </a:r>
            <a:endParaRPr lang="en-AU" sz="1000" i="1" dirty="0">
              <a:solidFill>
                <a:schemeClr val="tx1"/>
              </a:solidFill>
            </a:endParaRPr>
          </a:p>
        </p:txBody>
      </p:sp>
      <p:sp>
        <p:nvSpPr>
          <p:cNvPr id="12" name="Callout 2" descr="Quote: “Ensuring that overseas raiders are kept out of Australia's commercial fishing areas as most of them couldn't care less about our needs or sustainability, they just want to make money.”&#10;"/>
          <p:cNvSpPr/>
          <p:nvPr/>
        </p:nvSpPr>
        <p:spPr>
          <a:xfrm>
            <a:off x="6228184" y="2132856"/>
            <a:ext cx="2571846" cy="1224136"/>
          </a:xfrm>
          <a:prstGeom prst="wedgeRoundRectCallout">
            <a:avLst>
              <a:gd name="adj1" fmla="val -96220"/>
              <a:gd name="adj2" fmla="val -83826"/>
              <a:gd name="adj3" fmla="val 16667"/>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i="1" dirty="0">
                <a:solidFill>
                  <a:schemeClr val="tx1"/>
                </a:solidFill>
              </a:rPr>
              <a:t>“Ensuring that overseas raiders are kept out of Australia's commercial fishing areas as most of them couldn't care less about our needs or sustainability, they just want to make money.”</a:t>
            </a:r>
          </a:p>
        </p:txBody>
      </p:sp>
      <p:sp>
        <p:nvSpPr>
          <p:cNvPr id="11" name="Callout 1" descr="Quote: “How to keep the ocean as healthy and as sustainable as possible. We are now currently depleting the ocean of all its natural life and making so many species of aquatic life extinct. Preservation should be the main focus of the fishing/seafood industries.”&#10;"/>
          <p:cNvSpPr/>
          <p:nvPr/>
        </p:nvSpPr>
        <p:spPr>
          <a:xfrm>
            <a:off x="6300192" y="764704"/>
            <a:ext cx="2571846" cy="1224136"/>
          </a:xfrm>
          <a:prstGeom prst="wedgeRoundRectCallout">
            <a:avLst>
              <a:gd name="adj1" fmla="val -65536"/>
              <a:gd name="adj2" fmla="val -14245"/>
              <a:gd name="adj3" fmla="val 16667"/>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i="1" dirty="0" smtClean="0">
                <a:solidFill>
                  <a:schemeClr val="tx1"/>
                </a:solidFill>
              </a:rPr>
              <a:t>“How </a:t>
            </a:r>
            <a:r>
              <a:rPr lang="en-AU" sz="1000" i="1" dirty="0">
                <a:solidFill>
                  <a:schemeClr val="tx1"/>
                </a:solidFill>
              </a:rPr>
              <a:t>to keep the ocean as healthy and as sustainable as possible. We are now currently depleting the ocean of all its natural life and making so many species of aquatic life extinct. Preservation should be the main focus of the fishing/seafood industries</a:t>
            </a:r>
            <a:r>
              <a:rPr lang="en-AU" sz="1000" i="1" dirty="0" smtClean="0">
                <a:solidFill>
                  <a:schemeClr val="tx1"/>
                </a:solidFill>
              </a:rPr>
              <a:t>.”</a:t>
            </a:r>
            <a:endParaRPr lang="en-AU" sz="1000" i="1" dirty="0">
              <a:solidFill>
                <a:schemeClr val="tx1"/>
              </a:solidFill>
            </a:endParaRPr>
          </a:p>
        </p:txBody>
      </p:sp>
      <p:sp>
        <p:nvSpPr>
          <p:cNvPr id="4" name="Key functions of Government heading"/>
          <p:cNvSpPr>
            <a:spLocks noGrp="1" noChangeArrowheads="1"/>
          </p:cNvSpPr>
          <p:nvPr>
            <p:ph type="title" idx="4294967295"/>
          </p:nvPr>
        </p:nvSpPr>
        <p:spPr bwMode="auto">
          <a:xfrm>
            <a:off x="292100" y="84807"/>
            <a:ext cx="6707188" cy="823913"/>
          </a:xfrm>
          <a:prstGeom prst="rect">
            <a:avLst/>
          </a:prstGeom>
          <a:noFill/>
          <a:ln>
            <a:miter lim="800000"/>
            <a:headEnd/>
            <a:tailEnd/>
          </a:ln>
        </p:spPr>
        <p:txBody>
          <a:bodyPr/>
          <a:lstStyle/>
          <a:p>
            <a:r>
              <a:rPr lang="en-AU" dirty="0">
                <a:solidFill>
                  <a:srgbClr val="99CC00"/>
                </a:solidFill>
              </a:rPr>
              <a:t>Key functions of Government</a:t>
            </a:r>
            <a:endParaRPr lang="en-AU" sz="3200" dirty="0" smtClean="0">
              <a:solidFill>
                <a:srgbClr val="99CC00"/>
              </a:solidFill>
            </a:endParaRPr>
          </a:p>
        </p:txBody>
      </p:sp>
    </p:spTree>
    <p:extLst>
      <p:ext uri="{BB962C8B-B14F-4D97-AF65-F5344CB8AC3E}">
        <p14:creationId xmlns="" xmlns:p14="http://schemas.microsoft.com/office/powerpoint/2010/main" val="3598975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ge 13"/>
          <p:cNvSpPr>
            <a:spLocks noGrp="1"/>
          </p:cNvSpPr>
          <p:nvPr>
            <p:ph type="sldNum" sz="quarter" idx="10"/>
          </p:nvPr>
        </p:nvSpPr>
        <p:spPr/>
        <p:txBody>
          <a:bodyPr/>
          <a:lstStyle/>
          <a:p>
            <a:fld id="{7115B9DF-309F-4F18-9514-E20C57A732C5}" type="slidenum">
              <a:rPr lang="en-AU" smtClean="0"/>
              <a:pPr/>
              <a:t>13</a:t>
            </a:fld>
            <a:endParaRPr lang="en-AU" dirty="0"/>
          </a:p>
        </p:txBody>
      </p:sp>
      <p:sp>
        <p:nvSpPr>
          <p:cNvPr id="9" name="source" descr="Source: B3. There are a range of different people who might talk about or present information about fish and/or fisheries. Using a 0 to 10 scale, where 0 means Not Credible and 10 means Extremely Credible, please rate the credibility of each of the following groups.&#10;Base: All Respondents n=1,722. Data weighted to ABS population statistics. Don’t know/ NA removed from analysis.  &#10;&#10;"/>
          <p:cNvSpPr/>
          <p:nvPr/>
        </p:nvSpPr>
        <p:spPr>
          <a:xfrm>
            <a:off x="189939" y="6093296"/>
            <a:ext cx="7567885" cy="552450"/>
          </a:xfrm>
          <a:prstGeom prst="rect">
            <a:avLst/>
          </a:prstGeom>
          <a:noFill/>
          <a:ln w="25400" cap="flat" cmpd="sng" algn="ctr">
            <a:noFill/>
            <a:prstDash val="solid"/>
          </a:ln>
          <a:effectLst/>
        </p:spPr>
        <p:txBody>
          <a:bodyPr rtlCol="0" anchor="t"/>
          <a:lstStyle/>
          <a:p>
            <a:pPr>
              <a:defRPr/>
            </a:pPr>
            <a:r>
              <a:rPr kumimoji="0" lang="en-AU" sz="900" b="0" i="0" u="none" strike="noStrike" kern="0" cap="none" spc="0" normalizeH="0" baseline="0" noProof="0" dirty="0" smtClean="0">
                <a:ln>
                  <a:noFill/>
                </a:ln>
                <a:solidFill>
                  <a:prstClr val="black"/>
                </a:solidFill>
                <a:effectLst/>
                <a:uLnTx/>
                <a:uFillTx/>
                <a:latin typeface="+mn-lt"/>
                <a:ea typeface="Verdana" panose="020B0604030504040204" pitchFamily="34" charset="0"/>
                <a:cs typeface="Verdana" panose="020B0604030504040204" pitchFamily="34" charset="0"/>
              </a:rPr>
              <a:t>Source: B3. </a:t>
            </a:r>
            <a:r>
              <a:rPr lang="en-AU" sz="900" dirty="0" smtClean="0">
                <a:latin typeface="+mn-lt"/>
              </a:rPr>
              <a:t>There </a:t>
            </a:r>
            <a:r>
              <a:rPr lang="en-AU" sz="900" dirty="0">
                <a:latin typeface="+mn-lt"/>
              </a:rPr>
              <a:t>are a range of different people who might talk about or present information about fish and/or fisheries. Using a 0 to 10 scale, where 0 means Not Credible and 10 means Extremely Credible, please rate the </a:t>
            </a:r>
            <a:r>
              <a:rPr lang="en-AU" sz="900" b="1" dirty="0">
                <a:latin typeface="+mn-lt"/>
              </a:rPr>
              <a:t>credibility</a:t>
            </a:r>
            <a:r>
              <a:rPr lang="en-AU" sz="900" dirty="0">
                <a:latin typeface="+mn-lt"/>
              </a:rPr>
              <a:t> of each of the following groups.</a:t>
            </a:r>
          </a:p>
          <a:p>
            <a:pPr fontAlgn="auto">
              <a:spcBef>
                <a:spcPts val="0"/>
              </a:spcBef>
              <a:spcAft>
                <a:spcPts val="0"/>
              </a:spcAft>
              <a:defRPr/>
            </a:pPr>
            <a:r>
              <a:rPr lang="en-AU" sz="900" kern="0" dirty="0" smtClean="0">
                <a:solidFill>
                  <a:prstClr val="black"/>
                </a:solidFill>
                <a:latin typeface="+mn-lt"/>
                <a:ea typeface="Verdana" panose="020B0604030504040204" pitchFamily="34" charset="0"/>
                <a:cs typeface="Verdana" panose="020B0604030504040204" pitchFamily="34" charset="0"/>
              </a:rPr>
              <a:t>Base: All Respondents n=1,722. </a:t>
            </a:r>
            <a:r>
              <a:rPr lang="en-AU" sz="900" kern="0" dirty="0">
                <a:solidFill>
                  <a:prstClr val="black"/>
                </a:solidFill>
                <a:latin typeface="+mn-lt"/>
                <a:ea typeface="Verdana" panose="020B0604030504040204" pitchFamily="34" charset="0"/>
                <a:cs typeface="Verdana" panose="020B0604030504040204" pitchFamily="34" charset="0"/>
              </a:rPr>
              <a:t>Data weighted to ABS population statistics. </a:t>
            </a:r>
            <a:r>
              <a:rPr lang="en-AU" sz="900" kern="0" dirty="0">
                <a:solidFill>
                  <a:prstClr val="black"/>
                </a:solidFill>
                <a:latin typeface="+mn-lt"/>
              </a:rPr>
              <a:t>Don’t know/ NA removed from analysis.</a:t>
            </a:r>
            <a:r>
              <a:rPr lang="en-AU" sz="900" kern="0" dirty="0">
                <a:solidFill>
                  <a:prstClr val="black"/>
                </a:solidFill>
                <a:latin typeface="+mn-lt"/>
                <a:ea typeface="Verdana" panose="020B0604030504040204" pitchFamily="34" charset="0"/>
                <a:cs typeface="Verdana" panose="020B0604030504040204" pitchFamily="34" charset="0"/>
              </a:rPr>
              <a:t>  </a:t>
            </a:r>
            <a:endParaRPr lang="en-AU" sz="900" kern="0" dirty="0" smtClean="0">
              <a:solidFill>
                <a:prstClr val="black"/>
              </a:solidFill>
              <a:latin typeface="+mn-lt"/>
              <a:ea typeface="Verdana" panose="020B0604030504040204" pitchFamily="34" charset="0"/>
              <a:cs typeface="Verdan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AU" sz="900" b="0" i="0" u="none" strike="noStrike" kern="0" cap="none" spc="0" normalizeH="0" baseline="0" noProof="0" dirty="0" smtClean="0">
              <a:ln>
                <a:noFill/>
              </a:ln>
              <a:solidFill>
                <a:srgbClr val="00B0F0"/>
              </a:solidFill>
              <a:effectLst/>
              <a:uLnTx/>
              <a:uFillTx/>
              <a:latin typeface="+mn-lt"/>
              <a:ea typeface="Verdana" panose="020B0604030504040204" pitchFamily="34" charset="0"/>
              <a:cs typeface="Verdana" panose="020B0604030504040204" pitchFamily="34" charset="0"/>
            </a:endParaRPr>
          </a:p>
        </p:txBody>
      </p:sp>
      <p:sp>
        <p:nvSpPr>
          <p:cNvPr id="5" name="text"/>
          <p:cNvSpPr/>
          <p:nvPr/>
        </p:nvSpPr>
        <p:spPr>
          <a:xfrm>
            <a:off x="294788" y="5022381"/>
            <a:ext cx="8505242" cy="710875"/>
          </a:xfrm>
          <a:prstGeom prst="roundRect">
            <a:avLst>
              <a:gd name="adj" fmla="val 2941"/>
            </a:avLst>
          </a:prstGeom>
          <a:solidFill>
            <a:srgbClr val="9BBB59">
              <a:lumMod val="60000"/>
              <a:lumOff val="40000"/>
            </a:srgbClr>
          </a:solidFill>
          <a:ln w="9525" cap="flat" cmpd="sng" algn="ctr">
            <a:solidFill>
              <a:srgbClr val="9BBB59">
                <a:lumMod val="60000"/>
                <a:lumOff val="40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AU" sz="1200" kern="0" dirty="0" smtClean="0">
                <a:solidFill>
                  <a:prstClr val="black"/>
                </a:solidFill>
                <a:latin typeface="+mn-lt"/>
              </a:rPr>
              <a:t>The general population view scientists as the most credible when information regarding fisheries is presented. The remaining groups were seen as only moderately credible with credibility scores around 6.</a:t>
            </a:r>
            <a:endParaRPr lang="en-AU" sz="1200" kern="0" dirty="0">
              <a:solidFill>
                <a:prstClr val="black"/>
              </a:solidFill>
              <a:latin typeface="+mn-lt"/>
            </a:endParaRPr>
          </a:p>
        </p:txBody>
      </p:sp>
      <p:graphicFrame>
        <p:nvGraphicFramePr>
          <p:cNvPr id="3" name="chart" descr="The general population view scientists as the most credible when information regarding fisheries is presented. The remaining groups were seen as only moderately credible with credibility scores around 6.&#10;"/>
          <p:cNvGraphicFramePr/>
          <p:nvPr>
            <p:extLst>
              <p:ext uri="{D42A27DB-BD31-4B8C-83A1-F6EECF244321}">
                <p14:modId xmlns="" xmlns:p14="http://schemas.microsoft.com/office/powerpoint/2010/main" val="3292803752"/>
              </p:ext>
            </p:extLst>
          </p:nvPr>
        </p:nvGraphicFramePr>
        <p:xfrm>
          <a:off x="294788" y="836711"/>
          <a:ext cx="8505242" cy="4185669"/>
        </p:xfrm>
        <a:graphic>
          <a:graphicData uri="http://schemas.openxmlformats.org/drawingml/2006/chart">
            <c:chart xmlns:c="http://schemas.openxmlformats.org/drawingml/2006/chart" xmlns:r="http://schemas.openxmlformats.org/officeDocument/2006/relationships" r:id="rId2"/>
          </a:graphicData>
        </a:graphic>
      </p:graphicFrame>
      <p:sp>
        <p:nvSpPr>
          <p:cNvPr id="4" name="Credibility"/>
          <p:cNvSpPr>
            <a:spLocks noGrp="1" noChangeArrowheads="1"/>
          </p:cNvSpPr>
          <p:nvPr>
            <p:ph type="title" idx="4294967295"/>
          </p:nvPr>
        </p:nvSpPr>
        <p:spPr bwMode="auto">
          <a:xfrm>
            <a:off x="292100" y="84807"/>
            <a:ext cx="6707188" cy="823913"/>
          </a:xfrm>
          <a:prstGeom prst="rect">
            <a:avLst/>
          </a:prstGeom>
          <a:noFill/>
          <a:ln>
            <a:miter lim="800000"/>
            <a:headEnd/>
            <a:tailEnd/>
          </a:ln>
        </p:spPr>
        <p:txBody>
          <a:bodyPr/>
          <a:lstStyle/>
          <a:p>
            <a:r>
              <a:rPr lang="en-AU" dirty="0">
                <a:solidFill>
                  <a:srgbClr val="99CC00"/>
                </a:solidFill>
              </a:rPr>
              <a:t>Credibility</a:t>
            </a:r>
            <a:endParaRPr lang="en-AU" sz="3200" dirty="0" smtClean="0">
              <a:solidFill>
                <a:srgbClr val="99CC00"/>
              </a:solidFill>
            </a:endParaRPr>
          </a:p>
        </p:txBody>
      </p:sp>
    </p:spTree>
    <p:extLst>
      <p:ext uri="{BB962C8B-B14F-4D97-AF65-F5344CB8AC3E}">
        <p14:creationId xmlns="" xmlns:p14="http://schemas.microsoft.com/office/powerpoint/2010/main" val="3814991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ge 14"/>
          <p:cNvSpPr>
            <a:spLocks noGrp="1"/>
          </p:cNvSpPr>
          <p:nvPr>
            <p:ph type="sldNum" sz="quarter" idx="10"/>
          </p:nvPr>
        </p:nvSpPr>
        <p:spPr/>
        <p:txBody>
          <a:bodyPr/>
          <a:lstStyle/>
          <a:p>
            <a:fld id="{7115B9DF-309F-4F18-9514-E20C57A732C5}" type="slidenum">
              <a:rPr lang="en-AU" smtClean="0"/>
              <a:pPr/>
              <a:t>14</a:t>
            </a:fld>
            <a:endParaRPr lang="en-AU" dirty="0"/>
          </a:p>
        </p:txBody>
      </p:sp>
      <p:sp>
        <p:nvSpPr>
          <p:cNvPr id="10" name="source" descr="Source: B4. What do you believe are the key issues related to the fishing and seafood industries?&#10;Base: All Respondents n=1,722. Data weighted to ABS population statistics. &#10;"/>
          <p:cNvSpPr/>
          <p:nvPr/>
        </p:nvSpPr>
        <p:spPr>
          <a:xfrm>
            <a:off x="189939" y="6116910"/>
            <a:ext cx="7567885" cy="552450"/>
          </a:xfrm>
          <a:prstGeom prst="rect">
            <a:avLst/>
          </a:prstGeom>
          <a:noFill/>
          <a:ln w="25400" cap="flat" cmpd="sng" algn="ctr">
            <a:noFill/>
            <a:prstDash val="solid"/>
          </a:ln>
          <a:effectLst/>
        </p:spPr>
        <p:txBody>
          <a:bodyPr rtlCol="0" anchor="t"/>
          <a:lstStyle/>
          <a:p>
            <a:pPr>
              <a:defRPr/>
            </a:pPr>
            <a:r>
              <a:rPr kumimoji="0" lang="en-AU" sz="900" b="0" i="0" u="none" strike="noStrike" kern="0" cap="none" spc="0" normalizeH="0" baseline="0" noProof="0" dirty="0" smtClean="0">
                <a:ln>
                  <a:noFill/>
                </a:ln>
                <a:solidFill>
                  <a:prstClr val="black"/>
                </a:solidFill>
                <a:effectLst/>
                <a:uLnTx/>
                <a:uFillTx/>
                <a:latin typeface="+mn-lt"/>
                <a:ea typeface="Verdana" panose="020B0604030504040204" pitchFamily="34" charset="0"/>
                <a:cs typeface="Verdana" panose="020B0604030504040204" pitchFamily="34" charset="0"/>
              </a:rPr>
              <a:t>Source: </a:t>
            </a:r>
            <a:r>
              <a:rPr lang="en-AU" sz="900" dirty="0" smtClean="0">
                <a:latin typeface="+mn-lt"/>
              </a:rPr>
              <a:t>B4</a:t>
            </a:r>
            <a:r>
              <a:rPr lang="en-AU" sz="900" dirty="0">
                <a:latin typeface="+mn-lt"/>
              </a:rPr>
              <a:t>. What do you believe are the key issues related to the fishing and seafood industries?</a:t>
            </a:r>
          </a:p>
          <a:p>
            <a:pPr>
              <a:defRPr/>
            </a:pPr>
            <a:r>
              <a:rPr lang="en-AU" sz="900" kern="0" dirty="0" smtClean="0">
                <a:solidFill>
                  <a:prstClr val="black"/>
                </a:solidFill>
                <a:latin typeface="+mn-lt"/>
                <a:ea typeface="Verdana" panose="020B0604030504040204" pitchFamily="34" charset="0"/>
                <a:cs typeface="Verdana" panose="020B0604030504040204" pitchFamily="34" charset="0"/>
              </a:rPr>
              <a:t>Base: All Respondents n=1,722. </a:t>
            </a:r>
            <a:r>
              <a:rPr lang="en-AU" sz="900" kern="0" dirty="0">
                <a:solidFill>
                  <a:prstClr val="black"/>
                </a:solidFill>
                <a:latin typeface="+mn-lt"/>
                <a:ea typeface="Verdana" panose="020B0604030504040204" pitchFamily="34" charset="0"/>
                <a:cs typeface="Verdana" panose="020B0604030504040204" pitchFamily="34" charset="0"/>
              </a:rPr>
              <a:t>Data weighted to ABS population statistics. </a:t>
            </a:r>
            <a:endParaRPr kumimoji="0" lang="en-AU" sz="900" b="0" i="0" u="none" strike="noStrike" kern="0" cap="none" spc="0" normalizeH="0" baseline="0" noProof="0" dirty="0" smtClean="0">
              <a:ln>
                <a:noFill/>
              </a:ln>
              <a:solidFill>
                <a:srgbClr val="00B0F0"/>
              </a:solidFill>
              <a:effectLst/>
              <a:uLnTx/>
              <a:uFillTx/>
              <a:latin typeface="+mn-lt"/>
              <a:ea typeface="Verdana" panose="020B0604030504040204" pitchFamily="34" charset="0"/>
              <a:cs typeface="Verdana" panose="020B0604030504040204" pitchFamily="34" charset="0"/>
            </a:endParaRPr>
          </a:p>
        </p:txBody>
      </p:sp>
      <p:sp>
        <p:nvSpPr>
          <p:cNvPr id="6" name="text" descr="&#10;"/>
          <p:cNvSpPr/>
          <p:nvPr/>
        </p:nvSpPr>
        <p:spPr>
          <a:xfrm>
            <a:off x="294788" y="4941168"/>
            <a:ext cx="8505242" cy="854891"/>
          </a:xfrm>
          <a:prstGeom prst="roundRect">
            <a:avLst>
              <a:gd name="adj" fmla="val 2941"/>
            </a:avLst>
          </a:prstGeom>
          <a:solidFill>
            <a:srgbClr val="9BBB59">
              <a:lumMod val="60000"/>
              <a:lumOff val="40000"/>
            </a:srgbClr>
          </a:solidFill>
          <a:ln w="9525" cap="flat" cmpd="sng" algn="ctr">
            <a:solidFill>
              <a:srgbClr val="9BBB59">
                <a:lumMod val="60000"/>
                <a:lumOff val="40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AU" sz="1200" kern="0" dirty="0" smtClean="0">
                <a:solidFill>
                  <a:prstClr val="black"/>
                </a:solidFill>
                <a:latin typeface="+mn-lt"/>
              </a:rPr>
              <a:t>Nearly a third of respondents believed that sustainability/maintaining fish stocks (either through a quota system, minimising undersized catch or through developing aquaculture) was a key issue facing the industry. Respondents were also passionate in voicing their disapproval of overfishing at the hands of commercial operators, including the invasion by foreign vessels.</a:t>
            </a:r>
            <a:endParaRPr lang="en-AU" sz="1200" kern="0" dirty="0">
              <a:solidFill>
                <a:prstClr val="black"/>
              </a:solidFill>
              <a:latin typeface="+mn-lt"/>
            </a:endParaRPr>
          </a:p>
        </p:txBody>
      </p:sp>
      <p:graphicFrame>
        <p:nvGraphicFramePr>
          <p:cNvPr id="5" name="chart" descr="Nearly a third of respondents believed that sustainability/maintaining fish stocks (either through a quota system, minimising undersized catch or through developing aquaculture) was a key issue facing the industry. Respondents were also passionate in voicing their disapproval of overfishing at the hands of commercial operators, including the invasion by foreign vessels."/>
          <p:cNvGraphicFramePr/>
          <p:nvPr>
            <p:extLst>
              <p:ext uri="{D42A27DB-BD31-4B8C-83A1-F6EECF244321}">
                <p14:modId xmlns="" xmlns:p14="http://schemas.microsoft.com/office/powerpoint/2010/main" val="3381905692"/>
              </p:ext>
            </p:extLst>
          </p:nvPr>
        </p:nvGraphicFramePr>
        <p:xfrm>
          <a:off x="294788" y="860325"/>
          <a:ext cx="8505242" cy="4008835"/>
        </p:xfrm>
        <a:graphic>
          <a:graphicData uri="http://schemas.openxmlformats.org/drawingml/2006/chart">
            <c:chart xmlns:c="http://schemas.openxmlformats.org/drawingml/2006/chart" xmlns:r="http://schemas.openxmlformats.org/officeDocument/2006/relationships" r:id="rId2"/>
          </a:graphicData>
        </a:graphic>
      </p:graphicFrame>
      <p:sp>
        <p:nvSpPr>
          <p:cNvPr id="4" name="Key issues related to the industry"/>
          <p:cNvSpPr>
            <a:spLocks noGrp="1" noChangeArrowheads="1"/>
          </p:cNvSpPr>
          <p:nvPr>
            <p:ph type="title" idx="4294967295"/>
          </p:nvPr>
        </p:nvSpPr>
        <p:spPr bwMode="auto">
          <a:xfrm>
            <a:off x="292100" y="84807"/>
            <a:ext cx="6707188" cy="823913"/>
          </a:xfrm>
          <a:prstGeom prst="rect">
            <a:avLst/>
          </a:prstGeom>
          <a:noFill/>
          <a:ln>
            <a:miter lim="800000"/>
            <a:headEnd/>
            <a:tailEnd/>
          </a:ln>
        </p:spPr>
        <p:txBody>
          <a:bodyPr/>
          <a:lstStyle/>
          <a:p>
            <a:r>
              <a:rPr lang="en-AU" dirty="0">
                <a:solidFill>
                  <a:srgbClr val="99CC00"/>
                </a:solidFill>
              </a:rPr>
              <a:t>Key </a:t>
            </a:r>
            <a:r>
              <a:rPr lang="en-AU" dirty="0" smtClean="0">
                <a:solidFill>
                  <a:srgbClr val="99CC00"/>
                </a:solidFill>
              </a:rPr>
              <a:t>issues related to the industry</a:t>
            </a:r>
            <a:endParaRPr lang="en-AU" sz="3200" dirty="0" smtClean="0">
              <a:solidFill>
                <a:srgbClr val="99CC00"/>
              </a:solidFill>
            </a:endParaRPr>
          </a:p>
        </p:txBody>
      </p:sp>
    </p:spTree>
    <p:extLst>
      <p:ext uri="{BB962C8B-B14F-4D97-AF65-F5344CB8AC3E}">
        <p14:creationId xmlns="" xmlns:p14="http://schemas.microsoft.com/office/powerpoint/2010/main" val="3939426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ge 15"/>
          <p:cNvSpPr>
            <a:spLocks noGrp="1"/>
          </p:cNvSpPr>
          <p:nvPr>
            <p:ph type="sldNum" sz="quarter" idx="10"/>
          </p:nvPr>
        </p:nvSpPr>
        <p:spPr/>
        <p:txBody>
          <a:bodyPr/>
          <a:lstStyle/>
          <a:p>
            <a:fld id="{7115B9DF-309F-4F18-9514-E20C57A732C5}" type="slidenum">
              <a:rPr lang="en-AU" smtClean="0"/>
              <a:pPr/>
              <a:t>15</a:t>
            </a:fld>
            <a:endParaRPr lang="en-AU" dirty="0"/>
          </a:p>
        </p:txBody>
      </p:sp>
      <p:sp>
        <p:nvSpPr>
          <p:cNvPr id="9" name="source" descr="Source: C1. Australia’s fisheries are currently being managed well by the government?&#10;Base: All Respondents n=1,722. Data weighted to ABS population statistics. Don’t know/ NA removed from analysis.  &#10;"/>
          <p:cNvSpPr/>
          <p:nvPr/>
        </p:nvSpPr>
        <p:spPr>
          <a:xfrm>
            <a:off x="189939" y="6093296"/>
            <a:ext cx="7567885" cy="552450"/>
          </a:xfrm>
          <a:prstGeom prst="rect">
            <a:avLst/>
          </a:prstGeom>
          <a:noFill/>
          <a:ln w="25400" cap="flat" cmpd="sng" algn="ctr">
            <a:noFill/>
            <a:prstDash val="solid"/>
          </a:ln>
          <a:effectLst/>
        </p:spPr>
        <p:txBody>
          <a:bodyPr rtlCol="0" anchor="t"/>
          <a:lstStyle/>
          <a:p>
            <a:pPr fontAlgn="auto">
              <a:spcBef>
                <a:spcPts val="0"/>
              </a:spcBef>
              <a:spcAft>
                <a:spcPts val="0"/>
              </a:spcAft>
              <a:defRPr/>
            </a:pPr>
            <a:r>
              <a:rPr kumimoji="0" lang="en-AU" sz="900" b="0" i="0" u="none" strike="noStrike" kern="0" cap="none" spc="0" normalizeH="0" baseline="0" noProof="0" dirty="0" smtClean="0">
                <a:ln>
                  <a:noFill/>
                </a:ln>
                <a:solidFill>
                  <a:prstClr val="black"/>
                </a:solidFill>
                <a:effectLst/>
                <a:uLnTx/>
                <a:uFillTx/>
                <a:latin typeface="+mn-lt"/>
                <a:ea typeface="Verdana" panose="020B0604030504040204" pitchFamily="34" charset="0"/>
                <a:cs typeface="Verdana" panose="020B0604030504040204" pitchFamily="34" charset="0"/>
              </a:rPr>
              <a:t>Source: </a:t>
            </a:r>
            <a:r>
              <a:rPr lang="en-AU" sz="900" kern="0" dirty="0">
                <a:solidFill>
                  <a:prstClr val="black"/>
                </a:solidFill>
                <a:latin typeface="+mn-lt"/>
                <a:ea typeface="Verdana" panose="020B0604030504040204" pitchFamily="34" charset="0"/>
                <a:cs typeface="Verdana" panose="020B0604030504040204" pitchFamily="34" charset="0"/>
              </a:rPr>
              <a:t>C1. Australia’s fisheries are currently being managed well by the government?</a:t>
            </a:r>
            <a:endParaRPr lang="en-AU" sz="900" kern="0" dirty="0" smtClean="0">
              <a:solidFill>
                <a:prstClr val="black"/>
              </a:solidFill>
              <a:latin typeface="+mn-lt"/>
              <a:ea typeface="Verdana" panose="020B0604030504040204" pitchFamily="34" charset="0"/>
              <a:cs typeface="Verdana" panose="020B0604030504040204" pitchFamily="34" charset="0"/>
            </a:endParaRPr>
          </a:p>
          <a:p>
            <a:pPr fontAlgn="auto">
              <a:spcBef>
                <a:spcPts val="0"/>
              </a:spcBef>
              <a:spcAft>
                <a:spcPts val="0"/>
              </a:spcAft>
              <a:defRPr/>
            </a:pPr>
            <a:r>
              <a:rPr lang="en-AU" sz="900" kern="0" dirty="0" smtClean="0">
                <a:solidFill>
                  <a:prstClr val="black"/>
                </a:solidFill>
                <a:latin typeface="+mn-lt"/>
                <a:ea typeface="Verdana" panose="020B0604030504040204" pitchFamily="34" charset="0"/>
                <a:cs typeface="Verdana" panose="020B0604030504040204" pitchFamily="34" charset="0"/>
              </a:rPr>
              <a:t>Base: All Respondents n=1,722. </a:t>
            </a:r>
            <a:r>
              <a:rPr lang="en-AU" sz="900" kern="0" dirty="0">
                <a:solidFill>
                  <a:prstClr val="black"/>
                </a:solidFill>
                <a:latin typeface="+mn-lt"/>
                <a:ea typeface="Verdana" panose="020B0604030504040204" pitchFamily="34" charset="0"/>
                <a:cs typeface="Verdana" panose="020B0604030504040204" pitchFamily="34" charset="0"/>
              </a:rPr>
              <a:t>Data weighted to ABS population statistics. </a:t>
            </a:r>
            <a:r>
              <a:rPr lang="en-AU" sz="900" kern="0" dirty="0">
                <a:solidFill>
                  <a:prstClr val="black"/>
                </a:solidFill>
                <a:latin typeface="+mn-lt"/>
              </a:rPr>
              <a:t>Don’t know/ NA removed from analysis.</a:t>
            </a:r>
            <a:r>
              <a:rPr lang="en-AU" sz="900" kern="0" dirty="0">
                <a:solidFill>
                  <a:prstClr val="black"/>
                </a:solidFill>
                <a:latin typeface="+mn-lt"/>
                <a:ea typeface="Verdana" panose="020B0604030504040204" pitchFamily="34" charset="0"/>
                <a:cs typeface="Verdana" panose="020B0604030504040204" pitchFamily="34" charset="0"/>
              </a:rPr>
              <a:t>  </a:t>
            </a:r>
            <a:endParaRPr lang="en-AU" sz="900" kern="0" dirty="0" smtClean="0">
              <a:solidFill>
                <a:prstClr val="black"/>
              </a:solidFill>
              <a:latin typeface="+mn-lt"/>
              <a:ea typeface="Verdana" panose="020B0604030504040204" pitchFamily="34" charset="0"/>
              <a:cs typeface="Verdan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AU" sz="900" b="0" i="0" u="none" strike="noStrike" kern="0" cap="none" spc="0" normalizeH="0" baseline="0" noProof="0" dirty="0" smtClean="0">
              <a:ln>
                <a:noFill/>
              </a:ln>
              <a:solidFill>
                <a:srgbClr val="00B0F0"/>
              </a:solidFill>
              <a:effectLst/>
              <a:uLnTx/>
              <a:uFillTx/>
              <a:latin typeface="+mn-lt"/>
              <a:ea typeface="Verdana" panose="020B0604030504040204" pitchFamily="34" charset="0"/>
              <a:cs typeface="Verdana" panose="020B0604030504040204" pitchFamily="34" charset="0"/>
            </a:endParaRPr>
          </a:p>
        </p:txBody>
      </p:sp>
      <p:graphicFrame>
        <p:nvGraphicFramePr>
          <p:cNvPr id="3" name="chart" descr="There is moderate agreement that the Government is currently managing fisheries well. Those who participate in fishing, along with seafood consumers, generally view the Government’s management more favourably."/>
          <p:cNvGraphicFramePr/>
          <p:nvPr>
            <p:extLst>
              <p:ext uri="{D42A27DB-BD31-4B8C-83A1-F6EECF244321}">
                <p14:modId xmlns="" xmlns:p14="http://schemas.microsoft.com/office/powerpoint/2010/main" val="3844812806"/>
              </p:ext>
            </p:extLst>
          </p:nvPr>
        </p:nvGraphicFramePr>
        <p:xfrm>
          <a:off x="294788" y="1052736"/>
          <a:ext cx="8505242" cy="352151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descr="There is moderate agreement that the Government is currently managing fisheries well. Those who participate in fishing, along with seafood consumers, generally view the Government’s management more favourably.&#10;"/>
          <p:cNvSpPr/>
          <p:nvPr/>
        </p:nvSpPr>
        <p:spPr>
          <a:xfrm>
            <a:off x="294788" y="5022381"/>
            <a:ext cx="8505242" cy="710875"/>
          </a:xfrm>
          <a:prstGeom prst="roundRect">
            <a:avLst>
              <a:gd name="adj" fmla="val 2941"/>
            </a:avLst>
          </a:prstGeom>
          <a:solidFill>
            <a:srgbClr val="9BBB59">
              <a:lumMod val="60000"/>
              <a:lumOff val="40000"/>
            </a:srgbClr>
          </a:solidFill>
          <a:ln w="9525" cap="flat" cmpd="sng" algn="ctr">
            <a:solidFill>
              <a:srgbClr val="9BBB59">
                <a:lumMod val="60000"/>
                <a:lumOff val="40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AU" sz="1200" kern="0" dirty="0" smtClean="0">
                <a:solidFill>
                  <a:prstClr val="black"/>
                </a:solidFill>
                <a:latin typeface="+mn-lt"/>
              </a:rPr>
              <a:t>There is moderate agreement that the Government is currently managing fisheries well. Those who participate in fishing, along with seafood consumers, generally view the Government’s management more favourably.</a:t>
            </a:r>
            <a:endParaRPr lang="en-AU" sz="1200" kern="0" dirty="0">
              <a:solidFill>
                <a:prstClr val="black"/>
              </a:solidFill>
              <a:latin typeface="+mn-lt"/>
            </a:endParaRPr>
          </a:p>
        </p:txBody>
      </p:sp>
      <p:sp>
        <p:nvSpPr>
          <p:cNvPr id="4" name="Current management of fishiers"/>
          <p:cNvSpPr>
            <a:spLocks noGrp="1" noChangeArrowheads="1"/>
          </p:cNvSpPr>
          <p:nvPr>
            <p:ph type="title" idx="4294967295"/>
          </p:nvPr>
        </p:nvSpPr>
        <p:spPr bwMode="auto">
          <a:xfrm>
            <a:off x="292100" y="84807"/>
            <a:ext cx="6707188" cy="823913"/>
          </a:xfrm>
          <a:prstGeom prst="rect">
            <a:avLst/>
          </a:prstGeom>
          <a:noFill/>
          <a:ln>
            <a:miter lim="800000"/>
            <a:headEnd/>
            <a:tailEnd/>
          </a:ln>
        </p:spPr>
        <p:txBody>
          <a:bodyPr/>
          <a:lstStyle/>
          <a:p>
            <a:r>
              <a:rPr lang="en-AU" dirty="0">
                <a:solidFill>
                  <a:srgbClr val="99CC00"/>
                </a:solidFill>
              </a:rPr>
              <a:t>Current management of fisheries</a:t>
            </a:r>
            <a:endParaRPr lang="en-AU" sz="3200" dirty="0" smtClean="0">
              <a:solidFill>
                <a:srgbClr val="99CC00"/>
              </a:solidFill>
            </a:endParaRPr>
          </a:p>
        </p:txBody>
      </p:sp>
    </p:spTree>
    <p:extLst>
      <p:ext uri="{BB962C8B-B14F-4D97-AF65-F5344CB8AC3E}">
        <p14:creationId xmlns="" xmlns:p14="http://schemas.microsoft.com/office/powerpoint/2010/main" val="3814991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ge 16"/>
          <p:cNvSpPr>
            <a:spLocks noGrp="1"/>
          </p:cNvSpPr>
          <p:nvPr>
            <p:ph type="sldNum" sz="quarter" idx="10"/>
          </p:nvPr>
        </p:nvSpPr>
        <p:spPr/>
        <p:txBody>
          <a:bodyPr/>
          <a:lstStyle/>
          <a:p>
            <a:fld id="{7115B9DF-309F-4F18-9514-E20C57A732C5}" type="slidenum">
              <a:rPr lang="en-AU" smtClean="0"/>
              <a:pPr/>
              <a:t>16</a:t>
            </a:fld>
            <a:endParaRPr lang="en-AU" dirty="0"/>
          </a:p>
        </p:txBody>
      </p:sp>
      <p:sp>
        <p:nvSpPr>
          <p:cNvPr id="9" name="source" descr="Source: C2. Below is a list of statements relevant to the fishing and seafood industries. Using a 0 to 10 scale, where 0 means Strongly Disagree and 10 means Strongly Agree, please rate the extent to which you agree with each statement. &#10;Base: All Respondents n=1,722. Data weighted to ABS population statistics. Don’t know/ NA removed from analysis.  &#10;"/>
          <p:cNvSpPr/>
          <p:nvPr/>
        </p:nvSpPr>
        <p:spPr>
          <a:xfrm>
            <a:off x="189939" y="6093296"/>
            <a:ext cx="7567885" cy="552450"/>
          </a:xfrm>
          <a:prstGeom prst="rect">
            <a:avLst/>
          </a:prstGeom>
          <a:noFill/>
          <a:ln w="25400" cap="flat" cmpd="sng" algn="ctr">
            <a:noFill/>
            <a:prstDash val="solid"/>
          </a:ln>
          <a:effectLst/>
        </p:spPr>
        <p:txBody>
          <a:bodyPr rtlCol="0" anchor="t"/>
          <a:lstStyle/>
          <a:p>
            <a:pPr>
              <a:defRPr/>
            </a:pPr>
            <a:r>
              <a:rPr kumimoji="0" lang="en-AU" sz="900" b="0" i="0" u="none" strike="noStrike" kern="0" cap="none" spc="0" normalizeH="0" baseline="0" noProof="0" dirty="0" smtClean="0">
                <a:ln>
                  <a:noFill/>
                </a:ln>
                <a:solidFill>
                  <a:prstClr val="black"/>
                </a:solidFill>
                <a:effectLst/>
                <a:uLnTx/>
                <a:uFillTx/>
                <a:latin typeface="+mn-lt"/>
                <a:ea typeface="Verdana" panose="020B0604030504040204" pitchFamily="34" charset="0"/>
                <a:cs typeface="Verdana" panose="020B0604030504040204" pitchFamily="34" charset="0"/>
              </a:rPr>
              <a:t>Source: C2. </a:t>
            </a:r>
            <a:r>
              <a:rPr lang="en-AU" sz="900" dirty="0" smtClean="0">
                <a:latin typeface="+mn-lt"/>
              </a:rPr>
              <a:t>Below </a:t>
            </a:r>
            <a:r>
              <a:rPr lang="en-AU" sz="900" dirty="0">
                <a:latin typeface="+mn-lt"/>
              </a:rPr>
              <a:t>is a list of statements relevant to the fishing and seafood industries. Using a 0 to 10 scale, where 0 means Strongly Disagree and 10 means Strongly Agree, please rate the extent to which you agree with each statement. </a:t>
            </a:r>
            <a:endParaRPr lang="en-AU" sz="900" dirty="0" smtClean="0">
              <a:latin typeface="+mn-lt"/>
            </a:endParaRPr>
          </a:p>
          <a:p>
            <a:pPr>
              <a:defRPr/>
            </a:pPr>
            <a:r>
              <a:rPr lang="en-AU" sz="900" kern="0" dirty="0" smtClean="0">
                <a:solidFill>
                  <a:prstClr val="black"/>
                </a:solidFill>
                <a:latin typeface="+mn-lt"/>
                <a:ea typeface="Verdana" panose="020B0604030504040204" pitchFamily="34" charset="0"/>
                <a:cs typeface="Verdana" panose="020B0604030504040204" pitchFamily="34" charset="0"/>
              </a:rPr>
              <a:t>Base: All Respondents n=1,722. </a:t>
            </a:r>
            <a:r>
              <a:rPr lang="en-AU" sz="900" kern="0" dirty="0">
                <a:solidFill>
                  <a:prstClr val="black"/>
                </a:solidFill>
                <a:latin typeface="+mn-lt"/>
                <a:ea typeface="Verdana" panose="020B0604030504040204" pitchFamily="34" charset="0"/>
                <a:cs typeface="Verdana" panose="020B0604030504040204" pitchFamily="34" charset="0"/>
              </a:rPr>
              <a:t>Data weighted to ABS population statistics. </a:t>
            </a:r>
            <a:r>
              <a:rPr lang="en-AU" sz="900" kern="0" dirty="0">
                <a:solidFill>
                  <a:prstClr val="black"/>
                </a:solidFill>
                <a:latin typeface="+mn-lt"/>
              </a:rPr>
              <a:t>Don’t know/ NA removed from analysis.</a:t>
            </a:r>
            <a:r>
              <a:rPr lang="en-AU" sz="900" kern="0" dirty="0">
                <a:solidFill>
                  <a:prstClr val="black"/>
                </a:solidFill>
                <a:latin typeface="+mn-lt"/>
                <a:ea typeface="Verdana" panose="020B0604030504040204" pitchFamily="34" charset="0"/>
                <a:cs typeface="Verdana" panose="020B0604030504040204" pitchFamily="34" charset="0"/>
              </a:rPr>
              <a:t>  </a:t>
            </a:r>
          </a:p>
          <a:p>
            <a:pPr>
              <a:defRPr/>
            </a:pPr>
            <a:endParaRPr lang="en-AU" sz="900" kern="0" dirty="0" smtClean="0">
              <a:solidFill>
                <a:prstClr val="black"/>
              </a:solidFill>
              <a:latin typeface="+mn-lt"/>
              <a:ea typeface="Verdana" panose="020B0604030504040204" pitchFamily="34" charset="0"/>
              <a:cs typeface="Verdan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AU" sz="900" b="0" i="0" u="none" strike="noStrike" kern="0" cap="none" spc="0" normalizeH="0" baseline="0" noProof="0" dirty="0" smtClean="0">
              <a:ln>
                <a:noFill/>
              </a:ln>
              <a:solidFill>
                <a:srgbClr val="00B0F0"/>
              </a:solidFill>
              <a:effectLst/>
              <a:uLnTx/>
              <a:uFillTx/>
              <a:latin typeface="+mn-lt"/>
              <a:ea typeface="Verdana" panose="020B0604030504040204" pitchFamily="34" charset="0"/>
              <a:cs typeface="Verdana" panose="020B0604030504040204" pitchFamily="34" charset="0"/>
            </a:endParaRPr>
          </a:p>
        </p:txBody>
      </p:sp>
      <p:sp>
        <p:nvSpPr>
          <p:cNvPr id="5" name="text"/>
          <p:cNvSpPr/>
          <p:nvPr/>
        </p:nvSpPr>
        <p:spPr>
          <a:xfrm>
            <a:off x="6660232" y="908720"/>
            <a:ext cx="2139798" cy="4824536"/>
          </a:xfrm>
          <a:prstGeom prst="roundRect">
            <a:avLst>
              <a:gd name="adj" fmla="val 2941"/>
            </a:avLst>
          </a:prstGeom>
          <a:solidFill>
            <a:srgbClr val="9BBB59">
              <a:lumMod val="60000"/>
              <a:lumOff val="40000"/>
            </a:srgbClr>
          </a:solidFill>
          <a:ln w="9525" cap="flat" cmpd="sng" algn="ctr">
            <a:solidFill>
              <a:srgbClr val="9BBB59">
                <a:lumMod val="60000"/>
                <a:lumOff val="40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AU" sz="1200" kern="0" dirty="0" smtClean="0">
                <a:solidFill>
                  <a:prstClr val="black"/>
                </a:solidFill>
                <a:latin typeface="+mn-lt"/>
              </a:rPr>
              <a:t>In terms of attitudes towards the management of the fisheries industry, respondents were in strong agreement that how we manage fisheries today would determine how healthy our oceans will be in the future.</a:t>
            </a:r>
          </a:p>
          <a:p>
            <a:pPr marL="0" marR="0" lvl="0" indent="0" defTabSz="914400" eaLnBrk="1" fontAlgn="auto" latinLnBrk="0" hangingPunct="1">
              <a:lnSpc>
                <a:spcPct val="100000"/>
              </a:lnSpc>
              <a:spcBef>
                <a:spcPts val="0"/>
              </a:spcBef>
              <a:spcAft>
                <a:spcPts val="0"/>
              </a:spcAft>
              <a:buClrTx/>
              <a:buSzTx/>
              <a:buFontTx/>
              <a:buNone/>
              <a:tabLst/>
              <a:defRPr/>
            </a:pPr>
            <a:endParaRPr lang="en-AU" sz="1200" kern="0" dirty="0">
              <a:solidFill>
                <a:prstClr val="black"/>
              </a:solidFill>
              <a:latin typeface="+mn-lt"/>
            </a:endParaRPr>
          </a:p>
          <a:p>
            <a:pPr marL="0" marR="0" lvl="0" indent="0" defTabSz="914400" eaLnBrk="1" fontAlgn="auto" latinLnBrk="0" hangingPunct="1">
              <a:lnSpc>
                <a:spcPct val="100000"/>
              </a:lnSpc>
              <a:spcBef>
                <a:spcPts val="0"/>
              </a:spcBef>
              <a:spcAft>
                <a:spcPts val="0"/>
              </a:spcAft>
              <a:buClrTx/>
              <a:buSzTx/>
              <a:buFontTx/>
              <a:buNone/>
              <a:tabLst/>
              <a:defRPr/>
            </a:pPr>
            <a:r>
              <a:rPr lang="en-AU" sz="1200" kern="0" dirty="0" smtClean="0">
                <a:solidFill>
                  <a:prstClr val="black"/>
                </a:solidFill>
                <a:latin typeface="+mn-lt"/>
              </a:rPr>
              <a:t>There was also agreement on:</a:t>
            </a:r>
          </a:p>
          <a:p>
            <a:pPr marL="171450" marR="0" lvl="0" indent="-171450" defTabSz="914400" eaLnBrk="1" fontAlgn="auto" latinLnBrk="0" hangingPunct="1">
              <a:lnSpc>
                <a:spcPct val="100000"/>
              </a:lnSpc>
              <a:spcBef>
                <a:spcPts val="0"/>
              </a:spcBef>
              <a:spcAft>
                <a:spcPts val="0"/>
              </a:spcAft>
              <a:buClrTx/>
              <a:buSzTx/>
              <a:buFontTx/>
              <a:buChar char="-"/>
              <a:tabLst/>
              <a:defRPr/>
            </a:pPr>
            <a:r>
              <a:rPr lang="en-AU" sz="1200" kern="0" dirty="0" smtClean="0">
                <a:solidFill>
                  <a:prstClr val="black"/>
                </a:solidFill>
                <a:latin typeface="+mn-lt"/>
              </a:rPr>
              <a:t>Minimising capture of non-target species</a:t>
            </a:r>
          </a:p>
          <a:p>
            <a:pPr marL="171450" marR="0" lvl="0" indent="-171450" defTabSz="914400" eaLnBrk="1" fontAlgn="auto" latinLnBrk="0" hangingPunct="1">
              <a:lnSpc>
                <a:spcPct val="100000"/>
              </a:lnSpc>
              <a:spcBef>
                <a:spcPts val="0"/>
              </a:spcBef>
              <a:spcAft>
                <a:spcPts val="0"/>
              </a:spcAft>
              <a:buClrTx/>
              <a:buSzTx/>
              <a:buFontTx/>
              <a:buChar char="-"/>
              <a:tabLst/>
              <a:defRPr/>
            </a:pPr>
            <a:r>
              <a:rPr lang="en-AU" sz="1200" kern="0" dirty="0" smtClean="0">
                <a:solidFill>
                  <a:prstClr val="black"/>
                </a:solidFill>
                <a:latin typeface="+mn-lt"/>
              </a:rPr>
              <a:t>Balancing recreational and commercial interests</a:t>
            </a:r>
          </a:p>
          <a:p>
            <a:pPr marL="171450" marR="0" lvl="0" indent="-171450" defTabSz="914400" eaLnBrk="1" fontAlgn="auto" latinLnBrk="0" hangingPunct="1">
              <a:lnSpc>
                <a:spcPct val="100000"/>
              </a:lnSpc>
              <a:spcBef>
                <a:spcPts val="0"/>
              </a:spcBef>
              <a:spcAft>
                <a:spcPts val="0"/>
              </a:spcAft>
              <a:buClrTx/>
              <a:buSzTx/>
              <a:buFontTx/>
              <a:buChar char="-"/>
              <a:tabLst/>
              <a:defRPr/>
            </a:pPr>
            <a:r>
              <a:rPr lang="en-AU" sz="1200" kern="0" dirty="0" smtClean="0">
                <a:solidFill>
                  <a:prstClr val="black"/>
                </a:solidFill>
                <a:latin typeface="+mn-lt"/>
              </a:rPr>
              <a:t>Addressing illegal fishing in our waters</a:t>
            </a:r>
          </a:p>
          <a:p>
            <a:pPr marL="171450" marR="0" lvl="0" indent="-171450" defTabSz="914400" eaLnBrk="1" fontAlgn="auto" latinLnBrk="0" hangingPunct="1">
              <a:lnSpc>
                <a:spcPct val="100000"/>
              </a:lnSpc>
              <a:spcBef>
                <a:spcPts val="0"/>
              </a:spcBef>
              <a:spcAft>
                <a:spcPts val="0"/>
              </a:spcAft>
              <a:buClrTx/>
              <a:buSzTx/>
              <a:buFontTx/>
              <a:buChar char="-"/>
              <a:tabLst/>
              <a:defRPr/>
            </a:pPr>
            <a:r>
              <a:rPr lang="en-AU" sz="1200" kern="0" dirty="0" smtClean="0">
                <a:solidFill>
                  <a:prstClr val="black"/>
                </a:solidFill>
                <a:latin typeface="+mn-lt"/>
              </a:rPr>
              <a:t>Quota system</a:t>
            </a:r>
          </a:p>
          <a:p>
            <a:pPr marL="171450" marR="0" lvl="0" indent="-171450" defTabSz="914400" eaLnBrk="1" fontAlgn="auto" latinLnBrk="0" hangingPunct="1">
              <a:lnSpc>
                <a:spcPct val="100000"/>
              </a:lnSpc>
              <a:spcBef>
                <a:spcPts val="0"/>
              </a:spcBef>
              <a:spcAft>
                <a:spcPts val="0"/>
              </a:spcAft>
              <a:buClrTx/>
              <a:buSzTx/>
              <a:buFontTx/>
              <a:buChar char="-"/>
              <a:tabLst/>
              <a:defRPr/>
            </a:pPr>
            <a:r>
              <a:rPr lang="en-AU" sz="1200" kern="0" dirty="0" smtClean="0">
                <a:solidFill>
                  <a:prstClr val="black"/>
                </a:solidFill>
                <a:latin typeface="+mn-lt"/>
              </a:rPr>
              <a:t>Being conservative with the environment</a:t>
            </a:r>
            <a:endParaRPr lang="en-AU" sz="1200" kern="0" dirty="0">
              <a:solidFill>
                <a:prstClr val="black"/>
              </a:solidFill>
              <a:latin typeface="+mn-lt"/>
            </a:endParaRPr>
          </a:p>
        </p:txBody>
      </p:sp>
      <p:graphicFrame>
        <p:nvGraphicFramePr>
          <p:cNvPr id="3" name="Chart" descr="In terms of attitudes towards the management of the fisheries industry, respondents were in strong agreement that how we manage fisheries today would determine how healthy our oceans will be in the future.&#10;&#10;There was also agreement on: &#10;Minimising capture of non-target species,&#10;Balancing recreational and commercial interests,&#10;Addressing illegal fishing in our waters,&#10;Quota system, and&#10;Being conservative with the environment.&#10;"/>
          <p:cNvGraphicFramePr/>
          <p:nvPr>
            <p:extLst>
              <p:ext uri="{D42A27DB-BD31-4B8C-83A1-F6EECF244321}">
                <p14:modId xmlns="" xmlns:p14="http://schemas.microsoft.com/office/powerpoint/2010/main" val="4143168881"/>
              </p:ext>
            </p:extLst>
          </p:nvPr>
        </p:nvGraphicFramePr>
        <p:xfrm>
          <a:off x="294788" y="836712"/>
          <a:ext cx="6293436" cy="5040562"/>
        </p:xfrm>
        <a:graphic>
          <a:graphicData uri="http://schemas.openxmlformats.org/drawingml/2006/chart">
            <c:chart xmlns:c="http://schemas.openxmlformats.org/drawingml/2006/chart" xmlns:r="http://schemas.openxmlformats.org/officeDocument/2006/relationships" r:id="rId2"/>
          </a:graphicData>
        </a:graphic>
      </p:graphicFrame>
      <p:sp>
        <p:nvSpPr>
          <p:cNvPr id="4" name="Attitudes towards industry management"/>
          <p:cNvSpPr>
            <a:spLocks noGrp="1" noChangeArrowheads="1"/>
          </p:cNvSpPr>
          <p:nvPr>
            <p:ph type="title" idx="4294967295"/>
          </p:nvPr>
        </p:nvSpPr>
        <p:spPr bwMode="auto">
          <a:xfrm>
            <a:off x="292100" y="84807"/>
            <a:ext cx="6707188" cy="823913"/>
          </a:xfrm>
          <a:prstGeom prst="rect">
            <a:avLst/>
          </a:prstGeom>
          <a:noFill/>
          <a:ln>
            <a:miter lim="800000"/>
            <a:headEnd/>
            <a:tailEnd/>
          </a:ln>
        </p:spPr>
        <p:txBody>
          <a:bodyPr/>
          <a:lstStyle/>
          <a:p>
            <a:r>
              <a:rPr lang="en-AU" sz="2800" dirty="0" smtClean="0">
                <a:solidFill>
                  <a:srgbClr val="99CC00"/>
                </a:solidFill>
              </a:rPr>
              <a:t>Attitudes towards industry management</a:t>
            </a:r>
          </a:p>
        </p:txBody>
      </p:sp>
    </p:spTree>
    <p:extLst>
      <p:ext uri="{BB962C8B-B14F-4D97-AF65-F5344CB8AC3E}">
        <p14:creationId xmlns="" xmlns:p14="http://schemas.microsoft.com/office/powerpoint/2010/main" val="458209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ge 17"/>
          <p:cNvSpPr>
            <a:spLocks noGrp="1"/>
          </p:cNvSpPr>
          <p:nvPr>
            <p:ph type="sldNum" sz="quarter" idx="10"/>
          </p:nvPr>
        </p:nvSpPr>
        <p:spPr/>
        <p:txBody>
          <a:bodyPr/>
          <a:lstStyle/>
          <a:p>
            <a:fld id="{7115B9DF-309F-4F18-9514-E20C57A732C5}" type="slidenum">
              <a:rPr lang="en-AU" smtClean="0"/>
              <a:pPr/>
              <a:t>17</a:t>
            </a:fld>
            <a:endParaRPr lang="en-AU" dirty="0"/>
          </a:p>
        </p:txBody>
      </p:sp>
      <p:sp>
        <p:nvSpPr>
          <p:cNvPr id="9" name="source"/>
          <p:cNvSpPr/>
          <p:nvPr/>
        </p:nvSpPr>
        <p:spPr>
          <a:xfrm>
            <a:off x="189939" y="6093296"/>
            <a:ext cx="7567885" cy="552450"/>
          </a:xfrm>
          <a:prstGeom prst="rect">
            <a:avLst/>
          </a:prstGeom>
          <a:noFill/>
          <a:ln w="25400" cap="flat" cmpd="sng" algn="ctr">
            <a:noFill/>
            <a:prstDash val="solid"/>
          </a:ln>
          <a:effectLst/>
        </p:spPr>
        <p:txBody>
          <a:bodyPr rtlCol="0" anchor="t"/>
          <a:lstStyle/>
          <a:p>
            <a:pPr>
              <a:defRPr/>
            </a:pPr>
            <a:r>
              <a:rPr kumimoji="0" lang="en-AU" sz="900" b="0" i="0" u="none" strike="noStrike" kern="0" cap="none" spc="0" normalizeH="0" baseline="0" noProof="0" dirty="0" smtClean="0">
                <a:ln>
                  <a:noFill/>
                </a:ln>
                <a:solidFill>
                  <a:prstClr val="black"/>
                </a:solidFill>
                <a:effectLst/>
                <a:uLnTx/>
                <a:uFillTx/>
                <a:latin typeface="+mn-lt"/>
                <a:ea typeface="Verdana" panose="020B0604030504040204" pitchFamily="34" charset="0"/>
                <a:cs typeface="Verdana" panose="020B0604030504040204" pitchFamily="34" charset="0"/>
              </a:rPr>
              <a:t>Source: C2. </a:t>
            </a:r>
            <a:r>
              <a:rPr lang="en-AU" sz="900" dirty="0" smtClean="0">
                <a:latin typeface="+mn-lt"/>
              </a:rPr>
              <a:t>Below </a:t>
            </a:r>
            <a:r>
              <a:rPr lang="en-AU" sz="900" dirty="0">
                <a:latin typeface="+mn-lt"/>
              </a:rPr>
              <a:t>is a list of statements relevant to the fishing and seafood industries. Using a 0 to 10 scale, where 0 means Strongly Disagree and 10 means Strongly Agree, please rate the extent to which you agree with each statement. </a:t>
            </a:r>
            <a:endParaRPr lang="en-AU" sz="900" dirty="0" smtClean="0">
              <a:latin typeface="+mn-lt"/>
            </a:endParaRPr>
          </a:p>
          <a:p>
            <a:pPr>
              <a:defRPr/>
            </a:pPr>
            <a:r>
              <a:rPr lang="en-AU" sz="900" kern="0" dirty="0" smtClean="0">
                <a:solidFill>
                  <a:prstClr val="black"/>
                </a:solidFill>
                <a:latin typeface="+mn-lt"/>
                <a:ea typeface="Verdana" panose="020B0604030504040204" pitchFamily="34" charset="0"/>
                <a:cs typeface="Verdana" panose="020B0604030504040204" pitchFamily="34" charset="0"/>
              </a:rPr>
              <a:t>Base: All Respondents n=1,722. </a:t>
            </a:r>
            <a:r>
              <a:rPr lang="en-AU" sz="900" kern="0" dirty="0">
                <a:solidFill>
                  <a:prstClr val="black"/>
                </a:solidFill>
                <a:latin typeface="+mn-lt"/>
                <a:ea typeface="Verdana" panose="020B0604030504040204" pitchFamily="34" charset="0"/>
                <a:cs typeface="Verdana" panose="020B0604030504040204" pitchFamily="34" charset="0"/>
              </a:rPr>
              <a:t>Data weighted to ABS population statistics. </a:t>
            </a:r>
            <a:r>
              <a:rPr lang="en-AU" sz="900" kern="0" dirty="0">
                <a:solidFill>
                  <a:prstClr val="black"/>
                </a:solidFill>
                <a:latin typeface="+mn-lt"/>
              </a:rPr>
              <a:t>Don’t know/ NA removed from analysis.</a:t>
            </a:r>
            <a:r>
              <a:rPr lang="en-AU" sz="900" kern="0" dirty="0">
                <a:solidFill>
                  <a:prstClr val="black"/>
                </a:solidFill>
                <a:latin typeface="+mn-lt"/>
                <a:ea typeface="Verdana" panose="020B0604030504040204" pitchFamily="34" charset="0"/>
                <a:cs typeface="Verdana" panose="020B0604030504040204" pitchFamily="34" charset="0"/>
              </a:rPr>
              <a:t>  </a:t>
            </a:r>
            <a:endParaRPr lang="en-AU" sz="900" kern="0" dirty="0" smtClean="0">
              <a:solidFill>
                <a:prstClr val="black"/>
              </a:solidFill>
              <a:latin typeface="+mn-lt"/>
              <a:ea typeface="Verdana" panose="020B0604030504040204" pitchFamily="34" charset="0"/>
              <a:cs typeface="Verdan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AU" sz="900" b="0" i="0" u="none" strike="noStrike" kern="0" cap="none" spc="0" normalizeH="0" baseline="0" noProof="0" dirty="0" smtClean="0">
              <a:ln>
                <a:noFill/>
              </a:ln>
              <a:solidFill>
                <a:srgbClr val="00B0F0"/>
              </a:solidFill>
              <a:effectLst/>
              <a:uLnTx/>
              <a:uFillTx/>
              <a:latin typeface="+mn-lt"/>
              <a:ea typeface="Verdana" panose="020B0604030504040204" pitchFamily="34" charset="0"/>
              <a:cs typeface="Verdana" panose="020B0604030504040204" pitchFamily="34" charset="0"/>
            </a:endParaRPr>
          </a:p>
        </p:txBody>
      </p:sp>
      <p:sp>
        <p:nvSpPr>
          <p:cNvPr id="5" name="text" descr="&#10;"/>
          <p:cNvSpPr/>
          <p:nvPr/>
        </p:nvSpPr>
        <p:spPr>
          <a:xfrm>
            <a:off x="6660232" y="908720"/>
            <a:ext cx="2139798" cy="4824536"/>
          </a:xfrm>
          <a:prstGeom prst="roundRect">
            <a:avLst>
              <a:gd name="adj" fmla="val 2941"/>
            </a:avLst>
          </a:prstGeom>
          <a:solidFill>
            <a:srgbClr val="9BBB59">
              <a:lumMod val="60000"/>
              <a:lumOff val="40000"/>
            </a:srgbClr>
          </a:solidFill>
          <a:ln w="9525" cap="flat" cmpd="sng" algn="ctr">
            <a:solidFill>
              <a:srgbClr val="9BBB59">
                <a:lumMod val="60000"/>
                <a:lumOff val="40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AU" sz="1200" kern="0" dirty="0" smtClean="0">
                <a:solidFill>
                  <a:prstClr val="black"/>
                </a:solidFill>
                <a:latin typeface="+mn-lt"/>
              </a:rPr>
              <a:t>All statements relating to compliance had strong levels of agreement amongst respondents. This is supported by respondent comments regarding perceived overfishing by commercial fishers.</a:t>
            </a:r>
            <a:endParaRPr lang="en-AU" sz="1200" kern="0" dirty="0">
              <a:solidFill>
                <a:prstClr val="black"/>
              </a:solidFill>
              <a:latin typeface="+mn-lt"/>
            </a:endParaRPr>
          </a:p>
        </p:txBody>
      </p:sp>
      <p:graphicFrame>
        <p:nvGraphicFramePr>
          <p:cNvPr id="3" name="Chart" descr="All statements relating to compliance had strong levels of agreement amongst respondents. This is supported by respondent comments regarding perceived overfishing by commercial fishers."/>
          <p:cNvGraphicFramePr/>
          <p:nvPr>
            <p:extLst>
              <p:ext uri="{D42A27DB-BD31-4B8C-83A1-F6EECF244321}">
                <p14:modId xmlns="" xmlns:p14="http://schemas.microsoft.com/office/powerpoint/2010/main" val="3686072799"/>
              </p:ext>
            </p:extLst>
          </p:nvPr>
        </p:nvGraphicFramePr>
        <p:xfrm>
          <a:off x="294788" y="836712"/>
          <a:ext cx="6293436" cy="5040562"/>
        </p:xfrm>
        <a:graphic>
          <a:graphicData uri="http://schemas.openxmlformats.org/drawingml/2006/chart">
            <c:chart xmlns:c="http://schemas.openxmlformats.org/drawingml/2006/chart" xmlns:r="http://schemas.openxmlformats.org/officeDocument/2006/relationships" r:id="rId2"/>
          </a:graphicData>
        </a:graphic>
      </p:graphicFrame>
      <p:sp>
        <p:nvSpPr>
          <p:cNvPr id="4" name="Attitudes towards industry compliance" descr="Attitudes towards industry compliance"/>
          <p:cNvSpPr>
            <a:spLocks noGrp="1" noChangeArrowheads="1"/>
          </p:cNvSpPr>
          <p:nvPr>
            <p:ph type="title" idx="4294967295"/>
          </p:nvPr>
        </p:nvSpPr>
        <p:spPr bwMode="auto">
          <a:xfrm>
            <a:off x="292100" y="84807"/>
            <a:ext cx="6707188" cy="823913"/>
          </a:xfrm>
          <a:prstGeom prst="rect">
            <a:avLst/>
          </a:prstGeom>
          <a:noFill/>
          <a:ln>
            <a:miter lim="800000"/>
            <a:headEnd/>
            <a:tailEnd/>
          </a:ln>
        </p:spPr>
        <p:txBody>
          <a:bodyPr/>
          <a:lstStyle/>
          <a:p>
            <a:r>
              <a:rPr lang="en-AU" sz="2800" dirty="0" smtClean="0">
                <a:solidFill>
                  <a:srgbClr val="99CC00"/>
                </a:solidFill>
              </a:rPr>
              <a:t>Attitudes towards industry compliance</a:t>
            </a:r>
          </a:p>
        </p:txBody>
      </p:sp>
    </p:spTree>
    <p:extLst>
      <p:ext uri="{BB962C8B-B14F-4D97-AF65-F5344CB8AC3E}">
        <p14:creationId xmlns="" xmlns:p14="http://schemas.microsoft.com/office/powerpoint/2010/main" val="4095474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ge 18"/>
          <p:cNvSpPr>
            <a:spLocks noGrp="1"/>
          </p:cNvSpPr>
          <p:nvPr>
            <p:ph type="sldNum" sz="quarter" idx="10"/>
          </p:nvPr>
        </p:nvSpPr>
        <p:spPr/>
        <p:txBody>
          <a:bodyPr/>
          <a:lstStyle/>
          <a:p>
            <a:fld id="{7115B9DF-309F-4F18-9514-E20C57A732C5}" type="slidenum">
              <a:rPr lang="en-AU" smtClean="0"/>
              <a:pPr/>
              <a:t>18</a:t>
            </a:fld>
            <a:endParaRPr lang="en-AU" dirty="0"/>
          </a:p>
        </p:txBody>
      </p:sp>
      <p:sp>
        <p:nvSpPr>
          <p:cNvPr id="9" name="source"/>
          <p:cNvSpPr/>
          <p:nvPr/>
        </p:nvSpPr>
        <p:spPr>
          <a:xfrm>
            <a:off x="189939" y="6093296"/>
            <a:ext cx="7567885" cy="552450"/>
          </a:xfrm>
          <a:prstGeom prst="rect">
            <a:avLst/>
          </a:prstGeom>
          <a:noFill/>
          <a:ln w="25400" cap="flat" cmpd="sng" algn="ctr">
            <a:noFill/>
            <a:prstDash val="solid"/>
          </a:ln>
          <a:effectLst/>
        </p:spPr>
        <p:txBody>
          <a:bodyPr rtlCol="0" anchor="t"/>
          <a:lstStyle/>
          <a:p>
            <a:pPr>
              <a:defRPr/>
            </a:pPr>
            <a:r>
              <a:rPr kumimoji="0" lang="en-AU" sz="900" b="0" i="0" u="none" strike="noStrike" kern="0" cap="none" spc="0" normalizeH="0" baseline="0" noProof="0" dirty="0" smtClean="0">
                <a:ln>
                  <a:noFill/>
                </a:ln>
                <a:solidFill>
                  <a:prstClr val="black"/>
                </a:solidFill>
                <a:effectLst/>
                <a:uLnTx/>
                <a:uFillTx/>
                <a:latin typeface="+mn-lt"/>
                <a:ea typeface="Verdana" panose="020B0604030504040204" pitchFamily="34" charset="0"/>
                <a:cs typeface="Verdana" panose="020B0604030504040204" pitchFamily="34" charset="0"/>
              </a:rPr>
              <a:t>Source: C2. </a:t>
            </a:r>
            <a:r>
              <a:rPr lang="en-AU" sz="900" dirty="0" smtClean="0">
                <a:latin typeface="+mn-lt"/>
              </a:rPr>
              <a:t>Below </a:t>
            </a:r>
            <a:r>
              <a:rPr lang="en-AU" sz="900" dirty="0">
                <a:latin typeface="+mn-lt"/>
              </a:rPr>
              <a:t>is a list of statements relevant to the fishing and seafood industries. Using a 0 to 10 scale, where 0 means Strongly Disagree and 10 means Strongly Agree, please rate the extent to which you agree with each statement. </a:t>
            </a:r>
            <a:endParaRPr lang="en-AU" sz="900" dirty="0" smtClean="0">
              <a:latin typeface="+mn-lt"/>
            </a:endParaRPr>
          </a:p>
          <a:p>
            <a:pPr>
              <a:defRPr/>
            </a:pPr>
            <a:r>
              <a:rPr lang="en-AU" sz="900" kern="0" dirty="0" smtClean="0">
                <a:solidFill>
                  <a:prstClr val="black"/>
                </a:solidFill>
                <a:latin typeface="+mn-lt"/>
                <a:ea typeface="Verdana" panose="020B0604030504040204" pitchFamily="34" charset="0"/>
                <a:cs typeface="Verdana" panose="020B0604030504040204" pitchFamily="34" charset="0"/>
              </a:rPr>
              <a:t>Base: All Respondents n=1,722. </a:t>
            </a:r>
            <a:r>
              <a:rPr lang="en-AU" sz="900" kern="0" dirty="0">
                <a:solidFill>
                  <a:prstClr val="black"/>
                </a:solidFill>
                <a:latin typeface="+mn-lt"/>
                <a:ea typeface="Verdana" panose="020B0604030504040204" pitchFamily="34" charset="0"/>
                <a:cs typeface="Verdana" panose="020B0604030504040204" pitchFamily="34" charset="0"/>
              </a:rPr>
              <a:t>Data weighted to ABS population statistics. </a:t>
            </a:r>
            <a:r>
              <a:rPr lang="en-AU" sz="900" kern="0" dirty="0">
                <a:solidFill>
                  <a:prstClr val="black"/>
                </a:solidFill>
                <a:latin typeface="+mn-lt"/>
              </a:rPr>
              <a:t>Don’t know/ NA removed from analysis.</a:t>
            </a:r>
            <a:r>
              <a:rPr lang="en-AU" sz="900" kern="0" dirty="0">
                <a:solidFill>
                  <a:prstClr val="black"/>
                </a:solidFill>
                <a:latin typeface="+mn-lt"/>
                <a:ea typeface="Verdana" panose="020B0604030504040204" pitchFamily="34" charset="0"/>
                <a:cs typeface="Verdana" panose="020B0604030504040204" pitchFamily="34" charset="0"/>
              </a:rPr>
              <a:t>  </a:t>
            </a:r>
            <a:endParaRPr lang="en-AU" sz="900" kern="0" dirty="0" smtClean="0">
              <a:solidFill>
                <a:prstClr val="black"/>
              </a:solidFill>
              <a:latin typeface="+mn-lt"/>
              <a:ea typeface="Verdana" panose="020B0604030504040204" pitchFamily="34" charset="0"/>
              <a:cs typeface="Verdan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AU" sz="900" b="0" i="0" u="none" strike="noStrike" kern="0" cap="none" spc="0" normalizeH="0" baseline="0" noProof="0" dirty="0" smtClean="0">
              <a:ln>
                <a:noFill/>
              </a:ln>
              <a:solidFill>
                <a:srgbClr val="00B0F0"/>
              </a:solidFill>
              <a:effectLst/>
              <a:uLnTx/>
              <a:uFillTx/>
              <a:latin typeface="+mn-lt"/>
              <a:ea typeface="Verdana" panose="020B0604030504040204" pitchFamily="34" charset="0"/>
              <a:cs typeface="Verdana" panose="020B0604030504040204" pitchFamily="34" charset="0"/>
            </a:endParaRPr>
          </a:p>
        </p:txBody>
      </p:sp>
      <p:sp>
        <p:nvSpPr>
          <p:cNvPr id="10" name="text"/>
          <p:cNvSpPr/>
          <p:nvPr/>
        </p:nvSpPr>
        <p:spPr>
          <a:xfrm>
            <a:off x="6660232" y="908720"/>
            <a:ext cx="2139798" cy="4824536"/>
          </a:xfrm>
          <a:prstGeom prst="roundRect">
            <a:avLst>
              <a:gd name="adj" fmla="val 2941"/>
            </a:avLst>
          </a:prstGeom>
          <a:solidFill>
            <a:srgbClr val="9BBB59">
              <a:lumMod val="60000"/>
              <a:lumOff val="40000"/>
            </a:srgbClr>
          </a:solidFill>
          <a:ln w="9525" cap="flat" cmpd="sng" algn="ctr">
            <a:solidFill>
              <a:srgbClr val="9BBB59">
                <a:lumMod val="60000"/>
                <a:lumOff val="40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AU" sz="1200" kern="0" dirty="0" smtClean="0">
                <a:solidFill>
                  <a:prstClr val="black"/>
                </a:solidFill>
                <a:latin typeface="+mn-lt"/>
              </a:rPr>
              <a:t>Sustainability was also identified as a key issue faced by the industry according to the general population. They recognise that Australia has a unique resource (in the marine ecosystem) and efforts should be made to ensure its viability into the future.</a:t>
            </a:r>
          </a:p>
          <a:p>
            <a:pPr marL="0" marR="0" lvl="0" indent="0" defTabSz="914400" eaLnBrk="1" fontAlgn="auto" latinLnBrk="0" hangingPunct="1">
              <a:lnSpc>
                <a:spcPct val="100000"/>
              </a:lnSpc>
              <a:spcBef>
                <a:spcPts val="0"/>
              </a:spcBef>
              <a:spcAft>
                <a:spcPts val="0"/>
              </a:spcAft>
              <a:buClrTx/>
              <a:buSzTx/>
              <a:buFontTx/>
              <a:buNone/>
              <a:tabLst/>
              <a:defRPr/>
            </a:pPr>
            <a:endParaRPr lang="en-AU" sz="1200" kern="0" dirty="0">
              <a:solidFill>
                <a:prstClr val="black"/>
              </a:solidFill>
              <a:latin typeface="+mn-lt"/>
            </a:endParaRPr>
          </a:p>
          <a:p>
            <a:pPr marL="0" marR="0" lvl="0" indent="0" defTabSz="914400" eaLnBrk="1" fontAlgn="auto" latinLnBrk="0" hangingPunct="1">
              <a:lnSpc>
                <a:spcPct val="100000"/>
              </a:lnSpc>
              <a:spcBef>
                <a:spcPts val="0"/>
              </a:spcBef>
              <a:spcAft>
                <a:spcPts val="0"/>
              </a:spcAft>
              <a:buClrTx/>
              <a:buSzTx/>
              <a:buFontTx/>
              <a:buNone/>
              <a:tabLst/>
              <a:defRPr/>
            </a:pPr>
            <a:r>
              <a:rPr lang="en-AU" sz="1200" kern="0" dirty="0" smtClean="0">
                <a:solidFill>
                  <a:prstClr val="black"/>
                </a:solidFill>
                <a:latin typeface="+mn-lt"/>
              </a:rPr>
              <a:t>On face value it appears there is less support or belief that the Australian fishing industry is sustainable.</a:t>
            </a:r>
            <a:endParaRPr lang="en-AU" sz="1200" kern="0" dirty="0">
              <a:solidFill>
                <a:prstClr val="black"/>
              </a:solidFill>
              <a:latin typeface="+mn-lt"/>
            </a:endParaRPr>
          </a:p>
        </p:txBody>
      </p:sp>
      <p:graphicFrame>
        <p:nvGraphicFramePr>
          <p:cNvPr id="3" name="chart" descr="Sustainability was also identified as a key issue faced by the industry according to the general population. They recognise that Australia has a unique resource (in the marine ecosystem) and efforts should be made to ensure its viability into the future.&#10;&#10;On face value it appears there is less support or belief that the Australian fishing industry is sustainable.&#10;"/>
          <p:cNvGraphicFramePr/>
          <p:nvPr>
            <p:extLst>
              <p:ext uri="{D42A27DB-BD31-4B8C-83A1-F6EECF244321}">
                <p14:modId xmlns="" xmlns:p14="http://schemas.microsoft.com/office/powerpoint/2010/main" val="1924842467"/>
              </p:ext>
            </p:extLst>
          </p:nvPr>
        </p:nvGraphicFramePr>
        <p:xfrm>
          <a:off x="294788" y="836712"/>
          <a:ext cx="6293436" cy="5040562"/>
        </p:xfrm>
        <a:graphic>
          <a:graphicData uri="http://schemas.openxmlformats.org/drawingml/2006/chart">
            <c:chart xmlns:c="http://schemas.openxmlformats.org/drawingml/2006/chart" xmlns:r="http://schemas.openxmlformats.org/officeDocument/2006/relationships" r:id="rId2"/>
          </a:graphicData>
        </a:graphic>
      </p:graphicFrame>
      <p:sp>
        <p:nvSpPr>
          <p:cNvPr id="4" name="Attitudes towards sustainability"/>
          <p:cNvSpPr>
            <a:spLocks noGrp="1" noChangeArrowheads="1"/>
          </p:cNvSpPr>
          <p:nvPr>
            <p:ph type="title" idx="4294967295"/>
          </p:nvPr>
        </p:nvSpPr>
        <p:spPr bwMode="auto">
          <a:xfrm>
            <a:off x="292100" y="84807"/>
            <a:ext cx="6707188" cy="823913"/>
          </a:xfrm>
          <a:prstGeom prst="rect">
            <a:avLst/>
          </a:prstGeom>
          <a:noFill/>
          <a:ln>
            <a:miter lim="800000"/>
            <a:headEnd/>
            <a:tailEnd/>
          </a:ln>
        </p:spPr>
        <p:txBody>
          <a:bodyPr/>
          <a:lstStyle/>
          <a:p>
            <a:r>
              <a:rPr lang="en-AU" sz="2800" dirty="0" smtClean="0">
                <a:solidFill>
                  <a:srgbClr val="99CC00"/>
                </a:solidFill>
              </a:rPr>
              <a:t>Attitudes towards sustainability</a:t>
            </a:r>
          </a:p>
        </p:txBody>
      </p:sp>
    </p:spTree>
    <p:extLst>
      <p:ext uri="{BB962C8B-B14F-4D97-AF65-F5344CB8AC3E}">
        <p14:creationId xmlns="" xmlns:p14="http://schemas.microsoft.com/office/powerpoint/2010/main" val="4095474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ge 19"/>
          <p:cNvSpPr>
            <a:spLocks noGrp="1"/>
          </p:cNvSpPr>
          <p:nvPr>
            <p:ph type="sldNum" sz="quarter" idx="10"/>
          </p:nvPr>
        </p:nvSpPr>
        <p:spPr/>
        <p:txBody>
          <a:bodyPr/>
          <a:lstStyle/>
          <a:p>
            <a:fld id="{7115B9DF-309F-4F18-9514-E20C57A732C5}" type="slidenum">
              <a:rPr lang="en-AU" smtClean="0"/>
              <a:pPr/>
              <a:t>19</a:t>
            </a:fld>
            <a:endParaRPr lang="en-AU" dirty="0"/>
          </a:p>
        </p:txBody>
      </p:sp>
      <p:sp>
        <p:nvSpPr>
          <p:cNvPr id="9" name="source"/>
          <p:cNvSpPr/>
          <p:nvPr/>
        </p:nvSpPr>
        <p:spPr>
          <a:xfrm>
            <a:off x="189939" y="6093296"/>
            <a:ext cx="7567885" cy="552450"/>
          </a:xfrm>
          <a:prstGeom prst="rect">
            <a:avLst/>
          </a:prstGeom>
          <a:noFill/>
          <a:ln w="25400" cap="flat" cmpd="sng" algn="ctr">
            <a:noFill/>
            <a:prstDash val="solid"/>
          </a:ln>
          <a:effectLst/>
        </p:spPr>
        <p:txBody>
          <a:bodyPr rtlCol="0" anchor="t"/>
          <a:lstStyle/>
          <a:p>
            <a:pPr>
              <a:defRPr/>
            </a:pPr>
            <a:r>
              <a:rPr kumimoji="0" lang="en-AU" sz="900" b="0" i="0" u="none" strike="noStrike" kern="0" cap="none" spc="0" normalizeH="0" baseline="0" noProof="0" dirty="0" smtClean="0">
                <a:ln>
                  <a:noFill/>
                </a:ln>
                <a:solidFill>
                  <a:prstClr val="black"/>
                </a:solidFill>
                <a:effectLst/>
                <a:uLnTx/>
                <a:uFillTx/>
                <a:latin typeface="+mn-lt"/>
                <a:ea typeface="Verdana" panose="020B0604030504040204" pitchFamily="34" charset="0"/>
                <a:cs typeface="Verdana" panose="020B0604030504040204" pitchFamily="34" charset="0"/>
              </a:rPr>
              <a:t>Source: C2. </a:t>
            </a:r>
            <a:r>
              <a:rPr lang="en-AU" sz="900" dirty="0" smtClean="0">
                <a:latin typeface="+mn-lt"/>
              </a:rPr>
              <a:t>Below </a:t>
            </a:r>
            <a:r>
              <a:rPr lang="en-AU" sz="900" dirty="0">
                <a:latin typeface="+mn-lt"/>
              </a:rPr>
              <a:t>is a list of statements relevant to the fishing and seafood industries. Using a 0 to 10 scale, where 0 means Strongly Disagree and 10 means Strongly Agree, please rate the extent to which you agree with each statement. </a:t>
            </a:r>
            <a:endParaRPr lang="en-AU" sz="900" dirty="0" smtClean="0">
              <a:latin typeface="+mn-lt"/>
            </a:endParaRPr>
          </a:p>
          <a:p>
            <a:pPr>
              <a:defRPr/>
            </a:pPr>
            <a:r>
              <a:rPr lang="en-AU" sz="900" kern="0" dirty="0" smtClean="0">
                <a:solidFill>
                  <a:prstClr val="black"/>
                </a:solidFill>
                <a:latin typeface="+mn-lt"/>
                <a:ea typeface="Verdana" panose="020B0604030504040204" pitchFamily="34" charset="0"/>
                <a:cs typeface="Verdana" panose="020B0604030504040204" pitchFamily="34" charset="0"/>
              </a:rPr>
              <a:t>Base: All Respondents n=1,722. </a:t>
            </a:r>
            <a:r>
              <a:rPr lang="en-AU" sz="900" kern="0" dirty="0">
                <a:solidFill>
                  <a:prstClr val="black"/>
                </a:solidFill>
                <a:latin typeface="+mn-lt"/>
                <a:ea typeface="Verdana" panose="020B0604030504040204" pitchFamily="34" charset="0"/>
                <a:cs typeface="Verdana" panose="020B0604030504040204" pitchFamily="34" charset="0"/>
              </a:rPr>
              <a:t>Data weighted to ABS population statistics. </a:t>
            </a:r>
            <a:r>
              <a:rPr lang="en-AU" sz="900" kern="0" dirty="0">
                <a:solidFill>
                  <a:prstClr val="black"/>
                </a:solidFill>
                <a:latin typeface="+mn-lt"/>
              </a:rPr>
              <a:t>Don’t know/ NA removed from analysis.</a:t>
            </a:r>
            <a:r>
              <a:rPr lang="en-AU" sz="900" kern="0" dirty="0">
                <a:solidFill>
                  <a:prstClr val="black"/>
                </a:solidFill>
                <a:latin typeface="+mn-lt"/>
                <a:ea typeface="Verdana" panose="020B0604030504040204" pitchFamily="34" charset="0"/>
                <a:cs typeface="Verdana" panose="020B0604030504040204" pitchFamily="34" charset="0"/>
              </a:rPr>
              <a:t>  </a:t>
            </a:r>
          </a:p>
          <a:p>
            <a:pPr>
              <a:defRPr/>
            </a:pPr>
            <a:endParaRPr lang="en-AU" sz="900" kern="0" dirty="0" smtClean="0">
              <a:solidFill>
                <a:prstClr val="black"/>
              </a:solidFill>
              <a:latin typeface="+mn-lt"/>
              <a:ea typeface="Verdana" panose="020B0604030504040204" pitchFamily="34" charset="0"/>
              <a:cs typeface="Verdan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AU" sz="900" b="0" i="0" u="none" strike="noStrike" kern="0" cap="none" spc="0" normalizeH="0" baseline="0" noProof="0" dirty="0" smtClean="0">
              <a:ln>
                <a:noFill/>
              </a:ln>
              <a:solidFill>
                <a:srgbClr val="00B0F0"/>
              </a:solidFill>
              <a:effectLst/>
              <a:uLnTx/>
              <a:uFillTx/>
              <a:latin typeface="+mn-lt"/>
              <a:ea typeface="Verdana" panose="020B0604030504040204" pitchFamily="34" charset="0"/>
              <a:cs typeface="Verdana" panose="020B0604030504040204" pitchFamily="34" charset="0"/>
            </a:endParaRPr>
          </a:p>
        </p:txBody>
      </p:sp>
      <p:sp>
        <p:nvSpPr>
          <p:cNvPr id="10" name="text"/>
          <p:cNvSpPr/>
          <p:nvPr/>
        </p:nvSpPr>
        <p:spPr>
          <a:xfrm>
            <a:off x="6660232" y="908720"/>
            <a:ext cx="2139798" cy="4824536"/>
          </a:xfrm>
          <a:prstGeom prst="roundRect">
            <a:avLst>
              <a:gd name="adj" fmla="val 2941"/>
            </a:avLst>
          </a:prstGeom>
          <a:solidFill>
            <a:srgbClr val="9BBB59">
              <a:lumMod val="60000"/>
              <a:lumOff val="40000"/>
            </a:srgbClr>
          </a:solidFill>
          <a:ln w="9525" cap="flat" cmpd="sng" algn="ctr">
            <a:solidFill>
              <a:srgbClr val="9BBB59">
                <a:lumMod val="60000"/>
                <a:lumOff val="40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AU" sz="1200" kern="0" dirty="0" smtClean="0">
                <a:solidFill>
                  <a:prstClr val="black"/>
                </a:solidFill>
                <a:latin typeface="+mn-lt"/>
              </a:rPr>
              <a:t>The general consensus is that whilst the fishing industry is important to the economy, having enough fish stocks for recreational anglers is also important. </a:t>
            </a:r>
          </a:p>
          <a:p>
            <a:pPr marL="0" marR="0" lvl="0" indent="0" defTabSz="914400" eaLnBrk="1" fontAlgn="auto" latinLnBrk="0" hangingPunct="1">
              <a:lnSpc>
                <a:spcPct val="100000"/>
              </a:lnSpc>
              <a:spcBef>
                <a:spcPts val="0"/>
              </a:spcBef>
              <a:spcAft>
                <a:spcPts val="0"/>
              </a:spcAft>
              <a:buClrTx/>
              <a:buSzTx/>
              <a:buFontTx/>
              <a:buNone/>
              <a:tabLst/>
              <a:defRPr/>
            </a:pPr>
            <a:endParaRPr lang="en-AU" sz="1200" kern="0" dirty="0">
              <a:solidFill>
                <a:prstClr val="black"/>
              </a:solidFill>
              <a:latin typeface="+mn-lt"/>
            </a:endParaRPr>
          </a:p>
          <a:p>
            <a:pPr marL="0" marR="0" lvl="0" indent="0" defTabSz="914400" eaLnBrk="1" fontAlgn="auto" latinLnBrk="0" hangingPunct="1">
              <a:lnSpc>
                <a:spcPct val="100000"/>
              </a:lnSpc>
              <a:spcBef>
                <a:spcPts val="0"/>
              </a:spcBef>
              <a:spcAft>
                <a:spcPts val="0"/>
              </a:spcAft>
              <a:buClrTx/>
              <a:buSzTx/>
              <a:buFontTx/>
              <a:buNone/>
              <a:tabLst/>
              <a:defRPr/>
            </a:pPr>
            <a:r>
              <a:rPr lang="en-AU" sz="1200" kern="0" dirty="0" smtClean="0">
                <a:solidFill>
                  <a:prstClr val="black"/>
                </a:solidFill>
                <a:latin typeface="+mn-lt"/>
              </a:rPr>
              <a:t>Illegal fishing in Australian waters (whether by foreign trawlers or domestic operators) remains an issue. </a:t>
            </a:r>
            <a:endParaRPr lang="en-AU" sz="1200" kern="0" dirty="0">
              <a:solidFill>
                <a:prstClr val="black"/>
              </a:solidFill>
              <a:latin typeface="+mn-lt"/>
            </a:endParaRPr>
          </a:p>
        </p:txBody>
      </p:sp>
      <p:graphicFrame>
        <p:nvGraphicFramePr>
          <p:cNvPr id="3" name="Chart" descr="The general consensus is that whilst the fishing industry is important to the economy, having enough fish stocks for recreational anglers is also important. &#10;&#10;Illegal fishing in Australian waters (whether by foreign trawlers or domestic operators) remains an issue. &#10;"/>
          <p:cNvGraphicFramePr/>
          <p:nvPr>
            <p:extLst>
              <p:ext uri="{D42A27DB-BD31-4B8C-83A1-F6EECF244321}">
                <p14:modId xmlns="" xmlns:p14="http://schemas.microsoft.com/office/powerpoint/2010/main" val="1903147629"/>
              </p:ext>
            </p:extLst>
          </p:nvPr>
        </p:nvGraphicFramePr>
        <p:xfrm>
          <a:off x="294788" y="836712"/>
          <a:ext cx="6293436" cy="5040562"/>
        </p:xfrm>
        <a:graphic>
          <a:graphicData uri="http://schemas.openxmlformats.org/drawingml/2006/chart">
            <c:chart xmlns:c="http://schemas.openxmlformats.org/drawingml/2006/chart" xmlns:r="http://schemas.openxmlformats.org/officeDocument/2006/relationships" r:id="rId2"/>
          </a:graphicData>
        </a:graphic>
      </p:graphicFrame>
      <p:sp>
        <p:nvSpPr>
          <p:cNvPr id="4" name="Economic/Cultural attitudes"/>
          <p:cNvSpPr>
            <a:spLocks noGrp="1" noChangeArrowheads="1"/>
          </p:cNvSpPr>
          <p:nvPr>
            <p:ph type="title" idx="4294967295"/>
          </p:nvPr>
        </p:nvSpPr>
        <p:spPr bwMode="auto">
          <a:xfrm>
            <a:off x="313084" y="84807"/>
            <a:ext cx="6707188" cy="823913"/>
          </a:xfrm>
          <a:prstGeom prst="rect">
            <a:avLst/>
          </a:prstGeom>
          <a:noFill/>
          <a:ln>
            <a:miter lim="800000"/>
            <a:headEnd/>
            <a:tailEnd/>
          </a:ln>
        </p:spPr>
        <p:txBody>
          <a:bodyPr/>
          <a:lstStyle/>
          <a:p>
            <a:r>
              <a:rPr lang="en-AU" sz="2800" dirty="0" smtClean="0">
                <a:solidFill>
                  <a:srgbClr val="99CC00"/>
                </a:solidFill>
              </a:rPr>
              <a:t>Economic/Cultural attitudes</a:t>
            </a:r>
          </a:p>
        </p:txBody>
      </p:sp>
    </p:spTree>
    <p:extLst>
      <p:ext uri="{BB962C8B-B14F-4D97-AF65-F5344CB8AC3E}">
        <p14:creationId xmlns="" xmlns:p14="http://schemas.microsoft.com/office/powerpoint/2010/main" val="4095474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ge 2"/>
          <p:cNvSpPr>
            <a:spLocks noGrp="1"/>
          </p:cNvSpPr>
          <p:nvPr>
            <p:ph type="sldNum" sz="quarter" idx="10"/>
          </p:nvPr>
        </p:nvSpPr>
        <p:spPr/>
        <p:txBody>
          <a:bodyPr/>
          <a:lstStyle/>
          <a:p>
            <a:fld id="{579D00CF-6528-44CA-A936-8120A2725F5E}" type="slidenum">
              <a:rPr lang="en-AU"/>
              <a:pPr/>
              <a:t>2</a:t>
            </a:fld>
            <a:endParaRPr lang="en-AU" dirty="0"/>
          </a:p>
        </p:txBody>
      </p:sp>
      <p:sp>
        <p:nvSpPr>
          <p:cNvPr id="25607" name="text"/>
          <p:cNvSpPr>
            <a:spLocks noGrp="1" noChangeArrowheads="1"/>
          </p:cNvSpPr>
          <p:nvPr>
            <p:ph type="body" idx="1"/>
          </p:nvPr>
        </p:nvSpPr>
        <p:spPr/>
        <p:txBody>
          <a:bodyPr/>
          <a:lstStyle/>
          <a:p>
            <a:r>
              <a:rPr lang="en-US" dirty="0" smtClean="0"/>
              <a:t>Methodology</a:t>
            </a:r>
          </a:p>
          <a:p>
            <a:r>
              <a:rPr lang="en-US" dirty="0"/>
              <a:t>Demographics</a:t>
            </a:r>
          </a:p>
          <a:p>
            <a:r>
              <a:rPr lang="en-US" dirty="0" smtClean="0"/>
              <a:t>Key findings</a:t>
            </a:r>
          </a:p>
          <a:p>
            <a:pPr marL="857250" lvl="1" indent="-457200">
              <a:buFont typeface="+mj-lt"/>
              <a:buAutoNum type="arabicPeriod"/>
            </a:pPr>
            <a:r>
              <a:rPr lang="en-AU" sz="2000" dirty="0" smtClean="0"/>
              <a:t>Knowledge and awareness</a:t>
            </a:r>
            <a:endParaRPr lang="en-AU" sz="2000" dirty="0"/>
          </a:p>
          <a:p>
            <a:pPr marL="857250" lvl="1" indent="-457200">
              <a:buFont typeface="+mj-lt"/>
              <a:buAutoNum type="arabicPeriod"/>
            </a:pPr>
            <a:r>
              <a:rPr lang="en-AU" sz="2000" dirty="0" smtClean="0"/>
              <a:t>Attitudes towards fishing/seafood industry </a:t>
            </a:r>
            <a:endParaRPr lang="en-AU" sz="2000" dirty="0"/>
          </a:p>
          <a:p>
            <a:pPr marL="857250" lvl="1" indent="-457200">
              <a:buFont typeface="+mj-lt"/>
              <a:buAutoNum type="arabicPeriod"/>
            </a:pPr>
            <a:r>
              <a:rPr lang="en-AU" sz="2000" dirty="0" smtClean="0"/>
              <a:t>Media consumption and communication</a:t>
            </a:r>
            <a:endParaRPr lang="en-AU" sz="2000" dirty="0"/>
          </a:p>
          <a:p>
            <a:pPr marL="857250" lvl="1" indent="-457200">
              <a:buFont typeface="+mj-lt"/>
              <a:buAutoNum type="arabicPeriod"/>
            </a:pPr>
            <a:r>
              <a:rPr lang="en-AU" sz="2000" dirty="0" smtClean="0"/>
              <a:t>Interest in finding out more</a:t>
            </a:r>
          </a:p>
          <a:p>
            <a:pPr marL="857250" lvl="1" indent="-457200">
              <a:buFont typeface="+mj-lt"/>
              <a:buAutoNum type="arabicPeriod"/>
            </a:pPr>
            <a:r>
              <a:rPr lang="en-AU" sz="2000" dirty="0"/>
              <a:t>Segmentation</a:t>
            </a:r>
          </a:p>
          <a:p>
            <a:r>
              <a:rPr lang="en-US" dirty="0" smtClean="0"/>
              <a:t>Conclusions</a:t>
            </a:r>
          </a:p>
          <a:p>
            <a:endParaRPr lang="en-US" dirty="0" smtClean="0"/>
          </a:p>
          <a:p>
            <a:pPr lvl="1"/>
            <a:endParaRPr lang="en-US" sz="2000" dirty="0"/>
          </a:p>
        </p:txBody>
      </p:sp>
      <p:sp>
        <p:nvSpPr>
          <p:cNvPr id="25605" name="Line 5"/>
          <p:cNvSpPr>
            <a:spLocks noChangeShapeType="1"/>
          </p:cNvSpPr>
          <p:nvPr/>
        </p:nvSpPr>
        <p:spPr bwMode="auto">
          <a:xfrm>
            <a:off x="395288" y="692150"/>
            <a:ext cx="6840537" cy="0"/>
          </a:xfrm>
          <a:prstGeom prst="line">
            <a:avLst/>
          </a:prstGeom>
          <a:noFill/>
          <a:ln w="9525">
            <a:solidFill>
              <a:schemeClr val="bg2"/>
            </a:solidFill>
            <a:prstDash val="sysDot"/>
            <a:round/>
            <a:headEnd/>
            <a:tailEnd/>
          </a:ln>
          <a:effectLst/>
        </p:spPr>
        <p:txBody>
          <a:bodyPr/>
          <a:lstStyle/>
          <a:p>
            <a:endParaRPr lang="en-AU" dirty="0"/>
          </a:p>
        </p:txBody>
      </p:sp>
      <p:sp>
        <p:nvSpPr>
          <p:cNvPr id="25602" name="Agenda"/>
          <p:cNvSpPr>
            <a:spLocks noGrp="1" noChangeArrowheads="1"/>
          </p:cNvSpPr>
          <p:nvPr>
            <p:ph type="title"/>
          </p:nvPr>
        </p:nvSpPr>
        <p:spPr>
          <a:xfrm>
            <a:off x="266700" y="141288"/>
            <a:ext cx="6635750" cy="719137"/>
          </a:xfrm>
          <a:ln/>
        </p:spPr>
        <p:txBody>
          <a:bodyPr/>
          <a:lstStyle/>
          <a:p>
            <a:r>
              <a:rPr lang="en-US" dirty="0" smtClean="0"/>
              <a:t>Agenda</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age 20"/>
          <p:cNvSpPr>
            <a:spLocks noGrp="1"/>
          </p:cNvSpPr>
          <p:nvPr>
            <p:ph type="sldNum" sz="quarter" idx="10"/>
          </p:nvPr>
        </p:nvSpPr>
        <p:spPr/>
        <p:txBody>
          <a:bodyPr/>
          <a:lstStyle/>
          <a:p>
            <a:fld id="{7115B9DF-309F-4F18-9514-E20C57A732C5}" type="slidenum">
              <a:rPr lang="en-AU" smtClean="0"/>
              <a:pPr/>
              <a:t>20</a:t>
            </a:fld>
            <a:endParaRPr lang="en-AU" dirty="0"/>
          </a:p>
        </p:txBody>
      </p:sp>
      <p:grpSp>
        <p:nvGrpSpPr>
          <p:cNvPr id="50" name="graph" descr="Performance scores: Management 6.3/10, Compliance 5.8/10, Sustainability 6.4/10, Economic/Cultural 6.8/10. Importance scores:  Management 25%, Compliance 15%, Sustainability 40%, Economic/Cultural 20%."/>
          <p:cNvGrpSpPr/>
          <p:nvPr/>
        </p:nvGrpSpPr>
        <p:grpSpPr>
          <a:xfrm>
            <a:off x="3420950" y="4250521"/>
            <a:ext cx="5323200" cy="2058913"/>
            <a:chOff x="3420950" y="4250521"/>
            <a:chExt cx="5323200" cy="2058913"/>
          </a:xfrm>
        </p:grpSpPr>
        <p:cxnSp>
          <p:nvCxnSpPr>
            <p:cNvPr id="33" name="Straight Arrow Connector 32"/>
            <p:cNvCxnSpPr/>
            <p:nvPr/>
          </p:nvCxnSpPr>
          <p:spPr>
            <a:xfrm flipV="1">
              <a:off x="6887106" y="5659157"/>
              <a:ext cx="565214" cy="400624"/>
            </a:xfrm>
            <a:prstGeom prst="straightConnector1">
              <a:avLst/>
            </a:prstGeom>
            <a:ln w="28575">
              <a:solidFill>
                <a:srgbClr val="006666"/>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887106" y="4928499"/>
              <a:ext cx="565214" cy="350722"/>
            </a:xfrm>
            <a:prstGeom prst="straightConnector1">
              <a:avLst/>
            </a:prstGeom>
            <a:ln w="28575">
              <a:solidFill>
                <a:srgbClr val="006666"/>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32" idx="1"/>
            </p:cNvCxnSpPr>
            <p:nvPr/>
          </p:nvCxnSpPr>
          <p:spPr>
            <a:xfrm>
              <a:off x="6887106" y="5321681"/>
              <a:ext cx="565214" cy="128833"/>
            </a:xfrm>
            <a:prstGeom prst="straightConnector1">
              <a:avLst/>
            </a:prstGeom>
            <a:ln w="28575">
              <a:solidFill>
                <a:srgbClr val="006666"/>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6903316" y="5521836"/>
              <a:ext cx="549004" cy="139412"/>
            </a:xfrm>
            <a:prstGeom prst="straightConnector1">
              <a:avLst/>
            </a:prstGeom>
            <a:ln w="28575">
              <a:solidFill>
                <a:srgbClr val="006666"/>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3420950" y="4250521"/>
              <a:ext cx="5323200" cy="2058913"/>
              <a:chOff x="3420950" y="4250521"/>
              <a:chExt cx="5323200" cy="2058913"/>
            </a:xfrm>
          </p:grpSpPr>
          <p:sp>
            <p:nvSpPr>
              <p:cNvPr id="31" name="Oval 22"/>
              <p:cNvSpPr>
                <a:spLocks noChangeArrowheads="1"/>
              </p:cNvSpPr>
              <p:nvPr/>
            </p:nvSpPr>
            <p:spPr bwMode="auto">
              <a:xfrm>
                <a:off x="6201124" y="5568280"/>
                <a:ext cx="603124" cy="381000"/>
              </a:xfrm>
              <a:prstGeom prst="ellipse">
                <a:avLst/>
              </a:prstGeom>
              <a:noFill/>
              <a:ln w="19050">
                <a:solidFill>
                  <a:srgbClr val="92D05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AU"/>
              </a:p>
            </p:txBody>
          </p:sp>
          <p:grpSp>
            <p:nvGrpSpPr>
              <p:cNvPr id="45" name="Group 44"/>
              <p:cNvGrpSpPr/>
              <p:nvPr/>
            </p:nvGrpSpPr>
            <p:grpSpPr>
              <a:xfrm>
                <a:off x="3420950" y="4250521"/>
                <a:ext cx="5323200" cy="2058913"/>
                <a:chOff x="3420950" y="4250521"/>
                <a:chExt cx="5323200" cy="2058913"/>
              </a:xfrm>
            </p:grpSpPr>
            <p:sp>
              <p:nvSpPr>
                <p:cNvPr id="41" name="Rounded Rectangle 40"/>
                <p:cNvSpPr/>
                <p:nvPr/>
              </p:nvSpPr>
              <p:spPr>
                <a:xfrm>
                  <a:off x="6169346" y="5589240"/>
                  <a:ext cx="706910" cy="292281"/>
                </a:xfrm>
                <a:prstGeom prst="roundRect">
                  <a:avLst/>
                </a:prstGeom>
                <a:solidFill>
                  <a:srgbClr val="9BBB59">
                    <a:lumMod val="40000"/>
                    <a:lumOff val="60000"/>
                  </a:srgbClr>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AU" sz="1000" kern="0" dirty="0">
                      <a:solidFill>
                        <a:prstClr val="black"/>
                      </a:solidFill>
                      <a:latin typeface="+mn-lt"/>
                      <a:cs typeface="+mn-cs"/>
                    </a:rPr>
                    <a:t>4</a:t>
                  </a:r>
                  <a:r>
                    <a:rPr lang="en-AU" sz="1000" kern="0" dirty="0" smtClean="0">
                      <a:solidFill>
                        <a:prstClr val="black"/>
                      </a:solidFill>
                      <a:latin typeface="+mn-lt"/>
                      <a:cs typeface="+mn-cs"/>
                    </a:rPr>
                    <a:t>0</a:t>
                  </a:r>
                  <a:r>
                    <a:rPr kumimoji="0" lang="en-AU" sz="1000" i="0" u="none" strike="noStrike" kern="0" cap="none" spc="0" normalizeH="0" baseline="0" noProof="0" dirty="0" smtClean="0">
                      <a:ln>
                        <a:noFill/>
                      </a:ln>
                      <a:solidFill>
                        <a:prstClr val="black"/>
                      </a:solidFill>
                      <a:effectLst/>
                      <a:uLnTx/>
                      <a:uFillTx/>
                      <a:latin typeface="+mn-lt"/>
                      <a:ea typeface="+mn-ea"/>
                      <a:cs typeface="+mn-cs"/>
                    </a:rPr>
                    <a:t>%</a:t>
                  </a:r>
                </a:p>
              </p:txBody>
            </p:sp>
            <p:sp>
              <p:nvSpPr>
                <p:cNvPr id="42" name="Rounded Rectangle 41"/>
                <p:cNvSpPr/>
                <p:nvPr/>
              </p:nvSpPr>
              <p:spPr>
                <a:xfrm>
                  <a:off x="5298665" y="5584991"/>
                  <a:ext cx="706910" cy="292281"/>
                </a:xfrm>
                <a:prstGeom prst="roundRect">
                  <a:avLst/>
                </a:prstGeom>
                <a:solidFill>
                  <a:sysClr val="window" lastClr="FFFFFF">
                    <a:lumMod val="50000"/>
                  </a:sysClr>
                </a:solidFill>
                <a:ln w="9525" cap="flat" cmpd="sng" algn="ctr">
                  <a:solidFill>
                    <a:sysClr val="window" lastClr="FFFFFF">
                      <a:lumMod val="50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i="0" u="none" strike="noStrike" kern="0" cap="none" spc="0" normalizeH="0" baseline="0" noProof="0" dirty="0" smtClean="0">
                      <a:ln>
                        <a:noFill/>
                      </a:ln>
                      <a:solidFill>
                        <a:prstClr val="white"/>
                      </a:solidFill>
                      <a:effectLst/>
                      <a:uLnTx/>
                      <a:uFillTx/>
                      <a:latin typeface="+mn-lt"/>
                      <a:ea typeface="+mn-ea"/>
                      <a:cs typeface="+mn-cs"/>
                    </a:rPr>
                    <a:t>6.4</a:t>
                  </a:r>
                </a:p>
              </p:txBody>
            </p:sp>
            <p:grpSp>
              <p:nvGrpSpPr>
                <p:cNvPr id="15" name="Group 6"/>
                <p:cNvGrpSpPr>
                  <a:grpSpLocks/>
                </p:cNvGrpSpPr>
                <p:nvPr/>
              </p:nvGrpSpPr>
              <p:grpSpPr bwMode="auto">
                <a:xfrm>
                  <a:off x="3420950" y="4250521"/>
                  <a:ext cx="4174906" cy="2058913"/>
                  <a:chOff x="2788" y="500"/>
                  <a:chExt cx="2417" cy="1361"/>
                </a:xfrm>
              </p:grpSpPr>
              <p:sp>
                <p:nvSpPr>
                  <p:cNvPr id="16" name="Text Box 7"/>
                  <p:cNvSpPr txBox="1">
                    <a:spLocks noChangeAspect="1" noChangeArrowheads="1"/>
                  </p:cNvSpPr>
                  <p:nvPr/>
                </p:nvSpPr>
                <p:spPr bwMode="auto">
                  <a:xfrm>
                    <a:off x="3938" y="500"/>
                    <a:ext cx="1267" cy="2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eaLnBrk="0" hangingPunct="0">
                      <a:spcBef>
                        <a:spcPct val="50000"/>
                      </a:spcBef>
                    </a:pPr>
                    <a:r>
                      <a:rPr lang="en-US" altLang="en-US" sz="1000" i="0" dirty="0">
                        <a:solidFill>
                          <a:schemeClr val="tx1"/>
                        </a:solidFill>
                        <a:latin typeface="+mn-lt"/>
                      </a:rPr>
                      <a:t>Importance </a:t>
                    </a:r>
                    <a:br>
                      <a:rPr lang="en-US" altLang="en-US" sz="1000" i="0" dirty="0">
                        <a:solidFill>
                          <a:schemeClr val="tx1"/>
                        </a:solidFill>
                        <a:latin typeface="+mn-lt"/>
                      </a:rPr>
                    </a:br>
                    <a:r>
                      <a:rPr lang="en-US" altLang="en-US" sz="1000" i="0" dirty="0">
                        <a:solidFill>
                          <a:schemeClr val="tx1"/>
                        </a:solidFill>
                        <a:latin typeface="+mn-lt"/>
                      </a:rPr>
                      <a:t>Score</a:t>
                    </a:r>
                  </a:p>
                </p:txBody>
              </p:sp>
              <p:grpSp>
                <p:nvGrpSpPr>
                  <p:cNvPr id="17" name="Group 8"/>
                  <p:cNvGrpSpPr>
                    <a:grpSpLocks noChangeAspect="1"/>
                  </p:cNvGrpSpPr>
                  <p:nvPr/>
                </p:nvGrpSpPr>
                <p:grpSpPr bwMode="auto">
                  <a:xfrm>
                    <a:off x="2788" y="862"/>
                    <a:ext cx="1042" cy="999"/>
                    <a:chOff x="17" y="1844"/>
                    <a:chExt cx="1302" cy="1250"/>
                  </a:xfrm>
                </p:grpSpPr>
                <p:sp>
                  <p:nvSpPr>
                    <p:cNvPr id="27" name="Rectangle 9"/>
                    <p:cNvSpPr>
                      <a:spLocks noChangeAspect="1" noChangeArrowheads="1"/>
                    </p:cNvSpPr>
                    <p:nvPr/>
                  </p:nvSpPr>
                  <p:spPr bwMode="auto">
                    <a:xfrm>
                      <a:off x="17" y="1844"/>
                      <a:ext cx="1302" cy="180"/>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07763" dir="18900000" algn="ctr" rotWithShape="0">
                              <a:schemeClr val="bg2"/>
                            </a:outerShdw>
                          </a:effectLst>
                        </a14:hiddenEffects>
                      </a:ext>
                    </a:extLst>
                  </p:spPr>
                  <p:txBody>
                    <a:bodyPr wrap="none" anchor="ctr"/>
                    <a:lstStyle/>
                    <a:p>
                      <a:pPr algn="r" eaLnBrk="0" hangingPunct="0"/>
                      <a:r>
                        <a:rPr lang="en-US" altLang="en-US" sz="1200" b="0" i="0" dirty="0" smtClean="0">
                          <a:latin typeface="+mn-lt"/>
                        </a:rPr>
                        <a:t>Management</a:t>
                      </a:r>
                      <a:endParaRPr lang="en-US" altLang="en-US" sz="1200" b="0" i="0" dirty="0">
                        <a:latin typeface="+mn-lt"/>
                      </a:endParaRPr>
                    </a:p>
                  </p:txBody>
                </p:sp>
                <p:sp>
                  <p:nvSpPr>
                    <p:cNvPr id="28" name="Rectangle 10"/>
                    <p:cNvSpPr>
                      <a:spLocks noChangeAspect="1" noChangeArrowheads="1"/>
                    </p:cNvSpPr>
                    <p:nvPr/>
                  </p:nvSpPr>
                  <p:spPr bwMode="auto">
                    <a:xfrm>
                      <a:off x="17" y="2199"/>
                      <a:ext cx="1302" cy="180"/>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07763" dir="18900000" algn="ctr" rotWithShape="0">
                              <a:schemeClr val="bg2"/>
                            </a:outerShdw>
                          </a:effectLst>
                        </a14:hiddenEffects>
                      </a:ext>
                    </a:extLst>
                  </p:spPr>
                  <p:txBody>
                    <a:bodyPr wrap="none" anchor="ctr"/>
                    <a:lstStyle/>
                    <a:p>
                      <a:pPr algn="r" eaLnBrk="0" hangingPunct="0"/>
                      <a:r>
                        <a:rPr lang="en-US" altLang="en-US" sz="1200" dirty="0">
                          <a:latin typeface="+mn-lt"/>
                        </a:rPr>
                        <a:t>C</a:t>
                      </a:r>
                      <a:r>
                        <a:rPr lang="en-US" altLang="en-US" sz="1200" b="0" i="0" dirty="0" smtClean="0">
                          <a:latin typeface="+mn-lt"/>
                        </a:rPr>
                        <a:t>ompliance</a:t>
                      </a:r>
                      <a:endParaRPr lang="en-US" altLang="en-US" sz="1200" b="0" i="0" dirty="0">
                        <a:latin typeface="+mn-lt"/>
                      </a:endParaRPr>
                    </a:p>
                  </p:txBody>
                </p:sp>
                <p:sp>
                  <p:nvSpPr>
                    <p:cNvPr id="29" name="Rectangle 11"/>
                    <p:cNvSpPr>
                      <a:spLocks noChangeAspect="1" noChangeArrowheads="1"/>
                    </p:cNvSpPr>
                    <p:nvPr/>
                  </p:nvSpPr>
                  <p:spPr bwMode="auto">
                    <a:xfrm>
                      <a:off x="17" y="2557"/>
                      <a:ext cx="1302" cy="180"/>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07763" dir="18900000" algn="ctr" rotWithShape="0">
                              <a:schemeClr val="bg2"/>
                            </a:outerShdw>
                          </a:effectLst>
                        </a14:hiddenEffects>
                      </a:ext>
                    </a:extLst>
                  </p:spPr>
                  <p:txBody>
                    <a:bodyPr wrap="none" anchor="ctr"/>
                    <a:lstStyle/>
                    <a:p>
                      <a:pPr algn="r" eaLnBrk="0" hangingPunct="0"/>
                      <a:r>
                        <a:rPr lang="en-US" altLang="en-US" sz="1200" b="0" i="0" dirty="0" smtClean="0">
                          <a:latin typeface="+mn-lt"/>
                        </a:rPr>
                        <a:t>Sustainability</a:t>
                      </a:r>
                      <a:endParaRPr lang="en-US" altLang="en-US" sz="1200" b="0" i="0" dirty="0">
                        <a:latin typeface="+mn-lt"/>
                      </a:endParaRPr>
                    </a:p>
                  </p:txBody>
                </p:sp>
                <p:sp>
                  <p:nvSpPr>
                    <p:cNvPr id="30" name="Rectangle 12"/>
                    <p:cNvSpPr>
                      <a:spLocks noChangeAspect="1" noChangeArrowheads="1"/>
                    </p:cNvSpPr>
                    <p:nvPr/>
                  </p:nvSpPr>
                  <p:spPr bwMode="auto">
                    <a:xfrm>
                      <a:off x="17" y="2914"/>
                      <a:ext cx="1302" cy="180"/>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07763" dir="18900000" algn="ctr" rotWithShape="0">
                              <a:schemeClr val="bg2"/>
                            </a:outerShdw>
                          </a:effectLst>
                        </a14:hiddenEffects>
                      </a:ext>
                    </a:extLst>
                  </p:spPr>
                  <p:txBody>
                    <a:bodyPr wrap="none" anchor="ctr"/>
                    <a:lstStyle/>
                    <a:p>
                      <a:pPr algn="r" eaLnBrk="0" hangingPunct="0"/>
                      <a:r>
                        <a:rPr lang="en-US" altLang="en-US" sz="1200" b="0" i="0" dirty="0" smtClean="0">
                          <a:solidFill>
                            <a:schemeClr val="tx1"/>
                          </a:solidFill>
                          <a:latin typeface="+mn-lt"/>
                        </a:rPr>
                        <a:t>Economic/Cultural</a:t>
                      </a:r>
                      <a:endParaRPr lang="en-US" altLang="en-US" sz="1200" b="0" i="0" dirty="0">
                        <a:solidFill>
                          <a:schemeClr val="tx1"/>
                        </a:solidFill>
                        <a:latin typeface="+mn-lt"/>
                      </a:endParaRPr>
                    </a:p>
                  </p:txBody>
                </p:sp>
              </p:grpSp>
              <p:sp>
                <p:nvSpPr>
                  <p:cNvPr id="22" name="Text Box 17"/>
                  <p:cNvSpPr txBox="1">
                    <a:spLocks noChangeAspect="1" noChangeArrowheads="1"/>
                  </p:cNvSpPr>
                  <p:nvPr/>
                </p:nvSpPr>
                <p:spPr bwMode="auto">
                  <a:xfrm>
                    <a:off x="3413" y="500"/>
                    <a:ext cx="1267" cy="2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eaLnBrk="0" hangingPunct="0">
                      <a:spcBef>
                        <a:spcPct val="50000"/>
                      </a:spcBef>
                    </a:pPr>
                    <a:r>
                      <a:rPr lang="en-US" altLang="en-US" sz="1000" i="0" dirty="0">
                        <a:solidFill>
                          <a:schemeClr val="tx1"/>
                        </a:solidFill>
                        <a:latin typeface="+mn-lt"/>
                      </a:rPr>
                      <a:t>Performance </a:t>
                    </a:r>
                    <a:br>
                      <a:rPr lang="en-US" altLang="en-US" sz="1000" i="0" dirty="0">
                        <a:solidFill>
                          <a:schemeClr val="tx1"/>
                        </a:solidFill>
                        <a:latin typeface="+mn-lt"/>
                      </a:rPr>
                    </a:br>
                    <a:r>
                      <a:rPr lang="en-US" altLang="en-US" sz="1000" i="0" dirty="0">
                        <a:solidFill>
                          <a:schemeClr val="tx1"/>
                        </a:solidFill>
                        <a:latin typeface="+mn-lt"/>
                      </a:rPr>
                      <a:t>Score</a:t>
                    </a:r>
                  </a:p>
                </p:txBody>
              </p:sp>
            </p:grpSp>
            <p:sp>
              <p:nvSpPr>
                <p:cNvPr id="32" name="Rectangle 9"/>
                <p:cNvSpPr>
                  <a:spLocks noChangeAspect="1" noChangeArrowheads="1"/>
                </p:cNvSpPr>
                <p:nvPr/>
              </p:nvSpPr>
              <p:spPr bwMode="auto">
                <a:xfrm>
                  <a:off x="7452320" y="5085184"/>
                  <a:ext cx="1291830" cy="730659"/>
                </a:xfrm>
                <a:prstGeom prst="rect">
                  <a:avLst/>
                </a:prstGeom>
                <a:solidFill>
                  <a:srgbClr val="006666"/>
                </a:solidFill>
                <a:ln>
                  <a:noFill/>
                </a:ln>
                <a:effectLst/>
              </p:spPr>
              <p:txBody>
                <a:bodyPr wrap="square" anchor="ctr"/>
                <a:lstStyle/>
                <a:p>
                  <a:pPr algn="ctr" eaLnBrk="0" hangingPunct="0"/>
                  <a:r>
                    <a:rPr lang="en-US" altLang="en-US" sz="1200" b="0" i="0" dirty="0" smtClean="0">
                      <a:solidFill>
                        <a:schemeClr val="bg1"/>
                      </a:solidFill>
                      <a:latin typeface="+mn-lt"/>
                    </a:rPr>
                    <a:t>Fisheries management performance</a:t>
                  </a:r>
                  <a:endParaRPr lang="en-US" altLang="en-US" sz="1200" b="0" i="0" dirty="0">
                    <a:solidFill>
                      <a:schemeClr val="bg1"/>
                    </a:solidFill>
                    <a:latin typeface="+mn-lt"/>
                  </a:endParaRPr>
                </a:p>
              </p:txBody>
            </p:sp>
            <p:sp>
              <p:nvSpPr>
                <p:cNvPr id="35" name="Rounded Rectangle 34"/>
                <p:cNvSpPr/>
                <p:nvPr/>
              </p:nvSpPr>
              <p:spPr>
                <a:xfrm>
                  <a:off x="6156176" y="4725144"/>
                  <a:ext cx="706910" cy="292281"/>
                </a:xfrm>
                <a:prstGeom prst="roundRect">
                  <a:avLst/>
                </a:prstGeom>
                <a:solidFill>
                  <a:srgbClr val="9BBB59">
                    <a:lumMod val="40000"/>
                    <a:lumOff val="60000"/>
                  </a:srgbClr>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i="0" u="none" strike="noStrike" kern="0" cap="none" spc="0" normalizeH="0" baseline="0" noProof="0" dirty="0" smtClean="0">
                      <a:ln>
                        <a:noFill/>
                      </a:ln>
                      <a:solidFill>
                        <a:prstClr val="black"/>
                      </a:solidFill>
                      <a:effectLst/>
                      <a:uLnTx/>
                      <a:uFillTx/>
                      <a:latin typeface="+mn-lt"/>
                      <a:ea typeface="+mn-ea"/>
                      <a:cs typeface="+mn-cs"/>
                    </a:rPr>
                    <a:t>25%</a:t>
                  </a:r>
                </a:p>
              </p:txBody>
            </p:sp>
            <p:sp>
              <p:nvSpPr>
                <p:cNvPr id="37" name="Rounded Rectangle 36"/>
                <p:cNvSpPr/>
                <p:nvPr/>
              </p:nvSpPr>
              <p:spPr>
                <a:xfrm>
                  <a:off x="5285495" y="4725144"/>
                  <a:ext cx="706910" cy="292281"/>
                </a:xfrm>
                <a:prstGeom prst="roundRect">
                  <a:avLst/>
                </a:prstGeom>
                <a:solidFill>
                  <a:sysClr val="window" lastClr="FFFFFF">
                    <a:lumMod val="50000"/>
                  </a:sysClr>
                </a:solidFill>
                <a:ln w="9525" cap="flat" cmpd="sng" algn="ctr">
                  <a:solidFill>
                    <a:sysClr val="window" lastClr="FFFFFF">
                      <a:lumMod val="50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i="0" u="none" strike="noStrike" kern="0" cap="none" spc="0" normalizeH="0" baseline="0" noProof="0" dirty="0" smtClean="0">
                      <a:ln>
                        <a:noFill/>
                      </a:ln>
                      <a:solidFill>
                        <a:prstClr val="white"/>
                      </a:solidFill>
                      <a:effectLst/>
                      <a:uLnTx/>
                      <a:uFillTx/>
                      <a:latin typeface="+mn-lt"/>
                      <a:ea typeface="+mn-ea"/>
                      <a:cs typeface="+mn-cs"/>
                    </a:rPr>
                    <a:t>6.3</a:t>
                  </a:r>
                </a:p>
              </p:txBody>
            </p:sp>
            <p:sp>
              <p:nvSpPr>
                <p:cNvPr id="38" name="Rounded Rectangle 37"/>
                <p:cNvSpPr/>
                <p:nvPr/>
              </p:nvSpPr>
              <p:spPr>
                <a:xfrm>
                  <a:off x="6162761" y="5152943"/>
                  <a:ext cx="706910" cy="292281"/>
                </a:xfrm>
                <a:prstGeom prst="roundRect">
                  <a:avLst/>
                </a:prstGeom>
                <a:solidFill>
                  <a:srgbClr val="9BBB59">
                    <a:lumMod val="40000"/>
                    <a:lumOff val="60000"/>
                  </a:srgbClr>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i="0" u="none" strike="noStrike" kern="0" cap="none" spc="0" normalizeH="0" baseline="0" noProof="0" dirty="0" smtClean="0">
                      <a:ln>
                        <a:noFill/>
                      </a:ln>
                      <a:solidFill>
                        <a:prstClr val="black"/>
                      </a:solidFill>
                      <a:effectLst/>
                      <a:uLnTx/>
                      <a:uFillTx/>
                      <a:latin typeface="+mn-lt"/>
                      <a:ea typeface="+mn-ea"/>
                      <a:cs typeface="+mn-cs"/>
                    </a:rPr>
                    <a:t>15%</a:t>
                  </a:r>
                </a:p>
              </p:txBody>
            </p:sp>
            <p:sp>
              <p:nvSpPr>
                <p:cNvPr id="39" name="Rounded Rectangle 38"/>
                <p:cNvSpPr/>
                <p:nvPr/>
              </p:nvSpPr>
              <p:spPr>
                <a:xfrm>
                  <a:off x="5292080" y="5152943"/>
                  <a:ext cx="706910" cy="292281"/>
                </a:xfrm>
                <a:prstGeom prst="roundRect">
                  <a:avLst/>
                </a:prstGeom>
                <a:solidFill>
                  <a:sysClr val="window" lastClr="FFFFFF">
                    <a:lumMod val="50000"/>
                  </a:sysClr>
                </a:solidFill>
                <a:ln w="9525" cap="flat" cmpd="sng" algn="ctr">
                  <a:solidFill>
                    <a:sysClr val="window" lastClr="FFFFFF">
                      <a:lumMod val="50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i="0" u="none" strike="noStrike" kern="0" cap="none" spc="0" normalizeH="0" baseline="0" noProof="0" dirty="0" smtClean="0">
                      <a:ln>
                        <a:noFill/>
                      </a:ln>
                      <a:solidFill>
                        <a:prstClr val="white"/>
                      </a:solidFill>
                      <a:effectLst/>
                      <a:uLnTx/>
                      <a:uFillTx/>
                      <a:latin typeface="+mn-lt"/>
                      <a:ea typeface="+mn-ea"/>
                      <a:cs typeface="+mn-cs"/>
                    </a:rPr>
                    <a:t>5.8</a:t>
                  </a:r>
                </a:p>
              </p:txBody>
            </p:sp>
            <p:sp>
              <p:nvSpPr>
                <p:cNvPr id="43" name="Rounded Rectangle 42"/>
                <p:cNvSpPr/>
                <p:nvPr/>
              </p:nvSpPr>
              <p:spPr>
                <a:xfrm>
                  <a:off x="6162761" y="6017039"/>
                  <a:ext cx="706910" cy="292281"/>
                </a:xfrm>
                <a:prstGeom prst="roundRect">
                  <a:avLst/>
                </a:prstGeom>
                <a:solidFill>
                  <a:srgbClr val="9BBB59">
                    <a:lumMod val="40000"/>
                    <a:lumOff val="60000"/>
                  </a:srgbClr>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i="0" u="none" strike="noStrike" kern="0" cap="none" spc="0" normalizeH="0" baseline="0" noProof="0" dirty="0" smtClean="0">
                      <a:ln>
                        <a:noFill/>
                      </a:ln>
                      <a:solidFill>
                        <a:prstClr val="black"/>
                      </a:solidFill>
                      <a:effectLst/>
                      <a:uLnTx/>
                      <a:uFillTx/>
                      <a:latin typeface="+mn-lt"/>
                      <a:ea typeface="+mn-ea"/>
                      <a:cs typeface="+mn-cs"/>
                    </a:rPr>
                    <a:t>20%</a:t>
                  </a:r>
                </a:p>
              </p:txBody>
            </p:sp>
            <p:sp>
              <p:nvSpPr>
                <p:cNvPr id="44" name="Rounded Rectangle 43"/>
                <p:cNvSpPr/>
                <p:nvPr/>
              </p:nvSpPr>
              <p:spPr>
                <a:xfrm>
                  <a:off x="5292080" y="6017039"/>
                  <a:ext cx="706910" cy="292281"/>
                </a:xfrm>
                <a:prstGeom prst="roundRect">
                  <a:avLst/>
                </a:prstGeom>
                <a:solidFill>
                  <a:sysClr val="window" lastClr="FFFFFF">
                    <a:lumMod val="50000"/>
                  </a:sysClr>
                </a:solidFill>
                <a:ln w="9525" cap="flat" cmpd="sng" algn="ctr">
                  <a:solidFill>
                    <a:sysClr val="window" lastClr="FFFFFF">
                      <a:lumMod val="50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i="0" u="none" strike="noStrike" kern="0" cap="none" spc="0" normalizeH="0" baseline="0" noProof="0" dirty="0" smtClean="0">
                      <a:ln>
                        <a:noFill/>
                      </a:ln>
                      <a:solidFill>
                        <a:prstClr val="white"/>
                      </a:solidFill>
                      <a:effectLst/>
                      <a:uLnTx/>
                      <a:uFillTx/>
                      <a:latin typeface="+mn-lt"/>
                      <a:ea typeface="+mn-ea"/>
                      <a:cs typeface="+mn-cs"/>
                    </a:rPr>
                    <a:t>6.8</a:t>
                  </a:r>
                </a:p>
              </p:txBody>
            </p:sp>
          </p:grpSp>
        </p:grpSp>
      </p:grpSp>
      <p:sp>
        <p:nvSpPr>
          <p:cNvPr id="14" name="text 2"/>
          <p:cNvSpPr txBox="1">
            <a:spLocks noChangeArrowheads="1"/>
          </p:cNvSpPr>
          <p:nvPr/>
        </p:nvSpPr>
        <p:spPr bwMode="auto">
          <a:xfrm>
            <a:off x="380628" y="4193232"/>
            <a:ext cx="2679204" cy="23321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folHlink"/>
              </a:buClr>
              <a:buFont typeface="Wingdings" pitchFamily="2" charset="2"/>
              <a:buChar char="Ø"/>
              <a:defRPr sz="20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Font typeface="Arial" charset="0"/>
              <a:buChar char="–"/>
              <a:defRPr>
                <a:solidFill>
                  <a:schemeClr val="tx1"/>
                </a:solidFill>
                <a:latin typeface="+mn-lt"/>
                <a:cs typeface="+mn-cs"/>
              </a:defRPr>
            </a:lvl2pPr>
            <a:lvl3pPr marL="1143000" indent="-228600" algn="l" rtl="0" eaLnBrk="1" fontAlgn="base" hangingPunct="1">
              <a:spcBef>
                <a:spcPct val="20000"/>
              </a:spcBef>
              <a:spcAft>
                <a:spcPct val="0"/>
              </a:spcAft>
              <a:buClr>
                <a:schemeClr val="folHlink"/>
              </a:buClr>
              <a:buFont typeface="Wingdings" pitchFamily="2" charset="2"/>
              <a:buChar char="§"/>
              <a:defRPr>
                <a:solidFill>
                  <a:schemeClr val="tx1"/>
                </a:solidFill>
                <a:latin typeface="+mn-lt"/>
                <a:cs typeface="+mn-cs"/>
              </a:defRPr>
            </a:lvl3pPr>
            <a:lvl4pPr marL="1600200" indent="-228600" algn="l" rtl="0" eaLnBrk="1" fontAlgn="base" hangingPunct="1">
              <a:spcBef>
                <a:spcPct val="20000"/>
              </a:spcBef>
              <a:spcAft>
                <a:spcPct val="0"/>
              </a:spcAft>
              <a:buClr>
                <a:schemeClr val="folHlink"/>
              </a:buClr>
              <a:buFont typeface="Arial" charset="0"/>
              <a:buChar char="–"/>
              <a:defRPr>
                <a:solidFill>
                  <a:schemeClr val="tx1"/>
                </a:solidFill>
                <a:latin typeface="+mn-lt"/>
                <a:cs typeface="+mn-cs"/>
              </a:defRPr>
            </a:lvl4pPr>
            <a:lvl5pPr marL="2057400" indent="-228600" algn="l" rtl="0" eaLnBrk="1" fontAlgn="base" hangingPunct="1">
              <a:spcBef>
                <a:spcPct val="20000"/>
              </a:spcBef>
              <a:spcAft>
                <a:spcPct val="0"/>
              </a:spcAft>
              <a:buClr>
                <a:schemeClr val="folHlink"/>
              </a:buClr>
              <a:buChar char="•"/>
              <a:defRPr>
                <a:solidFill>
                  <a:schemeClr val="tx1"/>
                </a:solidFill>
                <a:latin typeface="+mn-lt"/>
                <a:cs typeface="+mn-cs"/>
              </a:defRPr>
            </a:lvl5pPr>
            <a:lvl6pPr marL="2514600" indent="-228600" algn="l" rtl="0" eaLnBrk="1" fontAlgn="base" hangingPunct="1">
              <a:spcBef>
                <a:spcPct val="20000"/>
              </a:spcBef>
              <a:spcAft>
                <a:spcPct val="0"/>
              </a:spcAft>
              <a:buClr>
                <a:schemeClr val="folHlink"/>
              </a:buClr>
              <a:buChar char="•"/>
              <a:defRPr>
                <a:solidFill>
                  <a:schemeClr val="tx1"/>
                </a:solidFill>
                <a:latin typeface="+mn-lt"/>
                <a:cs typeface="+mn-cs"/>
              </a:defRPr>
            </a:lvl6pPr>
            <a:lvl7pPr marL="2971800" indent="-228600" algn="l" rtl="0" eaLnBrk="1" fontAlgn="base" hangingPunct="1">
              <a:spcBef>
                <a:spcPct val="20000"/>
              </a:spcBef>
              <a:spcAft>
                <a:spcPct val="0"/>
              </a:spcAft>
              <a:buClr>
                <a:schemeClr val="folHlink"/>
              </a:buClr>
              <a:buChar char="•"/>
              <a:defRPr>
                <a:solidFill>
                  <a:schemeClr val="tx1"/>
                </a:solidFill>
                <a:latin typeface="+mn-lt"/>
                <a:cs typeface="+mn-cs"/>
              </a:defRPr>
            </a:lvl7pPr>
            <a:lvl8pPr marL="3429000" indent="-228600" algn="l" rtl="0" eaLnBrk="1" fontAlgn="base" hangingPunct="1">
              <a:spcBef>
                <a:spcPct val="20000"/>
              </a:spcBef>
              <a:spcAft>
                <a:spcPct val="0"/>
              </a:spcAft>
              <a:buClr>
                <a:schemeClr val="folHlink"/>
              </a:buClr>
              <a:buChar char="•"/>
              <a:defRPr>
                <a:solidFill>
                  <a:schemeClr val="tx1"/>
                </a:solidFill>
                <a:latin typeface="+mn-lt"/>
                <a:cs typeface="+mn-cs"/>
              </a:defRPr>
            </a:lvl8pPr>
            <a:lvl9pPr marL="3886200" indent="-228600" algn="l" rtl="0" eaLnBrk="1" fontAlgn="base" hangingPunct="1">
              <a:spcBef>
                <a:spcPct val="20000"/>
              </a:spcBef>
              <a:spcAft>
                <a:spcPct val="0"/>
              </a:spcAft>
              <a:buClr>
                <a:schemeClr val="folHlink"/>
              </a:buClr>
              <a:buChar char="•"/>
              <a:defRPr>
                <a:solidFill>
                  <a:schemeClr val="tx1"/>
                </a:solidFill>
                <a:latin typeface="+mn-lt"/>
                <a:cs typeface="+mn-cs"/>
              </a:defRPr>
            </a:lvl9pPr>
          </a:lstStyle>
          <a:p>
            <a:pPr>
              <a:spcBef>
                <a:spcPct val="100000"/>
              </a:spcBef>
              <a:buFont typeface="Wingdings" pitchFamily="2" charset="2"/>
              <a:buNone/>
            </a:pPr>
            <a:r>
              <a:rPr lang="en-AU" altLang="en-US" sz="1200" b="1" kern="0" dirty="0" smtClean="0">
                <a:solidFill>
                  <a:srgbClr val="99CC00"/>
                </a:solidFill>
              </a:rPr>
              <a:t>How can we use this?</a:t>
            </a:r>
          </a:p>
          <a:p>
            <a:pPr>
              <a:spcBef>
                <a:spcPct val="50000"/>
              </a:spcBef>
            </a:pPr>
            <a:r>
              <a:rPr lang="en-US" altLang="en-US" sz="1200" dirty="0"/>
              <a:t>For example, the adjacent model shows </a:t>
            </a:r>
            <a:r>
              <a:rPr lang="en-US" altLang="en-US" sz="1200" b="1" i="1" dirty="0" smtClean="0"/>
              <a:t>sustainability</a:t>
            </a:r>
            <a:r>
              <a:rPr lang="en-US" altLang="en-US" sz="1200" dirty="0" smtClean="0"/>
              <a:t> is </a:t>
            </a:r>
            <a:r>
              <a:rPr lang="en-US" altLang="en-US" sz="1200" dirty="0"/>
              <a:t>the most important driver of </a:t>
            </a:r>
            <a:r>
              <a:rPr lang="en-AU" altLang="en-US" sz="1200" dirty="0" smtClean="0"/>
              <a:t>fisheries management performance as perceived by respondents</a:t>
            </a:r>
            <a:endParaRPr lang="en-AU" altLang="en-US" sz="1200" dirty="0"/>
          </a:p>
          <a:p>
            <a:pPr>
              <a:spcBef>
                <a:spcPct val="50000"/>
              </a:spcBef>
            </a:pPr>
            <a:endParaRPr lang="en-AU" altLang="en-US" sz="1200" kern="0" dirty="0" smtClean="0"/>
          </a:p>
        </p:txBody>
      </p:sp>
      <p:sp>
        <p:nvSpPr>
          <p:cNvPr id="12" name="text 1"/>
          <p:cNvSpPr txBox="1">
            <a:spLocks noChangeArrowheads="1"/>
          </p:cNvSpPr>
          <p:nvPr/>
        </p:nvSpPr>
        <p:spPr bwMode="auto">
          <a:xfrm>
            <a:off x="381000" y="1066800"/>
            <a:ext cx="8367464" cy="3657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folHlink"/>
              </a:buClr>
              <a:buFont typeface="Wingdings" pitchFamily="2" charset="2"/>
              <a:buChar char="Ø"/>
              <a:defRPr sz="20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Font typeface="Arial" charset="0"/>
              <a:buChar char="–"/>
              <a:defRPr>
                <a:solidFill>
                  <a:schemeClr val="tx1"/>
                </a:solidFill>
                <a:latin typeface="+mn-lt"/>
                <a:cs typeface="+mn-cs"/>
              </a:defRPr>
            </a:lvl2pPr>
            <a:lvl3pPr marL="1143000" indent="-228600" algn="l" rtl="0" eaLnBrk="1" fontAlgn="base" hangingPunct="1">
              <a:spcBef>
                <a:spcPct val="20000"/>
              </a:spcBef>
              <a:spcAft>
                <a:spcPct val="0"/>
              </a:spcAft>
              <a:buClr>
                <a:schemeClr val="folHlink"/>
              </a:buClr>
              <a:buFont typeface="Wingdings" pitchFamily="2" charset="2"/>
              <a:buChar char="§"/>
              <a:defRPr>
                <a:solidFill>
                  <a:schemeClr val="tx1"/>
                </a:solidFill>
                <a:latin typeface="+mn-lt"/>
                <a:cs typeface="+mn-cs"/>
              </a:defRPr>
            </a:lvl3pPr>
            <a:lvl4pPr marL="1600200" indent="-228600" algn="l" rtl="0" eaLnBrk="1" fontAlgn="base" hangingPunct="1">
              <a:spcBef>
                <a:spcPct val="20000"/>
              </a:spcBef>
              <a:spcAft>
                <a:spcPct val="0"/>
              </a:spcAft>
              <a:buClr>
                <a:schemeClr val="folHlink"/>
              </a:buClr>
              <a:buFont typeface="Arial" charset="0"/>
              <a:buChar char="–"/>
              <a:defRPr>
                <a:solidFill>
                  <a:schemeClr val="tx1"/>
                </a:solidFill>
                <a:latin typeface="+mn-lt"/>
                <a:cs typeface="+mn-cs"/>
              </a:defRPr>
            </a:lvl4pPr>
            <a:lvl5pPr marL="2057400" indent="-228600" algn="l" rtl="0" eaLnBrk="1" fontAlgn="base" hangingPunct="1">
              <a:spcBef>
                <a:spcPct val="20000"/>
              </a:spcBef>
              <a:spcAft>
                <a:spcPct val="0"/>
              </a:spcAft>
              <a:buClr>
                <a:schemeClr val="folHlink"/>
              </a:buClr>
              <a:buChar char="•"/>
              <a:defRPr>
                <a:solidFill>
                  <a:schemeClr val="tx1"/>
                </a:solidFill>
                <a:latin typeface="+mn-lt"/>
                <a:cs typeface="+mn-cs"/>
              </a:defRPr>
            </a:lvl5pPr>
            <a:lvl6pPr marL="2514600" indent="-228600" algn="l" rtl="0" eaLnBrk="1" fontAlgn="base" hangingPunct="1">
              <a:spcBef>
                <a:spcPct val="20000"/>
              </a:spcBef>
              <a:spcAft>
                <a:spcPct val="0"/>
              </a:spcAft>
              <a:buClr>
                <a:schemeClr val="folHlink"/>
              </a:buClr>
              <a:buChar char="•"/>
              <a:defRPr>
                <a:solidFill>
                  <a:schemeClr val="tx1"/>
                </a:solidFill>
                <a:latin typeface="+mn-lt"/>
                <a:cs typeface="+mn-cs"/>
              </a:defRPr>
            </a:lvl6pPr>
            <a:lvl7pPr marL="2971800" indent="-228600" algn="l" rtl="0" eaLnBrk="1" fontAlgn="base" hangingPunct="1">
              <a:spcBef>
                <a:spcPct val="20000"/>
              </a:spcBef>
              <a:spcAft>
                <a:spcPct val="0"/>
              </a:spcAft>
              <a:buClr>
                <a:schemeClr val="folHlink"/>
              </a:buClr>
              <a:buChar char="•"/>
              <a:defRPr>
                <a:solidFill>
                  <a:schemeClr val="tx1"/>
                </a:solidFill>
                <a:latin typeface="+mn-lt"/>
                <a:cs typeface="+mn-cs"/>
              </a:defRPr>
            </a:lvl7pPr>
            <a:lvl8pPr marL="3429000" indent="-228600" algn="l" rtl="0" eaLnBrk="1" fontAlgn="base" hangingPunct="1">
              <a:spcBef>
                <a:spcPct val="20000"/>
              </a:spcBef>
              <a:spcAft>
                <a:spcPct val="0"/>
              </a:spcAft>
              <a:buClr>
                <a:schemeClr val="folHlink"/>
              </a:buClr>
              <a:buChar char="•"/>
              <a:defRPr>
                <a:solidFill>
                  <a:schemeClr val="tx1"/>
                </a:solidFill>
                <a:latin typeface="+mn-lt"/>
                <a:cs typeface="+mn-cs"/>
              </a:defRPr>
            </a:lvl8pPr>
            <a:lvl9pPr marL="3886200" indent="-228600" algn="l" rtl="0" eaLnBrk="1" fontAlgn="base" hangingPunct="1">
              <a:spcBef>
                <a:spcPct val="20000"/>
              </a:spcBef>
              <a:spcAft>
                <a:spcPct val="0"/>
              </a:spcAft>
              <a:buClr>
                <a:schemeClr val="folHlink"/>
              </a:buClr>
              <a:buChar char="•"/>
              <a:defRPr>
                <a:solidFill>
                  <a:schemeClr val="tx1"/>
                </a:solidFill>
                <a:latin typeface="+mn-lt"/>
                <a:cs typeface="+mn-cs"/>
              </a:defRPr>
            </a:lvl9pPr>
          </a:lstStyle>
          <a:p>
            <a:pPr>
              <a:spcBef>
                <a:spcPct val="100000"/>
              </a:spcBef>
              <a:buFont typeface="Wingdings" pitchFamily="2" charset="2"/>
              <a:buNone/>
            </a:pPr>
            <a:r>
              <a:rPr lang="en-AU" altLang="en-US" sz="1200" b="1" kern="0" dirty="0" smtClean="0">
                <a:solidFill>
                  <a:srgbClr val="99CC00"/>
                </a:solidFill>
              </a:rPr>
              <a:t>What is this?</a:t>
            </a:r>
          </a:p>
          <a:p>
            <a:pPr>
              <a:spcBef>
                <a:spcPct val="50000"/>
              </a:spcBef>
            </a:pPr>
            <a:r>
              <a:rPr lang="en-GB" sz="1200" dirty="0"/>
              <a:t>The primary objective </a:t>
            </a:r>
            <a:r>
              <a:rPr lang="en-GB" sz="1200" dirty="0" smtClean="0"/>
              <a:t>of driver analysis is </a:t>
            </a:r>
            <a:r>
              <a:rPr lang="en-GB" sz="1200" dirty="0"/>
              <a:t>to identify and prioritise the key </a:t>
            </a:r>
            <a:r>
              <a:rPr lang="en-GB" sz="1200" dirty="0" smtClean="0"/>
              <a:t>drivers (propositions) </a:t>
            </a:r>
            <a:r>
              <a:rPr lang="en-GB" sz="1200" dirty="0"/>
              <a:t>of </a:t>
            </a:r>
            <a:r>
              <a:rPr lang="en-GB" sz="1200" dirty="0" smtClean="0"/>
              <a:t>fisheries management performance. </a:t>
            </a:r>
            <a:r>
              <a:rPr lang="en-US" altLang="en-US" sz="1200" kern="0" dirty="0" smtClean="0"/>
              <a:t>Driver analysis uses a statistical technique called </a:t>
            </a:r>
            <a:r>
              <a:rPr lang="en-AU" altLang="en-US" sz="1200" kern="0" dirty="0" smtClean="0"/>
              <a:t>Multiple Regression to determine how </a:t>
            </a:r>
            <a:r>
              <a:rPr lang="en-US" altLang="en-US" sz="1200" kern="0" dirty="0" smtClean="0"/>
              <a:t>e</a:t>
            </a:r>
            <a:r>
              <a:rPr lang="en-AU" altLang="en-US" sz="1200" kern="0" dirty="0" smtClean="0"/>
              <a:t>ach </a:t>
            </a:r>
            <a:r>
              <a:rPr lang="en-US" altLang="en-US" sz="1200" kern="0" dirty="0" smtClean="0"/>
              <a:t>proposition (management, compliance, sustainability and economy/culture)</a:t>
            </a:r>
            <a:r>
              <a:rPr lang="en-AU" altLang="en-US" sz="1200" kern="0" dirty="0" smtClean="0"/>
              <a:t> contributes to overall </a:t>
            </a:r>
            <a:r>
              <a:rPr lang="en-GB" sz="1200" dirty="0"/>
              <a:t>fisheries management performance. </a:t>
            </a:r>
            <a:endParaRPr lang="en-AU" altLang="en-US" sz="1200" kern="0" dirty="0" smtClean="0"/>
          </a:p>
          <a:p>
            <a:pPr>
              <a:spcBef>
                <a:spcPct val="100000"/>
              </a:spcBef>
              <a:buFont typeface="Wingdings" pitchFamily="2" charset="2"/>
              <a:buNone/>
            </a:pPr>
            <a:r>
              <a:rPr lang="en-US" altLang="en-US" sz="1200" b="1" kern="0" dirty="0" smtClean="0">
                <a:solidFill>
                  <a:srgbClr val="99CC00"/>
                </a:solidFill>
              </a:rPr>
              <a:t>What does this measure?</a:t>
            </a:r>
          </a:p>
          <a:p>
            <a:pPr>
              <a:spcBef>
                <a:spcPct val="50000"/>
              </a:spcBef>
            </a:pPr>
            <a:r>
              <a:rPr lang="en-US" altLang="en-US" sz="1200" kern="0" dirty="0" smtClean="0">
                <a:cs typeface="Arial" charset="0"/>
              </a:rPr>
              <a:t>The </a:t>
            </a:r>
            <a:r>
              <a:rPr lang="en-US" altLang="en-US" sz="1200" b="1" i="1" kern="0" dirty="0" smtClean="0">
                <a:cs typeface="Arial" charset="0"/>
              </a:rPr>
              <a:t>importance score</a:t>
            </a:r>
            <a:r>
              <a:rPr lang="en-US" altLang="en-US" sz="1200" kern="0" dirty="0" smtClean="0">
                <a:cs typeface="Arial" charset="0"/>
              </a:rPr>
              <a:t> represents the relative importance of each of the </a:t>
            </a:r>
            <a:r>
              <a:rPr lang="en-US" altLang="en-US" sz="1200" kern="0" dirty="0" smtClean="0"/>
              <a:t>propositions </a:t>
            </a:r>
            <a:r>
              <a:rPr lang="en-US" altLang="en-US" sz="1200" kern="0" dirty="0" smtClean="0">
                <a:cs typeface="Arial" charset="0"/>
              </a:rPr>
              <a:t>in contributing to </a:t>
            </a:r>
            <a:r>
              <a:rPr lang="en-AU" altLang="en-US" sz="1200" kern="0" dirty="0"/>
              <a:t>overall </a:t>
            </a:r>
            <a:r>
              <a:rPr lang="en-GB" sz="1200" dirty="0"/>
              <a:t>fisheries management </a:t>
            </a:r>
            <a:r>
              <a:rPr lang="en-GB" sz="1200" dirty="0" smtClean="0"/>
              <a:t>performance. </a:t>
            </a:r>
          </a:p>
          <a:p>
            <a:pPr>
              <a:spcBef>
                <a:spcPct val="50000"/>
              </a:spcBef>
            </a:pPr>
            <a:r>
              <a:rPr lang="en-US" altLang="en-US" sz="1200" kern="0" dirty="0" smtClean="0"/>
              <a:t>The </a:t>
            </a:r>
            <a:r>
              <a:rPr lang="en-US" altLang="en-US" sz="1200" b="1" i="1" kern="0" dirty="0" smtClean="0"/>
              <a:t>performance score</a:t>
            </a:r>
            <a:r>
              <a:rPr lang="en-US" altLang="en-US" sz="1200" kern="0" dirty="0" smtClean="0"/>
              <a:t> is the mean rating score (out of 10) for each of the propositions, as rated by the participants.  This shows us how each </a:t>
            </a:r>
            <a:r>
              <a:rPr lang="en-US" altLang="en-US" sz="1200" kern="0" dirty="0"/>
              <a:t>proposition</a:t>
            </a:r>
            <a:r>
              <a:rPr lang="en-US" altLang="en-US" sz="1200" kern="0" dirty="0" smtClean="0"/>
              <a:t> performs.</a:t>
            </a:r>
          </a:p>
          <a:p>
            <a:pPr>
              <a:spcBef>
                <a:spcPct val="50000"/>
              </a:spcBef>
            </a:pPr>
            <a:r>
              <a:rPr lang="en-US" altLang="en-US" sz="1200" kern="0" dirty="0" smtClean="0"/>
              <a:t>R</a:t>
            </a:r>
            <a:r>
              <a:rPr lang="en-US" altLang="en-US" sz="1200" kern="0" dirty="0" smtClean="0">
                <a:cs typeface="Arial" charset="0"/>
              </a:rPr>
              <a:t>² tells us the proportion of variation in management performance that is accounted for by each of the </a:t>
            </a:r>
            <a:r>
              <a:rPr lang="en-US" altLang="en-US" sz="1200" kern="0" dirty="0" smtClean="0"/>
              <a:t>propositions </a:t>
            </a:r>
            <a:r>
              <a:rPr lang="en-US" altLang="en-US" sz="1200" kern="0" dirty="0" smtClean="0">
                <a:cs typeface="Arial" charset="0"/>
              </a:rPr>
              <a:t>used in the study. The higher the value, the more robust the model.</a:t>
            </a:r>
            <a:endParaRPr lang="en-AU" altLang="en-US" sz="1200" kern="0" dirty="0"/>
          </a:p>
        </p:txBody>
      </p:sp>
      <p:sp>
        <p:nvSpPr>
          <p:cNvPr id="4" name="Key driver analysis"/>
          <p:cNvSpPr>
            <a:spLocks noGrp="1" noChangeArrowheads="1"/>
          </p:cNvSpPr>
          <p:nvPr>
            <p:ph type="title" idx="4294967295"/>
          </p:nvPr>
        </p:nvSpPr>
        <p:spPr bwMode="auto">
          <a:xfrm>
            <a:off x="292100" y="84807"/>
            <a:ext cx="6707188" cy="823913"/>
          </a:xfrm>
          <a:prstGeom prst="rect">
            <a:avLst/>
          </a:prstGeom>
          <a:noFill/>
          <a:ln>
            <a:miter lim="800000"/>
            <a:headEnd/>
            <a:tailEnd/>
          </a:ln>
        </p:spPr>
        <p:txBody>
          <a:bodyPr/>
          <a:lstStyle/>
          <a:p>
            <a:r>
              <a:rPr lang="en-AU" dirty="0" smtClean="0">
                <a:solidFill>
                  <a:srgbClr val="99CC00"/>
                </a:solidFill>
              </a:rPr>
              <a:t>Key driver analysis</a:t>
            </a:r>
          </a:p>
        </p:txBody>
      </p:sp>
    </p:spTree>
    <p:extLst>
      <p:ext uri="{BB962C8B-B14F-4D97-AF65-F5344CB8AC3E}">
        <p14:creationId xmlns="" xmlns:p14="http://schemas.microsoft.com/office/powerpoint/2010/main" val="3833995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age 21"/>
          <p:cNvSpPr>
            <a:spLocks noGrp="1"/>
          </p:cNvSpPr>
          <p:nvPr>
            <p:ph type="sldNum" sz="quarter" idx="10"/>
          </p:nvPr>
        </p:nvSpPr>
        <p:spPr/>
        <p:txBody>
          <a:bodyPr/>
          <a:lstStyle/>
          <a:p>
            <a:fld id="{7115B9DF-309F-4F18-9514-E20C57A732C5}" type="slidenum">
              <a:rPr lang="en-AU" smtClean="0"/>
              <a:pPr/>
              <a:t>21</a:t>
            </a:fld>
            <a:endParaRPr lang="en-AU" dirty="0"/>
          </a:p>
        </p:txBody>
      </p:sp>
      <p:sp>
        <p:nvSpPr>
          <p:cNvPr id="87" name="source"/>
          <p:cNvSpPr/>
          <p:nvPr/>
        </p:nvSpPr>
        <p:spPr>
          <a:xfrm>
            <a:off x="189939" y="6093296"/>
            <a:ext cx="8414509" cy="552450"/>
          </a:xfrm>
          <a:prstGeom prst="rect">
            <a:avLst/>
          </a:prstGeom>
          <a:noFill/>
          <a:ln w="25400" cap="flat" cmpd="sng" algn="ctr">
            <a:noFill/>
            <a:prstDash val="solid"/>
          </a:ln>
          <a:effectLst/>
        </p:spPr>
        <p:txBody>
          <a:bodyPr rtlCol="0" anchor="t"/>
          <a:lstStyle/>
          <a:p>
            <a:pPr>
              <a:defRPr/>
            </a:pPr>
            <a:r>
              <a:rPr kumimoji="0" lang="en-AU" sz="900" b="0" i="0" u="none" strike="noStrike" kern="0" cap="none" spc="0" normalizeH="0" baseline="0" noProof="0" dirty="0" smtClean="0">
                <a:ln>
                  <a:noFill/>
                </a:ln>
                <a:solidFill>
                  <a:prstClr val="black"/>
                </a:solidFill>
                <a:effectLst/>
                <a:uLnTx/>
                <a:uFillTx/>
                <a:latin typeface="+mn-lt"/>
                <a:ea typeface="Verdana" panose="020B0604030504040204" pitchFamily="34" charset="0"/>
                <a:cs typeface="Verdana" panose="020B0604030504040204" pitchFamily="34" charset="0"/>
              </a:rPr>
              <a:t>Source: </a:t>
            </a:r>
            <a:r>
              <a:rPr lang="en-US" sz="900" dirty="0">
                <a:latin typeface="+mn-lt"/>
              </a:rPr>
              <a:t>C1. </a:t>
            </a:r>
            <a:r>
              <a:rPr lang="en-US" sz="900" dirty="0" smtClean="0">
                <a:latin typeface="+mn-lt"/>
              </a:rPr>
              <a:t>On </a:t>
            </a:r>
            <a:r>
              <a:rPr lang="en-US" sz="900" dirty="0">
                <a:latin typeface="+mn-lt"/>
              </a:rPr>
              <a:t>a 0 to 10 scale, where 0 means Strongly Disagree and 10 means Strongly Agree, please rate the extent to which you agree with the following statement</a:t>
            </a:r>
            <a:r>
              <a:rPr lang="en-US" sz="900" dirty="0" smtClean="0">
                <a:latin typeface="+mn-lt"/>
              </a:rPr>
              <a:t>. </a:t>
            </a:r>
            <a:r>
              <a:rPr lang="en-AU" sz="900" dirty="0">
                <a:latin typeface="+mn-lt"/>
              </a:rPr>
              <a:t>Australia’s fisheries are currently being managed well by the government?</a:t>
            </a:r>
          </a:p>
          <a:p>
            <a:pPr>
              <a:defRPr/>
            </a:pPr>
            <a:r>
              <a:rPr kumimoji="0" lang="en-AU" sz="900" b="0" i="0" u="none" strike="noStrike" kern="0" cap="none" spc="0" normalizeH="0" baseline="0" noProof="0" dirty="0" smtClean="0">
                <a:ln>
                  <a:noFill/>
                </a:ln>
                <a:solidFill>
                  <a:prstClr val="black"/>
                </a:solidFill>
                <a:effectLst/>
                <a:uLnTx/>
                <a:uFillTx/>
                <a:latin typeface="+mn-lt"/>
                <a:ea typeface="Verdana" panose="020B0604030504040204" pitchFamily="34" charset="0"/>
                <a:cs typeface="Verdana" panose="020B0604030504040204" pitchFamily="34" charset="0"/>
              </a:rPr>
              <a:t>C2. </a:t>
            </a:r>
            <a:r>
              <a:rPr lang="en-AU" sz="900" dirty="0" smtClean="0">
                <a:latin typeface="+mn-lt"/>
              </a:rPr>
              <a:t>Below </a:t>
            </a:r>
            <a:r>
              <a:rPr lang="en-AU" sz="900" dirty="0">
                <a:latin typeface="+mn-lt"/>
              </a:rPr>
              <a:t>is a list of statements relevant to the fishing and seafood industries. Using a 0 to 10 scale, where 0 means Strongly Disagree and 10 means Strongly Agree, please rate the extent to which you agree with each statement. </a:t>
            </a:r>
            <a:endParaRPr lang="en-AU" sz="900" dirty="0" smtClean="0">
              <a:latin typeface="+mn-lt"/>
            </a:endParaRPr>
          </a:p>
          <a:p>
            <a:pPr>
              <a:defRPr/>
            </a:pPr>
            <a:r>
              <a:rPr lang="en-AU" sz="900" kern="0" dirty="0" smtClean="0">
                <a:solidFill>
                  <a:prstClr val="black"/>
                </a:solidFill>
                <a:latin typeface="+mn-lt"/>
                <a:ea typeface="Verdana" panose="020B0604030504040204" pitchFamily="34" charset="0"/>
                <a:cs typeface="Verdana" panose="020B0604030504040204" pitchFamily="34" charset="0"/>
              </a:rPr>
              <a:t>Base: All Respondents n=1,722. Data weighted to ABS population statistics. </a:t>
            </a:r>
            <a:r>
              <a:rPr lang="en-AU" sz="900" kern="0" dirty="0">
                <a:solidFill>
                  <a:prstClr val="black"/>
                </a:solidFill>
                <a:latin typeface="+mn-lt"/>
              </a:rPr>
              <a:t>Don’t know/ NA removed from analysis.</a:t>
            </a:r>
            <a:r>
              <a:rPr lang="en-AU" sz="900" kern="0" dirty="0" smtClean="0">
                <a:solidFill>
                  <a:prstClr val="black"/>
                </a:solidFill>
                <a:latin typeface="+mn-lt"/>
                <a:ea typeface="Verdana" panose="020B0604030504040204" pitchFamily="34" charset="0"/>
                <a:cs typeface="Verdana" panose="020B0604030504040204"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AU" sz="900" b="0" i="0" u="none" strike="noStrike" kern="0" cap="none" spc="0" normalizeH="0" baseline="0" noProof="0" dirty="0" smtClean="0">
              <a:ln>
                <a:noFill/>
              </a:ln>
              <a:solidFill>
                <a:srgbClr val="00B0F0"/>
              </a:solidFill>
              <a:effectLst/>
              <a:uLnTx/>
              <a:uFillTx/>
              <a:latin typeface="+mn-lt"/>
              <a:ea typeface="Verdana" panose="020B0604030504040204" pitchFamily="34" charset="0"/>
              <a:cs typeface="Verdan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AU" sz="900" b="0" i="0" u="none" strike="noStrike" kern="0" cap="none" spc="0" normalizeH="0" baseline="0" noProof="0" dirty="0" smtClean="0">
              <a:ln>
                <a:noFill/>
              </a:ln>
              <a:solidFill>
                <a:srgbClr val="00B0F0"/>
              </a:solidFill>
              <a:effectLst/>
              <a:uLnTx/>
              <a:uFillTx/>
              <a:latin typeface="+mn-lt"/>
              <a:ea typeface="Verdana" panose="020B0604030504040204" pitchFamily="34" charset="0"/>
              <a:cs typeface="Verdana" panose="020B0604030504040204" pitchFamily="34" charset="0"/>
            </a:endParaRPr>
          </a:p>
        </p:txBody>
      </p:sp>
      <p:sp>
        <p:nvSpPr>
          <p:cNvPr id="86" name="text" descr="&#10;"/>
          <p:cNvSpPr/>
          <p:nvPr/>
        </p:nvSpPr>
        <p:spPr>
          <a:xfrm>
            <a:off x="294788" y="4941168"/>
            <a:ext cx="8505242" cy="854891"/>
          </a:xfrm>
          <a:prstGeom prst="roundRect">
            <a:avLst>
              <a:gd name="adj" fmla="val 2941"/>
            </a:avLst>
          </a:prstGeom>
          <a:solidFill>
            <a:srgbClr val="9BBB59">
              <a:lumMod val="60000"/>
              <a:lumOff val="40000"/>
            </a:srgbClr>
          </a:solidFill>
          <a:ln w="9525" cap="flat" cmpd="sng" algn="ctr">
            <a:solidFill>
              <a:srgbClr val="9BBB59">
                <a:lumMod val="60000"/>
                <a:lumOff val="40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AU" sz="1200" kern="0" dirty="0" smtClean="0">
                <a:solidFill>
                  <a:prstClr val="black"/>
                </a:solidFill>
                <a:latin typeface="+mn-lt"/>
              </a:rPr>
              <a:t>Seven key drivers of fisheries management performance were identified in the analysis. Respondents who agreed/disagreed with these statements tended to also agree/disagree that fisheries </a:t>
            </a:r>
            <a:r>
              <a:rPr lang="en-AU" sz="1200" kern="0" dirty="0">
                <a:solidFill>
                  <a:prstClr val="black"/>
                </a:solidFill>
                <a:latin typeface="+mn-lt"/>
              </a:rPr>
              <a:t>a</a:t>
            </a:r>
            <a:r>
              <a:rPr lang="en-AU" sz="1200" kern="0" dirty="0" smtClean="0">
                <a:solidFill>
                  <a:prstClr val="black"/>
                </a:solidFill>
                <a:latin typeface="+mn-lt"/>
              </a:rPr>
              <a:t>re currently being well managed. </a:t>
            </a:r>
            <a:r>
              <a:rPr lang="en-AU" sz="1200" kern="0" dirty="0">
                <a:solidFill>
                  <a:prstClr val="black"/>
                </a:solidFill>
                <a:latin typeface="+mn-lt"/>
              </a:rPr>
              <a:t>P</a:t>
            </a:r>
            <a:r>
              <a:rPr lang="en-AU" sz="1200" kern="0" dirty="0" smtClean="0">
                <a:solidFill>
                  <a:prstClr val="black"/>
                </a:solidFill>
                <a:latin typeface="+mn-lt"/>
              </a:rPr>
              <a:t>rioritising these key propositions will be the most effective way to influence public perception of fisheries management. </a:t>
            </a:r>
            <a:endParaRPr lang="en-AU" sz="1200" kern="0" dirty="0">
              <a:solidFill>
                <a:prstClr val="black"/>
              </a:solidFill>
              <a:latin typeface="+mn-lt"/>
            </a:endParaRPr>
          </a:p>
        </p:txBody>
      </p:sp>
      <p:grpSp>
        <p:nvGrpSpPr>
          <p:cNvPr id="43" name="graph" descr="Seven key drivers of fisheries management performance were identified in the analysis. Respondents who agreed/disagreed with these statements tended to also agree/disagree that fisheries are currently being well managed. Prioritising these key propositions will be the most effective way to influence public perception of fisheries management. "/>
          <p:cNvGrpSpPr/>
          <p:nvPr/>
        </p:nvGrpSpPr>
        <p:grpSpPr>
          <a:xfrm>
            <a:off x="462403" y="764704"/>
            <a:ext cx="7998029" cy="3960440"/>
            <a:chOff x="462403" y="764704"/>
            <a:chExt cx="7998029" cy="3960440"/>
          </a:xfrm>
        </p:grpSpPr>
        <p:sp>
          <p:nvSpPr>
            <p:cNvPr id="37" name="Text Box 7"/>
            <p:cNvSpPr txBox="1">
              <a:spLocks noChangeAspect="1" noChangeArrowheads="1"/>
            </p:cNvSpPr>
            <p:nvPr/>
          </p:nvSpPr>
          <p:spPr bwMode="auto">
            <a:xfrm>
              <a:off x="4662319" y="764704"/>
              <a:ext cx="989801" cy="4432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eaLnBrk="0" hangingPunct="0">
                <a:spcBef>
                  <a:spcPct val="50000"/>
                </a:spcBef>
              </a:pPr>
              <a:r>
                <a:rPr lang="en-US" altLang="en-US" sz="1000" i="0" dirty="0">
                  <a:solidFill>
                    <a:schemeClr val="tx1"/>
                  </a:solidFill>
                  <a:latin typeface="+mn-lt"/>
                </a:rPr>
                <a:t>Importance </a:t>
              </a:r>
              <a:br>
                <a:rPr lang="en-US" altLang="en-US" sz="1000" i="0" dirty="0">
                  <a:solidFill>
                    <a:schemeClr val="tx1"/>
                  </a:solidFill>
                  <a:latin typeface="+mn-lt"/>
                </a:rPr>
              </a:br>
              <a:r>
                <a:rPr lang="en-US" altLang="en-US" sz="1000" i="0" dirty="0">
                  <a:solidFill>
                    <a:schemeClr val="tx1"/>
                  </a:solidFill>
                  <a:latin typeface="+mn-lt"/>
                </a:rPr>
                <a:t>Score</a:t>
              </a:r>
            </a:p>
          </p:txBody>
        </p:sp>
        <p:sp>
          <p:nvSpPr>
            <p:cNvPr id="44" name="Text Box 17"/>
            <p:cNvSpPr txBox="1">
              <a:spLocks noChangeAspect="1" noChangeArrowheads="1"/>
            </p:cNvSpPr>
            <p:nvPr/>
          </p:nvSpPr>
          <p:spPr bwMode="auto">
            <a:xfrm>
              <a:off x="3707904" y="764704"/>
              <a:ext cx="989801" cy="4432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eaLnBrk="0" hangingPunct="0">
                <a:spcBef>
                  <a:spcPct val="50000"/>
                </a:spcBef>
              </a:pPr>
              <a:r>
                <a:rPr lang="en-US" altLang="en-US" sz="1000" i="0" dirty="0">
                  <a:solidFill>
                    <a:schemeClr val="tx1"/>
                  </a:solidFill>
                  <a:latin typeface="+mn-lt"/>
                </a:rPr>
                <a:t>Performance </a:t>
              </a:r>
              <a:br>
                <a:rPr lang="en-US" altLang="en-US" sz="1000" i="0" dirty="0">
                  <a:solidFill>
                    <a:schemeClr val="tx1"/>
                  </a:solidFill>
                  <a:latin typeface="+mn-lt"/>
                </a:rPr>
              </a:br>
              <a:r>
                <a:rPr lang="en-US" altLang="en-US" sz="1000" i="0" dirty="0">
                  <a:solidFill>
                    <a:schemeClr val="tx1"/>
                  </a:solidFill>
                  <a:latin typeface="+mn-lt"/>
                </a:rPr>
                <a:t>Score</a:t>
              </a:r>
            </a:p>
          </p:txBody>
        </p:sp>
        <p:grpSp>
          <p:nvGrpSpPr>
            <p:cNvPr id="39" name="Group 38"/>
            <p:cNvGrpSpPr/>
            <p:nvPr/>
          </p:nvGrpSpPr>
          <p:grpSpPr>
            <a:xfrm>
              <a:off x="462403" y="1268760"/>
              <a:ext cx="7998029" cy="3456384"/>
              <a:chOff x="462403" y="1268760"/>
              <a:chExt cx="7998029" cy="3456384"/>
            </a:xfrm>
          </p:grpSpPr>
          <p:sp>
            <p:nvSpPr>
              <p:cNvPr id="27" name="Rectangle 9"/>
              <p:cNvSpPr>
                <a:spLocks noChangeAspect="1" noChangeArrowheads="1"/>
              </p:cNvSpPr>
              <p:nvPr/>
            </p:nvSpPr>
            <p:spPr bwMode="auto">
              <a:xfrm>
                <a:off x="467544" y="1268761"/>
                <a:ext cx="3173493" cy="424600"/>
              </a:xfrm>
              <a:prstGeom prst="rect">
                <a:avLst/>
              </a:prstGeom>
              <a:noFill/>
              <a:ln>
                <a:noFill/>
              </a:ln>
              <a:effectLst/>
              <a:extLst/>
            </p:spPr>
            <p:txBody>
              <a:bodyPr wrap="square" anchor="ctr"/>
              <a:lstStyle/>
              <a:p>
                <a:pPr algn="ctr" eaLnBrk="0" hangingPunct="0"/>
                <a:r>
                  <a:rPr lang="en-AU" altLang="en-US" sz="1000" dirty="0">
                    <a:latin typeface="+mn-lt"/>
                  </a:rPr>
                  <a:t>Australia’s management approach ensures any risks to the environment are at an acceptable level</a:t>
                </a:r>
                <a:endParaRPr lang="en-US" altLang="en-US" sz="1000" b="0" i="0" dirty="0">
                  <a:latin typeface="+mn-lt"/>
                </a:endParaRPr>
              </a:p>
            </p:txBody>
          </p:sp>
          <p:sp>
            <p:nvSpPr>
              <p:cNvPr id="32" name="Rectangle 9"/>
              <p:cNvSpPr>
                <a:spLocks noChangeAspect="1" noChangeArrowheads="1"/>
              </p:cNvSpPr>
              <p:nvPr/>
            </p:nvSpPr>
            <p:spPr bwMode="auto">
              <a:xfrm>
                <a:off x="6630556" y="2348880"/>
                <a:ext cx="1829876" cy="1236222"/>
              </a:xfrm>
              <a:prstGeom prst="rect">
                <a:avLst/>
              </a:prstGeom>
              <a:solidFill>
                <a:srgbClr val="006666"/>
              </a:solidFill>
              <a:ln>
                <a:noFill/>
              </a:ln>
              <a:effectLst/>
            </p:spPr>
            <p:txBody>
              <a:bodyPr wrap="square" anchor="ctr"/>
              <a:lstStyle/>
              <a:p>
                <a:pPr algn="ctr" eaLnBrk="0" hangingPunct="0"/>
                <a:r>
                  <a:rPr lang="en-US" altLang="en-US" sz="1200" b="1" i="0" dirty="0" smtClean="0">
                    <a:solidFill>
                      <a:schemeClr val="bg1"/>
                    </a:solidFill>
                    <a:latin typeface="+mn-lt"/>
                  </a:rPr>
                  <a:t>Fisheries management performance</a:t>
                </a:r>
              </a:p>
              <a:p>
                <a:pPr algn="ctr" eaLnBrk="0" hangingPunct="0"/>
                <a:endParaRPr lang="en-US" altLang="en-US" sz="1200" b="1" i="0" dirty="0" smtClean="0">
                  <a:solidFill>
                    <a:schemeClr val="bg1"/>
                  </a:solidFill>
                  <a:latin typeface="+mn-lt"/>
                </a:endParaRPr>
              </a:p>
              <a:p>
                <a:pPr algn="ctr" eaLnBrk="0" hangingPunct="0"/>
                <a:r>
                  <a:rPr lang="en-US" altLang="en-US" sz="1200" dirty="0" smtClean="0">
                    <a:solidFill>
                      <a:schemeClr val="bg1"/>
                    </a:solidFill>
                    <a:latin typeface="+mn-lt"/>
                  </a:rPr>
                  <a:t>mean=5.8 (R</a:t>
                </a:r>
                <a:r>
                  <a:rPr lang="en-US" altLang="en-US" sz="1200" baseline="30000" dirty="0" smtClean="0">
                    <a:solidFill>
                      <a:schemeClr val="bg1"/>
                    </a:solidFill>
                    <a:latin typeface="+mn-lt"/>
                  </a:rPr>
                  <a:t>2</a:t>
                </a:r>
                <a:r>
                  <a:rPr lang="en-US" altLang="en-US" sz="1200" dirty="0" smtClean="0">
                    <a:solidFill>
                      <a:schemeClr val="bg1"/>
                    </a:solidFill>
                    <a:latin typeface="+mn-lt"/>
                  </a:rPr>
                  <a:t>=60%)</a:t>
                </a:r>
                <a:endParaRPr lang="en-US" altLang="en-US" sz="1200" b="0" i="0" dirty="0">
                  <a:solidFill>
                    <a:schemeClr val="bg1"/>
                  </a:solidFill>
                  <a:latin typeface="+mn-lt"/>
                </a:endParaRPr>
              </a:p>
            </p:txBody>
          </p:sp>
          <p:cxnSp>
            <p:nvCxnSpPr>
              <p:cNvPr id="33" name="Straight Arrow Connector 32"/>
              <p:cNvCxnSpPr>
                <a:stCxn id="62" idx="3"/>
                <a:endCxn id="32" idx="1"/>
              </p:cNvCxnSpPr>
              <p:nvPr/>
            </p:nvCxnSpPr>
            <p:spPr>
              <a:xfrm flipV="1">
                <a:off x="5646979" y="2966991"/>
                <a:ext cx="983577" cy="18968"/>
              </a:xfrm>
              <a:prstGeom prst="straightConnector1">
                <a:avLst/>
              </a:prstGeom>
              <a:ln w="28575">
                <a:solidFill>
                  <a:srgbClr val="006666"/>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56" idx="3"/>
              </p:cNvCxnSpPr>
              <p:nvPr/>
            </p:nvCxnSpPr>
            <p:spPr>
              <a:xfrm>
                <a:off x="5638950" y="1977847"/>
                <a:ext cx="991606" cy="504055"/>
              </a:xfrm>
              <a:prstGeom prst="straightConnector1">
                <a:avLst/>
              </a:prstGeom>
              <a:ln w="28575">
                <a:solidFill>
                  <a:srgbClr val="006666"/>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53" idx="3"/>
              </p:cNvCxnSpPr>
              <p:nvPr/>
            </p:nvCxnSpPr>
            <p:spPr>
              <a:xfrm>
                <a:off x="5638950" y="1473791"/>
                <a:ext cx="991606" cy="875089"/>
              </a:xfrm>
              <a:prstGeom prst="straightConnector1">
                <a:avLst/>
              </a:prstGeom>
              <a:ln w="28575">
                <a:solidFill>
                  <a:srgbClr val="006666"/>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59" idx="3"/>
              </p:cNvCxnSpPr>
              <p:nvPr/>
            </p:nvCxnSpPr>
            <p:spPr>
              <a:xfrm>
                <a:off x="5644091" y="2481903"/>
                <a:ext cx="986465" cy="155009"/>
              </a:xfrm>
              <a:prstGeom prst="straightConnector1">
                <a:avLst/>
              </a:prstGeom>
              <a:ln w="28575">
                <a:solidFill>
                  <a:srgbClr val="006666"/>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4716016" y="1268760"/>
                <a:ext cx="922934" cy="410061"/>
              </a:xfrm>
              <a:prstGeom prst="roundRect">
                <a:avLst/>
              </a:prstGeom>
              <a:solidFill>
                <a:srgbClr val="9BBB59">
                  <a:lumMod val="40000"/>
                  <a:lumOff val="60000"/>
                </a:srgbClr>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200" i="0" u="none" strike="noStrike" kern="0" cap="none" spc="0" normalizeH="0" baseline="0" noProof="0" dirty="0" smtClean="0">
                    <a:ln>
                      <a:noFill/>
                    </a:ln>
                    <a:solidFill>
                      <a:prstClr val="black"/>
                    </a:solidFill>
                    <a:effectLst/>
                    <a:uLnTx/>
                    <a:uFillTx/>
                    <a:latin typeface="+mn-lt"/>
                    <a:ea typeface="+mn-ea"/>
                    <a:cs typeface="+mn-cs"/>
                  </a:rPr>
                  <a:t>24.9%</a:t>
                </a:r>
              </a:p>
            </p:txBody>
          </p:sp>
          <p:sp>
            <p:nvSpPr>
              <p:cNvPr id="54" name="Rounded Rectangle 53"/>
              <p:cNvSpPr/>
              <p:nvPr/>
            </p:nvSpPr>
            <p:spPr>
              <a:xfrm>
                <a:off x="3707904" y="1268760"/>
                <a:ext cx="922934" cy="410061"/>
              </a:xfrm>
              <a:prstGeom prst="roundRect">
                <a:avLst/>
              </a:prstGeom>
              <a:solidFill>
                <a:sysClr val="window" lastClr="FFFFFF">
                  <a:lumMod val="50000"/>
                </a:sysClr>
              </a:solidFill>
              <a:ln w="9525" cap="flat" cmpd="sng" algn="ctr">
                <a:solidFill>
                  <a:sysClr val="window" lastClr="FFFFFF">
                    <a:lumMod val="50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200" i="0" u="none" strike="noStrike" kern="0" cap="none" spc="0" normalizeH="0" baseline="0" noProof="0" dirty="0" smtClean="0">
                    <a:ln>
                      <a:noFill/>
                    </a:ln>
                    <a:solidFill>
                      <a:prstClr val="white"/>
                    </a:solidFill>
                    <a:effectLst/>
                    <a:uLnTx/>
                    <a:uFillTx/>
                    <a:latin typeface="+mn-lt"/>
                    <a:ea typeface="+mn-ea"/>
                    <a:cs typeface="+mn-cs"/>
                  </a:rPr>
                  <a:t>6.3</a:t>
                </a:r>
              </a:p>
            </p:txBody>
          </p:sp>
          <p:sp>
            <p:nvSpPr>
              <p:cNvPr id="55" name="Rectangle 9"/>
              <p:cNvSpPr>
                <a:spLocks noChangeAspect="1" noChangeArrowheads="1"/>
              </p:cNvSpPr>
              <p:nvPr/>
            </p:nvSpPr>
            <p:spPr bwMode="auto">
              <a:xfrm>
                <a:off x="462403" y="1772817"/>
                <a:ext cx="3173493" cy="424600"/>
              </a:xfrm>
              <a:prstGeom prst="rect">
                <a:avLst/>
              </a:prstGeom>
              <a:noFill/>
              <a:ln>
                <a:noFill/>
              </a:ln>
              <a:effectLst/>
              <a:extLst/>
            </p:spPr>
            <p:txBody>
              <a:bodyPr wrap="square" anchor="ctr"/>
              <a:lstStyle/>
              <a:p>
                <a:pPr algn="ctr" eaLnBrk="0" hangingPunct="0"/>
                <a:r>
                  <a:rPr lang="en-AU" altLang="en-US" sz="1000" dirty="0">
                    <a:latin typeface="+mn-lt"/>
                  </a:rPr>
                  <a:t>Australia’s approach to fisheries management is based on scientific evidence</a:t>
                </a:r>
                <a:endParaRPr lang="en-US" altLang="en-US" sz="1000" b="0" i="0" dirty="0">
                  <a:latin typeface="+mn-lt"/>
                </a:endParaRPr>
              </a:p>
            </p:txBody>
          </p:sp>
          <p:sp>
            <p:nvSpPr>
              <p:cNvPr id="56" name="Rounded Rectangle 55"/>
              <p:cNvSpPr/>
              <p:nvPr/>
            </p:nvSpPr>
            <p:spPr>
              <a:xfrm>
                <a:off x="4716016" y="1772816"/>
                <a:ext cx="922934" cy="410061"/>
              </a:xfrm>
              <a:prstGeom prst="roundRect">
                <a:avLst/>
              </a:prstGeom>
              <a:solidFill>
                <a:srgbClr val="9BBB59">
                  <a:lumMod val="40000"/>
                  <a:lumOff val="60000"/>
                </a:srgbClr>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200" i="0" u="none" strike="noStrike" kern="0" cap="none" spc="0" normalizeH="0" baseline="0" noProof="0" dirty="0" smtClean="0">
                    <a:ln>
                      <a:noFill/>
                    </a:ln>
                    <a:solidFill>
                      <a:prstClr val="black"/>
                    </a:solidFill>
                    <a:effectLst/>
                    <a:uLnTx/>
                    <a:uFillTx/>
                    <a:latin typeface="+mn-lt"/>
                    <a:ea typeface="+mn-ea"/>
                    <a:cs typeface="+mn-cs"/>
                  </a:rPr>
                  <a:t>23.2%</a:t>
                </a:r>
              </a:p>
            </p:txBody>
          </p:sp>
          <p:sp>
            <p:nvSpPr>
              <p:cNvPr id="57" name="Rounded Rectangle 56"/>
              <p:cNvSpPr/>
              <p:nvPr/>
            </p:nvSpPr>
            <p:spPr>
              <a:xfrm>
                <a:off x="3707904" y="1772816"/>
                <a:ext cx="922934" cy="410061"/>
              </a:xfrm>
              <a:prstGeom prst="roundRect">
                <a:avLst/>
              </a:prstGeom>
              <a:solidFill>
                <a:sysClr val="window" lastClr="FFFFFF">
                  <a:lumMod val="50000"/>
                </a:sysClr>
              </a:solidFill>
              <a:ln w="9525" cap="flat" cmpd="sng" algn="ctr">
                <a:solidFill>
                  <a:sysClr val="window" lastClr="FFFFFF">
                    <a:lumMod val="50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200" i="0" u="none" strike="noStrike" kern="0" cap="none" spc="0" normalizeH="0" baseline="0" noProof="0" dirty="0" smtClean="0">
                    <a:ln>
                      <a:noFill/>
                    </a:ln>
                    <a:solidFill>
                      <a:prstClr val="white"/>
                    </a:solidFill>
                    <a:effectLst/>
                    <a:uLnTx/>
                    <a:uFillTx/>
                    <a:latin typeface="+mn-lt"/>
                    <a:ea typeface="+mn-ea"/>
                    <a:cs typeface="+mn-cs"/>
                  </a:rPr>
                  <a:t>6.4</a:t>
                </a:r>
              </a:p>
            </p:txBody>
          </p:sp>
          <p:sp>
            <p:nvSpPr>
              <p:cNvPr id="58" name="Rectangle 9"/>
              <p:cNvSpPr>
                <a:spLocks noChangeAspect="1" noChangeArrowheads="1"/>
              </p:cNvSpPr>
              <p:nvPr/>
            </p:nvSpPr>
            <p:spPr bwMode="auto">
              <a:xfrm>
                <a:off x="467544" y="2276873"/>
                <a:ext cx="3173493" cy="424600"/>
              </a:xfrm>
              <a:prstGeom prst="rect">
                <a:avLst/>
              </a:prstGeom>
              <a:noFill/>
              <a:ln>
                <a:noFill/>
              </a:ln>
              <a:effectLst/>
              <a:extLst/>
            </p:spPr>
            <p:txBody>
              <a:bodyPr wrap="square" anchor="ctr"/>
              <a:lstStyle/>
              <a:p>
                <a:pPr algn="ctr" eaLnBrk="0" hangingPunct="0"/>
                <a:r>
                  <a:rPr lang="en-AU" altLang="en-US" sz="1000" dirty="0">
                    <a:latin typeface="+mn-lt"/>
                  </a:rPr>
                  <a:t>The Australian fishing industry is sustainable</a:t>
                </a:r>
                <a:endParaRPr lang="en-US" altLang="en-US" sz="1000" b="0" i="0" dirty="0">
                  <a:latin typeface="+mn-lt"/>
                </a:endParaRPr>
              </a:p>
            </p:txBody>
          </p:sp>
          <p:sp>
            <p:nvSpPr>
              <p:cNvPr id="59" name="Rounded Rectangle 58"/>
              <p:cNvSpPr/>
              <p:nvPr/>
            </p:nvSpPr>
            <p:spPr>
              <a:xfrm>
                <a:off x="4721157" y="2276872"/>
                <a:ext cx="922934" cy="410061"/>
              </a:xfrm>
              <a:prstGeom prst="roundRect">
                <a:avLst/>
              </a:prstGeom>
              <a:solidFill>
                <a:srgbClr val="9BBB59">
                  <a:lumMod val="40000"/>
                  <a:lumOff val="60000"/>
                </a:srgbClr>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200" i="0" u="none" strike="noStrike" kern="0" cap="none" spc="0" normalizeH="0" baseline="0" noProof="0" dirty="0" smtClean="0">
                    <a:ln>
                      <a:noFill/>
                    </a:ln>
                    <a:solidFill>
                      <a:prstClr val="black"/>
                    </a:solidFill>
                    <a:effectLst/>
                    <a:uLnTx/>
                    <a:uFillTx/>
                    <a:latin typeface="+mn-lt"/>
                    <a:ea typeface="+mn-ea"/>
                    <a:cs typeface="+mn-cs"/>
                  </a:rPr>
                  <a:t>17.3%</a:t>
                </a:r>
              </a:p>
            </p:txBody>
          </p:sp>
          <p:sp>
            <p:nvSpPr>
              <p:cNvPr id="60" name="Rounded Rectangle 59"/>
              <p:cNvSpPr/>
              <p:nvPr/>
            </p:nvSpPr>
            <p:spPr>
              <a:xfrm>
                <a:off x="3713045" y="2276872"/>
                <a:ext cx="922934" cy="410061"/>
              </a:xfrm>
              <a:prstGeom prst="roundRect">
                <a:avLst/>
              </a:prstGeom>
              <a:solidFill>
                <a:sysClr val="window" lastClr="FFFFFF">
                  <a:lumMod val="50000"/>
                </a:sysClr>
              </a:solidFill>
              <a:ln w="9525" cap="flat" cmpd="sng" algn="ctr">
                <a:solidFill>
                  <a:sysClr val="window" lastClr="FFFFFF">
                    <a:lumMod val="50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200" i="0" u="none" strike="noStrike" kern="0" cap="none" spc="0" normalizeH="0" baseline="0" noProof="0" dirty="0" smtClean="0">
                    <a:ln>
                      <a:noFill/>
                    </a:ln>
                    <a:solidFill>
                      <a:prstClr val="white"/>
                    </a:solidFill>
                    <a:effectLst/>
                    <a:uLnTx/>
                    <a:uFillTx/>
                    <a:latin typeface="+mn-lt"/>
                    <a:ea typeface="+mn-ea"/>
                    <a:cs typeface="+mn-cs"/>
                  </a:rPr>
                  <a:t>6.4</a:t>
                </a:r>
              </a:p>
            </p:txBody>
          </p:sp>
          <p:sp>
            <p:nvSpPr>
              <p:cNvPr id="61" name="Rectangle 9"/>
              <p:cNvSpPr>
                <a:spLocks noChangeAspect="1" noChangeArrowheads="1"/>
              </p:cNvSpPr>
              <p:nvPr/>
            </p:nvSpPr>
            <p:spPr bwMode="auto">
              <a:xfrm>
                <a:off x="475573" y="2780929"/>
                <a:ext cx="3173493" cy="424600"/>
              </a:xfrm>
              <a:prstGeom prst="rect">
                <a:avLst/>
              </a:prstGeom>
              <a:noFill/>
              <a:ln>
                <a:noFill/>
              </a:ln>
              <a:effectLst/>
              <a:extLst/>
            </p:spPr>
            <p:txBody>
              <a:bodyPr wrap="square" anchor="ctr"/>
              <a:lstStyle/>
              <a:p>
                <a:pPr algn="ctr" eaLnBrk="0" hangingPunct="0"/>
                <a:r>
                  <a:rPr lang="en-AU" altLang="en-US" sz="1000" dirty="0">
                    <a:latin typeface="+mn-lt"/>
                  </a:rPr>
                  <a:t>Australia uses a risk based approach to minimise bycatch</a:t>
                </a:r>
                <a:endParaRPr lang="en-US" altLang="en-US" sz="1000" b="0" i="0" dirty="0">
                  <a:latin typeface="+mn-lt"/>
                </a:endParaRPr>
              </a:p>
            </p:txBody>
          </p:sp>
          <p:sp>
            <p:nvSpPr>
              <p:cNvPr id="62" name="Rounded Rectangle 61"/>
              <p:cNvSpPr/>
              <p:nvPr/>
            </p:nvSpPr>
            <p:spPr>
              <a:xfrm>
                <a:off x="4724045" y="2780928"/>
                <a:ext cx="922934" cy="410061"/>
              </a:xfrm>
              <a:prstGeom prst="roundRect">
                <a:avLst/>
              </a:prstGeom>
              <a:solidFill>
                <a:srgbClr val="9BBB59">
                  <a:lumMod val="40000"/>
                  <a:lumOff val="60000"/>
                </a:srgbClr>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200" i="0" u="none" strike="noStrike" kern="0" cap="none" spc="0" normalizeH="0" baseline="0" noProof="0" dirty="0" smtClean="0">
                    <a:ln>
                      <a:noFill/>
                    </a:ln>
                    <a:solidFill>
                      <a:prstClr val="black"/>
                    </a:solidFill>
                    <a:effectLst/>
                    <a:uLnTx/>
                    <a:uFillTx/>
                    <a:latin typeface="+mn-lt"/>
                    <a:ea typeface="+mn-ea"/>
                    <a:cs typeface="+mn-cs"/>
                  </a:rPr>
                  <a:t>14.2%</a:t>
                </a:r>
              </a:p>
            </p:txBody>
          </p:sp>
          <p:sp>
            <p:nvSpPr>
              <p:cNvPr id="63" name="Rounded Rectangle 62"/>
              <p:cNvSpPr/>
              <p:nvPr/>
            </p:nvSpPr>
            <p:spPr>
              <a:xfrm>
                <a:off x="3715933" y="2780928"/>
                <a:ext cx="922934" cy="410061"/>
              </a:xfrm>
              <a:prstGeom prst="roundRect">
                <a:avLst/>
              </a:prstGeom>
              <a:solidFill>
                <a:sysClr val="window" lastClr="FFFFFF">
                  <a:lumMod val="50000"/>
                </a:sysClr>
              </a:solidFill>
              <a:ln w="9525" cap="flat" cmpd="sng" algn="ctr">
                <a:solidFill>
                  <a:sysClr val="window" lastClr="FFFFFF">
                    <a:lumMod val="50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200" i="0" u="none" strike="noStrike" kern="0" cap="none" spc="0" normalizeH="0" baseline="0" noProof="0" dirty="0" smtClean="0">
                    <a:ln>
                      <a:noFill/>
                    </a:ln>
                    <a:solidFill>
                      <a:prstClr val="white"/>
                    </a:solidFill>
                    <a:effectLst/>
                    <a:uLnTx/>
                    <a:uFillTx/>
                    <a:latin typeface="+mn-lt"/>
                    <a:ea typeface="+mn-ea"/>
                    <a:cs typeface="+mn-cs"/>
                  </a:rPr>
                  <a:t>6.3</a:t>
                </a:r>
              </a:p>
            </p:txBody>
          </p:sp>
          <p:sp>
            <p:nvSpPr>
              <p:cNvPr id="64" name="Rectangle 9"/>
              <p:cNvSpPr>
                <a:spLocks noChangeAspect="1" noChangeArrowheads="1"/>
              </p:cNvSpPr>
              <p:nvPr/>
            </p:nvSpPr>
            <p:spPr bwMode="auto">
              <a:xfrm>
                <a:off x="470432" y="3284985"/>
                <a:ext cx="3173493" cy="424600"/>
              </a:xfrm>
              <a:prstGeom prst="rect">
                <a:avLst/>
              </a:prstGeom>
              <a:noFill/>
              <a:ln>
                <a:noFill/>
              </a:ln>
              <a:effectLst/>
              <a:extLst/>
            </p:spPr>
            <p:txBody>
              <a:bodyPr wrap="square" anchor="ctr"/>
              <a:lstStyle/>
              <a:p>
                <a:pPr algn="ctr" eaLnBrk="0" hangingPunct="0"/>
                <a:r>
                  <a:rPr lang="en-AU" altLang="en-US" sz="1000" dirty="0">
                    <a:latin typeface="+mn-lt"/>
                  </a:rPr>
                  <a:t>The government cares more about the economy than the environment when it comes to fisheries</a:t>
                </a:r>
                <a:endParaRPr lang="en-US" altLang="en-US" sz="1000" b="0" i="0" dirty="0">
                  <a:latin typeface="+mn-lt"/>
                </a:endParaRPr>
              </a:p>
            </p:txBody>
          </p:sp>
          <p:sp>
            <p:nvSpPr>
              <p:cNvPr id="65" name="Rounded Rectangle 64"/>
              <p:cNvSpPr/>
              <p:nvPr/>
            </p:nvSpPr>
            <p:spPr>
              <a:xfrm>
                <a:off x="4724045" y="3284984"/>
                <a:ext cx="922934" cy="410061"/>
              </a:xfrm>
              <a:prstGeom prst="roundRect">
                <a:avLst/>
              </a:prstGeom>
              <a:solidFill>
                <a:srgbClr val="9BBB59">
                  <a:lumMod val="40000"/>
                  <a:lumOff val="60000"/>
                </a:srgbClr>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200" i="0" u="none" strike="noStrike" kern="0" cap="none" spc="0" normalizeH="0" baseline="0" noProof="0" dirty="0" smtClean="0">
                    <a:ln>
                      <a:noFill/>
                    </a:ln>
                    <a:solidFill>
                      <a:prstClr val="black"/>
                    </a:solidFill>
                    <a:effectLst/>
                    <a:uLnTx/>
                    <a:uFillTx/>
                    <a:latin typeface="+mn-lt"/>
                    <a:ea typeface="+mn-ea"/>
                    <a:cs typeface="+mn-cs"/>
                  </a:rPr>
                  <a:t>8.2%</a:t>
                </a:r>
              </a:p>
            </p:txBody>
          </p:sp>
          <p:sp>
            <p:nvSpPr>
              <p:cNvPr id="66" name="Rounded Rectangle 65"/>
              <p:cNvSpPr/>
              <p:nvPr/>
            </p:nvSpPr>
            <p:spPr>
              <a:xfrm>
                <a:off x="3715933" y="3284984"/>
                <a:ext cx="922934" cy="410061"/>
              </a:xfrm>
              <a:prstGeom prst="roundRect">
                <a:avLst/>
              </a:prstGeom>
              <a:solidFill>
                <a:sysClr val="window" lastClr="FFFFFF">
                  <a:lumMod val="50000"/>
                </a:sysClr>
              </a:solidFill>
              <a:ln w="9525" cap="flat" cmpd="sng" algn="ctr">
                <a:solidFill>
                  <a:sysClr val="window" lastClr="FFFFFF">
                    <a:lumMod val="50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200" i="0" u="none" strike="noStrike" kern="0" cap="none" spc="0" normalizeH="0" baseline="0" noProof="0" dirty="0" smtClean="0">
                    <a:ln>
                      <a:noFill/>
                    </a:ln>
                    <a:solidFill>
                      <a:prstClr val="white"/>
                    </a:solidFill>
                    <a:effectLst/>
                    <a:uLnTx/>
                    <a:uFillTx/>
                    <a:latin typeface="+mn-lt"/>
                    <a:ea typeface="+mn-ea"/>
                    <a:cs typeface="+mn-cs"/>
                  </a:rPr>
                  <a:t>7.1</a:t>
                </a:r>
              </a:p>
            </p:txBody>
          </p:sp>
          <p:sp>
            <p:nvSpPr>
              <p:cNvPr id="67" name="Rectangle 9"/>
              <p:cNvSpPr>
                <a:spLocks noChangeAspect="1" noChangeArrowheads="1"/>
              </p:cNvSpPr>
              <p:nvPr/>
            </p:nvSpPr>
            <p:spPr bwMode="auto">
              <a:xfrm>
                <a:off x="475573" y="3789041"/>
                <a:ext cx="3173493" cy="424600"/>
              </a:xfrm>
              <a:prstGeom prst="rect">
                <a:avLst/>
              </a:prstGeom>
              <a:noFill/>
              <a:ln>
                <a:noFill/>
              </a:ln>
              <a:effectLst/>
              <a:extLst/>
            </p:spPr>
            <p:txBody>
              <a:bodyPr wrap="square" anchor="ctr"/>
              <a:lstStyle/>
              <a:p>
                <a:pPr algn="ctr" eaLnBrk="0" hangingPunct="0"/>
                <a:r>
                  <a:rPr lang="en-AU" altLang="en-US" sz="1000" dirty="0">
                    <a:latin typeface="+mn-lt"/>
                  </a:rPr>
                  <a:t>The global fishing industry is sustainable</a:t>
                </a:r>
                <a:endParaRPr lang="en-US" altLang="en-US" sz="1000" b="0" i="0" dirty="0">
                  <a:latin typeface="+mn-lt"/>
                </a:endParaRPr>
              </a:p>
            </p:txBody>
          </p:sp>
          <p:sp>
            <p:nvSpPr>
              <p:cNvPr id="68" name="Rounded Rectangle 67"/>
              <p:cNvSpPr/>
              <p:nvPr/>
            </p:nvSpPr>
            <p:spPr>
              <a:xfrm>
                <a:off x="4729186" y="3789040"/>
                <a:ext cx="922934" cy="410061"/>
              </a:xfrm>
              <a:prstGeom prst="roundRect">
                <a:avLst/>
              </a:prstGeom>
              <a:solidFill>
                <a:srgbClr val="9BBB59">
                  <a:lumMod val="40000"/>
                  <a:lumOff val="60000"/>
                </a:srgbClr>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AU" sz="1200" kern="0" dirty="0" smtClean="0">
                    <a:solidFill>
                      <a:prstClr val="black"/>
                    </a:solidFill>
                    <a:latin typeface="+mn-lt"/>
                    <a:cs typeface="+mn-cs"/>
                  </a:rPr>
                  <a:t>6.4</a:t>
                </a:r>
                <a:r>
                  <a:rPr kumimoji="0" lang="en-AU" sz="1200" i="0" u="none" strike="noStrike" kern="0" cap="none" spc="0" normalizeH="0" baseline="0" noProof="0" dirty="0" smtClean="0">
                    <a:ln>
                      <a:noFill/>
                    </a:ln>
                    <a:solidFill>
                      <a:prstClr val="black"/>
                    </a:solidFill>
                    <a:effectLst/>
                    <a:uLnTx/>
                    <a:uFillTx/>
                    <a:latin typeface="+mn-lt"/>
                    <a:ea typeface="+mn-ea"/>
                    <a:cs typeface="+mn-cs"/>
                  </a:rPr>
                  <a:t>%</a:t>
                </a:r>
              </a:p>
            </p:txBody>
          </p:sp>
          <p:sp>
            <p:nvSpPr>
              <p:cNvPr id="69" name="Rounded Rectangle 68"/>
              <p:cNvSpPr/>
              <p:nvPr/>
            </p:nvSpPr>
            <p:spPr>
              <a:xfrm>
                <a:off x="3721074" y="3789040"/>
                <a:ext cx="922934" cy="410061"/>
              </a:xfrm>
              <a:prstGeom prst="roundRect">
                <a:avLst/>
              </a:prstGeom>
              <a:solidFill>
                <a:sysClr val="window" lastClr="FFFFFF">
                  <a:lumMod val="50000"/>
                </a:sysClr>
              </a:solidFill>
              <a:ln w="9525" cap="flat" cmpd="sng" algn="ctr">
                <a:solidFill>
                  <a:sysClr val="window" lastClr="FFFFFF">
                    <a:lumMod val="50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200" i="0" u="none" strike="noStrike" kern="0" cap="none" spc="0" normalizeH="0" baseline="0" noProof="0" dirty="0" smtClean="0">
                    <a:ln>
                      <a:noFill/>
                    </a:ln>
                    <a:solidFill>
                      <a:prstClr val="white"/>
                    </a:solidFill>
                    <a:effectLst/>
                    <a:uLnTx/>
                    <a:uFillTx/>
                    <a:latin typeface="+mn-lt"/>
                    <a:ea typeface="+mn-ea"/>
                    <a:cs typeface="+mn-cs"/>
                  </a:rPr>
                  <a:t>5.4</a:t>
                </a:r>
              </a:p>
            </p:txBody>
          </p:sp>
          <p:sp>
            <p:nvSpPr>
              <p:cNvPr id="70" name="Rectangle 9"/>
              <p:cNvSpPr>
                <a:spLocks noChangeAspect="1" noChangeArrowheads="1"/>
              </p:cNvSpPr>
              <p:nvPr/>
            </p:nvSpPr>
            <p:spPr bwMode="auto">
              <a:xfrm>
                <a:off x="467544" y="4300544"/>
                <a:ext cx="3173493" cy="424600"/>
              </a:xfrm>
              <a:prstGeom prst="rect">
                <a:avLst/>
              </a:prstGeom>
              <a:noFill/>
              <a:ln>
                <a:noFill/>
              </a:ln>
              <a:effectLst/>
              <a:extLst/>
            </p:spPr>
            <p:txBody>
              <a:bodyPr wrap="square" anchor="ctr"/>
              <a:lstStyle/>
              <a:p>
                <a:pPr algn="ctr" eaLnBrk="0" hangingPunct="0"/>
                <a:r>
                  <a:rPr lang="en-AU" altLang="en-US" sz="1000" dirty="0">
                    <a:latin typeface="+mn-lt"/>
                  </a:rPr>
                  <a:t>Australia has stronger fisheries regulations than elsewhere</a:t>
                </a:r>
                <a:endParaRPr lang="en-US" altLang="en-US" sz="1000" b="0" i="0" dirty="0">
                  <a:latin typeface="+mn-lt"/>
                </a:endParaRPr>
              </a:p>
            </p:txBody>
          </p:sp>
          <p:sp>
            <p:nvSpPr>
              <p:cNvPr id="71" name="Rounded Rectangle 70"/>
              <p:cNvSpPr/>
              <p:nvPr/>
            </p:nvSpPr>
            <p:spPr>
              <a:xfrm>
                <a:off x="4721157" y="4300543"/>
                <a:ext cx="922934" cy="410061"/>
              </a:xfrm>
              <a:prstGeom prst="roundRect">
                <a:avLst/>
              </a:prstGeom>
              <a:solidFill>
                <a:srgbClr val="9BBB59">
                  <a:lumMod val="40000"/>
                  <a:lumOff val="60000"/>
                </a:srgbClr>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200" i="0" u="none" strike="noStrike" kern="0" cap="none" spc="0" normalizeH="0" baseline="0" noProof="0" dirty="0" smtClean="0">
                    <a:ln>
                      <a:noFill/>
                    </a:ln>
                    <a:solidFill>
                      <a:prstClr val="black"/>
                    </a:solidFill>
                    <a:effectLst/>
                    <a:uLnTx/>
                    <a:uFillTx/>
                    <a:latin typeface="+mn-lt"/>
                    <a:ea typeface="+mn-ea"/>
                    <a:cs typeface="+mn-cs"/>
                  </a:rPr>
                  <a:t>5.7%</a:t>
                </a:r>
              </a:p>
            </p:txBody>
          </p:sp>
          <p:sp>
            <p:nvSpPr>
              <p:cNvPr id="72" name="Rounded Rectangle 71"/>
              <p:cNvSpPr/>
              <p:nvPr/>
            </p:nvSpPr>
            <p:spPr>
              <a:xfrm>
                <a:off x="3713045" y="4300543"/>
                <a:ext cx="922934" cy="410061"/>
              </a:xfrm>
              <a:prstGeom prst="roundRect">
                <a:avLst/>
              </a:prstGeom>
              <a:solidFill>
                <a:sysClr val="window" lastClr="FFFFFF">
                  <a:lumMod val="50000"/>
                </a:sysClr>
              </a:solidFill>
              <a:ln w="9525" cap="flat" cmpd="sng" algn="ctr">
                <a:solidFill>
                  <a:sysClr val="window" lastClr="FFFFFF">
                    <a:lumMod val="50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200" i="0" u="none" strike="noStrike" kern="0" cap="none" spc="0" normalizeH="0" baseline="0" noProof="0" dirty="0" smtClean="0">
                    <a:ln>
                      <a:noFill/>
                    </a:ln>
                    <a:solidFill>
                      <a:prstClr val="white"/>
                    </a:solidFill>
                    <a:effectLst/>
                    <a:uLnTx/>
                    <a:uFillTx/>
                    <a:latin typeface="+mn-lt"/>
                    <a:ea typeface="+mn-ea"/>
                    <a:cs typeface="+mn-cs"/>
                  </a:rPr>
                  <a:t>6.5</a:t>
                </a:r>
              </a:p>
            </p:txBody>
          </p:sp>
          <p:cxnSp>
            <p:nvCxnSpPr>
              <p:cNvPr id="75" name="Straight Arrow Connector 74"/>
              <p:cNvCxnSpPr>
                <a:stCxn id="65" idx="3"/>
              </p:cNvCxnSpPr>
              <p:nvPr/>
            </p:nvCxnSpPr>
            <p:spPr>
              <a:xfrm flipV="1">
                <a:off x="5646979" y="3205529"/>
                <a:ext cx="983577" cy="284486"/>
              </a:xfrm>
              <a:prstGeom prst="straightConnector1">
                <a:avLst/>
              </a:prstGeom>
              <a:ln w="28575">
                <a:solidFill>
                  <a:srgbClr val="006666"/>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68" idx="3"/>
              </p:cNvCxnSpPr>
              <p:nvPr/>
            </p:nvCxnSpPr>
            <p:spPr>
              <a:xfrm flipV="1">
                <a:off x="5652120" y="3347772"/>
                <a:ext cx="951881" cy="646299"/>
              </a:xfrm>
              <a:prstGeom prst="straightConnector1">
                <a:avLst/>
              </a:prstGeom>
              <a:ln w="28575">
                <a:solidFill>
                  <a:srgbClr val="006666"/>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71" idx="3"/>
              </p:cNvCxnSpPr>
              <p:nvPr/>
            </p:nvCxnSpPr>
            <p:spPr>
              <a:xfrm flipV="1">
                <a:off x="5644091" y="3585102"/>
                <a:ext cx="959910" cy="920472"/>
              </a:xfrm>
              <a:prstGeom prst="straightConnector1">
                <a:avLst/>
              </a:prstGeom>
              <a:ln w="28575">
                <a:solidFill>
                  <a:srgbClr val="006666"/>
                </a:solidFill>
                <a:prstDash val="sysDash"/>
                <a:tailEnd type="arrow"/>
              </a:ln>
            </p:spPr>
            <p:style>
              <a:lnRef idx="1">
                <a:schemeClr val="accent1"/>
              </a:lnRef>
              <a:fillRef idx="0">
                <a:schemeClr val="accent1"/>
              </a:fillRef>
              <a:effectRef idx="0">
                <a:schemeClr val="accent1"/>
              </a:effectRef>
              <a:fontRef idx="minor">
                <a:schemeClr val="tx1"/>
              </a:fontRef>
            </p:style>
          </p:cxnSp>
        </p:grpSp>
      </p:grpSp>
      <p:sp>
        <p:nvSpPr>
          <p:cNvPr id="4" name="Key driver analysis"/>
          <p:cNvSpPr>
            <a:spLocks noGrp="1" noChangeArrowheads="1"/>
          </p:cNvSpPr>
          <p:nvPr>
            <p:ph type="title" idx="4294967295"/>
          </p:nvPr>
        </p:nvSpPr>
        <p:spPr bwMode="auto">
          <a:xfrm>
            <a:off x="292100" y="84807"/>
            <a:ext cx="6707188" cy="823913"/>
          </a:xfrm>
          <a:prstGeom prst="rect">
            <a:avLst/>
          </a:prstGeom>
          <a:noFill/>
          <a:ln>
            <a:miter lim="800000"/>
            <a:headEnd/>
            <a:tailEnd/>
          </a:ln>
        </p:spPr>
        <p:txBody>
          <a:bodyPr/>
          <a:lstStyle/>
          <a:p>
            <a:r>
              <a:rPr lang="en-AU" sz="3000" dirty="0" smtClean="0">
                <a:solidFill>
                  <a:srgbClr val="99CC00"/>
                </a:solidFill>
              </a:rPr>
              <a:t>Key drivers of fisheries management</a:t>
            </a:r>
          </a:p>
        </p:txBody>
      </p:sp>
    </p:spTree>
    <p:extLst>
      <p:ext uri="{BB962C8B-B14F-4D97-AF65-F5344CB8AC3E}">
        <p14:creationId xmlns="" xmlns:p14="http://schemas.microsoft.com/office/powerpoint/2010/main" val="1406187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ge 22"/>
          <p:cNvSpPr>
            <a:spLocks noGrp="1"/>
          </p:cNvSpPr>
          <p:nvPr>
            <p:ph type="sldNum" sz="quarter" idx="10"/>
          </p:nvPr>
        </p:nvSpPr>
        <p:spPr/>
        <p:txBody>
          <a:bodyPr/>
          <a:lstStyle/>
          <a:p>
            <a:fld id="{7115B9DF-309F-4F18-9514-E20C57A732C5}" type="slidenum">
              <a:rPr lang="en-AU" smtClean="0"/>
              <a:pPr/>
              <a:t>22</a:t>
            </a:fld>
            <a:endParaRPr lang="en-AU" dirty="0"/>
          </a:p>
        </p:txBody>
      </p:sp>
      <p:sp>
        <p:nvSpPr>
          <p:cNvPr id="10" name="source"/>
          <p:cNvSpPr/>
          <p:nvPr/>
        </p:nvSpPr>
        <p:spPr>
          <a:xfrm>
            <a:off x="189939" y="6116910"/>
            <a:ext cx="7567885" cy="552450"/>
          </a:xfrm>
          <a:prstGeom prst="rect">
            <a:avLst/>
          </a:prstGeom>
          <a:noFill/>
          <a:ln w="25400" cap="flat" cmpd="sng" algn="ctr">
            <a:noFill/>
            <a:prstDash val="solid"/>
          </a:ln>
          <a:effectLst/>
        </p:spPr>
        <p:txBody>
          <a:bodyPr rtlCol="0" anchor="t"/>
          <a:lstStyle/>
          <a:p>
            <a:pPr>
              <a:defRPr/>
            </a:pPr>
            <a:r>
              <a:rPr kumimoji="0" lang="en-AU" sz="900" b="0" i="0" u="none" strike="noStrike" kern="0" cap="none" spc="0" normalizeH="0" baseline="0" noProof="0" dirty="0" smtClean="0">
                <a:ln>
                  <a:noFill/>
                </a:ln>
                <a:solidFill>
                  <a:prstClr val="black"/>
                </a:solidFill>
                <a:effectLst/>
                <a:uLnTx/>
                <a:uFillTx/>
                <a:latin typeface="+mn-lt"/>
                <a:ea typeface="Verdana" panose="020B0604030504040204" pitchFamily="34" charset="0"/>
                <a:cs typeface="Verdana" panose="020B0604030504040204" pitchFamily="34" charset="0"/>
              </a:rPr>
              <a:t>Source: </a:t>
            </a:r>
            <a:r>
              <a:rPr lang="en-AU" sz="900" dirty="0">
                <a:latin typeface="+mn-lt"/>
              </a:rPr>
              <a:t>D1. Which of the following information sources do you generally use</a:t>
            </a:r>
            <a:r>
              <a:rPr lang="en-AU" sz="900" dirty="0" smtClean="0">
                <a:latin typeface="+mn-lt"/>
              </a:rPr>
              <a:t>?</a:t>
            </a:r>
          </a:p>
          <a:p>
            <a:pPr>
              <a:defRPr/>
            </a:pPr>
            <a:r>
              <a:rPr lang="en-AU" sz="900" dirty="0">
                <a:latin typeface="+mn-lt"/>
              </a:rPr>
              <a:t>D2. And which of these sources do you use most often?</a:t>
            </a:r>
          </a:p>
          <a:p>
            <a:pPr>
              <a:defRPr/>
            </a:pPr>
            <a:r>
              <a:rPr lang="en-AU" sz="900" kern="0" dirty="0" smtClean="0">
                <a:solidFill>
                  <a:prstClr val="black"/>
                </a:solidFill>
                <a:latin typeface="+mn-lt"/>
                <a:ea typeface="Verdana" panose="020B0604030504040204" pitchFamily="34" charset="0"/>
                <a:cs typeface="Verdana" panose="020B0604030504040204" pitchFamily="34" charset="0"/>
              </a:rPr>
              <a:t>Base: All Respondents n=1,722. </a:t>
            </a:r>
            <a:r>
              <a:rPr lang="en-AU" sz="900" kern="0" dirty="0">
                <a:solidFill>
                  <a:prstClr val="black"/>
                </a:solidFill>
                <a:latin typeface="+mn-lt"/>
                <a:ea typeface="Verdana" panose="020B0604030504040204" pitchFamily="34" charset="0"/>
                <a:cs typeface="Verdana" panose="020B0604030504040204" pitchFamily="34" charset="0"/>
              </a:rPr>
              <a:t>Data weighted to ABS population statistics. </a:t>
            </a:r>
            <a:endParaRPr kumimoji="0" lang="en-AU" sz="900" b="0" i="0" u="none" strike="noStrike" kern="0" cap="none" spc="0" normalizeH="0" baseline="0" noProof="0" dirty="0" smtClean="0">
              <a:ln>
                <a:noFill/>
              </a:ln>
              <a:solidFill>
                <a:srgbClr val="00B0F0"/>
              </a:solidFill>
              <a:effectLst/>
              <a:uLnTx/>
              <a:uFillTx/>
              <a:latin typeface="+mn-lt"/>
              <a:ea typeface="Verdana" panose="020B0604030504040204" pitchFamily="34" charset="0"/>
              <a:cs typeface="Verdana" panose="020B0604030504040204" pitchFamily="34" charset="0"/>
            </a:endParaRPr>
          </a:p>
        </p:txBody>
      </p:sp>
      <p:sp>
        <p:nvSpPr>
          <p:cNvPr id="6" name="text"/>
          <p:cNvSpPr/>
          <p:nvPr/>
        </p:nvSpPr>
        <p:spPr>
          <a:xfrm>
            <a:off x="294788" y="4941168"/>
            <a:ext cx="8505242" cy="854891"/>
          </a:xfrm>
          <a:prstGeom prst="roundRect">
            <a:avLst>
              <a:gd name="adj" fmla="val 2941"/>
            </a:avLst>
          </a:prstGeom>
          <a:solidFill>
            <a:srgbClr val="9BBB59">
              <a:lumMod val="60000"/>
              <a:lumOff val="40000"/>
            </a:srgbClr>
          </a:solidFill>
          <a:ln w="9525" cap="flat" cmpd="sng" algn="ctr">
            <a:solidFill>
              <a:srgbClr val="9BBB59">
                <a:lumMod val="60000"/>
                <a:lumOff val="40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AU" sz="1200" kern="0" dirty="0" smtClean="0">
                <a:solidFill>
                  <a:prstClr val="black"/>
                </a:solidFill>
                <a:latin typeface="+mn-lt"/>
              </a:rPr>
              <a:t>The internet and TV were the most commonly used sources of information with the internet being the source used most often. Nearly half of the sample still utilise friends and family and print media as viable sources of information.</a:t>
            </a:r>
            <a:endParaRPr lang="en-AU" sz="1200" kern="0" dirty="0">
              <a:solidFill>
                <a:prstClr val="black"/>
              </a:solidFill>
              <a:latin typeface="+mn-lt"/>
            </a:endParaRPr>
          </a:p>
        </p:txBody>
      </p:sp>
      <p:graphicFrame>
        <p:nvGraphicFramePr>
          <p:cNvPr id="5" name="Chart" descr="The internet and TV were the most commonly used sources of information with the internet being the source used most often. Nearly half of the sample still utilise friends and family and print media as viable sources of information.&#10;"/>
          <p:cNvGraphicFramePr/>
          <p:nvPr>
            <p:extLst>
              <p:ext uri="{D42A27DB-BD31-4B8C-83A1-F6EECF244321}">
                <p14:modId xmlns="" xmlns:p14="http://schemas.microsoft.com/office/powerpoint/2010/main" val="3528632886"/>
              </p:ext>
            </p:extLst>
          </p:nvPr>
        </p:nvGraphicFramePr>
        <p:xfrm>
          <a:off x="294788" y="860325"/>
          <a:ext cx="8381668" cy="4008835"/>
        </p:xfrm>
        <a:graphic>
          <a:graphicData uri="http://schemas.openxmlformats.org/drawingml/2006/chart">
            <c:chart xmlns:c="http://schemas.openxmlformats.org/drawingml/2006/chart" xmlns:r="http://schemas.openxmlformats.org/officeDocument/2006/relationships" r:id="rId2"/>
          </a:graphicData>
        </a:graphic>
      </p:graphicFrame>
      <p:sp>
        <p:nvSpPr>
          <p:cNvPr id="4" name="Information sources"/>
          <p:cNvSpPr>
            <a:spLocks noGrp="1" noChangeArrowheads="1"/>
          </p:cNvSpPr>
          <p:nvPr>
            <p:ph type="title" idx="4294967295"/>
          </p:nvPr>
        </p:nvSpPr>
        <p:spPr bwMode="auto">
          <a:xfrm>
            <a:off x="292100" y="84807"/>
            <a:ext cx="6707188" cy="823913"/>
          </a:xfrm>
          <a:prstGeom prst="rect">
            <a:avLst/>
          </a:prstGeom>
          <a:noFill/>
          <a:ln>
            <a:miter lim="800000"/>
            <a:headEnd/>
            <a:tailEnd/>
          </a:ln>
        </p:spPr>
        <p:txBody>
          <a:bodyPr/>
          <a:lstStyle/>
          <a:p>
            <a:r>
              <a:rPr lang="en-AU" dirty="0" smtClean="0">
                <a:solidFill>
                  <a:srgbClr val="99CC00"/>
                </a:solidFill>
              </a:rPr>
              <a:t>Information sources</a:t>
            </a:r>
            <a:endParaRPr lang="en-AU" sz="3200" dirty="0" smtClean="0">
              <a:solidFill>
                <a:srgbClr val="99CC00"/>
              </a:solidFill>
            </a:endParaRPr>
          </a:p>
        </p:txBody>
      </p:sp>
    </p:spTree>
    <p:extLst>
      <p:ext uri="{BB962C8B-B14F-4D97-AF65-F5344CB8AC3E}">
        <p14:creationId xmlns="" xmlns:p14="http://schemas.microsoft.com/office/powerpoint/2010/main" val="4157194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ge 23"/>
          <p:cNvSpPr>
            <a:spLocks noGrp="1"/>
          </p:cNvSpPr>
          <p:nvPr>
            <p:ph type="sldNum" sz="quarter" idx="10"/>
          </p:nvPr>
        </p:nvSpPr>
        <p:spPr/>
        <p:txBody>
          <a:bodyPr/>
          <a:lstStyle/>
          <a:p>
            <a:fld id="{7115B9DF-309F-4F18-9514-E20C57A732C5}" type="slidenum">
              <a:rPr lang="en-AU" smtClean="0"/>
              <a:pPr/>
              <a:t>23</a:t>
            </a:fld>
            <a:endParaRPr lang="en-AU" dirty="0"/>
          </a:p>
        </p:txBody>
      </p:sp>
      <p:sp>
        <p:nvSpPr>
          <p:cNvPr id="9" name="source"/>
          <p:cNvSpPr/>
          <p:nvPr/>
        </p:nvSpPr>
        <p:spPr>
          <a:xfrm>
            <a:off x="189939" y="6093296"/>
            <a:ext cx="7567885" cy="552450"/>
          </a:xfrm>
          <a:prstGeom prst="rect">
            <a:avLst/>
          </a:prstGeom>
          <a:noFill/>
          <a:ln w="25400" cap="flat" cmpd="sng" algn="ctr">
            <a:noFill/>
            <a:prstDash val="solid"/>
          </a:ln>
          <a:effectLst/>
        </p:spPr>
        <p:txBody>
          <a:bodyPr rtlCol="0" anchor="t"/>
          <a:lstStyle/>
          <a:p>
            <a:pPr>
              <a:defRPr/>
            </a:pPr>
            <a:r>
              <a:rPr kumimoji="0" lang="en-AU" sz="900" b="0" i="0" u="none" strike="noStrike" kern="0" cap="none" spc="0" normalizeH="0" baseline="0" noProof="0" dirty="0" smtClean="0">
                <a:ln>
                  <a:noFill/>
                </a:ln>
                <a:solidFill>
                  <a:prstClr val="black"/>
                </a:solidFill>
                <a:effectLst/>
                <a:uLnTx/>
                <a:uFillTx/>
                <a:latin typeface="+mn-lt"/>
                <a:ea typeface="Verdana" panose="020B0604030504040204" pitchFamily="34" charset="0"/>
                <a:cs typeface="Verdana" panose="020B0604030504040204" pitchFamily="34" charset="0"/>
              </a:rPr>
              <a:t>Source: </a:t>
            </a:r>
            <a:r>
              <a:rPr lang="en-US" sz="900" dirty="0">
                <a:latin typeface="+mn-lt"/>
              </a:rPr>
              <a:t>D3. </a:t>
            </a:r>
            <a:r>
              <a:rPr lang="en-US" sz="900" dirty="0" smtClean="0">
                <a:latin typeface="+mn-lt"/>
              </a:rPr>
              <a:t>Below </a:t>
            </a:r>
            <a:r>
              <a:rPr lang="en-US" sz="900" dirty="0">
                <a:latin typeface="+mn-lt"/>
              </a:rPr>
              <a:t>is a list of potential communication methods relating to the fishing and seafood industry. Please rank your </a:t>
            </a:r>
            <a:r>
              <a:rPr lang="en-US" sz="900" b="1" dirty="0">
                <a:latin typeface="+mn-lt"/>
              </a:rPr>
              <a:t>top 5</a:t>
            </a:r>
            <a:r>
              <a:rPr lang="en-US" sz="900" dirty="0">
                <a:latin typeface="+mn-lt"/>
              </a:rPr>
              <a:t> from most preferred (1) to least preferred (5)?  </a:t>
            </a:r>
            <a:endParaRPr lang="en-AU" sz="900" dirty="0">
              <a:latin typeface="+mn-lt"/>
            </a:endParaRPr>
          </a:p>
          <a:p>
            <a:pPr fontAlgn="auto">
              <a:spcBef>
                <a:spcPts val="0"/>
              </a:spcBef>
              <a:spcAft>
                <a:spcPts val="0"/>
              </a:spcAft>
              <a:defRPr/>
            </a:pPr>
            <a:r>
              <a:rPr lang="en-AU" sz="900" kern="0" dirty="0" smtClean="0">
                <a:solidFill>
                  <a:prstClr val="black"/>
                </a:solidFill>
                <a:latin typeface="+mn-lt"/>
                <a:ea typeface="Verdana" panose="020B0604030504040204" pitchFamily="34" charset="0"/>
                <a:cs typeface="Verdana" panose="020B0604030504040204" pitchFamily="34" charset="0"/>
              </a:rPr>
              <a:t>Base: All Respondents n=1,722. </a:t>
            </a:r>
            <a:r>
              <a:rPr lang="en-AU" sz="900" kern="0" dirty="0">
                <a:solidFill>
                  <a:prstClr val="black"/>
                </a:solidFill>
                <a:latin typeface="+mn-lt"/>
                <a:ea typeface="Verdana" panose="020B0604030504040204" pitchFamily="34" charset="0"/>
                <a:cs typeface="Verdana" panose="020B0604030504040204" pitchFamily="34" charset="0"/>
              </a:rPr>
              <a:t>Data weighted to ABS population statistics. </a:t>
            </a:r>
            <a:endParaRPr lang="en-AU" sz="900" kern="0" dirty="0" smtClean="0">
              <a:solidFill>
                <a:prstClr val="black"/>
              </a:solidFill>
              <a:latin typeface="+mn-lt"/>
              <a:ea typeface="Verdana" panose="020B0604030504040204" pitchFamily="34" charset="0"/>
              <a:cs typeface="Verdan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AU" sz="900" b="0" i="0" u="none" strike="noStrike" kern="0" cap="none" spc="0" normalizeH="0" baseline="0" noProof="0" dirty="0" smtClean="0">
              <a:ln>
                <a:noFill/>
              </a:ln>
              <a:solidFill>
                <a:srgbClr val="00B0F0"/>
              </a:solidFill>
              <a:effectLst/>
              <a:uLnTx/>
              <a:uFillTx/>
              <a:latin typeface="+mn-lt"/>
              <a:ea typeface="Verdana" panose="020B0604030504040204" pitchFamily="34" charset="0"/>
              <a:cs typeface="Verdana" panose="020B0604030504040204" pitchFamily="34" charset="0"/>
            </a:endParaRPr>
          </a:p>
        </p:txBody>
      </p:sp>
      <p:sp>
        <p:nvSpPr>
          <p:cNvPr id="5" name="text"/>
          <p:cNvSpPr/>
          <p:nvPr/>
        </p:nvSpPr>
        <p:spPr>
          <a:xfrm>
            <a:off x="294788" y="4941168"/>
            <a:ext cx="8505242" cy="854891"/>
          </a:xfrm>
          <a:prstGeom prst="roundRect">
            <a:avLst>
              <a:gd name="adj" fmla="val 2941"/>
            </a:avLst>
          </a:prstGeom>
          <a:solidFill>
            <a:srgbClr val="9BBB59">
              <a:lumMod val="60000"/>
              <a:lumOff val="40000"/>
            </a:srgbClr>
          </a:solidFill>
          <a:ln w="9525" cap="flat" cmpd="sng" algn="ctr">
            <a:solidFill>
              <a:srgbClr val="9BBB59">
                <a:lumMod val="60000"/>
                <a:lumOff val="40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AU" sz="1200" kern="0" dirty="0" smtClean="0">
                <a:solidFill>
                  <a:prstClr val="black"/>
                </a:solidFill>
                <a:latin typeface="+mn-lt"/>
              </a:rPr>
              <a:t>Country of origin labelling is by far the most preferred communication strategy relating to the fishing and seafood industry with 40% of respondents ranking it as the most preferred. This is followed by increasing awareness of the local industry through TV ads, TV program or documentary and certified sustainability labelling on all seafood sold in retail outlets.</a:t>
            </a:r>
            <a:endParaRPr lang="en-AU" sz="1200" kern="0" dirty="0">
              <a:solidFill>
                <a:prstClr val="black"/>
              </a:solidFill>
              <a:latin typeface="+mn-lt"/>
            </a:endParaRPr>
          </a:p>
        </p:txBody>
      </p:sp>
      <p:graphicFrame>
        <p:nvGraphicFramePr>
          <p:cNvPr id="3" name="Chart" descr="Country of origin labelling is by far the most preferred communication strategy relating to the fishing and seafood industry with 40% of respondents ranking it as the most preferred. This is followed by increasing awareness of the local industry through TV ads, TV program or documentary and certified sustainability labelling on all seafood sold in retail outlets.&#10;"/>
          <p:cNvGraphicFramePr/>
          <p:nvPr>
            <p:extLst>
              <p:ext uri="{D42A27DB-BD31-4B8C-83A1-F6EECF244321}">
                <p14:modId xmlns="" xmlns:p14="http://schemas.microsoft.com/office/powerpoint/2010/main" val="1543238338"/>
              </p:ext>
            </p:extLst>
          </p:nvPr>
        </p:nvGraphicFramePr>
        <p:xfrm>
          <a:off x="294788" y="836711"/>
          <a:ext cx="8505242" cy="4185669"/>
        </p:xfrm>
        <a:graphic>
          <a:graphicData uri="http://schemas.openxmlformats.org/drawingml/2006/chart">
            <c:chart xmlns:c="http://schemas.openxmlformats.org/drawingml/2006/chart" xmlns:r="http://schemas.openxmlformats.org/officeDocument/2006/relationships" r:id="rId2"/>
          </a:graphicData>
        </a:graphic>
      </p:graphicFrame>
      <p:sp>
        <p:nvSpPr>
          <p:cNvPr id="4" name="Preferred communication strategies"/>
          <p:cNvSpPr>
            <a:spLocks noGrp="1" noChangeArrowheads="1"/>
          </p:cNvSpPr>
          <p:nvPr>
            <p:ph type="title" idx="4294967295"/>
          </p:nvPr>
        </p:nvSpPr>
        <p:spPr bwMode="auto">
          <a:xfrm>
            <a:off x="292100" y="84807"/>
            <a:ext cx="6707188" cy="823913"/>
          </a:xfrm>
          <a:prstGeom prst="rect">
            <a:avLst/>
          </a:prstGeom>
          <a:noFill/>
          <a:ln>
            <a:miter lim="800000"/>
            <a:headEnd/>
            <a:tailEnd/>
          </a:ln>
        </p:spPr>
        <p:txBody>
          <a:bodyPr/>
          <a:lstStyle/>
          <a:p>
            <a:r>
              <a:rPr lang="en-AU" dirty="0">
                <a:solidFill>
                  <a:srgbClr val="99CC00"/>
                </a:solidFill>
              </a:rPr>
              <a:t>Preferred communication strategies</a:t>
            </a:r>
            <a:endParaRPr lang="en-AU" sz="3200" dirty="0" smtClean="0">
              <a:solidFill>
                <a:srgbClr val="99CC00"/>
              </a:solidFill>
            </a:endParaRPr>
          </a:p>
        </p:txBody>
      </p:sp>
    </p:spTree>
    <p:extLst>
      <p:ext uri="{BB962C8B-B14F-4D97-AF65-F5344CB8AC3E}">
        <p14:creationId xmlns="" xmlns:p14="http://schemas.microsoft.com/office/powerpoint/2010/main" val="3814991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ge 24"/>
          <p:cNvSpPr>
            <a:spLocks noGrp="1"/>
          </p:cNvSpPr>
          <p:nvPr>
            <p:ph type="sldNum" sz="quarter" idx="10"/>
          </p:nvPr>
        </p:nvSpPr>
        <p:spPr/>
        <p:txBody>
          <a:bodyPr/>
          <a:lstStyle/>
          <a:p>
            <a:fld id="{7115B9DF-309F-4F18-9514-E20C57A732C5}" type="slidenum">
              <a:rPr lang="en-AU" smtClean="0"/>
              <a:pPr/>
              <a:t>24</a:t>
            </a:fld>
            <a:endParaRPr lang="en-AU" dirty="0"/>
          </a:p>
        </p:txBody>
      </p:sp>
      <p:sp>
        <p:nvSpPr>
          <p:cNvPr id="9" name="source"/>
          <p:cNvSpPr/>
          <p:nvPr/>
        </p:nvSpPr>
        <p:spPr>
          <a:xfrm>
            <a:off x="189939" y="6093296"/>
            <a:ext cx="7567885" cy="552450"/>
          </a:xfrm>
          <a:prstGeom prst="rect">
            <a:avLst/>
          </a:prstGeom>
          <a:noFill/>
          <a:ln w="25400" cap="flat" cmpd="sng" algn="ctr">
            <a:noFill/>
            <a:prstDash val="solid"/>
          </a:ln>
          <a:effectLst/>
        </p:spPr>
        <p:txBody>
          <a:bodyPr rtlCol="0" anchor="t"/>
          <a:lstStyle/>
          <a:p>
            <a:pPr fontAlgn="auto">
              <a:spcBef>
                <a:spcPts val="0"/>
              </a:spcBef>
              <a:spcAft>
                <a:spcPts val="0"/>
              </a:spcAft>
              <a:defRPr/>
            </a:pPr>
            <a:r>
              <a:rPr kumimoji="0" lang="en-AU" sz="900" b="0" i="0" u="none" strike="noStrike" kern="0" cap="none" spc="0" normalizeH="0" baseline="0" noProof="0" dirty="0" smtClean="0">
                <a:ln>
                  <a:noFill/>
                </a:ln>
                <a:solidFill>
                  <a:prstClr val="black"/>
                </a:solidFill>
                <a:effectLst/>
                <a:uLnTx/>
                <a:uFillTx/>
                <a:latin typeface="+mn-lt"/>
                <a:ea typeface="Verdana" panose="020B0604030504040204" pitchFamily="34" charset="0"/>
                <a:cs typeface="Verdana" panose="020B0604030504040204" pitchFamily="34" charset="0"/>
              </a:rPr>
              <a:t>Source: </a:t>
            </a:r>
            <a:r>
              <a:rPr lang="en-AU" sz="900" kern="0" dirty="0">
                <a:solidFill>
                  <a:prstClr val="black"/>
                </a:solidFill>
                <a:latin typeface="+mn-lt"/>
                <a:ea typeface="Verdana" panose="020B0604030504040204" pitchFamily="34" charset="0"/>
                <a:cs typeface="Verdana" panose="020B0604030504040204" pitchFamily="34" charset="0"/>
              </a:rPr>
              <a:t>E1. Are you interested in finding out more information about fisheries management</a:t>
            </a:r>
            <a:r>
              <a:rPr lang="en-AU" sz="900" kern="0" dirty="0" smtClean="0">
                <a:solidFill>
                  <a:prstClr val="black"/>
                </a:solidFill>
                <a:latin typeface="+mn-lt"/>
                <a:ea typeface="Verdana" panose="020B0604030504040204" pitchFamily="34" charset="0"/>
                <a:cs typeface="Verdana" panose="020B0604030504040204" pitchFamily="34" charset="0"/>
              </a:rPr>
              <a:t>?</a:t>
            </a:r>
          </a:p>
          <a:p>
            <a:pPr fontAlgn="auto">
              <a:spcBef>
                <a:spcPts val="0"/>
              </a:spcBef>
              <a:spcAft>
                <a:spcPts val="0"/>
              </a:spcAft>
              <a:defRPr/>
            </a:pPr>
            <a:r>
              <a:rPr lang="en-AU" sz="900" kern="0" dirty="0" smtClean="0">
                <a:solidFill>
                  <a:prstClr val="black"/>
                </a:solidFill>
                <a:latin typeface="+mn-lt"/>
                <a:ea typeface="Verdana" panose="020B0604030504040204" pitchFamily="34" charset="0"/>
                <a:cs typeface="Verdana" panose="020B0604030504040204" pitchFamily="34" charset="0"/>
              </a:rPr>
              <a:t>Base</a:t>
            </a:r>
            <a:r>
              <a:rPr lang="en-AU" sz="900" kern="0" dirty="0">
                <a:solidFill>
                  <a:prstClr val="black"/>
                </a:solidFill>
                <a:latin typeface="+mn-lt"/>
                <a:ea typeface="Verdana" panose="020B0604030504040204" pitchFamily="34" charset="0"/>
                <a:cs typeface="Verdana" panose="020B0604030504040204" pitchFamily="34" charset="0"/>
              </a:rPr>
              <a:t>: All Respondents </a:t>
            </a:r>
            <a:r>
              <a:rPr lang="en-AU" sz="900" kern="0" dirty="0" smtClean="0">
                <a:solidFill>
                  <a:prstClr val="black"/>
                </a:solidFill>
                <a:latin typeface="+mn-lt"/>
                <a:ea typeface="Verdana" panose="020B0604030504040204" pitchFamily="34" charset="0"/>
                <a:cs typeface="Verdana" panose="020B0604030504040204" pitchFamily="34" charset="0"/>
              </a:rPr>
              <a:t>n=1,722. </a:t>
            </a:r>
            <a:endParaRPr lang="en-AU" sz="900" kern="0" dirty="0">
              <a:solidFill>
                <a:prstClr val="black"/>
              </a:solidFill>
              <a:latin typeface="+mn-lt"/>
              <a:ea typeface="Verdana" panose="020B0604030504040204" pitchFamily="34" charset="0"/>
              <a:cs typeface="Verdan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AU" sz="900" b="0" i="0" u="none" strike="noStrike" kern="0" cap="none" spc="0" normalizeH="0" baseline="0" noProof="0" dirty="0" smtClean="0">
              <a:ln>
                <a:noFill/>
              </a:ln>
              <a:solidFill>
                <a:srgbClr val="00B0F0"/>
              </a:solidFill>
              <a:effectLst/>
              <a:uLnTx/>
              <a:uFillTx/>
              <a:latin typeface="+mn-lt"/>
              <a:ea typeface="Verdana" panose="020B0604030504040204" pitchFamily="34" charset="0"/>
              <a:cs typeface="Verdana" panose="020B0604030504040204" pitchFamily="34" charset="0"/>
            </a:endParaRPr>
          </a:p>
        </p:txBody>
      </p:sp>
      <p:sp>
        <p:nvSpPr>
          <p:cNvPr id="5" name="text"/>
          <p:cNvSpPr/>
          <p:nvPr/>
        </p:nvSpPr>
        <p:spPr>
          <a:xfrm>
            <a:off x="294788" y="5022381"/>
            <a:ext cx="8505242" cy="710875"/>
          </a:xfrm>
          <a:prstGeom prst="roundRect">
            <a:avLst>
              <a:gd name="adj" fmla="val 2941"/>
            </a:avLst>
          </a:prstGeom>
          <a:solidFill>
            <a:srgbClr val="9BBB59">
              <a:lumMod val="60000"/>
              <a:lumOff val="40000"/>
            </a:srgbClr>
          </a:solidFill>
          <a:ln w="9525" cap="flat" cmpd="sng" algn="ctr">
            <a:solidFill>
              <a:srgbClr val="9BBB59">
                <a:lumMod val="60000"/>
                <a:lumOff val="40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AU" sz="1200" kern="0" dirty="0" smtClean="0">
                <a:solidFill>
                  <a:prstClr val="black"/>
                </a:solidFill>
                <a:latin typeface="+mn-lt"/>
              </a:rPr>
              <a:t>Only a quarter of all respondents are interested in finding out more about fisheries management. Whilst there were no differences between metro and regional respondents, those who fished and /or consumed seafood were significantly more interested in finding out more about fisheries management.</a:t>
            </a:r>
            <a:endParaRPr lang="en-AU" sz="1200" kern="0" dirty="0">
              <a:solidFill>
                <a:prstClr val="black"/>
              </a:solidFill>
              <a:latin typeface="+mn-lt"/>
            </a:endParaRPr>
          </a:p>
        </p:txBody>
      </p:sp>
      <p:graphicFrame>
        <p:nvGraphicFramePr>
          <p:cNvPr id="3" name="Chart" descr="Only a quarter of all respondents are interested in finding out more about fisheries management. Whilst there were no differences between metro and regional respondents, those who fished and /or consumed seafood were significantly more interested in finding out more about fisheries management.&#10;"/>
          <p:cNvGraphicFramePr/>
          <p:nvPr>
            <p:extLst>
              <p:ext uri="{D42A27DB-BD31-4B8C-83A1-F6EECF244321}">
                <p14:modId xmlns="" xmlns:p14="http://schemas.microsoft.com/office/powerpoint/2010/main" val="3733398808"/>
              </p:ext>
            </p:extLst>
          </p:nvPr>
        </p:nvGraphicFramePr>
        <p:xfrm>
          <a:off x="294788" y="1052736"/>
          <a:ext cx="8505242" cy="3521512"/>
        </p:xfrm>
        <a:graphic>
          <a:graphicData uri="http://schemas.openxmlformats.org/drawingml/2006/chart">
            <c:chart xmlns:c="http://schemas.openxmlformats.org/drawingml/2006/chart" xmlns:r="http://schemas.openxmlformats.org/officeDocument/2006/relationships" r:id="rId2"/>
          </a:graphicData>
        </a:graphic>
      </p:graphicFrame>
      <p:sp>
        <p:nvSpPr>
          <p:cNvPr id="4" name="Interested in finding out more"/>
          <p:cNvSpPr>
            <a:spLocks noGrp="1" noChangeArrowheads="1"/>
          </p:cNvSpPr>
          <p:nvPr>
            <p:ph type="title" idx="4294967295"/>
          </p:nvPr>
        </p:nvSpPr>
        <p:spPr bwMode="auto">
          <a:xfrm>
            <a:off x="292100" y="84807"/>
            <a:ext cx="6707188" cy="823913"/>
          </a:xfrm>
          <a:prstGeom prst="rect">
            <a:avLst/>
          </a:prstGeom>
          <a:noFill/>
          <a:ln>
            <a:miter lim="800000"/>
            <a:headEnd/>
            <a:tailEnd/>
          </a:ln>
        </p:spPr>
        <p:txBody>
          <a:bodyPr/>
          <a:lstStyle/>
          <a:p>
            <a:r>
              <a:rPr lang="en-AU" dirty="0">
                <a:solidFill>
                  <a:srgbClr val="99CC00"/>
                </a:solidFill>
              </a:rPr>
              <a:t>Interested in finding out more</a:t>
            </a:r>
            <a:endParaRPr lang="en-AU" sz="3200" dirty="0" smtClean="0">
              <a:solidFill>
                <a:srgbClr val="99CC00"/>
              </a:solidFill>
            </a:endParaRPr>
          </a:p>
        </p:txBody>
      </p:sp>
    </p:spTree>
    <p:extLst>
      <p:ext uri="{BB962C8B-B14F-4D97-AF65-F5344CB8AC3E}">
        <p14:creationId xmlns="" xmlns:p14="http://schemas.microsoft.com/office/powerpoint/2010/main" val="3814991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egmentation"/>
          <p:cNvSpPr txBox="1">
            <a:spLocks noChangeArrowheads="1"/>
          </p:cNvSpPr>
          <p:nvPr/>
        </p:nvSpPr>
        <p:spPr bwMode="auto">
          <a:xfrm>
            <a:off x="5508104" y="5733256"/>
            <a:ext cx="3456384" cy="584775"/>
          </a:xfrm>
          <a:prstGeom prst="rect">
            <a:avLst/>
          </a:prstGeom>
          <a:noFill/>
          <a:ln w="9525">
            <a:noFill/>
            <a:miter lim="800000"/>
            <a:headEnd/>
            <a:tailEnd/>
          </a:ln>
          <a:effectLst/>
        </p:spPr>
        <p:txBody>
          <a:bodyPr wrap="square">
            <a:spAutoFit/>
          </a:bodyPr>
          <a:lstStyle/>
          <a:p>
            <a:pPr algn="ctr">
              <a:spcBef>
                <a:spcPct val="50000"/>
              </a:spcBef>
            </a:pPr>
            <a:r>
              <a:rPr lang="en-AU" sz="3200" dirty="0" smtClean="0">
                <a:solidFill>
                  <a:schemeClr val="bg2"/>
                </a:solidFill>
              </a:rPr>
              <a:t>Segmentation</a:t>
            </a:r>
            <a:endParaRPr lang="en-AU" sz="3200" dirty="0">
              <a:solidFill>
                <a:schemeClr val="bg2"/>
              </a:solidFill>
            </a:endParaRPr>
          </a:p>
        </p:txBody>
      </p:sp>
    </p:spTree>
    <p:extLst>
      <p:ext uri="{BB962C8B-B14F-4D97-AF65-F5344CB8AC3E}">
        <p14:creationId xmlns="" xmlns:p14="http://schemas.microsoft.com/office/powerpoint/2010/main" val="20238157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ge 26"/>
          <p:cNvSpPr>
            <a:spLocks noGrp="1"/>
          </p:cNvSpPr>
          <p:nvPr>
            <p:ph type="sldNum" sz="quarter" idx="10"/>
          </p:nvPr>
        </p:nvSpPr>
        <p:spPr/>
        <p:txBody>
          <a:bodyPr/>
          <a:lstStyle/>
          <a:p>
            <a:fld id="{7115B9DF-309F-4F18-9514-E20C57A732C5}" type="slidenum">
              <a:rPr lang="en-AU" smtClean="0"/>
              <a:pPr/>
              <a:t>26</a:t>
            </a:fld>
            <a:endParaRPr lang="en-AU" dirty="0"/>
          </a:p>
        </p:txBody>
      </p:sp>
      <p:sp>
        <p:nvSpPr>
          <p:cNvPr id="3" name="text"/>
          <p:cNvSpPr>
            <a:spLocks noGrp="1"/>
          </p:cNvSpPr>
          <p:nvPr>
            <p:ph idx="1"/>
          </p:nvPr>
        </p:nvSpPr>
        <p:spPr>
          <a:xfrm>
            <a:off x="322262" y="859532"/>
            <a:ext cx="8426201" cy="5809828"/>
          </a:xfrm>
        </p:spPr>
        <p:txBody>
          <a:bodyPr/>
          <a:lstStyle/>
          <a:p>
            <a:r>
              <a:rPr lang="en-AU" sz="1200" dirty="0" smtClean="0"/>
              <a:t>The </a:t>
            </a:r>
            <a:r>
              <a:rPr lang="en-AU" sz="1200" dirty="0"/>
              <a:t>objective of </a:t>
            </a:r>
            <a:r>
              <a:rPr lang="en-AU" sz="1200" dirty="0" smtClean="0"/>
              <a:t>segmentation </a:t>
            </a:r>
            <a:r>
              <a:rPr lang="en-AU" sz="1200" dirty="0"/>
              <a:t>is to identify broad </a:t>
            </a:r>
            <a:r>
              <a:rPr lang="en-AU" sz="1200" dirty="0" smtClean="0"/>
              <a:t>respondent groups </a:t>
            </a:r>
            <a:r>
              <a:rPr lang="en-AU" sz="1200" dirty="0"/>
              <a:t>based on similar </a:t>
            </a:r>
            <a:r>
              <a:rPr lang="en-AU" sz="1200" dirty="0" smtClean="0"/>
              <a:t>attitudes and/or behaviours and </a:t>
            </a:r>
            <a:r>
              <a:rPr lang="en-AU" sz="1200" dirty="0"/>
              <a:t>subsequently profile these segments according to characteristics that allow them to be easily </a:t>
            </a:r>
            <a:r>
              <a:rPr lang="en-AU" sz="1200" dirty="0" smtClean="0"/>
              <a:t>identified.</a:t>
            </a:r>
            <a:endParaRPr lang="en-AU" sz="1200" dirty="0"/>
          </a:p>
          <a:p>
            <a:endParaRPr lang="en-AU" altLang="en-US" sz="1200" b="1" i="1" dirty="0" smtClean="0">
              <a:solidFill>
                <a:schemeClr val="bg1"/>
              </a:solidFill>
              <a:latin typeface="Book Antiqua" pitchFamily="18" charset="0"/>
            </a:endParaRPr>
          </a:p>
          <a:p>
            <a:r>
              <a:rPr lang="en-AU" altLang="en-US" sz="1200" dirty="0"/>
              <a:t>Segments generated </a:t>
            </a:r>
            <a:r>
              <a:rPr lang="en-AU" altLang="en-US" sz="1200" dirty="0" smtClean="0"/>
              <a:t>should be:</a:t>
            </a:r>
            <a:endParaRPr lang="en-AU" altLang="en-US" sz="1200" dirty="0"/>
          </a:p>
          <a:p>
            <a:pPr lvl="1">
              <a:spcBef>
                <a:spcPct val="60000"/>
              </a:spcBef>
            </a:pPr>
            <a:r>
              <a:rPr lang="en-AU" altLang="en-US" sz="1200" b="1" dirty="0"/>
              <a:t>Homogeneous </a:t>
            </a:r>
            <a:r>
              <a:rPr lang="en-AU" altLang="en-US" sz="1200" b="1" dirty="0" smtClean="0"/>
              <a:t>within:</a:t>
            </a:r>
            <a:r>
              <a:rPr lang="en-AU" altLang="en-US" sz="1200" dirty="0" smtClean="0"/>
              <a:t> Respondents in </a:t>
            </a:r>
            <a:r>
              <a:rPr lang="en-AU" altLang="en-US" sz="1200" dirty="0"/>
              <a:t>any given </a:t>
            </a:r>
            <a:r>
              <a:rPr lang="en-AU" altLang="en-US" sz="1200" dirty="0" smtClean="0"/>
              <a:t>segment </a:t>
            </a:r>
            <a:r>
              <a:rPr lang="en-AU" altLang="en-US" sz="1200" dirty="0"/>
              <a:t>will be as similar as possible based on their </a:t>
            </a:r>
            <a:r>
              <a:rPr lang="en-AU" altLang="en-US" sz="1200" dirty="0" smtClean="0"/>
              <a:t>attitudes/behaviours.</a:t>
            </a:r>
            <a:endParaRPr lang="en-AU" altLang="en-US" sz="1200" dirty="0"/>
          </a:p>
          <a:p>
            <a:pPr lvl="1">
              <a:spcBef>
                <a:spcPct val="60000"/>
              </a:spcBef>
            </a:pPr>
            <a:r>
              <a:rPr lang="en-AU" altLang="en-US" sz="1200" b="1" dirty="0"/>
              <a:t>Heterogeneous </a:t>
            </a:r>
            <a:r>
              <a:rPr lang="en-AU" altLang="en-US" sz="1200" b="1" dirty="0" smtClean="0"/>
              <a:t>between:</a:t>
            </a:r>
            <a:r>
              <a:rPr lang="en-AU" altLang="en-US" sz="1200" dirty="0" smtClean="0"/>
              <a:t> Respondents in </a:t>
            </a:r>
            <a:r>
              <a:rPr lang="en-AU" altLang="en-US" sz="1200" dirty="0"/>
              <a:t>different segments will be as different as possible.  That is, their attitudes/behaviours </a:t>
            </a:r>
            <a:r>
              <a:rPr lang="en-AU" altLang="en-US" sz="1200" dirty="0" smtClean="0"/>
              <a:t>are </a:t>
            </a:r>
            <a:r>
              <a:rPr lang="en-AU" altLang="en-US" sz="1200" dirty="0"/>
              <a:t>very </a:t>
            </a:r>
            <a:r>
              <a:rPr lang="en-AU" altLang="en-US" sz="1200" dirty="0" smtClean="0"/>
              <a:t>different.</a:t>
            </a:r>
            <a:endParaRPr lang="en-AU" altLang="en-US" sz="1200" dirty="0"/>
          </a:p>
          <a:p>
            <a:pPr lvl="1">
              <a:spcBef>
                <a:spcPct val="60000"/>
              </a:spcBef>
            </a:pPr>
            <a:r>
              <a:rPr lang="en-AU" altLang="en-US" sz="1200" b="1" dirty="0" smtClean="0"/>
              <a:t>Substantial:</a:t>
            </a:r>
            <a:r>
              <a:rPr lang="en-AU" altLang="en-US" sz="1200" dirty="0" smtClean="0"/>
              <a:t> </a:t>
            </a:r>
            <a:r>
              <a:rPr lang="en-AU" altLang="en-US" sz="1200" dirty="0"/>
              <a:t>All segments must be large enough to ensure that any marketing </a:t>
            </a:r>
            <a:r>
              <a:rPr lang="en-AU" altLang="en-US" sz="1200" dirty="0" smtClean="0"/>
              <a:t>activity directed </a:t>
            </a:r>
            <a:r>
              <a:rPr lang="en-AU" altLang="en-US" sz="1200" dirty="0"/>
              <a:t>towards them is cost </a:t>
            </a:r>
            <a:r>
              <a:rPr lang="en-AU" altLang="en-US" sz="1200" dirty="0" smtClean="0"/>
              <a:t>effective.</a:t>
            </a:r>
            <a:endParaRPr lang="en-AU" altLang="en-US" sz="1200" dirty="0"/>
          </a:p>
          <a:p>
            <a:pPr lvl="1">
              <a:spcBef>
                <a:spcPct val="60000"/>
              </a:spcBef>
            </a:pPr>
            <a:r>
              <a:rPr lang="en-AU" altLang="en-US" sz="1200" b="1" dirty="0" smtClean="0"/>
              <a:t>Operational:</a:t>
            </a:r>
            <a:r>
              <a:rPr lang="en-AU" altLang="en-US" sz="1200" dirty="0" smtClean="0"/>
              <a:t> Members </a:t>
            </a:r>
            <a:r>
              <a:rPr lang="en-AU" altLang="en-US" sz="1200" dirty="0"/>
              <a:t>of any given segment must be identifiable using variables already known to </a:t>
            </a:r>
            <a:r>
              <a:rPr lang="en-AU" altLang="en-US" sz="1200" dirty="0" smtClean="0"/>
              <a:t>the department </a:t>
            </a:r>
            <a:r>
              <a:rPr lang="en-AU" altLang="en-US" sz="1200" dirty="0"/>
              <a:t>(focussing on </a:t>
            </a:r>
            <a:r>
              <a:rPr lang="en-AU" altLang="en-US" sz="1200" dirty="0" smtClean="0"/>
              <a:t>demographic, attitudinal and </a:t>
            </a:r>
            <a:r>
              <a:rPr lang="en-AU" altLang="en-US" sz="1200" dirty="0"/>
              <a:t>behavioural variables) so that marketing </a:t>
            </a:r>
            <a:r>
              <a:rPr lang="en-AU" altLang="en-US" sz="1200" dirty="0" smtClean="0"/>
              <a:t>activities may </a:t>
            </a:r>
            <a:r>
              <a:rPr lang="en-AU" altLang="en-US" sz="1200" dirty="0"/>
              <a:t>be easily </a:t>
            </a:r>
            <a:r>
              <a:rPr lang="en-AU" altLang="en-US" sz="1200" dirty="0" smtClean="0"/>
              <a:t>targeted.</a:t>
            </a:r>
            <a:endParaRPr lang="en-AU" altLang="en-US" sz="1200" dirty="0"/>
          </a:p>
          <a:p>
            <a:endParaRPr lang="en-AU" altLang="en-US" sz="1200" b="1" i="1" dirty="0" smtClean="0">
              <a:solidFill>
                <a:schemeClr val="bg1"/>
              </a:solidFill>
              <a:latin typeface="Book Antiqua" pitchFamily="18" charset="0"/>
            </a:endParaRPr>
          </a:p>
          <a:p>
            <a:r>
              <a:rPr lang="en-AU" altLang="en-US" sz="1200" dirty="0"/>
              <a:t>Cluster analysis is most commonly used for segmentation - individuals are statistically grouped into clusters (members of the same cluster are more alike than they are to members of other clusters).  Cluster analysis searches for the “natural” structure among observations based on their segmentation dimensions. </a:t>
            </a:r>
            <a:r>
              <a:rPr lang="en-AU" altLang="en-US" sz="1200" b="1" i="1" dirty="0" smtClean="0">
                <a:solidFill>
                  <a:schemeClr val="bg1"/>
                </a:solidFill>
                <a:latin typeface="Book Antiqua" pitchFamily="18" charset="0"/>
              </a:rPr>
              <a:t>ion is to identify broad consumer groups based on similar needs and subsequently profile these segments according to characteristics that allow them to be easily identified</a:t>
            </a:r>
          </a:p>
          <a:p>
            <a:r>
              <a:rPr lang="en-AU" sz="1200" dirty="0" smtClean="0"/>
              <a:t>A </a:t>
            </a:r>
            <a:r>
              <a:rPr lang="en-AU" sz="1200" dirty="0" err="1" smtClean="0"/>
              <a:t>TwoStep</a:t>
            </a:r>
            <a:r>
              <a:rPr lang="en-AU" sz="1200" dirty="0" smtClean="0"/>
              <a:t> </a:t>
            </a:r>
            <a:r>
              <a:rPr lang="en-AU" sz="1200" dirty="0"/>
              <a:t>cluster </a:t>
            </a:r>
            <a:r>
              <a:rPr lang="en-AU" sz="1200" dirty="0" smtClean="0"/>
              <a:t>methodology was used to segment the sample using attitudinal statements and behavioural questions from the questionnaire.</a:t>
            </a:r>
            <a:r>
              <a:rPr lang="en-AU" sz="1200" dirty="0"/>
              <a:t> </a:t>
            </a:r>
            <a:r>
              <a:rPr lang="en-AU" sz="1200" dirty="0" smtClean="0"/>
              <a:t>The process involved:</a:t>
            </a:r>
          </a:p>
          <a:p>
            <a:pPr lvl="1"/>
            <a:r>
              <a:rPr lang="en-AU" sz="1200" dirty="0" smtClean="0"/>
              <a:t>1. pre-clustering </a:t>
            </a:r>
            <a:r>
              <a:rPr lang="en-AU" sz="1200" dirty="0"/>
              <a:t>the </a:t>
            </a:r>
            <a:r>
              <a:rPr lang="en-AU" sz="1200" dirty="0" smtClean="0"/>
              <a:t>respondents into </a:t>
            </a:r>
            <a:r>
              <a:rPr lang="en-AU" sz="1200" dirty="0"/>
              <a:t>many small </a:t>
            </a:r>
            <a:r>
              <a:rPr lang="en-AU" sz="1200" dirty="0" smtClean="0"/>
              <a:t>sub-clusters (based on the included questions); </a:t>
            </a:r>
          </a:p>
          <a:p>
            <a:pPr lvl="1"/>
            <a:r>
              <a:rPr lang="en-AU" sz="1200" dirty="0" smtClean="0"/>
              <a:t>2. </a:t>
            </a:r>
            <a:r>
              <a:rPr lang="en-AU" sz="1200" dirty="0"/>
              <a:t>cluster the sub-clusters resulting from pre-cluster step into the desired number of clusters. </a:t>
            </a:r>
            <a:endParaRPr lang="en-AU" sz="1200" dirty="0" smtClean="0"/>
          </a:p>
          <a:p>
            <a:endParaRPr lang="en-AU" altLang="en-US" sz="1200" dirty="0"/>
          </a:p>
        </p:txBody>
      </p:sp>
      <p:sp>
        <p:nvSpPr>
          <p:cNvPr id="4" name="Segmentation"/>
          <p:cNvSpPr>
            <a:spLocks noGrp="1" noChangeArrowheads="1"/>
          </p:cNvSpPr>
          <p:nvPr>
            <p:ph type="title" idx="4294967295"/>
          </p:nvPr>
        </p:nvSpPr>
        <p:spPr bwMode="auto">
          <a:xfrm>
            <a:off x="292100" y="84807"/>
            <a:ext cx="6707188" cy="823913"/>
          </a:xfrm>
          <a:prstGeom prst="rect">
            <a:avLst/>
          </a:prstGeom>
          <a:noFill/>
          <a:ln>
            <a:miter lim="800000"/>
            <a:headEnd/>
            <a:tailEnd/>
          </a:ln>
        </p:spPr>
        <p:txBody>
          <a:bodyPr/>
          <a:lstStyle/>
          <a:p>
            <a:pPr eaLnBrk="1" hangingPunct="1"/>
            <a:r>
              <a:rPr lang="en-AU" sz="3200" dirty="0" smtClean="0">
                <a:solidFill>
                  <a:srgbClr val="99CC00"/>
                </a:solidFill>
              </a:rPr>
              <a:t>Segmentation</a:t>
            </a:r>
          </a:p>
        </p:txBody>
      </p:sp>
    </p:spTree>
    <p:extLst>
      <p:ext uri="{BB962C8B-B14F-4D97-AF65-F5344CB8AC3E}">
        <p14:creationId xmlns="" xmlns:p14="http://schemas.microsoft.com/office/powerpoint/2010/main" val="2747948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ge 27"/>
          <p:cNvSpPr>
            <a:spLocks noGrp="1"/>
          </p:cNvSpPr>
          <p:nvPr>
            <p:ph type="sldNum" sz="quarter" idx="10"/>
          </p:nvPr>
        </p:nvSpPr>
        <p:spPr/>
        <p:txBody>
          <a:bodyPr/>
          <a:lstStyle/>
          <a:p>
            <a:fld id="{7115B9DF-309F-4F18-9514-E20C57A732C5}" type="slidenum">
              <a:rPr lang="en-AU" smtClean="0"/>
              <a:pPr/>
              <a:t>27</a:t>
            </a:fld>
            <a:endParaRPr lang="en-AU" dirty="0"/>
          </a:p>
        </p:txBody>
      </p:sp>
      <p:sp>
        <p:nvSpPr>
          <p:cNvPr id="3" name="text"/>
          <p:cNvSpPr>
            <a:spLocks noGrp="1"/>
          </p:cNvSpPr>
          <p:nvPr>
            <p:ph idx="1"/>
          </p:nvPr>
        </p:nvSpPr>
        <p:spPr>
          <a:xfrm>
            <a:off x="322262" y="859532"/>
            <a:ext cx="8426201" cy="5809828"/>
          </a:xfrm>
        </p:spPr>
        <p:txBody>
          <a:bodyPr/>
          <a:lstStyle/>
          <a:p>
            <a:r>
              <a:rPr lang="en-AU" sz="1200" dirty="0" smtClean="0"/>
              <a:t>Of the 1,722 respondents sampled, only 950 were utilised in the segmentation as respondents were required to answer all questions in order to be considered for the analysis. There were also 79 respondents who were identified as providing ‘invalid data’, </a:t>
            </a:r>
            <a:r>
              <a:rPr lang="en-AU" sz="1200" dirty="0" err="1" smtClean="0"/>
              <a:t>ie</a:t>
            </a:r>
            <a:r>
              <a:rPr lang="en-AU" sz="1200" dirty="0" smtClean="0"/>
              <a:t> their responses to all 26 attitudinal statements were the same. These were therefore excluded from the segmentation.</a:t>
            </a:r>
          </a:p>
          <a:p>
            <a:endParaRPr lang="en-AU" sz="1200" dirty="0"/>
          </a:p>
          <a:p>
            <a:r>
              <a:rPr lang="en-AU" altLang="en-US" sz="1200" dirty="0" smtClean="0"/>
              <a:t>Segments were then profiled using remaining survey questions (including demographics).</a:t>
            </a:r>
          </a:p>
          <a:p>
            <a:endParaRPr lang="en-AU" sz="1200" dirty="0"/>
          </a:p>
          <a:p>
            <a:r>
              <a:rPr lang="en-AU" sz="1200" dirty="0" smtClean="0"/>
              <a:t>Four general cohorts were identified as follows:</a:t>
            </a:r>
          </a:p>
          <a:p>
            <a:pPr lvl="1"/>
            <a:r>
              <a:rPr lang="en-AU" sz="1200" dirty="0" smtClean="0"/>
              <a:t>No news is good news (30%)</a:t>
            </a:r>
          </a:p>
          <a:p>
            <a:pPr lvl="1"/>
            <a:r>
              <a:rPr lang="en-AU" sz="1200" dirty="0" smtClean="0"/>
              <a:t>Whatever (28%)</a:t>
            </a:r>
          </a:p>
          <a:p>
            <a:pPr lvl="1"/>
            <a:r>
              <a:rPr lang="en-AU" sz="1200" dirty="0" smtClean="0"/>
              <a:t>Cynical &amp; Negative (22%)</a:t>
            </a:r>
          </a:p>
          <a:p>
            <a:pPr lvl="1"/>
            <a:r>
              <a:rPr lang="en-AU" sz="1200" dirty="0" smtClean="0"/>
              <a:t>Non-Interventionist (20%)</a:t>
            </a:r>
          </a:p>
          <a:p>
            <a:pPr lvl="1"/>
            <a:endParaRPr lang="en-AU" sz="1200" dirty="0" smtClean="0"/>
          </a:p>
          <a:p>
            <a:endParaRPr lang="en-AU" sz="1200" dirty="0"/>
          </a:p>
          <a:p>
            <a:pPr lvl="1"/>
            <a:endParaRPr lang="en-AU" sz="1200" dirty="0"/>
          </a:p>
        </p:txBody>
      </p:sp>
      <p:sp>
        <p:nvSpPr>
          <p:cNvPr id="4" name="Segmentation continued"/>
          <p:cNvSpPr>
            <a:spLocks noGrp="1" noChangeArrowheads="1"/>
          </p:cNvSpPr>
          <p:nvPr>
            <p:ph type="title" idx="4294967295"/>
          </p:nvPr>
        </p:nvSpPr>
        <p:spPr bwMode="auto">
          <a:xfrm>
            <a:off x="292100" y="84807"/>
            <a:ext cx="6707188" cy="823913"/>
          </a:xfrm>
          <a:prstGeom prst="rect">
            <a:avLst/>
          </a:prstGeom>
          <a:noFill/>
          <a:ln>
            <a:miter lim="800000"/>
            <a:headEnd/>
            <a:tailEnd/>
          </a:ln>
        </p:spPr>
        <p:txBody>
          <a:bodyPr/>
          <a:lstStyle/>
          <a:p>
            <a:pPr eaLnBrk="1" hangingPunct="1"/>
            <a:r>
              <a:rPr lang="en-AU" sz="3200" dirty="0" smtClean="0">
                <a:solidFill>
                  <a:srgbClr val="99CC00"/>
                </a:solidFill>
              </a:rPr>
              <a:t>Segmentation continued…</a:t>
            </a:r>
          </a:p>
        </p:txBody>
      </p:sp>
    </p:spTree>
    <p:extLst>
      <p:ext uri="{BB962C8B-B14F-4D97-AF65-F5344CB8AC3E}">
        <p14:creationId xmlns="" xmlns:p14="http://schemas.microsoft.com/office/powerpoint/2010/main" val="3115088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ge 28"/>
          <p:cNvSpPr>
            <a:spLocks noGrp="1"/>
          </p:cNvSpPr>
          <p:nvPr>
            <p:ph type="sldNum" sz="quarter" idx="10"/>
          </p:nvPr>
        </p:nvSpPr>
        <p:spPr/>
        <p:txBody>
          <a:bodyPr/>
          <a:lstStyle/>
          <a:p>
            <a:fld id="{7115B9DF-309F-4F18-9514-E20C57A732C5}" type="slidenum">
              <a:rPr lang="en-AU" smtClean="0"/>
              <a:pPr/>
              <a:t>28</a:t>
            </a:fld>
            <a:endParaRPr lang="en-AU" dirty="0"/>
          </a:p>
        </p:txBody>
      </p:sp>
      <p:graphicFrame>
        <p:nvGraphicFramePr>
          <p:cNvPr id="5" name="graph" descr="Diagram described on earlier slide."/>
          <p:cNvGraphicFramePr>
            <a:graphicFrameLocks noGrp="1"/>
          </p:cNvGraphicFramePr>
          <p:nvPr>
            <p:ph idx="1"/>
            <p:extLst>
              <p:ext uri="{D42A27DB-BD31-4B8C-83A1-F6EECF244321}">
                <p14:modId xmlns="" xmlns:p14="http://schemas.microsoft.com/office/powerpoint/2010/main" val="1535601221"/>
              </p:ext>
            </p:extLst>
          </p:nvPr>
        </p:nvGraphicFramePr>
        <p:xfrm>
          <a:off x="539552" y="1006027"/>
          <a:ext cx="8424936" cy="5447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south"/>
          <p:cNvSpPr txBox="1"/>
          <p:nvPr/>
        </p:nvSpPr>
        <p:spPr>
          <a:xfrm>
            <a:off x="2699792" y="6453188"/>
            <a:ext cx="3744913" cy="326243"/>
          </a:xfrm>
          <a:prstGeom prst="rect">
            <a:avLst/>
          </a:prstGeom>
          <a:noFill/>
        </p:spPr>
        <p:txBody>
          <a:bodyPr>
            <a:spAutoFit/>
          </a:bodyPr>
          <a:lstStyle/>
          <a:p>
            <a:pPr algn="ctr">
              <a:lnSpc>
                <a:spcPct val="95000"/>
              </a:lnSpc>
              <a:buClr>
                <a:srgbClr val="000000"/>
              </a:buClr>
              <a:buSzPct val="100000"/>
              <a:buFont typeface="Times New Roman" pitchFamily="18" charset="0"/>
              <a:buNone/>
            </a:pPr>
            <a:r>
              <a:rPr lang="en-AU" sz="1600" dirty="0" smtClean="0">
                <a:solidFill>
                  <a:schemeClr val="tx1"/>
                </a:solidFill>
                <a:latin typeface="Arial" pitchFamily="34" charset="0"/>
              </a:rPr>
              <a:t>Unsustainable</a:t>
            </a:r>
            <a:endParaRPr lang="en-AU" sz="1600" dirty="0">
              <a:solidFill>
                <a:schemeClr val="tx1"/>
              </a:solidFill>
              <a:latin typeface="Arial" pitchFamily="34" charset="0"/>
            </a:endParaRPr>
          </a:p>
        </p:txBody>
      </p:sp>
      <p:sp>
        <p:nvSpPr>
          <p:cNvPr id="7" name="TextBox east"/>
          <p:cNvSpPr txBox="1"/>
          <p:nvPr/>
        </p:nvSpPr>
        <p:spPr>
          <a:xfrm>
            <a:off x="8172400" y="3140968"/>
            <a:ext cx="1402407" cy="1027974"/>
          </a:xfrm>
          <a:prstGeom prst="rect">
            <a:avLst/>
          </a:prstGeom>
          <a:noFill/>
        </p:spPr>
        <p:txBody>
          <a:bodyPr wrap="square">
            <a:spAutoFit/>
          </a:bodyPr>
          <a:lstStyle/>
          <a:p>
            <a:pPr>
              <a:lnSpc>
                <a:spcPct val="95000"/>
              </a:lnSpc>
              <a:buClr>
                <a:srgbClr val="000000"/>
              </a:buClr>
              <a:buSzPct val="100000"/>
              <a:buFont typeface="Times New Roman" pitchFamily="18" charset="0"/>
              <a:buNone/>
            </a:pPr>
            <a:r>
              <a:rPr lang="en-AU" sz="1600" dirty="0" smtClean="0">
                <a:solidFill>
                  <a:schemeClr val="tx1"/>
                </a:solidFill>
                <a:latin typeface="Arial" pitchFamily="34" charset="0"/>
              </a:rPr>
              <a:t>Assume fisheries poorly managed</a:t>
            </a:r>
            <a:endParaRPr lang="en-AU" sz="1600" dirty="0">
              <a:solidFill>
                <a:schemeClr val="tx1"/>
              </a:solidFill>
              <a:latin typeface="Arial" pitchFamily="34" charset="0"/>
            </a:endParaRPr>
          </a:p>
        </p:txBody>
      </p:sp>
      <p:sp>
        <p:nvSpPr>
          <p:cNvPr id="9" name="TextBox west"/>
          <p:cNvSpPr txBox="1"/>
          <p:nvPr/>
        </p:nvSpPr>
        <p:spPr>
          <a:xfrm>
            <a:off x="-180528" y="3265122"/>
            <a:ext cx="1187624" cy="1027974"/>
          </a:xfrm>
          <a:prstGeom prst="rect">
            <a:avLst/>
          </a:prstGeom>
          <a:noFill/>
        </p:spPr>
        <p:txBody>
          <a:bodyPr wrap="square">
            <a:spAutoFit/>
          </a:bodyPr>
          <a:lstStyle/>
          <a:p>
            <a:pPr algn="r">
              <a:lnSpc>
                <a:spcPct val="95000"/>
              </a:lnSpc>
              <a:buClr>
                <a:srgbClr val="000000"/>
              </a:buClr>
              <a:buSzPct val="100000"/>
              <a:buFont typeface="Times New Roman" pitchFamily="18" charset="0"/>
              <a:buNone/>
            </a:pPr>
            <a:r>
              <a:rPr lang="en-AU" sz="1600" dirty="0" smtClean="0">
                <a:solidFill>
                  <a:schemeClr val="tx1"/>
                </a:solidFill>
                <a:latin typeface="Arial" pitchFamily="34" charset="0"/>
              </a:rPr>
              <a:t>Assume fisheries wel</a:t>
            </a:r>
            <a:r>
              <a:rPr lang="en-AU" sz="1600" dirty="0" smtClean="0">
                <a:latin typeface="Arial" pitchFamily="34" charset="0"/>
              </a:rPr>
              <a:t>l managed</a:t>
            </a:r>
            <a:endParaRPr lang="en-AU" sz="1600" dirty="0">
              <a:solidFill>
                <a:schemeClr val="tx1"/>
              </a:solidFill>
              <a:latin typeface="Arial" pitchFamily="34" charset="0"/>
            </a:endParaRPr>
          </a:p>
        </p:txBody>
      </p:sp>
      <p:sp>
        <p:nvSpPr>
          <p:cNvPr id="6" name="TextBox north"/>
          <p:cNvSpPr txBox="1"/>
          <p:nvPr/>
        </p:nvSpPr>
        <p:spPr>
          <a:xfrm>
            <a:off x="2195736" y="726493"/>
            <a:ext cx="4577506" cy="326243"/>
          </a:xfrm>
          <a:prstGeom prst="rect">
            <a:avLst/>
          </a:prstGeom>
          <a:noFill/>
        </p:spPr>
        <p:txBody>
          <a:bodyPr wrap="square">
            <a:spAutoFit/>
          </a:bodyPr>
          <a:lstStyle/>
          <a:p>
            <a:pPr algn="ctr">
              <a:lnSpc>
                <a:spcPct val="95000"/>
              </a:lnSpc>
              <a:buClr>
                <a:srgbClr val="000000"/>
              </a:buClr>
              <a:buSzPct val="100000"/>
              <a:buFont typeface="Times New Roman" pitchFamily="18" charset="0"/>
              <a:buNone/>
            </a:pPr>
            <a:r>
              <a:rPr lang="en-AU" sz="1600" dirty="0" smtClean="0">
                <a:latin typeface="Arial" pitchFamily="34" charset="0"/>
              </a:rPr>
              <a:t>Industry is Sustainable</a:t>
            </a:r>
            <a:endParaRPr lang="en-AU" sz="1600" dirty="0">
              <a:solidFill>
                <a:schemeClr val="tx1"/>
              </a:solidFill>
              <a:latin typeface="Arial" pitchFamily="34" charset="0"/>
            </a:endParaRPr>
          </a:p>
        </p:txBody>
      </p:sp>
      <p:sp>
        <p:nvSpPr>
          <p:cNvPr id="4" name="Fisheries Segmentation"/>
          <p:cNvSpPr>
            <a:spLocks noGrp="1" noChangeArrowheads="1"/>
          </p:cNvSpPr>
          <p:nvPr>
            <p:ph type="title" idx="4294967295"/>
          </p:nvPr>
        </p:nvSpPr>
        <p:spPr bwMode="auto">
          <a:xfrm>
            <a:off x="292100" y="84807"/>
            <a:ext cx="6707188" cy="823913"/>
          </a:xfrm>
          <a:prstGeom prst="rect">
            <a:avLst/>
          </a:prstGeom>
          <a:noFill/>
          <a:ln>
            <a:miter lim="800000"/>
            <a:headEnd/>
            <a:tailEnd/>
          </a:ln>
        </p:spPr>
        <p:txBody>
          <a:bodyPr/>
          <a:lstStyle/>
          <a:p>
            <a:r>
              <a:rPr lang="en-AU" dirty="0">
                <a:solidFill>
                  <a:srgbClr val="99CC00"/>
                </a:solidFill>
              </a:rPr>
              <a:t>Fisheries </a:t>
            </a:r>
            <a:r>
              <a:rPr lang="en-AU" dirty="0" smtClean="0">
                <a:solidFill>
                  <a:srgbClr val="99CC00"/>
                </a:solidFill>
              </a:rPr>
              <a:t>Segmentation</a:t>
            </a:r>
            <a:endParaRPr lang="en-AU" sz="3200" dirty="0" smtClean="0">
              <a:solidFill>
                <a:srgbClr val="99CC00"/>
              </a:solidFill>
            </a:endParaRPr>
          </a:p>
        </p:txBody>
      </p:sp>
    </p:spTree>
    <p:extLst>
      <p:ext uri="{BB962C8B-B14F-4D97-AF65-F5344CB8AC3E}">
        <p14:creationId xmlns="" xmlns:p14="http://schemas.microsoft.com/office/powerpoint/2010/main" val="1414952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ge 29"/>
          <p:cNvSpPr>
            <a:spLocks noGrp="1"/>
          </p:cNvSpPr>
          <p:nvPr>
            <p:ph type="sldNum" sz="quarter" idx="10"/>
          </p:nvPr>
        </p:nvSpPr>
        <p:spPr/>
        <p:txBody>
          <a:bodyPr/>
          <a:lstStyle/>
          <a:p>
            <a:fld id="{7115B9DF-309F-4F18-9514-E20C57A732C5}" type="slidenum">
              <a:rPr lang="en-AU" smtClean="0"/>
              <a:pPr/>
              <a:t>29</a:t>
            </a:fld>
            <a:endParaRPr lang="en-AU" dirty="0"/>
          </a:p>
        </p:txBody>
      </p:sp>
      <p:grpSp>
        <p:nvGrpSpPr>
          <p:cNvPr id="8" name="text 2" descr="Profile: Two thirds fished at least once in past 12 months. Bias towards seafood consumption&#10;28% believe they are experts/know a lot&#10;Believe in role of Government, and believe them to be credible – positive on all counts!&#10;Highly favourable view of how fisheries are being managed and agree broadly with most positive statements&#10;Interested to find out more&#10;"/>
          <p:cNvGrpSpPr/>
          <p:nvPr/>
        </p:nvGrpSpPr>
        <p:grpSpPr>
          <a:xfrm>
            <a:off x="1934344" y="2719655"/>
            <a:ext cx="4392488" cy="2778733"/>
            <a:chOff x="1934344" y="2719655"/>
            <a:chExt cx="4392488" cy="2778733"/>
          </a:xfrm>
        </p:grpSpPr>
        <p:sp>
          <p:nvSpPr>
            <p:cNvPr id="11" name="Rounded Rectangle 10"/>
            <p:cNvSpPr/>
            <p:nvPr/>
          </p:nvSpPr>
          <p:spPr bwMode="auto">
            <a:xfrm>
              <a:off x="2006352" y="2719655"/>
              <a:ext cx="4248472" cy="504056"/>
            </a:xfrm>
            <a:prstGeom prst="roundRect">
              <a:avLst/>
            </a:prstGeom>
            <a:solidFill>
              <a:srgbClr val="99CC00"/>
            </a:solidFill>
            <a:ln w="9525" cap="flat" cmpd="sng" algn="ctr">
              <a:solidFill>
                <a:srgbClr val="99C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eaLnBrk="1" latinLnBrk="0" hangingPunct="1">
                <a:lnSpc>
                  <a:spcPct val="100000"/>
                </a:lnSpc>
                <a:spcBef>
                  <a:spcPts val="1200"/>
                </a:spcBef>
                <a:buFont typeface="Times New Roman" pitchFamily="18" charset="0"/>
                <a:buNone/>
                <a:tabLst/>
              </a:pPr>
              <a:r>
                <a:rPr lang="en-AU" sz="2400" dirty="0" smtClean="0">
                  <a:solidFill>
                    <a:schemeClr val="bg1"/>
                  </a:solidFill>
                  <a:latin typeface="+mn-lt"/>
                </a:rPr>
                <a:t>Profile</a:t>
              </a:r>
            </a:p>
          </p:txBody>
        </p:sp>
        <p:sp>
          <p:nvSpPr>
            <p:cNvPr id="13" name="Rounded Rectangle 12" descr="Two thirds fished at least once in past 12 months. Bias towards seafood consumption&#10;28% believe they are experts/know a lot&#10;Believe in role of Government, and believe them to be credible – positive on all counts!&#10;Highly favourable view of how fisheries are being managed and agree broadly with most positive statements&#10;Interested to find out more&#10;&#10;"/>
            <p:cNvSpPr/>
            <p:nvPr/>
          </p:nvSpPr>
          <p:spPr bwMode="auto">
            <a:xfrm>
              <a:off x="1934344" y="3223710"/>
              <a:ext cx="4392488" cy="2274678"/>
            </a:xfrm>
            <a:prstGeom prst="roundRect">
              <a:avLst/>
            </a:prstGeom>
            <a:solidFill>
              <a:schemeClr val="bg1"/>
            </a:solidFill>
            <a:ln w="9525" cap="flat" cmpd="sng" algn="ctr">
              <a:solidFill>
                <a:srgbClr val="66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buFont typeface="Arial" panose="020B0604020202020204" pitchFamily="34" charset="0"/>
                <a:buChar char="•"/>
              </a:pPr>
              <a:r>
                <a:rPr lang="en-AU" sz="1200" dirty="0" smtClean="0">
                  <a:latin typeface="+mn-lt"/>
                </a:rPr>
                <a:t>Two thirds fished at least once in past 12 months. Bias towards seafood consumption</a:t>
              </a:r>
            </a:p>
            <a:p>
              <a:pPr marL="285750" indent="-285750">
                <a:buFont typeface="Arial" panose="020B0604020202020204" pitchFamily="34" charset="0"/>
                <a:buChar char="•"/>
              </a:pPr>
              <a:r>
                <a:rPr lang="en-AU" sz="1200" dirty="0" smtClean="0">
                  <a:latin typeface="+mn-lt"/>
                </a:rPr>
                <a:t>28% </a:t>
              </a:r>
              <a:r>
                <a:rPr lang="en-AU" sz="1200" b="1" i="1" dirty="0" smtClean="0">
                  <a:latin typeface="+mn-lt"/>
                </a:rPr>
                <a:t>believe</a:t>
              </a:r>
              <a:r>
                <a:rPr lang="en-AU" sz="1200" b="1" dirty="0" smtClean="0">
                  <a:latin typeface="+mn-lt"/>
                </a:rPr>
                <a:t> </a:t>
              </a:r>
              <a:r>
                <a:rPr lang="en-AU" sz="1200" dirty="0" smtClean="0">
                  <a:latin typeface="+mn-lt"/>
                </a:rPr>
                <a:t>they are experts/know a lot</a:t>
              </a:r>
            </a:p>
            <a:p>
              <a:pPr marL="285750" indent="-285750">
                <a:buFont typeface="Arial" panose="020B0604020202020204" pitchFamily="34" charset="0"/>
                <a:buChar char="•"/>
              </a:pPr>
              <a:r>
                <a:rPr lang="en-AU" sz="1200" dirty="0" smtClean="0">
                  <a:latin typeface="+mn-lt"/>
                </a:rPr>
                <a:t>Believe in role of Government, and believe them to be credible – positive on all counts!</a:t>
              </a:r>
            </a:p>
            <a:p>
              <a:pPr marL="285750" indent="-285750">
                <a:buFont typeface="Arial" panose="020B0604020202020204" pitchFamily="34" charset="0"/>
                <a:buChar char="•"/>
              </a:pPr>
              <a:r>
                <a:rPr lang="en-AU" sz="1200" dirty="0" smtClean="0">
                  <a:latin typeface="+mn-lt"/>
                </a:rPr>
                <a:t>Highly favourable view of how fisheries are being managed and agree broadly with most positive statements</a:t>
              </a:r>
            </a:p>
            <a:p>
              <a:pPr marL="285750" indent="-285750">
                <a:buFont typeface="Arial" panose="020B0604020202020204" pitchFamily="34" charset="0"/>
                <a:buChar char="•"/>
              </a:pPr>
              <a:r>
                <a:rPr lang="en-AU" sz="1200" dirty="0" smtClean="0">
                  <a:latin typeface="+mn-lt"/>
                </a:rPr>
                <a:t>Interested to find out more</a:t>
              </a:r>
            </a:p>
          </p:txBody>
        </p:sp>
      </p:grpSp>
      <p:grpSp>
        <p:nvGrpSpPr>
          <p:cNvPr id="7" name="text 1" descr="Indicative segement size: 30%"/>
          <p:cNvGrpSpPr/>
          <p:nvPr/>
        </p:nvGrpSpPr>
        <p:grpSpPr>
          <a:xfrm>
            <a:off x="1979712" y="1620316"/>
            <a:ext cx="4275112" cy="908416"/>
            <a:chOff x="1979712" y="1620316"/>
            <a:chExt cx="4275112" cy="908416"/>
          </a:xfrm>
        </p:grpSpPr>
        <p:sp>
          <p:nvSpPr>
            <p:cNvPr id="10" name="Rounded Rectangle 9" descr="Indicative segment size 30%"/>
            <p:cNvSpPr/>
            <p:nvPr/>
          </p:nvSpPr>
          <p:spPr bwMode="auto">
            <a:xfrm>
              <a:off x="1979712" y="1628800"/>
              <a:ext cx="2520280" cy="899932"/>
            </a:xfrm>
            <a:prstGeom prst="roundRect">
              <a:avLst/>
            </a:prstGeom>
            <a:solidFill>
              <a:srgbClr val="99CC00"/>
            </a:solidFill>
            <a:ln w="9525" cap="flat" cmpd="sng" algn="ctr">
              <a:solidFill>
                <a:srgbClr val="99C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449263" rtl="0" eaLnBrk="1" fontAlgn="base" latinLnBrk="0" hangingPunct="1">
                <a:lnSpc>
                  <a:spcPct val="100000"/>
                </a:lnSpc>
                <a:spcBef>
                  <a:spcPts val="1200"/>
                </a:spcBef>
                <a:spcAft>
                  <a:spcPct val="0"/>
                </a:spcAft>
                <a:buClr>
                  <a:srgbClr val="000000"/>
                </a:buClr>
                <a:buSzPct val="100000"/>
                <a:buFont typeface="Times New Roman" pitchFamily="18" charset="0"/>
                <a:buNone/>
                <a:tabLst/>
              </a:pPr>
              <a:r>
                <a:rPr kumimoji="0" lang="en-AU" sz="2400" i="0" u="none" strike="noStrike" cap="none" normalizeH="0" baseline="0" dirty="0" smtClean="0">
                  <a:ln>
                    <a:noFill/>
                  </a:ln>
                  <a:solidFill>
                    <a:schemeClr val="bg1"/>
                  </a:solidFill>
                  <a:effectLst/>
                  <a:latin typeface="+mj-lt"/>
                </a:rPr>
                <a:t>Indicative segment size</a:t>
              </a:r>
            </a:p>
          </p:txBody>
        </p:sp>
        <p:sp>
          <p:nvSpPr>
            <p:cNvPr id="12" name="Rounded Rectangle 11"/>
            <p:cNvSpPr/>
            <p:nvPr/>
          </p:nvSpPr>
          <p:spPr bwMode="auto">
            <a:xfrm>
              <a:off x="4499992" y="1620316"/>
              <a:ext cx="1754832" cy="908416"/>
            </a:xfrm>
            <a:prstGeom prst="roundRect">
              <a:avLst/>
            </a:prstGeom>
            <a:solidFill>
              <a:schemeClr val="bg1"/>
            </a:solidFill>
            <a:ln w="9525" cap="flat" cmpd="sng" algn="ctr">
              <a:solidFill>
                <a:srgbClr val="66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AU" sz="2000" dirty="0" smtClean="0">
                  <a:latin typeface="+mn-lt"/>
                </a:rPr>
                <a:t>30</a:t>
              </a:r>
              <a:r>
                <a:rPr lang="en-AU" sz="2000" b="0" dirty="0" smtClean="0">
                  <a:solidFill>
                    <a:schemeClr val="tx1"/>
                  </a:solidFill>
                  <a:latin typeface="+mn-lt"/>
                </a:rPr>
                <a:t>%</a:t>
              </a:r>
            </a:p>
          </p:txBody>
        </p:sp>
      </p:grpSp>
      <p:sp>
        <p:nvSpPr>
          <p:cNvPr id="4" name="No news is good news"/>
          <p:cNvSpPr>
            <a:spLocks noGrp="1" noChangeArrowheads="1"/>
          </p:cNvSpPr>
          <p:nvPr>
            <p:ph type="title" idx="4294967295"/>
          </p:nvPr>
        </p:nvSpPr>
        <p:spPr bwMode="auto">
          <a:xfrm>
            <a:off x="292100" y="15875"/>
            <a:ext cx="6707188" cy="823913"/>
          </a:xfrm>
          <a:prstGeom prst="rect">
            <a:avLst/>
          </a:prstGeom>
          <a:noFill/>
          <a:ln>
            <a:miter lim="800000"/>
            <a:headEnd/>
            <a:tailEnd/>
          </a:ln>
        </p:spPr>
        <p:txBody>
          <a:bodyPr/>
          <a:lstStyle/>
          <a:p>
            <a:pPr eaLnBrk="1" hangingPunct="1"/>
            <a:r>
              <a:rPr lang="en-AU" sz="3200" dirty="0" smtClean="0">
                <a:solidFill>
                  <a:srgbClr val="99CC00"/>
                </a:solidFill>
              </a:rPr>
              <a:t>No news is good news</a:t>
            </a:r>
          </a:p>
        </p:txBody>
      </p:sp>
    </p:spTree>
    <p:extLst>
      <p:ext uri="{BB962C8B-B14F-4D97-AF65-F5344CB8AC3E}">
        <p14:creationId xmlns="" xmlns:p14="http://schemas.microsoft.com/office/powerpoint/2010/main" val="2905336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ge 3"/>
          <p:cNvSpPr>
            <a:spLocks noGrp="1"/>
          </p:cNvSpPr>
          <p:nvPr>
            <p:ph type="sldNum" sz="quarter" idx="10"/>
          </p:nvPr>
        </p:nvSpPr>
        <p:spPr/>
        <p:txBody>
          <a:bodyPr/>
          <a:lstStyle/>
          <a:p>
            <a:fld id="{7115B9DF-309F-4F18-9514-E20C57A732C5}" type="slidenum">
              <a:rPr lang="en-AU" smtClean="0"/>
              <a:pPr/>
              <a:t>3</a:t>
            </a:fld>
            <a:endParaRPr lang="en-AU" dirty="0"/>
          </a:p>
        </p:txBody>
      </p:sp>
      <p:sp>
        <p:nvSpPr>
          <p:cNvPr id="8" name="text"/>
          <p:cNvSpPr>
            <a:spLocks noGrp="1"/>
          </p:cNvSpPr>
          <p:nvPr>
            <p:ph idx="1"/>
          </p:nvPr>
        </p:nvSpPr>
        <p:spPr>
          <a:xfrm>
            <a:off x="322262" y="859532"/>
            <a:ext cx="8426201" cy="5161756"/>
          </a:xfrm>
        </p:spPr>
        <p:txBody>
          <a:bodyPr/>
          <a:lstStyle/>
          <a:p>
            <a:r>
              <a:rPr lang="en-AU" sz="1200" dirty="0" smtClean="0"/>
              <a:t>12 minute online survey with respondents aged 18 years and over.</a:t>
            </a:r>
          </a:p>
          <a:p>
            <a:endParaRPr lang="en-AU" sz="1200" dirty="0"/>
          </a:p>
          <a:p>
            <a:r>
              <a:rPr lang="en-AU" sz="1200" dirty="0" smtClean="0"/>
              <a:t>Random sample of n=1,500 included </a:t>
            </a:r>
            <a:r>
              <a:rPr lang="en-AU" sz="1200" dirty="0"/>
              <a:t>fishers/non fishers, seafood consumers/non seafood </a:t>
            </a:r>
            <a:r>
              <a:rPr lang="en-AU" sz="1200" dirty="0" smtClean="0"/>
              <a:t>consumers. A boost of 200 fishers in non-metro  areas was also included for a total sample size of 1,700.</a:t>
            </a:r>
          </a:p>
          <a:p>
            <a:endParaRPr lang="en-AU" sz="1200" dirty="0"/>
          </a:p>
          <a:p>
            <a:r>
              <a:rPr lang="en-AU" sz="1200" dirty="0"/>
              <a:t>No quotas </a:t>
            </a:r>
            <a:r>
              <a:rPr lang="en-AU" sz="1200" dirty="0" smtClean="0"/>
              <a:t>on age, gender, ethnicity</a:t>
            </a:r>
            <a:r>
              <a:rPr lang="en-AU" sz="1200" dirty="0"/>
              <a:t>/ cultural </a:t>
            </a:r>
            <a:r>
              <a:rPr lang="en-AU" sz="1200" dirty="0" smtClean="0"/>
              <a:t>background and household </a:t>
            </a:r>
            <a:r>
              <a:rPr lang="en-AU" sz="1200" dirty="0"/>
              <a:t>composition (</a:t>
            </a:r>
            <a:r>
              <a:rPr lang="en-AU" sz="1200" dirty="0" err="1"/>
              <a:t>eg</a:t>
            </a:r>
            <a:r>
              <a:rPr lang="en-AU" sz="1200" dirty="0"/>
              <a:t>: married with children at home, single, </a:t>
            </a:r>
            <a:r>
              <a:rPr lang="en-AU" sz="1200" dirty="0" err="1"/>
              <a:t>etc</a:t>
            </a:r>
            <a:r>
              <a:rPr lang="en-AU" sz="1200" dirty="0" smtClean="0"/>
              <a:t>). These were allowed to fall out naturally in the sample.</a:t>
            </a:r>
          </a:p>
          <a:p>
            <a:endParaRPr lang="en-AU" sz="1200" dirty="0"/>
          </a:p>
          <a:p>
            <a:r>
              <a:rPr lang="en-AU" sz="1200" dirty="0" smtClean="0"/>
              <a:t>The sample was post-weighted by gender and age group to match ABS statistics.</a:t>
            </a:r>
            <a:endParaRPr lang="en-AU" sz="1200" dirty="0"/>
          </a:p>
          <a:p>
            <a:endParaRPr lang="en-AU" sz="1200" dirty="0" smtClean="0"/>
          </a:p>
          <a:p>
            <a:endParaRPr lang="en-AU" sz="1000" dirty="0"/>
          </a:p>
          <a:p>
            <a:endParaRPr lang="en-AU" sz="1200" dirty="0" smtClean="0"/>
          </a:p>
          <a:p>
            <a:endParaRPr lang="en-AU" sz="1200" dirty="0"/>
          </a:p>
          <a:p>
            <a:endParaRPr lang="en-AU" sz="1200" dirty="0" smtClean="0"/>
          </a:p>
        </p:txBody>
      </p:sp>
      <p:sp>
        <p:nvSpPr>
          <p:cNvPr id="2" name="Sample frame and weight"/>
          <p:cNvSpPr>
            <a:spLocks noGrp="1"/>
          </p:cNvSpPr>
          <p:nvPr>
            <p:ph type="title"/>
          </p:nvPr>
        </p:nvSpPr>
        <p:spPr/>
        <p:txBody>
          <a:bodyPr/>
          <a:lstStyle/>
          <a:p>
            <a:r>
              <a:rPr lang="en-AU" dirty="0" smtClean="0"/>
              <a:t>Sample frame and weighting</a:t>
            </a:r>
            <a:endParaRPr lang="en-AU" dirty="0"/>
          </a:p>
        </p:txBody>
      </p:sp>
    </p:spTree>
    <p:extLst>
      <p:ext uri="{BB962C8B-B14F-4D97-AF65-F5344CB8AC3E}">
        <p14:creationId xmlns="" xmlns:p14="http://schemas.microsoft.com/office/powerpoint/2010/main" val="4551559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ge 30"/>
          <p:cNvSpPr>
            <a:spLocks noGrp="1"/>
          </p:cNvSpPr>
          <p:nvPr>
            <p:ph type="sldNum" sz="quarter" idx="10"/>
          </p:nvPr>
        </p:nvSpPr>
        <p:spPr/>
        <p:txBody>
          <a:bodyPr/>
          <a:lstStyle/>
          <a:p>
            <a:fld id="{7115B9DF-309F-4F18-9514-E20C57A732C5}" type="slidenum">
              <a:rPr lang="en-AU" smtClean="0"/>
              <a:pPr/>
              <a:t>30</a:t>
            </a:fld>
            <a:endParaRPr lang="en-AU" dirty="0"/>
          </a:p>
        </p:txBody>
      </p:sp>
      <p:grpSp>
        <p:nvGrpSpPr>
          <p:cNvPr id="8" name="text 2" descr="Two thirds non-fishers&#10;Generally non-consumers of seafood&#10;Two thirds self assess that they know very little/nothing&#10;Neutral on proposition statements&#10;"/>
          <p:cNvGrpSpPr/>
          <p:nvPr/>
        </p:nvGrpSpPr>
        <p:grpSpPr>
          <a:xfrm>
            <a:off x="2006352" y="2647647"/>
            <a:ext cx="4392488" cy="2778733"/>
            <a:chOff x="2006352" y="2647647"/>
            <a:chExt cx="4392488" cy="2778733"/>
          </a:xfrm>
        </p:grpSpPr>
        <p:sp>
          <p:nvSpPr>
            <p:cNvPr id="14" name="Rounded Rectangle 13"/>
            <p:cNvSpPr/>
            <p:nvPr/>
          </p:nvSpPr>
          <p:spPr bwMode="auto">
            <a:xfrm>
              <a:off x="2078360" y="2647647"/>
              <a:ext cx="4248472" cy="504056"/>
            </a:xfrm>
            <a:prstGeom prst="roundRect">
              <a:avLst/>
            </a:prstGeom>
            <a:solidFill>
              <a:srgbClr val="99CC00"/>
            </a:solidFill>
            <a:ln w="9525" cap="flat" cmpd="sng" algn="ctr">
              <a:solidFill>
                <a:srgbClr val="99C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eaLnBrk="1" latinLnBrk="0" hangingPunct="1">
                <a:lnSpc>
                  <a:spcPct val="100000"/>
                </a:lnSpc>
                <a:spcBef>
                  <a:spcPts val="1200"/>
                </a:spcBef>
                <a:buFont typeface="Times New Roman" pitchFamily="18" charset="0"/>
                <a:buNone/>
                <a:tabLst/>
              </a:pPr>
              <a:r>
                <a:rPr lang="en-AU" sz="2400" dirty="0" smtClean="0">
                  <a:solidFill>
                    <a:schemeClr val="bg1"/>
                  </a:solidFill>
                  <a:latin typeface="+mn-lt"/>
                </a:rPr>
                <a:t>Profile</a:t>
              </a:r>
            </a:p>
          </p:txBody>
        </p:sp>
        <p:sp>
          <p:nvSpPr>
            <p:cNvPr id="16" name="Rounded Rectangle 15"/>
            <p:cNvSpPr/>
            <p:nvPr/>
          </p:nvSpPr>
          <p:spPr bwMode="auto">
            <a:xfrm>
              <a:off x="2006352" y="3151702"/>
              <a:ext cx="4392488" cy="2274678"/>
            </a:xfrm>
            <a:prstGeom prst="roundRect">
              <a:avLst/>
            </a:prstGeom>
            <a:solidFill>
              <a:schemeClr val="bg1"/>
            </a:solidFill>
            <a:ln w="9525" cap="flat" cmpd="sng" algn="ctr">
              <a:solidFill>
                <a:srgbClr val="66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buFont typeface="Arial" panose="020B0604020202020204" pitchFamily="34" charset="0"/>
                <a:buChar char="•"/>
              </a:pPr>
              <a:r>
                <a:rPr lang="en-AU" sz="1200" dirty="0" smtClean="0">
                  <a:latin typeface="+mn-lt"/>
                </a:rPr>
                <a:t>Two thirds non-fishers</a:t>
              </a:r>
            </a:p>
            <a:p>
              <a:pPr marL="285750" indent="-285750">
                <a:buFont typeface="Arial" panose="020B0604020202020204" pitchFamily="34" charset="0"/>
                <a:buChar char="•"/>
              </a:pPr>
              <a:r>
                <a:rPr lang="en-AU" sz="1200" dirty="0" smtClean="0">
                  <a:latin typeface="+mn-lt"/>
                </a:rPr>
                <a:t>Generally non-consumers of seafood</a:t>
              </a:r>
            </a:p>
            <a:p>
              <a:pPr marL="285750" indent="-285750">
                <a:buFont typeface="Arial" panose="020B0604020202020204" pitchFamily="34" charset="0"/>
                <a:buChar char="•"/>
              </a:pPr>
              <a:r>
                <a:rPr lang="en-AU" sz="1200" dirty="0" smtClean="0">
                  <a:latin typeface="+mn-lt"/>
                </a:rPr>
                <a:t>Two thirds self assess that they know very little/nothing</a:t>
              </a:r>
            </a:p>
            <a:p>
              <a:pPr marL="285750" indent="-285750">
                <a:buFont typeface="Arial" panose="020B0604020202020204" pitchFamily="34" charset="0"/>
                <a:buChar char="•"/>
              </a:pPr>
              <a:r>
                <a:rPr lang="en-AU" sz="1200" dirty="0" smtClean="0">
                  <a:latin typeface="+mn-lt"/>
                </a:rPr>
                <a:t>Neutral on proposition statements</a:t>
              </a:r>
              <a:endParaRPr lang="en-AU" sz="1200" dirty="0">
                <a:latin typeface="+mn-lt"/>
              </a:endParaRPr>
            </a:p>
          </p:txBody>
        </p:sp>
      </p:grpSp>
      <p:grpSp>
        <p:nvGrpSpPr>
          <p:cNvPr id="7" name="text 1" descr="Indicative segment size: 28%"/>
          <p:cNvGrpSpPr/>
          <p:nvPr/>
        </p:nvGrpSpPr>
        <p:grpSpPr>
          <a:xfrm>
            <a:off x="2051720" y="1548308"/>
            <a:ext cx="4275112" cy="908416"/>
            <a:chOff x="2051720" y="1548308"/>
            <a:chExt cx="4275112" cy="908416"/>
          </a:xfrm>
        </p:grpSpPr>
        <p:sp>
          <p:nvSpPr>
            <p:cNvPr id="9" name="Rounded Rectangle 8"/>
            <p:cNvSpPr/>
            <p:nvPr/>
          </p:nvSpPr>
          <p:spPr bwMode="auto">
            <a:xfrm>
              <a:off x="2051720" y="1556792"/>
              <a:ext cx="2520280" cy="899932"/>
            </a:xfrm>
            <a:prstGeom prst="roundRect">
              <a:avLst/>
            </a:prstGeom>
            <a:solidFill>
              <a:srgbClr val="99CC00"/>
            </a:solidFill>
            <a:ln w="9525" cap="flat" cmpd="sng" algn="ctr">
              <a:solidFill>
                <a:srgbClr val="99C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449263" rtl="0" eaLnBrk="1" fontAlgn="base" latinLnBrk="0" hangingPunct="1">
                <a:lnSpc>
                  <a:spcPct val="100000"/>
                </a:lnSpc>
                <a:spcBef>
                  <a:spcPts val="1200"/>
                </a:spcBef>
                <a:spcAft>
                  <a:spcPct val="0"/>
                </a:spcAft>
                <a:buClr>
                  <a:srgbClr val="000000"/>
                </a:buClr>
                <a:buSzPct val="100000"/>
                <a:buFont typeface="Times New Roman" pitchFamily="18" charset="0"/>
                <a:buNone/>
                <a:tabLst/>
              </a:pPr>
              <a:r>
                <a:rPr kumimoji="0" lang="en-AU" sz="2400" i="0" u="none" strike="noStrike" cap="none" normalizeH="0" baseline="0" dirty="0" smtClean="0">
                  <a:ln>
                    <a:noFill/>
                  </a:ln>
                  <a:solidFill>
                    <a:schemeClr val="bg1"/>
                  </a:solidFill>
                  <a:effectLst/>
                  <a:latin typeface="+mj-lt"/>
                </a:rPr>
                <a:t>Indicative segment size</a:t>
              </a:r>
            </a:p>
          </p:txBody>
        </p:sp>
        <p:sp>
          <p:nvSpPr>
            <p:cNvPr id="15" name="Rounded Rectangle 14"/>
            <p:cNvSpPr/>
            <p:nvPr/>
          </p:nvSpPr>
          <p:spPr bwMode="auto">
            <a:xfrm>
              <a:off x="4572000" y="1548308"/>
              <a:ext cx="1754832" cy="908416"/>
            </a:xfrm>
            <a:prstGeom prst="roundRect">
              <a:avLst/>
            </a:prstGeom>
            <a:solidFill>
              <a:schemeClr val="bg1"/>
            </a:solidFill>
            <a:ln w="9525" cap="flat" cmpd="sng" algn="ctr">
              <a:solidFill>
                <a:srgbClr val="66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AU" sz="2000" b="0" dirty="0" smtClean="0">
                  <a:solidFill>
                    <a:schemeClr val="tx1"/>
                  </a:solidFill>
                  <a:latin typeface="+mn-lt"/>
                </a:rPr>
                <a:t>28%</a:t>
              </a:r>
            </a:p>
          </p:txBody>
        </p:sp>
      </p:grpSp>
      <p:sp>
        <p:nvSpPr>
          <p:cNvPr id="4" name="Whatever"/>
          <p:cNvSpPr>
            <a:spLocks noGrp="1" noChangeArrowheads="1"/>
          </p:cNvSpPr>
          <p:nvPr>
            <p:ph type="title" idx="4294967295"/>
          </p:nvPr>
        </p:nvSpPr>
        <p:spPr bwMode="auto">
          <a:xfrm>
            <a:off x="292100" y="15875"/>
            <a:ext cx="6707188" cy="823913"/>
          </a:xfrm>
          <a:prstGeom prst="rect">
            <a:avLst/>
          </a:prstGeom>
          <a:noFill/>
          <a:ln>
            <a:miter lim="800000"/>
            <a:headEnd/>
            <a:tailEnd/>
          </a:ln>
        </p:spPr>
        <p:txBody>
          <a:bodyPr/>
          <a:lstStyle/>
          <a:p>
            <a:pPr eaLnBrk="1" hangingPunct="1"/>
            <a:r>
              <a:rPr lang="en-AU" sz="3200" dirty="0" smtClean="0">
                <a:solidFill>
                  <a:srgbClr val="99CC00"/>
                </a:solidFill>
              </a:rPr>
              <a:t>Whatever</a:t>
            </a:r>
          </a:p>
        </p:txBody>
      </p:sp>
    </p:spTree>
    <p:extLst>
      <p:ext uri="{BB962C8B-B14F-4D97-AF65-F5344CB8AC3E}">
        <p14:creationId xmlns="" xmlns:p14="http://schemas.microsoft.com/office/powerpoint/2010/main" val="26262571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ge 31"/>
          <p:cNvSpPr>
            <a:spLocks noGrp="1"/>
          </p:cNvSpPr>
          <p:nvPr>
            <p:ph type="sldNum" sz="quarter" idx="10"/>
          </p:nvPr>
        </p:nvSpPr>
        <p:spPr/>
        <p:txBody>
          <a:bodyPr/>
          <a:lstStyle/>
          <a:p>
            <a:fld id="{7115B9DF-309F-4F18-9514-E20C57A732C5}" type="slidenum">
              <a:rPr lang="en-AU" smtClean="0"/>
              <a:pPr/>
              <a:t>31</a:t>
            </a:fld>
            <a:endParaRPr lang="en-AU" dirty="0"/>
          </a:p>
        </p:txBody>
      </p:sp>
      <p:grpSp>
        <p:nvGrpSpPr>
          <p:cNvPr id="9" name="text 2" descr="Profile: Older, rural skew&#10;Two thirds non-fisher&#10;Believe Government not credible&#10;Believe management of fisheries is poor&#10;"/>
          <p:cNvGrpSpPr/>
          <p:nvPr/>
        </p:nvGrpSpPr>
        <p:grpSpPr>
          <a:xfrm>
            <a:off x="2222376" y="2791663"/>
            <a:ext cx="4392488" cy="2778733"/>
            <a:chOff x="2222376" y="2791663"/>
            <a:chExt cx="4392488" cy="2778733"/>
          </a:xfrm>
        </p:grpSpPr>
        <p:sp>
          <p:nvSpPr>
            <p:cNvPr id="10" name="Rounded Rectangle 9"/>
            <p:cNvSpPr/>
            <p:nvPr/>
          </p:nvSpPr>
          <p:spPr bwMode="auto">
            <a:xfrm>
              <a:off x="2294384" y="2791663"/>
              <a:ext cx="4248472" cy="504056"/>
            </a:xfrm>
            <a:prstGeom prst="roundRect">
              <a:avLst/>
            </a:prstGeom>
            <a:solidFill>
              <a:srgbClr val="99CC00"/>
            </a:solidFill>
            <a:ln w="9525" cap="flat" cmpd="sng" algn="ctr">
              <a:solidFill>
                <a:srgbClr val="99C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eaLnBrk="1" latinLnBrk="0" hangingPunct="1">
                <a:lnSpc>
                  <a:spcPct val="100000"/>
                </a:lnSpc>
                <a:spcBef>
                  <a:spcPts val="1200"/>
                </a:spcBef>
                <a:buFont typeface="Times New Roman" pitchFamily="18" charset="0"/>
                <a:buNone/>
                <a:tabLst/>
              </a:pPr>
              <a:r>
                <a:rPr lang="en-AU" sz="2400" dirty="0" smtClean="0">
                  <a:solidFill>
                    <a:schemeClr val="bg1"/>
                  </a:solidFill>
                  <a:latin typeface="+mn-lt"/>
                </a:rPr>
                <a:t>Profile</a:t>
              </a:r>
            </a:p>
          </p:txBody>
        </p:sp>
        <p:sp>
          <p:nvSpPr>
            <p:cNvPr id="15" name="Rounded Rectangle 14"/>
            <p:cNvSpPr/>
            <p:nvPr/>
          </p:nvSpPr>
          <p:spPr bwMode="auto">
            <a:xfrm>
              <a:off x="2222376" y="3295718"/>
              <a:ext cx="4392488" cy="2274678"/>
            </a:xfrm>
            <a:prstGeom prst="roundRect">
              <a:avLst/>
            </a:prstGeom>
            <a:solidFill>
              <a:schemeClr val="bg1"/>
            </a:solidFill>
            <a:ln w="9525" cap="flat" cmpd="sng" algn="ctr">
              <a:solidFill>
                <a:srgbClr val="66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buFont typeface="Arial" panose="020B0604020202020204" pitchFamily="34" charset="0"/>
                <a:buChar char="•"/>
              </a:pPr>
              <a:r>
                <a:rPr lang="en-AU" sz="1200" dirty="0" smtClean="0">
                  <a:latin typeface="+mn-lt"/>
                </a:rPr>
                <a:t>Older, rural skew</a:t>
              </a:r>
            </a:p>
            <a:p>
              <a:pPr marL="285750" indent="-285750">
                <a:buFont typeface="Arial" panose="020B0604020202020204" pitchFamily="34" charset="0"/>
                <a:buChar char="•"/>
              </a:pPr>
              <a:r>
                <a:rPr lang="en-AU" sz="1200" dirty="0" smtClean="0">
                  <a:latin typeface="+mn-lt"/>
                </a:rPr>
                <a:t>Two thirds non-fisher</a:t>
              </a:r>
            </a:p>
            <a:p>
              <a:pPr marL="285750" indent="-285750">
                <a:buFont typeface="Arial" panose="020B0604020202020204" pitchFamily="34" charset="0"/>
                <a:buChar char="•"/>
              </a:pPr>
              <a:r>
                <a:rPr lang="en-AU" sz="1200" dirty="0" smtClean="0">
                  <a:latin typeface="+mn-lt"/>
                </a:rPr>
                <a:t>Believe Government not credible</a:t>
              </a:r>
            </a:p>
            <a:p>
              <a:pPr marL="285750" indent="-285750">
                <a:buFont typeface="Arial" panose="020B0604020202020204" pitchFamily="34" charset="0"/>
                <a:buChar char="•"/>
              </a:pPr>
              <a:r>
                <a:rPr lang="en-AU" sz="1200" dirty="0" smtClean="0">
                  <a:latin typeface="+mn-lt"/>
                </a:rPr>
                <a:t>Believe management of fisheries is poor</a:t>
              </a:r>
            </a:p>
            <a:p>
              <a:pPr marL="285750" indent="-285750">
                <a:buFont typeface="Arial" panose="020B0604020202020204" pitchFamily="34" charset="0"/>
                <a:buChar char="•"/>
              </a:pPr>
              <a:endParaRPr lang="en-AU" sz="1200" dirty="0">
                <a:latin typeface="+mn-lt"/>
              </a:endParaRPr>
            </a:p>
          </p:txBody>
        </p:sp>
      </p:grpSp>
      <p:grpSp>
        <p:nvGrpSpPr>
          <p:cNvPr id="7" name="text 1" descr="Indicative segment size: 22%"/>
          <p:cNvGrpSpPr/>
          <p:nvPr/>
        </p:nvGrpSpPr>
        <p:grpSpPr>
          <a:xfrm>
            <a:off x="2267744" y="1692324"/>
            <a:ext cx="4275112" cy="908416"/>
            <a:chOff x="2267744" y="1692324"/>
            <a:chExt cx="4275112" cy="908416"/>
          </a:xfrm>
        </p:grpSpPr>
        <p:sp>
          <p:nvSpPr>
            <p:cNvPr id="8" name="Rounded Rectangle 7"/>
            <p:cNvSpPr/>
            <p:nvPr/>
          </p:nvSpPr>
          <p:spPr bwMode="auto">
            <a:xfrm>
              <a:off x="2267744" y="1700808"/>
              <a:ext cx="2520280" cy="899932"/>
            </a:xfrm>
            <a:prstGeom prst="roundRect">
              <a:avLst/>
            </a:prstGeom>
            <a:solidFill>
              <a:srgbClr val="99CC00"/>
            </a:solidFill>
            <a:ln w="9525" cap="flat" cmpd="sng" algn="ctr">
              <a:solidFill>
                <a:srgbClr val="99C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449263" rtl="0" eaLnBrk="1" fontAlgn="base" latinLnBrk="0" hangingPunct="1">
                <a:lnSpc>
                  <a:spcPct val="100000"/>
                </a:lnSpc>
                <a:spcBef>
                  <a:spcPts val="1200"/>
                </a:spcBef>
                <a:spcAft>
                  <a:spcPct val="0"/>
                </a:spcAft>
                <a:buClr>
                  <a:srgbClr val="000000"/>
                </a:buClr>
                <a:buSzPct val="100000"/>
                <a:buFont typeface="Times New Roman" pitchFamily="18" charset="0"/>
                <a:buNone/>
                <a:tabLst/>
              </a:pPr>
              <a:r>
                <a:rPr kumimoji="0" lang="en-AU" sz="2400" i="0" u="none" strike="noStrike" cap="none" normalizeH="0" baseline="0" dirty="0" smtClean="0">
                  <a:ln>
                    <a:noFill/>
                  </a:ln>
                  <a:solidFill>
                    <a:schemeClr val="bg1"/>
                  </a:solidFill>
                  <a:effectLst/>
                  <a:latin typeface="+mj-lt"/>
                </a:rPr>
                <a:t>Indicative segment size</a:t>
              </a:r>
            </a:p>
          </p:txBody>
        </p:sp>
        <p:sp>
          <p:nvSpPr>
            <p:cNvPr id="14" name="Rounded Rectangle 13"/>
            <p:cNvSpPr/>
            <p:nvPr/>
          </p:nvSpPr>
          <p:spPr bwMode="auto">
            <a:xfrm>
              <a:off x="4788024" y="1692324"/>
              <a:ext cx="1754832" cy="908416"/>
            </a:xfrm>
            <a:prstGeom prst="roundRect">
              <a:avLst/>
            </a:prstGeom>
            <a:solidFill>
              <a:schemeClr val="bg1"/>
            </a:solidFill>
            <a:ln w="9525" cap="flat" cmpd="sng" algn="ctr">
              <a:solidFill>
                <a:srgbClr val="66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AU" sz="2000" b="0" dirty="0" smtClean="0">
                  <a:solidFill>
                    <a:schemeClr val="tx1"/>
                  </a:solidFill>
                  <a:latin typeface="+mn-lt"/>
                </a:rPr>
                <a:t>22%</a:t>
              </a:r>
            </a:p>
          </p:txBody>
        </p:sp>
      </p:grpSp>
      <p:sp>
        <p:nvSpPr>
          <p:cNvPr id="4" name="Cynical &amp; Negative"/>
          <p:cNvSpPr>
            <a:spLocks noGrp="1" noChangeArrowheads="1"/>
          </p:cNvSpPr>
          <p:nvPr>
            <p:ph type="title" idx="4294967295"/>
          </p:nvPr>
        </p:nvSpPr>
        <p:spPr bwMode="auto">
          <a:xfrm>
            <a:off x="292100" y="15875"/>
            <a:ext cx="6707188" cy="823913"/>
          </a:xfrm>
          <a:prstGeom prst="rect">
            <a:avLst/>
          </a:prstGeom>
          <a:noFill/>
          <a:ln>
            <a:miter lim="800000"/>
            <a:headEnd/>
            <a:tailEnd/>
          </a:ln>
        </p:spPr>
        <p:txBody>
          <a:bodyPr/>
          <a:lstStyle/>
          <a:p>
            <a:pPr eaLnBrk="1" hangingPunct="1"/>
            <a:r>
              <a:rPr lang="en-AU" sz="3200" dirty="0" smtClean="0">
                <a:solidFill>
                  <a:srgbClr val="99CC00"/>
                </a:solidFill>
              </a:rPr>
              <a:t>Cynical &amp; Negative</a:t>
            </a:r>
          </a:p>
        </p:txBody>
      </p:sp>
    </p:spTree>
    <p:extLst>
      <p:ext uri="{BB962C8B-B14F-4D97-AF65-F5344CB8AC3E}">
        <p14:creationId xmlns="" xmlns:p14="http://schemas.microsoft.com/office/powerpoint/2010/main" val="40729707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ge 32"/>
          <p:cNvSpPr>
            <a:spLocks noGrp="1"/>
          </p:cNvSpPr>
          <p:nvPr>
            <p:ph type="sldNum" sz="quarter" idx="10"/>
          </p:nvPr>
        </p:nvSpPr>
        <p:spPr/>
        <p:txBody>
          <a:bodyPr/>
          <a:lstStyle/>
          <a:p>
            <a:fld id="{7115B9DF-309F-4F18-9514-E20C57A732C5}" type="slidenum">
              <a:rPr lang="en-AU" smtClean="0"/>
              <a:pPr/>
              <a:t>32</a:t>
            </a:fld>
            <a:endParaRPr lang="en-AU" dirty="0"/>
          </a:p>
        </p:txBody>
      </p:sp>
      <p:grpSp>
        <p:nvGrpSpPr>
          <p:cNvPr id="8" name="text 2" descr="Profile: Younger, male skew&#10;Seafood consumers&#10;Tend to disagree that Government is credible&#10;Prefer to see less regulation, and people naturally oriented to living a sustainable life &#10;Likely to contain more ‘clicktavists’, and then more environmentally aware ambivalent&#10;Some presence of more active environmentalists in this cohort&#10;"/>
          <p:cNvGrpSpPr/>
          <p:nvPr/>
        </p:nvGrpSpPr>
        <p:grpSpPr>
          <a:xfrm>
            <a:off x="2195736" y="2852937"/>
            <a:ext cx="4392488" cy="2778733"/>
            <a:chOff x="2195736" y="2852937"/>
            <a:chExt cx="4392488" cy="2778733"/>
          </a:xfrm>
        </p:grpSpPr>
        <p:sp>
          <p:nvSpPr>
            <p:cNvPr id="15" name="Rounded Rectangle 14"/>
            <p:cNvSpPr/>
            <p:nvPr/>
          </p:nvSpPr>
          <p:spPr bwMode="auto">
            <a:xfrm>
              <a:off x="2267744" y="2852937"/>
              <a:ext cx="4248472" cy="504056"/>
            </a:xfrm>
            <a:prstGeom prst="roundRect">
              <a:avLst/>
            </a:prstGeom>
            <a:solidFill>
              <a:srgbClr val="99CC00"/>
            </a:solidFill>
            <a:ln w="9525" cap="flat" cmpd="sng" algn="ctr">
              <a:solidFill>
                <a:srgbClr val="99C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eaLnBrk="1" latinLnBrk="0" hangingPunct="1">
                <a:lnSpc>
                  <a:spcPct val="100000"/>
                </a:lnSpc>
                <a:spcBef>
                  <a:spcPts val="1200"/>
                </a:spcBef>
                <a:buFont typeface="Times New Roman" pitchFamily="18" charset="0"/>
                <a:buNone/>
                <a:tabLst/>
              </a:pPr>
              <a:r>
                <a:rPr lang="en-AU" sz="2400" dirty="0" smtClean="0">
                  <a:solidFill>
                    <a:schemeClr val="bg1"/>
                  </a:solidFill>
                  <a:latin typeface="+mn-lt"/>
                </a:rPr>
                <a:t>Profile</a:t>
              </a:r>
            </a:p>
          </p:txBody>
        </p:sp>
        <p:sp>
          <p:nvSpPr>
            <p:cNvPr id="18" name="Rounded Rectangle 17"/>
            <p:cNvSpPr/>
            <p:nvPr/>
          </p:nvSpPr>
          <p:spPr bwMode="auto">
            <a:xfrm>
              <a:off x="2195736" y="3356992"/>
              <a:ext cx="4392488" cy="2274678"/>
            </a:xfrm>
            <a:prstGeom prst="roundRect">
              <a:avLst/>
            </a:prstGeom>
            <a:solidFill>
              <a:schemeClr val="bg1"/>
            </a:solidFill>
            <a:ln w="9525" cap="flat" cmpd="sng" algn="ctr">
              <a:solidFill>
                <a:srgbClr val="66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buFont typeface="Arial" panose="020B0604020202020204" pitchFamily="34" charset="0"/>
                <a:buChar char="•"/>
              </a:pPr>
              <a:r>
                <a:rPr lang="en-AU" sz="1200" dirty="0" smtClean="0">
                  <a:latin typeface="+mn-lt"/>
                </a:rPr>
                <a:t>Younger, male skew</a:t>
              </a:r>
            </a:p>
            <a:p>
              <a:pPr marL="285750" indent="-285750">
                <a:buFont typeface="Arial" panose="020B0604020202020204" pitchFamily="34" charset="0"/>
                <a:buChar char="•"/>
              </a:pPr>
              <a:r>
                <a:rPr lang="en-AU" sz="1200" dirty="0" smtClean="0">
                  <a:latin typeface="+mn-lt"/>
                </a:rPr>
                <a:t>Seafood consumers</a:t>
              </a:r>
            </a:p>
            <a:p>
              <a:pPr marL="285750" indent="-285750">
                <a:buFont typeface="Arial" panose="020B0604020202020204" pitchFamily="34" charset="0"/>
                <a:buChar char="•"/>
              </a:pPr>
              <a:r>
                <a:rPr lang="en-AU" sz="1200" dirty="0" smtClean="0">
                  <a:latin typeface="+mn-lt"/>
                </a:rPr>
                <a:t>Tend to disagree that Government is credible</a:t>
              </a:r>
            </a:p>
            <a:p>
              <a:pPr marL="285750" indent="-285750">
                <a:buFont typeface="Arial" panose="020B0604020202020204" pitchFamily="34" charset="0"/>
                <a:buChar char="•"/>
              </a:pPr>
              <a:r>
                <a:rPr lang="en-AU" sz="1200" dirty="0" smtClean="0">
                  <a:latin typeface="+mn-lt"/>
                </a:rPr>
                <a:t>Prefer to see less regulation, and people naturally oriented to living a sustainable life </a:t>
              </a:r>
            </a:p>
            <a:p>
              <a:pPr marL="285750" indent="-285750">
                <a:buFont typeface="Arial" panose="020B0604020202020204" pitchFamily="34" charset="0"/>
                <a:buChar char="•"/>
              </a:pPr>
              <a:r>
                <a:rPr lang="en-AU" sz="1200" dirty="0" smtClean="0">
                  <a:latin typeface="+mn-lt"/>
                </a:rPr>
                <a:t>Likely to contain more ‘</a:t>
              </a:r>
              <a:r>
                <a:rPr lang="en-AU" sz="1200" dirty="0" err="1" smtClean="0">
                  <a:latin typeface="+mn-lt"/>
                </a:rPr>
                <a:t>clicktavists</a:t>
              </a:r>
              <a:r>
                <a:rPr lang="en-AU" sz="1200" dirty="0" smtClean="0">
                  <a:latin typeface="+mn-lt"/>
                </a:rPr>
                <a:t>’, and then more environmentally aware ambivalent</a:t>
              </a:r>
            </a:p>
            <a:p>
              <a:pPr marL="285750" indent="-285750">
                <a:buFont typeface="Arial" panose="020B0604020202020204" pitchFamily="34" charset="0"/>
                <a:buChar char="•"/>
              </a:pPr>
              <a:r>
                <a:rPr lang="en-AU" sz="1200" dirty="0" smtClean="0">
                  <a:latin typeface="+mn-lt"/>
                </a:rPr>
                <a:t>Some presence of more active environmentalists in this cohort</a:t>
              </a:r>
              <a:endParaRPr lang="en-AU" sz="1200" dirty="0">
                <a:latin typeface="+mn-lt"/>
              </a:endParaRPr>
            </a:p>
          </p:txBody>
        </p:sp>
      </p:grpSp>
      <p:grpSp>
        <p:nvGrpSpPr>
          <p:cNvPr id="7" name="text 1" descr="Indicative segment size: 20%"/>
          <p:cNvGrpSpPr/>
          <p:nvPr/>
        </p:nvGrpSpPr>
        <p:grpSpPr>
          <a:xfrm>
            <a:off x="2267744" y="1753598"/>
            <a:ext cx="4248472" cy="919150"/>
            <a:chOff x="2267744" y="1753598"/>
            <a:chExt cx="4248472" cy="919150"/>
          </a:xfrm>
        </p:grpSpPr>
        <p:sp>
          <p:nvSpPr>
            <p:cNvPr id="12" name="Rounded Rectangle 11"/>
            <p:cNvSpPr/>
            <p:nvPr/>
          </p:nvSpPr>
          <p:spPr bwMode="auto">
            <a:xfrm>
              <a:off x="2267744" y="1772816"/>
              <a:ext cx="2520280" cy="899932"/>
            </a:xfrm>
            <a:prstGeom prst="roundRect">
              <a:avLst/>
            </a:prstGeom>
            <a:solidFill>
              <a:srgbClr val="99CC00"/>
            </a:solidFill>
            <a:ln w="9525" cap="flat" cmpd="sng" algn="ctr">
              <a:solidFill>
                <a:srgbClr val="99C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449263" rtl="0" eaLnBrk="1" fontAlgn="base" latinLnBrk="0" hangingPunct="1">
                <a:lnSpc>
                  <a:spcPct val="100000"/>
                </a:lnSpc>
                <a:spcBef>
                  <a:spcPts val="1200"/>
                </a:spcBef>
                <a:spcAft>
                  <a:spcPct val="0"/>
                </a:spcAft>
                <a:buClr>
                  <a:srgbClr val="000000"/>
                </a:buClr>
                <a:buSzPct val="100000"/>
                <a:buFont typeface="Times New Roman" pitchFamily="18" charset="0"/>
                <a:buNone/>
                <a:tabLst/>
              </a:pPr>
              <a:r>
                <a:rPr kumimoji="0" lang="en-AU" sz="2400" i="0" u="none" strike="noStrike" cap="none" normalizeH="0" baseline="0" dirty="0" smtClean="0">
                  <a:ln>
                    <a:noFill/>
                  </a:ln>
                  <a:solidFill>
                    <a:schemeClr val="bg1"/>
                  </a:solidFill>
                  <a:effectLst/>
                  <a:latin typeface="+mj-lt"/>
                </a:rPr>
                <a:t>Indicative segment size</a:t>
              </a:r>
            </a:p>
          </p:txBody>
        </p:sp>
        <p:sp>
          <p:nvSpPr>
            <p:cNvPr id="16" name="Rounded Rectangle 15"/>
            <p:cNvSpPr/>
            <p:nvPr/>
          </p:nvSpPr>
          <p:spPr bwMode="auto">
            <a:xfrm>
              <a:off x="4761384" y="1753598"/>
              <a:ext cx="1754832" cy="908416"/>
            </a:xfrm>
            <a:prstGeom prst="roundRect">
              <a:avLst/>
            </a:prstGeom>
            <a:solidFill>
              <a:schemeClr val="bg1"/>
            </a:solidFill>
            <a:ln w="9525" cap="flat" cmpd="sng" algn="ctr">
              <a:solidFill>
                <a:srgbClr val="66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AU" sz="2000" b="0" dirty="0" smtClean="0">
                  <a:solidFill>
                    <a:schemeClr val="tx1"/>
                  </a:solidFill>
                  <a:latin typeface="+mn-lt"/>
                </a:rPr>
                <a:t>20%</a:t>
              </a:r>
            </a:p>
          </p:txBody>
        </p:sp>
      </p:grpSp>
      <p:sp>
        <p:nvSpPr>
          <p:cNvPr id="4" name="Non-Interventionists"/>
          <p:cNvSpPr>
            <a:spLocks noGrp="1" noChangeArrowheads="1"/>
          </p:cNvSpPr>
          <p:nvPr>
            <p:ph type="title" idx="4294967295"/>
          </p:nvPr>
        </p:nvSpPr>
        <p:spPr bwMode="auto">
          <a:xfrm>
            <a:off x="292100" y="15875"/>
            <a:ext cx="6707188" cy="823913"/>
          </a:xfrm>
          <a:prstGeom prst="rect">
            <a:avLst/>
          </a:prstGeom>
          <a:noFill/>
          <a:ln>
            <a:miter lim="800000"/>
            <a:headEnd/>
            <a:tailEnd/>
          </a:ln>
        </p:spPr>
        <p:txBody>
          <a:bodyPr/>
          <a:lstStyle/>
          <a:p>
            <a:pPr eaLnBrk="1" hangingPunct="1"/>
            <a:r>
              <a:rPr lang="en-AU" sz="3200" dirty="0" smtClean="0">
                <a:solidFill>
                  <a:srgbClr val="99CC00"/>
                </a:solidFill>
              </a:rPr>
              <a:t>Non-Interventionists</a:t>
            </a:r>
          </a:p>
        </p:txBody>
      </p:sp>
    </p:spTree>
    <p:extLst>
      <p:ext uri="{BB962C8B-B14F-4D97-AF65-F5344CB8AC3E}">
        <p14:creationId xmlns="" xmlns:p14="http://schemas.microsoft.com/office/powerpoint/2010/main" val="12093991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ge 33"/>
          <p:cNvSpPr>
            <a:spLocks noGrp="1"/>
          </p:cNvSpPr>
          <p:nvPr>
            <p:ph type="sldNum" sz="quarter" idx="10"/>
          </p:nvPr>
        </p:nvSpPr>
        <p:spPr/>
        <p:txBody>
          <a:bodyPr/>
          <a:lstStyle/>
          <a:p>
            <a:fld id="{7115B9DF-309F-4F18-9514-E20C57A732C5}" type="slidenum">
              <a:rPr lang="en-AU" smtClean="0"/>
              <a:pPr/>
              <a:t>33</a:t>
            </a:fld>
            <a:endParaRPr lang="en-AU" dirty="0"/>
          </a:p>
        </p:txBody>
      </p:sp>
      <p:sp>
        <p:nvSpPr>
          <p:cNvPr id="9" name="source"/>
          <p:cNvSpPr/>
          <p:nvPr/>
        </p:nvSpPr>
        <p:spPr>
          <a:xfrm>
            <a:off x="189939" y="6093296"/>
            <a:ext cx="7567885" cy="552450"/>
          </a:xfrm>
          <a:prstGeom prst="rect">
            <a:avLst/>
          </a:prstGeom>
          <a:noFill/>
          <a:ln w="25400" cap="flat" cmpd="sng" algn="ctr">
            <a:noFill/>
            <a:prstDash val="solid"/>
          </a:ln>
          <a:effectLst/>
        </p:spPr>
        <p:txBody>
          <a:bodyPr rtlCol="0" anchor="t"/>
          <a:lstStyle/>
          <a:p>
            <a:pPr>
              <a:defRPr/>
            </a:pPr>
            <a:r>
              <a:rPr kumimoji="0" lang="en-AU" sz="900" b="0" i="0" u="none" strike="noStrike" kern="0" cap="none" spc="0" normalizeH="0" baseline="0" noProof="0" dirty="0" smtClean="0">
                <a:ln>
                  <a:noFill/>
                </a:ln>
                <a:solidFill>
                  <a:prstClr val="black"/>
                </a:solidFill>
                <a:effectLst/>
                <a:uLnTx/>
                <a:uFillTx/>
                <a:latin typeface="+mn-lt"/>
                <a:ea typeface="Verdana" panose="020B0604030504040204" pitchFamily="34" charset="0"/>
                <a:cs typeface="Verdana" panose="020B0604030504040204" pitchFamily="34" charset="0"/>
              </a:rPr>
              <a:t>Source: C2. </a:t>
            </a:r>
            <a:r>
              <a:rPr lang="en-AU" sz="900" dirty="0" smtClean="0">
                <a:latin typeface="+mn-lt"/>
              </a:rPr>
              <a:t>Below </a:t>
            </a:r>
            <a:r>
              <a:rPr lang="en-AU" sz="900" dirty="0">
                <a:latin typeface="+mn-lt"/>
              </a:rPr>
              <a:t>is a list of statements relevant to the fishing and seafood industries. Using a 0 to 10 scale, where 0 means Strongly Disagree and 10 means Strongly Agree, please rate the extent to which you agree with each statement. </a:t>
            </a:r>
            <a:endParaRPr lang="en-AU" sz="900" dirty="0" smtClean="0">
              <a:latin typeface="+mn-lt"/>
            </a:endParaRPr>
          </a:p>
          <a:p>
            <a:pPr>
              <a:defRPr/>
            </a:pPr>
            <a:r>
              <a:rPr lang="en-AU" sz="900" kern="0" dirty="0" smtClean="0">
                <a:solidFill>
                  <a:prstClr val="black"/>
                </a:solidFill>
                <a:latin typeface="+mn-lt"/>
                <a:ea typeface="Verdana" panose="020B0604030504040204" pitchFamily="34" charset="0"/>
                <a:cs typeface="Verdana" panose="020B0604030504040204" pitchFamily="34" charset="0"/>
              </a:rPr>
              <a:t>Base: All Respondents n=1,722. </a:t>
            </a:r>
            <a:r>
              <a:rPr lang="en-AU" sz="900" kern="0" dirty="0">
                <a:solidFill>
                  <a:prstClr val="black"/>
                </a:solidFill>
                <a:latin typeface="+mn-lt"/>
                <a:ea typeface="Verdana" panose="020B0604030504040204" pitchFamily="34" charset="0"/>
                <a:cs typeface="Verdana" panose="020B0604030504040204" pitchFamily="34" charset="0"/>
              </a:rPr>
              <a:t>Data weighted to ABS population statistics. </a:t>
            </a:r>
            <a:r>
              <a:rPr lang="en-AU" sz="900" kern="0" dirty="0">
                <a:solidFill>
                  <a:prstClr val="black"/>
                </a:solidFill>
                <a:latin typeface="+mn-lt"/>
              </a:rPr>
              <a:t>Don’t know/ NA removed from analysis.</a:t>
            </a:r>
            <a:r>
              <a:rPr lang="en-AU" sz="900" kern="0" dirty="0">
                <a:solidFill>
                  <a:prstClr val="black"/>
                </a:solidFill>
                <a:latin typeface="+mn-lt"/>
                <a:ea typeface="Verdana" panose="020B0604030504040204" pitchFamily="34" charset="0"/>
                <a:cs typeface="Verdana" panose="020B0604030504040204" pitchFamily="34" charset="0"/>
              </a:rPr>
              <a:t>  </a:t>
            </a:r>
            <a:endParaRPr lang="en-AU" sz="900" kern="0" dirty="0" smtClean="0">
              <a:solidFill>
                <a:prstClr val="black"/>
              </a:solidFill>
              <a:latin typeface="+mn-lt"/>
              <a:ea typeface="Verdana" panose="020B0604030504040204" pitchFamily="34" charset="0"/>
              <a:cs typeface="Verdan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AU" sz="900" b="0" i="0" u="none" strike="noStrike" kern="0" cap="none" spc="0" normalizeH="0" baseline="0" noProof="0" dirty="0" smtClean="0">
              <a:ln>
                <a:noFill/>
              </a:ln>
              <a:solidFill>
                <a:srgbClr val="00B0F0"/>
              </a:solidFill>
              <a:effectLst/>
              <a:uLnTx/>
              <a:uFillTx/>
              <a:latin typeface="+mn-lt"/>
              <a:ea typeface="Verdana" panose="020B0604030504040204" pitchFamily="34" charset="0"/>
              <a:cs typeface="Verdana" panose="020B0604030504040204" pitchFamily="34" charset="0"/>
            </a:endParaRPr>
          </a:p>
        </p:txBody>
      </p:sp>
      <p:sp>
        <p:nvSpPr>
          <p:cNvPr id="8" name="key"/>
          <p:cNvSpPr/>
          <p:nvPr/>
        </p:nvSpPr>
        <p:spPr>
          <a:xfrm>
            <a:off x="179512" y="5877272"/>
            <a:ext cx="5760640" cy="221459"/>
          </a:xfrm>
          <a:prstGeom prst="roundRect">
            <a:avLst/>
          </a:prstGeom>
          <a:no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900" b="0" i="0" u="none" strike="noStrike" kern="0" cap="none" spc="0" normalizeH="0" baseline="0" noProof="0" dirty="0" smtClean="0">
                <a:ln>
                  <a:noFill/>
                </a:ln>
                <a:solidFill>
                  <a:srgbClr val="FF0000"/>
                </a:solidFill>
                <a:effectLst/>
                <a:uLnTx/>
                <a:uFillTx/>
                <a:latin typeface="+mn-lt"/>
                <a:ea typeface="Verdana" panose="020B0604030504040204" pitchFamily="34" charset="0"/>
                <a:cs typeface="Verdana" panose="020B0604030504040204" pitchFamily="34" charset="0"/>
              </a:rPr>
              <a:t>Red:</a:t>
            </a:r>
            <a:r>
              <a:rPr kumimoji="0" lang="en-AU" sz="900" b="0" i="0" u="none" strike="noStrike" kern="0" cap="none" spc="0" normalizeH="0" noProof="0" dirty="0" smtClean="0">
                <a:ln>
                  <a:noFill/>
                </a:ln>
                <a:solidFill>
                  <a:prstClr val="black"/>
                </a:solidFill>
                <a:effectLst/>
                <a:uLnTx/>
                <a:uFillTx/>
                <a:latin typeface="+mn-lt"/>
                <a:ea typeface="Verdana" panose="020B0604030504040204" pitchFamily="34" charset="0"/>
                <a:cs typeface="Verdana" panose="020B0604030504040204" pitchFamily="34" charset="0"/>
              </a:rPr>
              <a:t> score under-indexes compared to total, </a:t>
            </a:r>
            <a:r>
              <a:rPr kumimoji="0" lang="en-AU" sz="900" b="0" i="0" u="none" strike="noStrike" kern="0" cap="none" spc="0" normalizeH="0" noProof="0" dirty="0" smtClean="0">
                <a:ln>
                  <a:noFill/>
                </a:ln>
                <a:solidFill>
                  <a:srgbClr val="99CC00"/>
                </a:solidFill>
                <a:effectLst/>
                <a:uLnTx/>
                <a:uFillTx/>
                <a:latin typeface="+mn-lt"/>
                <a:ea typeface="Verdana" panose="020B0604030504040204" pitchFamily="34" charset="0"/>
                <a:cs typeface="Verdana" panose="020B0604030504040204" pitchFamily="34" charset="0"/>
              </a:rPr>
              <a:t>Green:</a:t>
            </a:r>
            <a:r>
              <a:rPr kumimoji="0" lang="en-AU" sz="900" b="0" i="0" u="none" strike="noStrike" kern="0" cap="none" spc="0" normalizeH="0" noProof="0" dirty="0" smtClean="0">
                <a:ln>
                  <a:noFill/>
                </a:ln>
                <a:solidFill>
                  <a:prstClr val="black"/>
                </a:solidFill>
                <a:effectLst/>
                <a:uLnTx/>
                <a:uFillTx/>
                <a:latin typeface="+mn-lt"/>
                <a:ea typeface="Verdana" panose="020B0604030504040204" pitchFamily="34" charset="0"/>
                <a:cs typeface="Verdana" panose="020B0604030504040204" pitchFamily="34" charset="0"/>
              </a:rPr>
              <a:t> score over-indexes compared to total</a:t>
            </a:r>
            <a:endParaRPr kumimoji="0" lang="en-AU" sz="900" b="0" i="0" u="none" strike="noStrike" kern="0" cap="none" spc="0" normalizeH="0" baseline="0" noProof="0" dirty="0" smtClean="0">
              <a:ln>
                <a:noFill/>
              </a:ln>
              <a:solidFill>
                <a:prstClr val="black"/>
              </a:solidFill>
              <a:effectLst/>
              <a:uLnTx/>
              <a:uFillTx/>
              <a:latin typeface="+mn-lt"/>
              <a:ea typeface="Verdana" panose="020B0604030504040204" pitchFamily="34" charset="0"/>
              <a:cs typeface="Verdana" panose="020B0604030504040204" pitchFamily="34" charset="0"/>
            </a:endParaRPr>
          </a:p>
        </p:txBody>
      </p:sp>
      <p:graphicFrame>
        <p:nvGraphicFramePr>
          <p:cNvPr id="12" name="table" descr="Table shows most compelling messages by segment - highest average score was 'Commercial fishers should be prosecuted if they do not comply with strict regulations' (8.1/10)"/>
          <p:cNvGraphicFramePr>
            <a:graphicFrameLocks noChangeAspect="1"/>
          </p:cNvGraphicFramePr>
          <p:nvPr>
            <p:extLst>
              <p:ext uri="{D42A27DB-BD31-4B8C-83A1-F6EECF244321}">
                <p14:modId xmlns="" xmlns:p14="http://schemas.microsoft.com/office/powerpoint/2010/main" val="599036893"/>
              </p:ext>
            </p:extLst>
          </p:nvPr>
        </p:nvGraphicFramePr>
        <p:xfrm>
          <a:off x="409575" y="908720"/>
          <a:ext cx="8324850" cy="4536504"/>
        </p:xfrm>
        <a:graphic>
          <a:graphicData uri="http://schemas.openxmlformats.org/presentationml/2006/ole">
            <p:oleObj spid="_x0000_s1029" name="Worksheet" r:id="rId3" imgW="8324834" imgH="3838455" progId="Excel.Sheet.12">
              <p:embed/>
            </p:oleObj>
          </a:graphicData>
        </a:graphic>
      </p:graphicFrame>
      <p:sp>
        <p:nvSpPr>
          <p:cNvPr id="4" name="Most compelling messages by segment"/>
          <p:cNvSpPr>
            <a:spLocks noGrp="1" noChangeArrowheads="1"/>
          </p:cNvSpPr>
          <p:nvPr>
            <p:ph type="title" idx="4294967295"/>
          </p:nvPr>
        </p:nvSpPr>
        <p:spPr bwMode="auto">
          <a:xfrm>
            <a:off x="292100" y="84807"/>
            <a:ext cx="6707188" cy="823913"/>
          </a:xfrm>
          <a:prstGeom prst="rect">
            <a:avLst/>
          </a:prstGeom>
          <a:noFill/>
          <a:ln>
            <a:miter lim="800000"/>
            <a:headEnd/>
            <a:tailEnd/>
          </a:ln>
        </p:spPr>
        <p:txBody>
          <a:bodyPr/>
          <a:lstStyle/>
          <a:p>
            <a:r>
              <a:rPr lang="en-AU" sz="2800" dirty="0" smtClean="0">
                <a:solidFill>
                  <a:srgbClr val="99CC00"/>
                </a:solidFill>
              </a:rPr>
              <a:t>Most compelling messages by segment</a:t>
            </a:r>
          </a:p>
        </p:txBody>
      </p:sp>
    </p:spTree>
    <p:extLst>
      <p:ext uri="{BB962C8B-B14F-4D97-AF65-F5344CB8AC3E}">
        <p14:creationId xmlns="" xmlns:p14="http://schemas.microsoft.com/office/powerpoint/2010/main" val="3653035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7115B9DF-309F-4F18-9514-E20C57A732C5}" type="slidenum">
              <a:rPr lang="en-AU" smtClean="0"/>
              <a:pPr/>
              <a:t>34</a:t>
            </a:fld>
            <a:endParaRPr lang="en-AU" dirty="0"/>
          </a:p>
        </p:txBody>
      </p:sp>
      <p:sp>
        <p:nvSpPr>
          <p:cNvPr id="4" name="Rectangle 5"/>
          <p:cNvSpPr>
            <a:spLocks noGrp="1" noChangeArrowheads="1"/>
          </p:cNvSpPr>
          <p:nvPr>
            <p:ph type="title" idx="4294967295"/>
          </p:nvPr>
        </p:nvSpPr>
        <p:spPr bwMode="auto">
          <a:xfrm>
            <a:off x="292100" y="84807"/>
            <a:ext cx="6707188" cy="823913"/>
          </a:xfrm>
          <a:prstGeom prst="rect">
            <a:avLst/>
          </a:prstGeom>
          <a:noFill/>
          <a:ln>
            <a:miter lim="800000"/>
            <a:headEnd/>
            <a:tailEnd/>
          </a:ln>
        </p:spPr>
        <p:txBody>
          <a:bodyPr/>
          <a:lstStyle/>
          <a:p>
            <a:r>
              <a:rPr lang="en-AU" sz="2800" dirty="0" smtClean="0">
                <a:solidFill>
                  <a:srgbClr val="99CC00"/>
                </a:solidFill>
              </a:rPr>
              <a:t>Most compelling messages by segment</a:t>
            </a:r>
          </a:p>
        </p:txBody>
      </p:sp>
      <p:graphicFrame>
        <p:nvGraphicFramePr>
          <p:cNvPr id="3" name="Object 2"/>
          <p:cNvGraphicFramePr>
            <a:graphicFrameLocks noChangeAspect="1"/>
          </p:cNvGraphicFramePr>
          <p:nvPr>
            <p:extLst>
              <p:ext uri="{D42A27DB-BD31-4B8C-83A1-F6EECF244321}">
                <p14:modId xmlns="" xmlns:p14="http://schemas.microsoft.com/office/powerpoint/2010/main" val="2382159594"/>
              </p:ext>
            </p:extLst>
          </p:nvPr>
        </p:nvGraphicFramePr>
        <p:xfrm>
          <a:off x="409575" y="908720"/>
          <a:ext cx="8324850" cy="4608512"/>
        </p:xfrm>
        <a:graphic>
          <a:graphicData uri="http://schemas.openxmlformats.org/presentationml/2006/ole">
            <p:oleObj spid="_x0000_s2054" name="Worksheet" r:id="rId3" imgW="8324818" imgH="4324324" progId="Excel.Sheet.12">
              <p:embed/>
            </p:oleObj>
          </a:graphicData>
        </a:graphic>
      </p:graphicFrame>
      <p:sp>
        <p:nvSpPr>
          <p:cNvPr id="8" name="Rounded Rectangle 7"/>
          <p:cNvSpPr/>
          <p:nvPr/>
        </p:nvSpPr>
        <p:spPr>
          <a:xfrm>
            <a:off x="179512" y="5877272"/>
            <a:ext cx="5760640" cy="221459"/>
          </a:xfrm>
          <a:prstGeom prst="roundRect">
            <a:avLst/>
          </a:prstGeom>
          <a:no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900" b="0" i="0" u="none" strike="noStrike" kern="0" cap="none" spc="0" normalizeH="0" baseline="0" noProof="0" dirty="0" smtClean="0">
                <a:ln>
                  <a:noFill/>
                </a:ln>
                <a:solidFill>
                  <a:srgbClr val="FF0000"/>
                </a:solidFill>
                <a:effectLst/>
                <a:uLnTx/>
                <a:uFillTx/>
                <a:latin typeface="+mn-lt"/>
                <a:ea typeface="Verdana" panose="020B0604030504040204" pitchFamily="34" charset="0"/>
                <a:cs typeface="Verdana" panose="020B0604030504040204" pitchFamily="34" charset="0"/>
              </a:rPr>
              <a:t>Red:</a:t>
            </a:r>
            <a:r>
              <a:rPr kumimoji="0" lang="en-AU" sz="900" b="0" i="0" u="none" strike="noStrike" kern="0" cap="none" spc="0" normalizeH="0" noProof="0" dirty="0" smtClean="0">
                <a:ln>
                  <a:noFill/>
                </a:ln>
                <a:solidFill>
                  <a:prstClr val="black"/>
                </a:solidFill>
                <a:effectLst/>
                <a:uLnTx/>
                <a:uFillTx/>
                <a:latin typeface="+mn-lt"/>
                <a:ea typeface="Verdana" panose="020B0604030504040204" pitchFamily="34" charset="0"/>
                <a:cs typeface="Verdana" panose="020B0604030504040204" pitchFamily="34" charset="0"/>
              </a:rPr>
              <a:t> score under-indexes compared to total, </a:t>
            </a:r>
            <a:r>
              <a:rPr kumimoji="0" lang="en-AU" sz="900" b="0" i="0" u="none" strike="noStrike" kern="0" cap="none" spc="0" normalizeH="0" noProof="0" dirty="0" smtClean="0">
                <a:ln>
                  <a:noFill/>
                </a:ln>
                <a:solidFill>
                  <a:srgbClr val="99CC00"/>
                </a:solidFill>
                <a:effectLst/>
                <a:uLnTx/>
                <a:uFillTx/>
                <a:latin typeface="+mn-lt"/>
                <a:ea typeface="Verdana" panose="020B0604030504040204" pitchFamily="34" charset="0"/>
                <a:cs typeface="Verdana" panose="020B0604030504040204" pitchFamily="34" charset="0"/>
              </a:rPr>
              <a:t>Green:</a:t>
            </a:r>
            <a:r>
              <a:rPr kumimoji="0" lang="en-AU" sz="900" b="0" i="0" u="none" strike="noStrike" kern="0" cap="none" spc="0" normalizeH="0" noProof="0" dirty="0" smtClean="0">
                <a:ln>
                  <a:noFill/>
                </a:ln>
                <a:solidFill>
                  <a:prstClr val="black"/>
                </a:solidFill>
                <a:effectLst/>
                <a:uLnTx/>
                <a:uFillTx/>
                <a:latin typeface="+mn-lt"/>
                <a:ea typeface="Verdana" panose="020B0604030504040204" pitchFamily="34" charset="0"/>
                <a:cs typeface="Verdana" panose="020B0604030504040204" pitchFamily="34" charset="0"/>
              </a:rPr>
              <a:t> score over-indexes compared to total</a:t>
            </a:r>
            <a:endParaRPr kumimoji="0" lang="en-AU" sz="900" b="0" i="0" u="none" strike="noStrike" kern="0" cap="none" spc="0" normalizeH="0" baseline="0" noProof="0" dirty="0" smtClean="0">
              <a:ln>
                <a:noFill/>
              </a:ln>
              <a:solidFill>
                <a:prstClr val="black"/>
              </a:solidFill>
              <a:effectLst/>
              <a:uLnTx/>
              <a:uFillTx/>
              <a:latin typeface="+mn-lt"/>
              <a:ea typeface="Verdana" panose="020B0604030504040204" pitchFamily="34" charset="0"/>
              <a:cs typeface="Verdana" panose="020B0604030504040204" pitchFamily="34" charset="0"/>
            </a:endParaRPr>
          </a:p>
        </p:txBody>
      </p:sp>
      <p:sp>
        <p:nvSpPr>
          <p:cNvPr id="9" name="Rectangle 8"/>
          <p:cNvSpPr/>
          <p:nvPr/>
        </p:nvSpPr>
        <p:spPr>
          <a:xfrm>
            <a:off x="189939" y="6093296"/>
            <a:ext cx="7567885" cy="552450"/>
          </a:xfrm>
          <a:prstGeom prst="rect">
            <a:avLst/>
          </a:prstGeom>
          <a:noFill/>
          <a:ln w="25400" cap="flat" cmpd="sng" algn="ctr">
            <a:noFill/>
            <a:prstDash val="solid"/>
          </a:ln>
          <a:effectLst/>
        </p:spPr>
        <p:txBody>
          <a:bodyPr rtlCol="0" anchor="t"/>
          <a:lstStyle/>
          <a:p>
            <a:pPr>
              <a:defRPr/>
            </a:pPr>
            <a:r>
              <a:rPr kumimoji="0" lang="en-AU" sz="900" b="0" i="0" u="none" strike="noStrike" kern="0" cap="none" spc="0" normalizeH="0" baseline="0" noProof="0" dirty="0" smtClean="0">
                <a:ln>
                  <a:noFill/>
                </a:ln>
                <a:solidFill>
                  <a:prstClr val="black"/>
                </a:solidFill>
                <a:effectLst/>
                <a:uLnTx/>
                <a:uFillTx/>
                <a:latin typeface="+mn-lt"/>
                <a:ea typeface="Verdana" panose="020B0604030504040204" pitchFamily="34" charset="0"/>
                <a:cs typeface="Verdana" panose="020B0604030504040204" pitchFamily="34" charset="0"/>
              </a:rPr>
              <a:t>Source: C2. </a:t>
            </a:r>
            <a:r>
              <a:rPr lang="en-AU" sz="900" dirty="0" smtClean="0">
                <a:latin typeface="+mn-lt"/>
              </a:rPr>
              <a:t>Below </a:t>
            </a:r>
            <a:r>
              <a:rPr lang="en-AU" sz="900" dirty="0">
                <a:latin typeface="+mn-lt"/>
              </a:rPr>
              <a:t>is a list of statements relevant to the fishing and seafood industries. Using a 0 to 10 scale, where 0 means Strongly Disagree and 10 means Strongly Agree, please rate the extent to which you agree with each statement. </a:t>
            </a:r>
            <a:endParaRPr lang="en-AU" sz="900" dirty="0" smtClean="0">
              <a:latin typeface="+mn-lt"/>
            </a:endParaRPr>
          </a:p>
          <a:p>
            <a:pPr>
              <a:defRPr/>
            </a:pPr>
            <a:r>
              <a:rPr lang="en-AU" sz="900" kern="0" dirty="0" smtClean="0">
                <a:solidFill>
                  <a:prstClr val="black"/>
                </a:solidFill>
                <a:latin typeface="+mn-lt"/>
                <a:ea typeface="Verdana" panose="020B0604030504040204" pitchFamily="34" charset="0"/>
                <a:cs typeface="Verdana" panose="020B0604030504040204" pitchFamily="34" charset="0"/>
              </a:rPr>
              <a:t>Base: All Respondents n=1,722. </a:t>
            </a:r>
            <a:r>
              <a:rPr lang="en-AU" sz="900" kern="0" dirty="0">
                <a:solidFill>
                  <a:prstClr val="black"/>
                </a:solidFill>
                <a:latin typeface="+mn-lt"/>
                <a:ea typeface="Verdana" panose="020B0604030504040204" pitchFamily="34" charset="0"/>
                <a:cs typeface="Verdana" panose="020B0604030504040204" pitchFamily="34" charset="0"/>
              </a:rPr>
              <a:t>Data weighted to ABS population statistics. </a:t>
            </a:r>
            <a:r>
              <a:rPr lang="en-AU" sz="900" kern="0" dirty="0">
                <a:solidFill>
                  <a:prstClr val="black"/>
                </a:solidFill>
                <a:latin typeface="+mn-lt"/>
              </a:rPr>
              <a:t>Don’t know/ NA removed from analysis.</a:t>
            </a:r>
            <a:r>
              <a:rPr lang="en-AU" sz="900" kern="0" dirty="0">
                <a:solidFill>
                  <a:prstClr val="black"/>
                </a:solidFill>
                <a:latin typeface="+mn-lt"/>
                <a:ea typeface="Verdana" panose="020B0604030504040204" pitchFamily="34" charset="0"/>
                <a:cs typeface="Verdana" panose="020B0604030504040204" pitchFamily="34" charset="0"/>
              </a:rPr>
              <a:t>  </a:t>
            </a:r>
            <a:endParaRPr lang="en-AU" sz="900" kern="0" dirty="0" smtClean="0">
              <a:solidFill>
                <a:prstClr val="black"/>
              </a:solidFill>
              <a:latin typeface="+mn-lt"/>
              <a:ea typeface="Verdana" panose="020B0604030504040204" pitchFamily="34" charset="0"/>
              <a:cs typeface="Verdan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AU" sz="900" b="0" i="0" u="none" strike="noStrike" kern="0" cap="none" spc="0" normalizeH="0" baseline="0" noProof="0" dirty="0" smtClean="0">
              <a:ln>
                <a:noFill/>
              </a:ln>
              <a:solidFill>
                <a:srgbClr val="00B0F0"/>
              </a:solidFill>
              <a:effectLst/>
              <a:uLnTx/>
              <a:uFillTx/>
              <a:latin typeface="+mn-lt"/>
              <a:ea typeface="Verdana" panose="020B0604030504040204" pitchFamily="34" charset="0"/>
              <a:cs typeface="Verdana" panose="020B0604030504040204" pitchFamily="34" charset="0"/>
            </a:endParaRPr>
          </a:p>
        </p:txBody>
      </p:sp>
    </p:spTree>
    <p:extLst>
      <p:ext uri="{BB962C8B-B14F-4D97-AF65-F5344CB8AC3E}">
        <p14:creationId xmlns="" xmlns:p14="http://schemas.microsoft.com/office/powerpoint/2010/main" val="30330195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age 35"/>
          <p:cNvSpPr>
            <a:spLocks noGrp="1"/>
          </p:cNvSpPr>
          <p:nvPr>
            <p:ph type="sldNum" sz="quarter" idx="10"/>
          </p:nvPr>
        </p:nvSpPr>
        <p:spPr/>
        <p:txBody>
          <a:bodyPr/>
          <a:lstStyle/>
          <a:p>
            <a:fld id="{7115B9DF-309F-4F18-9514-E20C57A732C5}" type="slidenum">
              <a:rPr lang="en-AU" smtClean="0"/>
              <a:pPr/>
              <a:t>35</a:t>
            </a:fld>
            <a:endParaRPr lang="en-AU" dirty="0"/>
          </a:p>
        </p:txBody>
      </p:sp>
      <p:sp>
        <p:nvSpPr>
          <p:cNvPr id="13" name="source"/>
          <p:cNvSpPr/>
          <p:nvPr/>
        </p:nvSpPr>
        <p:spPr>
          <a:xfrm>
            <a:off x="189939" y="6093296"/>
            <a:ext cx="8414509" cy="552450"/>
          </a:xfrm>
          <a:prstGeom prst="rect">
            <a:avLst/>
          </a:prstGeom>
          <a:noFill/>
          <a:ln w="25400" cap="flat" cmpd="sng" algn="ctr">
            <a:noFill/>
            <a:prstDash val="solid"/>
          </a:ln>
          <a:effectLst/>
        </p:spPr>
        <p:txBody>
          <a:bodyPr rtlCol="0" anchor="t"/>
          <a:lstStyle/>
          <a:p>
            <a:pPr>
              <a:defRPr/>
            </a:pPr>
            <a:r>
              <a:rPr kumimoji="0" lang="en-AU" sz="900" b="0" i="0" u="none" strike="noStrike" kern="0" cap="none" spc="0" normalizeH="0" baseline="0" noProof="0" dirty="0" smtClean="0">
                <a:ln>
                  <a:noFill/>
                </a:ln>
                <a:solidFill>
                  <a:prstClr val="black"/>
                </a:solidFill>
                <a:effectLst/>
                <a:uLnTx/>
                <a:uFillTx/>
                <a:latin typeface="+mn-lt"/>
                <a:ea typeface="Verdana" panose="020B0604030504040204" pitchFamily="34" charset="0"/>
                <a:cs typeface="Verdana" panose="020B0604030504040204" pitchFamily="34" charset="0"/>
              </a:rPr>
              <a:t>Source: C2. </a:t>
            </a:r>
            <a:r>
              <a:rPr lang="en-AU" sz="900" dirty="0" smtClean="0">
                <a:latin typeface="+mn-lt"/>
              </a:rPr>
              <a:t>Below </a:t>
            </a:r>
            <a:r>
              <a:rPr lang="en-AU" sz="900" dirty="0">
                <a:latin typeface="+mn-lt"/>
              </a:rPr>
              <a:t>is a list of statements relevant to the fishing and seafood industries. Using a 0 to 10 scale, where 0 means Strongly Disagree and 10 means Strongly Agree, please rate the extent to which you agree with each statement. </a:t>
            </a:r>
            <a:endParaRPr lang="en-AU" sz="900" dirty="0" smtClean="0">
              <a:latin typeface="+mn-lt"/>
            </a:endParaRPr>
          </a:p>
          <a:p>
            <a:pPr>
              <a:defRPr/>
            </a:pPr>
            <a:r>
              <a:rPr lang="en-AU" sz="900" kern="0" dirty="0" smtClean="0">
                <a:solidFill>
                  <a:prstClr val="black"/>
                </a:solidFill>
                <a:latin typeface="+mn-lt"/>
                <a:ea typeface="Verdana" panose="020B0604030504040204" pitchFamily="34" charset="0"/>
                <a:cs typeface="Verdana" panose="020B0604030504040204" pitchFamily="34" charset="0"/>
              </a:rPr>
              <a:t>Base: All Respondents n=1,722. Data weighted to ABS population statistics. </a:t>
            </a:r>
            <a:r>
              <a:rPr lang="en-AU" sz="900" kern="0" dirty="0">
                <a:solidFill>
                  <a:prstClr val="black"/>
                </a:solidFill>
                <a:latin typeface="+mn-lt"/>
              </a:rPr>
              <a:t>Don’t know/ NA removed from analysis.</a:t>
            </a:r>
            <a:r>
              <a:rPr lang="en-AU" sz="900" kern="0" dirty="0" smtClean="0">
                <a:solidFill>
                  <a:prstClr val="black"/>
                </a:solidFill>
                <a:latin typeface="+mn-lt"/>
                <a:ea typeface="Verdana" panose="020B0604030504040204" pitchFamily="34" charset="0"/>
                <a:cs typeface="Verdana" panose="020B0604030504040204" pitchFamily="34" charset="0"/>
              </a:rPr>
              <a:t>  </a:t>
            </a:r>
            <a:endParaRPr kumimoji="0" lang="en-AU" sz="900" b="0" i="0" u="none" strike="noStrike" kern="0" cap="none" spc="0" normalizeH="0" baseline="0" noProof="0" dirty="0" smtClean="0">
              <a:ln>
                <a:noFill/>
              </a:ln>
              <a:solidFill>
                <a:srgbClr val="00B0F0"/>
              </a:solidFill>
              <a:effectLst/>
              <a:uLnTx/>
              <a:uFillTx/>
              <a:latin typeface="+mn-lt"/>
              <a:ea typeface="Verdana" panose="020B0604030504040204" pitchFamily="34" charset="0"/>
              <a:cs typeface="Verdan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AU" sz="900" b="0" i="0" u="none" strike="noStrike" kern="0" cap="none" spc="0" normalizeH="0" baseline="0" noProof="0" dirty="0" smtClean="0">
              <a:ln>
                <a:noFill/>
              </a:ln>
              <a:solidFill>
                <a:srgbClr val="00B0F0"/>
              </a:solidFill>
              <a:effectLst/>
              <a:uLnTx/>
              <a:uFillTx/>
              <a:latin typeface="+mn-lt"/>
              <a:ea typeface="Verdana" panose="020B0604030504040204" pitchFamily="34" charset="0"/>
              <a:cs typeface="Verdana" panose="020B0604030504040204" pitchFamily="34" charset="0"/>
            </a:endParaRPr>
          </a:p>
        </p:txBody>
      </p:sp>
      <p:grpSp>
        <p:nvGrpSpPr>
          <p:cNvPr id="18" name="text mid"/>
          <p:cNvGrpSpPr/>
          <p:nvPr/>
        </p:nvGrpSpPr>
        <p:grpSpPr>
          <a:xfrm>
            <a:off x="1004863" y="726493"/>
            <a:ext cx="7167537" cy="4142667"/>
            <a:chOff x="1004863" y="726493"/>
            <a:chExt cx="7167537" cy="4142667"/>
          </a:xfrm>
        </p:grpSpPr>
        <p:sp>
          <p:nvSpPr>
            <p:cNvPr id="6" name="TextBox 5"/>
            <p:cNvSpPr txBox="1"/>
            <p:nvPr/>
          </p:nvSpPr>
          <p:spPr>
            <a:xfrm>
              <a:off x="2192487" y="726493"/>
              <a:ext cx="4577506" cy="267766"/>
            </a:xfrm>
            <a:prstGeom prst="rect">
              <a:avLst/>
            </a:prstGeom>
            <a:noFill/>
          </p:spPr>
          <p:txBody>
            <a:bodyPr wrap="square">
              <a:spAutoFit/>
            </a:bodyPr>
            <a:lstStyle/>
            <a:p>
              <a:pPr algn="ctr">
                <a:lnSpc>
                  <a:spcPct val="95000"/>
                </a:lnSpc>
                <a:buClr>
                  <a:srgbClr val="000000"/>
                </a:buClr>
                <a:buSzPct val="100000"/>
                <a:buFont typeface="Times New Roman" pitchFamily="18" charset="0"/>
                <a:buNone/>
              </a:pPr>
              <a:r>
                <a:rPr lang="en-AU" sz="1200" dirty="0" smtClean="0">
                  <a:latin typeface="Arial" pitchFamily="34" charset="0"/>
                </a:rPr>
                <a:t>Sustainability is a priority</a:t>
              </a:r>
              <a:endParaRPr lang="en-AU" sz="1200" dirty="0">
                <a:solidFill>
                  <a:schemeClr val="tx1"/>
                </a:solidFill>
                <a:latin typeface="Arial" pitchFamily="34" charset="0"/>
              </a:endParaRPr>
            </a:p>
          </p:txBody>
        </p:sp>
        <p:sp>
          <p:nvSpPr>
            <p:cNvPr id="7" name="TextBox 6"/>
            <p:cNvSpPr txBox="1"/>
            <p:nvPr/>
          </p:nvSpPr>
          <p:spPr>
            <a:xfrm>
              <a:off x="6769993" y="2652620"/>
              <a:ext cx="1402407" cy="443198"/>
            </a:xfrm>
            <a:prstGeom prst="rect">
              <a:avLst/>
            </a:prstGeom>
            <a:noFill/>
          </p:spPr>
          <p:txBody>
            <a:bodyPr wrap="square">
              <a:spAutoFit/>
            </a:bodyPr>
            <a:lstStyle/>
            <a:p>
              <a:pPr>
                <a:lnSpc>
                  <a:spcPct val="95000"/>
                </a:lnSpc>
                <a:buClr>
                  <a:srgbClr val="000000"/>
                </a:buClr>
                <a:buSzPct val="100000"/>
                <a:buFont typeface="Times New Roman" pitchFamily="18" charset="0"/>
                <a:buNone/>
              </a:pPr>
              <a:r>
                <a:rPr lang="en-AU" sz="1200" dirty="0" smtClean="0">
                  <a:solidFill>
                    <a:schemeClr val="tx1"/>
                  </a:solidFill>
                  <a:latin typeface="Arial" pitchFamily="34" charset="0"/>
                </a:rPr>
                <a:t>Assume fisheries poorly managed</a:t>
              </a:r>
              <a:endParaRPr lang="en-AU" sz="1200" dirty="0">
                <a:solidFill>
                  <a:schemeClr val="tx1"/>
                </a:solidFill>
                <a:latin typeface="Arial" pitchFamily="34" charset="0"/>
              </a:endParaRPr>
            </a:p>
          </p:txBody>
        </p:sp>
        <p:sp>
          <p:nvSpPr>
            <p:cNvPr id="8" name="TextBox 7"/>
            <p:cNvSpPr txBox="1"/>
            <p:nvPr/>
          </p:nvSpPr>
          <p:spPr>
            <a:xfrm>
              <a:off x="2608783" y="4601394"/>
              <a:ext cx="3744913" cy="267766"/>
            </a:xfrm>
            <a:prstGeom prst="rect">
              <a:avLst/>
            </a:prstGeom>
            <a:noFill/>
          </p:spPr>
          <p:txBody>
            <a:bodyPr>
              <a:spAutoFit/>
            </a:bodyPr>
            <a:lstStyle/>
            <a:p>
              <a:pPr algn="ctr">
                <a:lnSpc>
                  <a:spcPct val="95000"/>
                </a:lnSpc>
                <a:buClr>
                  <a:srgbClr val="000000"/>
                </a:buClr>
                <a:buSzPct val="100000"/>
                <a:buFont typeface="Times New Roman" pitchFamily="18" charset="0"/>
                <a:buNone/>
              </a:pPr>
              <a:r>
                <a:rPr lang="en-AU" sz="1200" dirty="0" smtClean="0">
                  <a:solidFill>
                    <a:schemeClr val="tx1"/>
                  </a:solidFill>
                  <a:latin typeface="Arial" pitchFamily="34" charset="0"/>
                </a:rPr>
                <a:t>Sustainability is less of a priority</a:t>
              </a:r>
              <a:endParaRPr lang="en-AU" sz="1200" dirty="0">
                <a:solidFill>
                  <a:schemeClr val="tx1"/>
                </a:solidFill>
                <a:latin typeface="Arial" pitchFamily="34" charset="0"/>
              </a:endParaRPr>
            </a:p>
          </p:txBody>
        </p:sp>
        <p:sp>
          <p:nvSpPr>
            <p:cNvPr id="9" name="TextBox 8"/>
            <p:cNvSpPr txBox="1"/>
            <p:nvPr/>
          </p:nvSpPr>
          <p:spPr>
            <a:xfrm>
              <a:off x="1004863" y="2564904"/>
              <a:ext cx="1187624" cy="618631"/>
            </a:xfrm>
            <a:prstGeom prst="rect">
              <a:avLst/>
            </a:prstGeom>
            <a:noFill/>
          </p:spPr>
          <p:txBody>
            <a:bodyPr wrap="square">
              <a:spAutoFit/>
            </a:bodyPr>
            <a:lstStyle/>
            <a:p>
              <a:pPr algn="r">
                <a:lnSpc>
                  <a:spcPct val="95000"/>
                </a:lnSpc>
                <a:buClr>
                  <a:srgbClr val="000000"/>
                </a:buClr>
                <a:buSzPct val="100000"/>
                <a:buFont typeface="Times New Roman" pitchFamily="18" charset="0"/>
                <a:buNone/>
              </a:pPr>
              <a:r>
                <a:rPr lang="en-AU" sz="1200" dirty="0" smtClean="0">
                  <a:solidFill>
                    <a:schemeClr val="tx1"/>
                  </a:solidFill>
                  <a:latin typeface="Arial" pitchFamily="34" charset="0"/>
                </a:rPr>
                <a:t>Assume fisheries wel</a:t>
              </a:r>
              <a:r>
                <a:rPr lang="en-AU" sz="1200" dirty="0" smtClean="0">
                  <a:latin typeface="Arial" pitchFamily="34" charset="0"/>
                </a:rPr>
                <a:t>l managed</a:t>
              </a:r>
              <a:endParaRPr lang="en-AU" sz="1200" dirty="0">
                <a:solidFill>
                  <a:schemeClr val="tx1"/>
                </a:solidFill>
                <a:latin typeface="Arial" pitchFamily="34" charset="0"/>
              </a:endParaRPr>
            </a:p>
          </p:txBody>
        </p:sp>
      </p:grpSp>
      <p:sp>
        <p:nvSpPr>
          <p:cNvPr id="10" name="text 3" descr="Rural respondents believe fisheries are more poorly managed than their metro counterparts&#10;"/>
          <p:cNvSpPr/>
          <p:nvPr/>
        </p:nvSpPr>
        <p:spPr>
          <a:xfrm>
            <a:off x="6769993" y="943670"/>
            <a:ext cx="1800200" cy="1368152"/>
          </a:xfrm>
          <a:prstGeom prst="wedgeRoundRectCallout">
            <a:avLst>
              <a:gd name="adj1" fmla="val -85980"/>
              <a:gd name="adj2" fmla="val 43443"/>
              <a:gd name="adj3" fmla="val 16667"/>
            </a:avLst>
          </a:prstGeom>
          <a:solidFill>
            <a:srgbClr val="006666">
              <a:alpha val="71000"/>
            </a:srgb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AU" sz="1200" dirty="0" smtClean="0">
                <a:solidFill>
                  <a:schemeClr val="bg1"/>
                </a:solidFill>
              </a:rPr>
              <a:t>Rural respondents believe fisheries are more poorly managed than their metro counterparts</a:t>
            </a:r>
          </a:p>
        </p:txBody>
      </p:sp>
      <p:graphicFrame>
        <p:nvGraphicFramePr>
          <p:cNvPr id="5" name="graph" descr="Qualitative research identified that regional markets were more likely to have a greater understanding of fisheries and management – and were both positively and negatively disposed to the issues. Looking at metro and rural respondents within each of the segments confirmed these findings with the ‘no news is good news’ and ‘non-interventionist’ segments highlighting differences across this demographic.&#10;"/>
          <p:cNvGraphicFramePr>
            <a:graphicFrameLocks noGrp="1"/>
          </p:cNvGraphicFramePr>
          <p:nvPr>
            <p:ph idx="1"/>
            <p:extLst>
              <p:ext uri="{D42A27DB-BD31-4B8C-83A1-F6EECF244321}">
                <p14:modId xmlns="" xmlns:p14="http://schemas.microsoft.com/office/powerpoint/2010/main" val="3168638689"/>
              </p:ext>
            </p:extLst>
          </p:nvPr>
        </p:nvGraphicFramePr>
        <p:xfrm>
          <a:off x="1151112" y="934019"/>
          <a:ext cx="6877272" cy="3719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 1" descr="Rural respondents within this segment place a greater importance on fisheries management &amp; sustainability &#10;"/>
          <p:cNvSpPr/>
          <p:nvPr/>
        </p:nvSpPr>
        <p:spPr>
          <a:xfrm>
            <a:off x="314324" y="943670"/>
            <a:ext cx="2088232" cy="1368152"/>
          </a:xfrm>
          <a:prstGeom prst="wedgeRoundRectCallout">
            <a:avLst>
              <a:gd name="adj1" fmla="val 62392"/>
              <a:gd name="adj2" fmla="val 63877"/>
              <a:gd name="adj3" fmla="val 16667"/>
            </a:avLst>
          </a:prstGeom>
          <a:solidFill>
            <a:srgbClr val="006666">
              <a:alpha val="71000"/>
            </a:srgb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AU" sz="1200" dirty="0" smtClean="0">
                <a:solidFill>
                  <a:schemeClr val="bg1"/>
                </a:solidFill>
              </a:rPr>
              <a:t>Rural respondents within this segment place a greater importance on fisheries management &amp; sustainability </a:t>
            </a:r>
          </a:p>
        </p:txBody>
      </p:sp>
      <p:sp>
        <p:nvSpPr>
          <p:cNvPr id="12" name="text 6"/>
          <p:cNvSpPr/>
          <p:nvPr/>
        </p:nvSpPr>
        <p:spPr>
          <a:xfrm>
            <a:off x="294788" y="4941168"/>
            <a:ext cx="8505242" cy="854891"/>
          </a:xfrm>
          <a:prstGeom prst="roundRect">
            <a:avLst>
              <a:gd name="adj" fmla="val 2941"/>
            </a:avLst>
          </a:prstGeom>
          <a:solidFill>
            <a:srgbClr val="9BBB59">
              <a:lumMod val="60000"/>
              <a:lumOff val="40000"/>
            </a:srgbClr>
          </a:solidFill>
          <a:ln w="9525" cap="flat" cmpd="sng" algn="ctr">
            <a:solidFill>
              <a:srgbClr val="9BBB59">
                <a:lumMod val="60000"/>
                <a:lumOff val="40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AU" sz="1200" kern="0" dirty="0" smtClean="0">
                <a:solidFill>
                  <a:prstClr val="black"/>
                </a:solidFill>
                <a:latin typeface="+mn-lt"/>
              </a:rPr>
              <a:t>Qualitative research identified that regional markets were more likely to have a greater understanding of fisheries and management – and were both positively and negatively disposed to the issues. Looking at metro and rural respondents within each of the segments confirmed these findings with the ‘no news is good news’ and ‘non-interventionist’ segments highlighting differences across this demographic.</a:t>
            </a:r>
            <a:endParaRPr lang="en-AU" sz="1200" kern="0" dirty="0">
              <a:solidFill>
                <a:prstClr val="black"/>
              </a:solidFill>
              <a:latin typeface="+mn-lt"/>
            </a:endParaRPr>
          </a:p>
        </p:txBody>
      </p:sp>
      <p:sp>
        <p:nvSpPr>
          <p:cNvPr id="4" name="Rural skew within segments"/>
          <p:cNvSpPr>
            <a:spLocks noGrp="1" noChangeArrowheads="1"/>
          </p:cNvSpPr>
          <p:nvPr>
            <p:ph type="title" idx="4294967295"/>
          </p:nvPr>
        </p:nvSpPr>
        <p:spPr bwMode="auto">
          <a:xfrm>
            <a:off x="292100" y="84807"/>
            <a:ext cx="6707188" cy="823913"/>
          </a:xfrm>
          <a:prstGeom prst="rect">
            <a:avLst/>
          </a:prstGeom>
          <a:noFill/>
          <a:ln>
            <a:miter lim="800000"/>
            <a:headEnd/>
            <a:tailEnd/>
          </a:ln>
        </p:spPr>
        <p:txBody>
          <a:bodyPr/>
          <a:lstStyle/>
          <a:p>
            <a:r>
              <a:rPr lang="en-AU" dirty="0" smtClean="0">
                <a:solidFill>
                  <a:srgbClr val="99CC00"/>
                </a:solidFill>
              </a:rPr>
              <a:t>Rural skew within segments</a:t>
            </a:r>
            <a:endParaRPr lang="en-AU" sz="3200" dirty="0" smtClean="0">
              <a:solidFill>
                <a:srgbClr val="99CC00"/>
              </a:solidFill>
            </a:endParaRPr>
          </a:p>
        </p:txBody>
      </p:sp>
    </p:spTree>
    <p:extLst>
      <p:ext uri="{BB962C8B-B14F-4D97-AF65-F5344CB8AC3E}">
        <p14:creationId xmlns="" xmlns:p14="http://schemas.microsoft.com/office/powerpoint/2010/main" val="3805651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age 36"/>
          <p:cNvSpPr>
            <a:spLocks noGrp="1"/>
          </p:cNvSpPr>
          <p:nvPr>
            <p:ph type="sldNum" sz="quarter" idx="10"/>
          </p:nvPr>
        </p:nvSpPr>
        <p:spPr/>
        <p:txBody>
          <a:bodyPr/>
          <a:lstStyle/>
          <a:p>
            <a:fld id="{7115B9DF-309F-4F18-9514-E20C57A732C5}" type="slidenum">
              <a:rPr lang="en-AU" smtClean="0"/>
              <a:pPr/>
              <a:t>36</a:t>
            </a:fld>
            <a:endParaRPr lang="en-AU" dirty="0"/>
          </a:p>
        </p:txBody>
      </p:sp>
      <p:sp>
        <p:nvSpPr>
          <p:cNvPr id="12" name="source"/>
          <p:cNvSpPr/>
          <p:nvPr/>
        </p:nvSpPr>
        <p:spPr>
          <a:xfrm>
            <a:off x="189939" y="6093296"/>
            <a:ext cx="8414509" cy="552450"/>
          </a:xfrm>
          <a:prstGeom prst="rect">
            <a:avLst/>
          </a:prstGeom>
          <a:noFill/>
          <a:ln w="25400" cap="flat" cmpd="sng" algn="ctr">
            <a:noFill/>
            <a:prstDash val="solid"/>
          </a:ln>
          <a:effectLst/>
        </p:spPr>
        <p:txBody>
          <a:bodyPr rtlCol="0" anchor="t"/>
          <a:lstStyle/>
          <a:p>
            <a:pPr>
              <a:defRPr/>
            </a:pPr>
            <a:r>
              <a:rPr kumimoji="0" lang="en-AU" sz="900" b="0" i="0" u="none" strike="noStrike" kern="0" cap="none" spc="0" normalizeH="0" baseline="0" noProof="0" dirty="0" smtClean="0">
                <a:ln>
                  <a:noFill/>
                </a:ln>
                <a:solidFill>
                  <a:prstClr val="black"/>
                </a:solidFill>
                <a:effectLst/>
                <a:uLnTx/>
                <a:uFillTx/>
                <a:latin typeface="+mn-lt"/>
                <a:ea typeface="Verdana" panose="020B0604030504040204" pitchFamily="34" charset="0"/>
                <a:cs typeface="Verdana" panose="020B0604030504040204" pitchFamily="34" charset="0"/>
              </a:rPr>
              <a:t>Source: C2. </a:t>
            </a:r>
            <a:r>
              <a:rPr lang="en-AU" sz="900" dirty="0" smtClean="0">
                <a:latin typeface="+mn-lt"/>
              </a:rPr>
              <a:t>Below </a:t>
            </a:r>
            <a:r>
              <a:rPr lang="en-AU" sz="900" dirty="0">
                <a:latin typeface="+mn-lt"/>
              </a:rPr>
              <a:t>is a list of statements relevant to the fishing and seafood industries. Using a 0 to 10 scale, where 0 means Strongly Disagree and 10 means Strongly Agree, please rate the extent to which you agree with each statement. </a:t>
            </a:r>
            <a:endParaRPr lang="en-AU" sz="900" dirty="0" smtClean="0">
              <a:latin typeface="+mn-lt"/>
            </a:endParaRPr>
          </a:p>
          <a:p>
            <a:pPr>
              <a:defRPr/>
            </a:pPr>
            <a:r>
              <a:rPr lang="en-AU" sz="900" kern="0" dirty="0" smtClean="0">
                <a:solidFill>
                  <a:prstClr val="black"/>
                </a:solidFill>
                <a:latin typeface="+mn-lt"/>
                <a:ea typeface="Verdana" panose="020B0604030504040204" pitchFamily="34" charset="0"/>
                <a:cs typeface="Verdana" panose="020B0604030504040204" pitchFamily="34" charset="0"/>
              </a:rPr>
              <a:t>Base: All Respondents n=1,722. Data weighted to ABS population statistics. </a:t>
            </a:r>
            <a:r>
              <a:rPr lang="en-AU" sz="900" kern="0" dirty="0">
                <a:solidFill>
                  <a:prstClr val="black"/>
                </a:solidFill>
                <a:latin typeface="+mn-lt"/>
              </a:rPr>
              <a:t>Don’t know/ NA removed from analysis.</a:t>
            </a:r>
            <a:r>
              <a:rPr lang="en-AU" sz="900" kern="0" dirty="0" smtClean="0">
                <a:solidFill>
                  <a:prstClr val="black"/>
                </a:solidFill>
                <a:latin typeface="+mn-lt"/>
                <a:ea typeface="Verdana" panose="020B0604030504040204" pitchFamily="34" charset="0"/>
                <a:cs typeface="Verdana" panose="020B0604030504040204" pitchFamily="34" charset="0"/>
              </a:rPr>
              <a:t>  </a:t>
            </a:r>
            <a:endParaRPr kumimoji="0" lang="en-AU" sz="900" b="0" i="0" u="none" strike="noStrike" kern="0" cap="none" spc="0" normalizeH="0" baseline="0" noProof="0" dirty="0" smtClean="0">
              <a:ln>
                <a:noFill/>
              </a:ln>
              <a:solidFill>
                <a:srgbClr val="00B0F0"/>
              </a:solidFill>
              <a:effectLst/>
              <a:uLnTx/>
              <a:uFillTx/>
              <a:latin typeface="+mn-lt"/>
              <a:ea typeface="Verdana" panose="020B0604030504040204" pitchFamily="34" charset="0"/>
              <a:cs typeface="Verdan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AU" sz="900" b="0" i="0" u="none" strike="noStrike" kern="0" cap="none" spc="0" normalizeH="0" baseline="0" noProof="0" dirty="0" smtClean="0">
              <a:ln>
                <a:noFill/>
              </a:ln>
              <a:solidFill>
                <a:srgbClr val="00B0F0"/>
              </a:solidFill>
              <a:effectLst/>
              <a:uLnTx/>
              <a:uFillTx/>
              <a:latin typeface="+mn-lt"/>
              <a:ea typeface="Verdana" panose="020B0604030504040204" pitchFamily="34" charset="0"/>
              <a:cs typeface="Verdana" panose="020B0604030504040204" pitchFamily="34" charset="0"/>
            </a:endParaRPr>
          </a:p>
        </p:txBody>
      </p:sp>
      <p:graphicFrame>
        <p:nvGraphicFramePr>
          <p:cNvPr id="5" name="text 3" descr="No news is good news segment (30%) - Rural respondents within this segment place a greater importance on fisheries management &amp; sustainability&#10;"/>
          <p:cNvGraphicFramePr>
            <a:graphicFrameLocks noGrp="1"/>
          </p:cNvGraphicFramePr>
          <p:nvPr>
            <p:ph idx="1"/>
            <p:extLst>
              <p:ext uri="{D42A27DB-BD31-4B8C-83A1-F6EECF244321}">
                <p14:modId xmlns="" xmlns:p14="http://schemas.microsoft.com/office/powerpoint/2010/main" val="3625315751"/>
              </p:ext>
            </p:extLst>
          </p:nvPr>
        </p:nvGraphicFramePr>
        <p:xfrm>
          <a:off x="539552" y="1006027"/>
          <a:ext cx="5688632" cy="32870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2"/>
          <p:cNvSpPr txBox="1"/>
          <p:nvPr/>
        </p:nvSpPr>
        <p:spPr>
          <a:xfrm>
            <a:off x="5364088" y="2420888"/>
            <a:ext cx="1402407" cy="443198"/>
          </a:xfrm>
          <a:prstGeom prst="rect">
            <a:avLst/>
          </a:prstGeom>
          <a:noFill/>
        </p:spPr>
        <p:txBody>
          <a:bodyPr wrap="square">
            <a:spAutoFit/>
          </a:bodyPr>
          <a:lstStyle/>
          <a:p>
            <a:pPr>
              <a:lnSpc>
                <a:spcPct val="95000"/>
              </a:lnSpc>
              <a:buClr>
                <a:srgbClr val="000000"/>
              </a:buClr>
              <a:buSzPct val="100000"/>
              <a:buFont typeface="Times New Roman" pitchFamily="18" charset="0"/>
              <a:buNone/>
            </a:pPr>
            <a:r>
              <a:rPr lang="en-AU" sz="1200" dirty="0" smtClean="0">
                <a:solidFill>
                  <a:schemeClr val="tx1"/>
                </a:solidFill>
                <a:latin typeface="Arial" pitchFamily="34" charset="0"/>
              </a:rPr>
              <a:t>Assume fisheries poorly managed</a:t>
            </a:r>
            <a:endParaRPr lang="en-AU" sz="1200" dirty="0">
              <a:solidFill>
                <a:schemeClr val="tx1"/>
              </a:solidFill>
              <a:latin typeface="Arial" pitchFamily="34" charset="0"/>
            </a:endParaRPr>
          </a:p>
        </p:txBody>
      </p:sp>
      <p:grpSp>
        <p:nvGrpSpPr>
          <p:cNvPr id="19" name="graph"/>
          <p:cNvGrpSpPr/>
          <p:nvPr/>
        </p:nvGrpSpPr>
        <p:grpSpPr>
          <a:xfrm>
            <a:off x="35496" y="726493"/>
            <a:ext cx="5544616" cy="3834369"/>
            <a:chOff x="35496" y="726493"/>
            <a:chExt cx="5544616" cy="3834369"/>
          </a:xfrm>
        </p:grpSpPr>
        <p:sp>
          <p:nvSpPr>
            <p:cNvPr id="6" name="TextBox 5"/>
            <p:cNvSpPr txBox="1"/>
            <p:nvPr/>
          </p:nvSpPr>
          <p:spPr>
            <a:xfrm>
              <a:off x="1002606" y="726493"/>
              <a:ext cx="4577506" cy="267766"/>
            </a:xfrm>
            <a:prstGeom prst="rect">
              <a:avLst/>
            </a:prstGeom>
            <a:noFill/>
          </p:spPr>
          <p:txBody>
            <a:bodyPr wrap="square">
              <a:spAutoFit/>
            </a:bodyPr>
            <a:lstStyle/>
            <a:p>
              <a:pPr algn="ctr">
                <a:lnSpc>
                  <a:spcPct val="95000"/>
                </a:lnSpc>
                <a:buClr>
                  <a:srgbClr val="000000"/>
                </a:buClr>
                <a:buSzPct val="100000"/>
                <a:buFont typeface="Times New Roman" pitchFamily="18" charset="0"/>
                <a:buNone/>
              </a:pPr>
              <a:r>
                <a:rPr lang="en-AU" sz="1200" dirty="0" smtClean="0">
                  <a:latin typeface="Arial" pitchFamily="34" charset="0"/>
                </a:rPr>
                <a:t>Sustainability is a priority</a:t>
              </a:r>
              <a:endParaRPr lang="en-AU" sz="1200" dirty="0">
                <a:solidFill>
                  <a:schemeClr val="tx1"/>
                </a:solidFill>
                <a:latin typeface="Arial" pitchFamily="34" charset="0"/>
              </a:endParaRPr>
            </a:p>
          </p:txBody>
        </p:sp>
        <p:sp>
          <p:nvSpPr>
            <p:cNvPr id="8" name="TextBox 7"/>
            <p:cNvSpPr txBox="1"/>
            <p:nvPr/>
          </p:nvSpPr>
          <p:spPr>
            <a:xfrm>
              <a:off x="1418902" y="4293096"/>
              <a:ext cx="3744913" cy="267766"/>
            </a:xfrm>
            <a:prstGeom prst="rect">
              <a:avLst/>
            </a:prstGeom>
            <a:noFill/>
          </p:spPr>
          <p:txBody>
            <a:bodyPr>
              <a:spAutoFit/>
            </a:bodyPr>
            <a:lstStyle/>
            <a:p>
              <a:pPr algn="ctr">
                <a:lnSpc>
                  <a:spcPct val="95000"/>
                </a:lnSpc>
                <a:buClr>
                  <a:srgbClr val="000000"/>
                </a:buClr>
                <a:buSzPct val="100000"/>
                <a:buFont typeface="Times New Roman" pitchFamily="18" charset="0"/>
                <a:buNone/>
              </a:pPr>
              <a:r>
                <a:rPr lang="en-AU" sz="1200" dirty="0" smtClean="0">
                  <a:solidFill>
                    <a:schemeClr val="tx1"/>
                  </a:solidFill>
                  <a:latin typeface="Arial" pitchFamily="34" charset="0"/>
                </a:rPr>
                <a:t>Sustainability is less of a priority</a:t>
              </a:r>
              <a:endParaRPr lang="en-AU" sz="1200" dirty="0">
                <a:solidFill>
                  <a:schemeClr val="tx1"/>
                </a:solidFill>
                <a:latin typeface="Arial" pitchFamily="34" charset="0"/>
              </a:endParaRPr>
            </a:p>
          </p:txBody>
        </p:sp>
        <p:sp>
          <p:nvSpPr>
            <p:cNvPr id="9" name="TextBox 8"/>
            <p:cNvSpPr txBox="1"/>
            <p:nvPr/>
          </p:nvSpPr>
          <p:spPr>
            <a:xfrm>
              <a:off x="35496" y="2348880"/>
              <a:ext cx="1187624" cy="618631"/>
            </a:xfrm>
            <a:prstGeom prst="rect">
              <a:avLst/>
            </a:prstGeom>
            <a:noFill/>
          </p:spPr>
          <p:txBody>
            <a:bodyPr wrap="square">
              <a:spAutoFit/>
            </a:bodyPr>
            <a:lstStyle/>
            <a:p>
              <a:pPr algn="r">
                <a:lnSpc>
                  <a:spcPct val="95000"/>
                </a:lnSpc>
                <a:buClr>
                  <a:srgbClr val="000000"/>
                </a:buClr>
                <a:buSzPct val="100000"/>
                <a:buFont typeface="Times New Roman" pitchFamily="18" charset="0"/>
                <a:buNone/>
              </a:pPr>
              <a:r>
                <a:rPr lang="en-AU" sz="1200" dirty="0" smtClean="0">
                  <a:solidFill>
                    <a:schemeClr val="tx1"/>
                  </a:solidFill>
                  <a:latin typeface="Arial" pitchFamily="34" charset="0"/>
                </a:rPr>
                <a:t>Assume fisheries wel</a:t>
              </a:r>
              <a:r>
                <a:rPr lang="en-AU" sz="1200" dirty="0" smtClean="0">
                  <a:latin typeface="Arial" pitchFamily="34" charset="0"/>
                </a:rPr>
                <a:t>l managed</a:t>
              </a:r>
              <a:endParaRPr lang="en-AU" sz="1200" dirty="0">
                <a:solidFill>
                  <a:schemeClr val="tx1"/>
                </a:solidFill>
                <a:latin typeface="Arial" pitchFamily="34" charset="0"/>
              </a:endParaRPr>
            </a:p>
          </p:txBody>
        </p:sp>
      </p:grpSp>
      <p:sp>
        <p:nvSpPr>
          <p:cNvPr id="11" name="text 1"/>
          <p:cNvSpPr/>
          <p:nvPr/>
        </p:nvSpPr>
        <p:spPr>
          <a:xfrm>
            <a:off x="2987824" y="1196752"/>
            <a:ext cx="5904656" cy="4752380"/>
          </a:xfrm>
          <a:prstGeom prst="wedgeRoundRectCallout">
            <a:avLst>
              <a:gd name="adj1" fmla="val -57644"/>
              <a:gd name="adj2" fmla="val -28979"/>
              <a:gd name="adj3" fmla="val 16667"/>
            </a:avLst>
          </a:prstGeom>
          <a:solidFill>
            <a:srgbClr val="006666">
              <a:alpha val="71000"/>
            </a:srgbClr>
          </a:solidFill>
        </p:spPr>
        <p:style>
          <a:lnRef idx="3">
            <a:schemeClr val="lt1"/>
          </a:lnRef>
          <a:fillRef idx="1">
            <a:schemeClr val="accent3"/>
          </a:fillRef>
          <a:effectRef idx="1">
            <a:schemeClr val="accent3"/>
          </a:effectRef>
          <a:fontRef idx="minor">
            <a:schemeClr val="lt1"/>
          </a:fontRef>
        </p:style>
        <p:txBody>
          <a:bodyPr rtlCol="0" anchor="ctr"/>
          <a:lstStyle/>
          <a:p>
            <a:endParaRPr lang="en-AU" sz="1200" b="1" dirty="0" smtClean="0">
              <a:solidFill>
                <a:schemeClr val="bg1"/>
              </a:solidFill>
            </a:endParaRPr>
          </a:p>
          <a:p>
            <a:r>
              <a:rPr lang="en-AU" sz="1200" b="1" dirty="0" smtClean="0">
                <a:solidFill>
                  <a:schemeClr val="bg1"/>
                </a:solidFill>
              </a:rPr>
              <a:t>Rural respondents within this segment place a greater importance on fisheries management &amp; sustainability</a:t>
            </a:r>
          </a:p>
          <a:p>
            <a:endParaRPr lang="en-AU" sz="1200" b="1" dirty="0">
              <a:solidFill>
                <a:schemeClr val="bg1"/>
              </a:solidFill>
            </a:endParaRPr>
          </a:p>
          <a:p>
            <a:r>
              <a:rPr lang="en-AU" sz="1200" b="1" dirty="0" smtClean="0">
                <a:solidFill>
                  <a:schemeClr val="bg1"/>
                </a:solidFill>
              </a:rPr>
              <a:t>Agree more strongly that:</a:t>
            </a:r>
            <a:endParaRPr lang="en-AU" sz="1200" dirty="0" smtClean="0">
              <a:solidFill>
                <a:schemeClr val="bg1"/>
              </a:solidFill>
            </a:endParaRPr>
          </a:p>
          <a:p>
            <a:pPr marL="285750" indent="-285750">
              <a:buFont typeface="Wingdings" panose="05000000000000000000" pitchFamily="2" charset="2"/>
              <a:buChar char="Ø"/>
            </a:pPr>
            <a:r>
              <a:rPr lang="en-AU" sz="1200" dirty="0" smtClean="0">
                <a:solidFill>
                  <a:schemeClr val="bg1"/>
                </a:solidFill>
              </a:rPr>
              <a:t>The </a:t>
            </a:r>
            <a:r>
              <a:rPr lang="en-AU" sz="1200" dirty="0">
                <a:solidFill>
                  <a:schemeClr val="bg1"/>
                </a:solidFill>
              </a:rPr>
              <a:t>government should set and manage a </a:t>
            </a:r>
            <a:r>
              <a:rPr lang="en-AU" sz="1200" dirty="0" smtClean="0">
                <a:solidFill>
                  <a:schemeClr val="bg1"/>
                </a:solidFill>
              </a:rPr>
              <a:t>quota system</a:t>
            </a:r>
          </a:p>
          <a:p>
            <a:pPr marL="285750" indent="-285750">
              <a:buFont typeface="Wingdings" panose="05000000000000000000" pitchFamily="2" charset="2"/>
              <a:buChar char="Ø"/>
            </a:pPr>
            <a:r>
              <a:rPr lang="en-AU" sz="1200" dirty="0" smtClean="0">
                <a:solidFill>
                  <a:schemeClr val="bg1"/>
                </a:solidFill>
              </a:rPr>
              <a:t>How </a:t>
            </a:r>
            <a:r>
              <a:rPr lang="en-AU" sz="1200" dirty="0">
                <a:solidFill>
                  <a:schemeClr val="bg1"/>
                </a:solidFill>
              </a:rPr>
              <a:t>we manage fisheries now determines how healthy our oceans will be in the future</a:t>
            </a:r>
            <a:endParaRPr lang="en-AU" sz="1200" dirty="0" smtClean="0">
              <a:solidFill>
                <a:schemeClr val="bg1"/>
              </a:solidFill>
            </a:endParaRPr>
          </a:p>
          <a:p>
            <a:pPr marL="285750" indent="-285750">
              <a:buFont typeface="Wingdings" panose="05000000000000000000" pitchFamily="2" charset="2"/>
              <a:buChar char="Ø"/>
            </a:pPr>
            <a:r>
              <a:rPr lang="en-AU" sz="1200" dirty="0" smtClean="0">
                <a:solidFill>
                  <a:schemeClr val="bg1"/>
                </a:solidFill>
              </a:rPr>
              <a:t>Decades </a:t>
            </a:r>
            <a:r>
              <a:rPr lang="en-AU" sz="1200" dirty="0">
                <a:solidFill>
                  <a:schemeClr val="bg1"/>
                </a:solidFill>
              </a:rPr>
              <a:t>of mismanagement has taught us the importance of being conservative when it comes to the </a:t>
            </a:r>
            <a:r>
              <a:rPr lang="en-AU" sz="1200" dirty="0" smtClean="0">
                <a:solidFill>
                  <a:schemeClr val="bg1"/>
                </a:solidFill>
              </a:rPr>
              <a:t>environment</a:t>
            </a:r>
          </a:p>
          <a:p>
            <a:pPr marL="285750" indent="-285750">
              <a:buFont typeface="Wingdings" panose="05000000000000000000" pitchFamily="2" charset="2"/>
              <a:buChar char="Ø"/>
            </a:pPr>
            <a:r>
              <a:rPr lang="en-AU" sz="1200" dirty="0" smtClean="0">
                <a:solidFill>
                  <a:schemeClr val="bg1"/>
                </a:solidFill>
              </a:rPr>
              <a:t>Commercial </a:t>
            </a:r>
            <a:r>
              <a:rPr lang="en-AU" sz="1200" dirty="0">
                <a:solidFill>
                  <a:schemeClr val="bg1"/>
                </a:solidFill>
              </a:rPr>
              <a:t>fishers should be prosecuted if they do not comply with strict </a:t>
            </a:r>
            <a:r>
              <a:rPr lang="en-AU" sz="1200" dirty="0" smtClean="0">
                <a:solidFill>
                  <a:schemeClr val="bg1"/>
                </a:solidFill>
              </a:rPr>
              <a:t>regulations</a:t>
            </a:r>
          </a:p>
          <a:p>
            <a:pPr marL="285750" indent="-285750">
              <a:buFont typeface="Wingdings" panose="05000000000000000000" pitchFamily="2" charset="2"/>
              <a:buChar char="Ø"/>
            </a:pPr>
            <a:r>
              <a:rPr lang="en-AU" sz="1200" dirty="0">
                <a:solidFill>
                  <a:schemeClr val="bg1"/>
                </a:solidFill>
              </a:rPr>
              <a:t>Australia should comply with worlds best practice </a:t>
            </a:r>
            <a:r>
              <a:rPr lang="en-AU" sz="1200" dirty="0" smtClean="0">
                <a:solidFill>
                  <a:schemeClr val="bg1"/>
                </a:solidFill>
              </a:rPr>
              <a:t>standards</a:t>
            </a:r>
          </a:p>
          <a:p>
            <a:pPr marL="285750" indent="-285750">
              <a:buFont typeface="Wingdings" panose="05000000000000000000" pitchFamily="2" charset="2"/>
              <a:buChar char="Ø"/>
            </a:pPr>
            <a:r>
              <a:rPr lang="en-AU" sz="1200" dirty="0">
                <a:solidFill>
                  <a:schemeClr val="bg1"/>
                </a:solidFill>
              </a:rPr>
              <a:t>Industry knows that looking after the resources today will mean they have jobs and an industry </a:t>
            </a:r>
            <a:r>
              <a:rPr lang="en-AU" sz="1200" dirty="0" smtClean="0">
                <a:solidFill>
                  <a:schemeClr val="bg1"/>
                </a:solidFill>
              </a:rPr>
              <a:t>tomorrow</a:t>
            </a:r>
          </a:p>
          <a:p>
            <a:pPr marL="285750" indent="-285750">
              <a:buFont typeface="Wingdings" panose="05000000000000000000" pitchFamily="2" charset="2"/>
              <a:buChar char="Ø"/>
            </a:pPr>
            <a:r>
              <a:rPr lang="en-AU" sz="1200" dirty="0" smtClean="0">
                <a:solidFill>
                  <a:schemeClr val="bg1"/>
                </a:solidFill>
              </a:rPr>
              <a:t>If </a:t>
            </a:r>
            <a:r>
              <a:rPr lang="en-AU" sz="1200" dirty="0">
                <a:solidFill>
                  <a:schemeClr val="bg1"/>
                </a:solidFill>
              </a:rPr>
              <a:t>we manage a renewable resource properly today, then we continue to have that resource in the </a:t>
            </a:r>
            <a:r>
              <a:rPr lang="en-AU" sz="1200" dirty="0" smtClean="0">
                <a:solidFill>
                  <a:schemeClr val="bg1"/>
                </a:solidFill>
              </a:rPr>
              <a:t>future</a:t>
            </a:r>
          </a:p>
          <a:p>
            <a:pPr marL="285750" indent="-285750">
              <a:buFont typeface="Wingdings" panose="05000000000000000000" pitchFamily="2" charset="2"/>
              <a:buChar char="Ø"/>
            </a:pPr>
            <a:r>
              <a:rPr lang="en-AU" sz="1200" dirty="0" smtClean="0">
                <a:solidFill>
                  <a:schemeClr val="bg1"/>
                </a:solidFill>
              </a:rPr>
              <a:t>The </a:t>
            </a:r>
            <a:r>
              <a:rPr lang="en-AU" sz="1200" dirty="0">
                <a:solidFill>
                  <a:schemeClr val="bg1"/>
                </a:solidFill>
              </a:rPr>
              <a:t>fishing industry is important to the Australian </a:t>
            </a:r>
            <a:r>
              <a:rPr lang="en-AU" sz="1200" dirty="0" smtClean="0">
                <a:solidFill>
                  <a:schemeClr val="bg1"/>
                </a:solidFill>
              </a:rPr>
              <a:t>economy</a:t>
            </a:r>
          </a:p>
          <a:p>
            <a:pPr marL="285750" indent="-285750">
              <a:buFont typeface="Wingdings" panose="05000000000000000000" pitchFamily="2" charset="2"/>
              <a:buChar char="Ø"/>
            </a:pPr>
            <a:r>
              <a:rPr lang="en-AU" sz="1200" dirty="0">
                <a:solidFill>
                  <a:schemeClr val="bg1"/>
                </a:solidFill>
              </a:rPr>
              <a:t>Recreational fishing is an important part of Australian culture</a:t>
            </a:r>
            <a:endParaRPr lang="en-AU" sz="1200" dirty="0" smtClean="0">
              <a:solidFill>
                <a:schemeClr val="bg1"/>
              </a:solidFill>
            </a:endParaRPr>
          </a:p>
          <a:p>
            <a:pPr marL="285750" indent="-285750">
              <a:buFont typeface="Wingdings" panose="05000000000000000000" pitchFamily="2" charset="2"/>
              <a:buChar char="Ø"/>
            </a:pPr>
            <a:endParaRPr lang="en-AU" sz="1200" dirty="0">
              <a:solidFill>
                <a:schemeClr val="bg1"/>
              </a:solidFill>
            </a:endParaRPr>
          </a:p>
          <a:p>
            <a:r>
              <a:rPr lang="en-AU" sz="1200" i="1" dirty="0">
                <a:solidFill>
                  <a:schemeClr val="bg1"/>
                </a:solidFill>
              </a:rPr>
              <a:t> </a:t>
            </a:r>
            <a:r>
              <a:rPr lang="en-AU" sz="1200" i="1" dirty="0" smtClean="0">
                <a:solidFill>
                  <a:schemeClr val="bg1"/>
                </a:solidFill>
              </a:rPr>
              <a:t>  statistically </a:t>
            </a:r>
            <a:r>
              <a:rPr lang="en-AU" sz="1200" i="1" dirty="0">
                <a:solidFill>
                  <a:schemeClr val="bg1"/>
                </a:solidFill>
              </a:rPr>
              <a:t>significant when compared to Metro respondents within the segment</a:t>
            </a:r>
          </a:p>
          <a:p>
            <a:pPr marL="285750" indent="-285750">
              <a:buFont typeface="Wingdings" panose="05000000000000000000" pitchFamily="2" charset="2"/>
              <a:buChar char="Ø"/>
            </a:pPr>
            <a:endParaRPr lang="en-AU" sz="1200" dirty="0" smtClean="0">
              <a:solidFill>
                <a:schemeClr val="bg1"/>
              </a:solidFill>
            </a:endParaRPr>
          </a:p>
        </p:txBody>
      </p:sp>
      <p:sp>
        <p:nvSpPr>
          <p:cNvPr id="4" name="Rural skew within segments"/>
          <p:cNvSpPr>
            <a:spLocks noGrp="1" noChangeArrowheads="1"/>
          </p:cNvSpPr>
          <p:nvPr>
            <p:ph type="title" idx="4294967295"/>
          </p:nvPr>
        </p:nvSpPr>
        <p:spPr bwMode="auto">
          <a:xfrm>
            <a:off x="292100" y="84807"/>
            <a:ext cx="6707188" cy="823913"/>
          </a:xfrm>
          <a:prstGeom prst="rect">
            <a:avLst/>
          </a:prstGeom>
          <a:noFill/>
          <a:ln>
            <a:miter lim="800000"/>
            <a:headEnd/>
            <a:tailEnd/>
          </a:ln>
        </p:spPr>
        <p:txBody>
          <a:bodyPr/>
          <a:lstStyle/>
          <a:p>
            <a:r>
              <a:rPr lang="en-AU" dirty="0">
                <a:solidFill>
                  <a:srgbClr val="99CC00"/>
                </a:solidFill>
              </a:rPr>
              <a:t>Rural skew within segments</a:t>
            </a:r>
            <a:endParaRPr lang="en-AU" sz="3200" dirty="0" smtClean="0">
              <a:solidFill>
                <a:srgbClr val="99CC00"/>
              </a:solidFill>
            </a:endParaRPr>
          </a:p>
        </p:txBody>
      </p:sp>
    </p:spTree>
    <p:extLst>
      <p:ext uri="{BB962C8B-B14F-4D97-AF65-F5344CB8AC3E}">
        <p14:creationId xmlns="" xmlns:p14="http://schemas.microsoft.com/office/powerpoint/2010/main" val="15384452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age 37"/>
          <p:cNvSpPr>
            <a:spLocks noGrp="1"/>
          </p:cNvSpPr>
          <p:nvPr>
            <p:ph type="sldNum" sz="quarter" idx="10"/>
          </p:nvPr>
        </p:nvSpPr>
        <p:spPr/>
        <p:txBody>
          <a:bodyPr/>
          <a:lstStyle/>
          <a:p>
            <a:fld id="{7115B9DF-309F-4F18-9514-E20C57A732C5}" type="slidenum">
              <a:rPr lang="en-AU" smtClean="0"/>
              <a:pPr/>
              <a:t>37</a:t>
            </a:fld>
            <a:endParaRPr lang="en-AU" dirty="0"/>
          </a:p>
        </p:txBody>
      </p:sp>
      <p:sp>
        <p:nvSpPr>
          <p:cNvPr id="12" name="source"/>
          <p:cNvSpPr/>
          <p:nvPr/>
        </p:nvSpPr>
        <p:spPr>
          <a:xfrm>
            <a:off x="189939" y="6093296"/>
            <a:ext cx="8414509" cy="552450"/>
          </a:xfrm>
          <a:prstGeom prst="rect">
            <a:avLst/>
          </a:prstGeom>
          <a:noFill/>
          <a:ln w="25400" cap="flat" cmpd="sng" algn="ctr">
            <a:noFill/>
            <a:prstDash val="solid"/>
          </a:ln>
          <a:effectLst/>
        </p:spPr>
        <p:txBody>
          <a:bodyPr rtlCol="0" anchor="t"/>
          <a:lstStyle/>
          <a:p>
            <a:pPr>
              <a:defRPr/>
            </a:pPr>
            <a:r>
              <a:rPr kumimoji="0" lang="en-AU" sz="900" b="0" i="0" u="none" strike="noStrike" kern="0" cap="none" spc="0" normalizeH="0" baseline="0" noProof="0" dirty="0" smtClean="0">
                <a:ln>
                  <a:noFill/>
                </a:ln>
                <a:solidFill>
                  <a:prstClr val="black"/>
                </a:solidFill>
                <a:effectLst/>
                <a:uLnTx/>
                <a:uFillTx/>
                <a:latin typeface="+mn-lt"/>
                <a:ea typeface="Verdana" panose="020B0604030504040204" pitchFamily="34" charset="0"/>
                <a:cs typeface="Verdana" panose="020B0604030504040204" pitchFamily="34" charset="0"/>
              </a:rPr>
              <a:t>Source: C2. </a:t>
            </a:r>
            <a:r>
              <a:rPr lang="en-AU" sz="900" dirty="0" smtClean="0">
                <a:latin typeface="+mn-lt"/>
              </a:rPr>
              <a:t>Below </a:t>
            </a:r>
            <a:r>
              <a:rPr lang="en-AU" sz="900" dirty="0">
                <a:latin typeface="+mn-lt"/>
              </a:rPr>
              <a:t>is a list of statements relevant to the fishing and seafood industries. Using a 0 to 10 scale, where 0 means Strongly Disagree and 10 means Strongly Agree, please rate the extent to which you agree with each statement. </a:t>
            </a:r>
            <a:endParaRPr lang="en-AU" sz="900" dirty="0" smtClean="0">
              <a:latin typeface="+mn-lt"/>
            </a:endParaRPr>
          </a:p>
          <a:p>
            <a:pPr>
              <a:defRPr/>
            </a:pPr>
            <a:r>
              <a:rPr lang="en-AU" sz="900" kern="0" dirty="0" smtClean="0">
                <a:solidFill>
                  <a:prstClr val="black"/>
                </a:solidFill>
                <a:latin typeface="+mn-lt"/>
                <a:ea typeface="Verdana" panose="020B0604030504040204" pitchFamily="34" charset="0"/>
                <a:cs typeface="Verdana" panose="020B0604030504040204" pitchFamily="34" charset="0"/>
              </a:rPr>
              <a:t>Base: All Respondents n=1,722. Data weighted to ABS population statistics. </a:t>
            </a:r>
            <a:r>
              <a:rPr lang="en-AU" sz="900" kern="0" dirty="0">
                <a:solidFill>
                  <a:prstClr val="black"/>
                </a:solidFill>
                <a:latin typeface="+mn-lt"/>
              </a:rPr>
              <a:t>Don’t know/ NA removed from analysis.</a:t>
            </a:r>
            <a:r>
              <a:rPr lang="en-AU" sz="900" kern="0" dirty="0" smtClean="0">
                <a:solidFill>
                  <a:prstClr val="black"/>
                </a:solidFill>
                <a:latin typeface="+mn-lt"/>
                <a:ea typeface="Verdana" panose="020B0604030504040204" pitchFamily="34" charset="0"/>
                <a:cs typeface="Verdana" panose="020B0604030504040204" pitchFamily="34" charset="0"/>
              </a:rPr>
              <a:t>  </a:t>
            </a:r>
            <a:endParaRPr kumimoji="0" lang="en-AU" sz="900" b="0" i="0" u="none" strike="noStrike" kern="0" cap="none" spc="0" normalizeH="0" baseline="0" noProof="0" dirty="0" smtClean="0">
              <a:ln>
                <a:noFill/>
              </a:ln>
              <a:solidFill>
                <a:srgbClr val="00B0F0"/>
              </a:solidFill>
              <a:effectLst/>
              <a:uLnTx/>
              <a:uFillTx/>
              <a:latin typeface="+mn-lt"/>
              <a:ea typeface="Verdana" panose="020B0604030504040204" pitchFamily="34" charset="0"/>
              <a:cs typeface="Verdan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AU" sz="900" b="0" i="0" u="none" strike="noStrike" kern="0" cap="none" spc="0" normalizeH="0" baseline="0" noProof="0" dirty="0" smtClean="0">
              <a:ln>
                <a:noFill/>
              </a:ln>
              <a:solidFill>
                <a:srgbClr val="00B0F0"/>
              </a:solidFill>
              <a:effectLst/>
              <a:uLnTx/>
              <a:uFillTx/>
              <a:latin typeface="+mn-lt"/>
              <a:ea typeface="Verdana" panose="020B0604030504040204" pitchFamily="34" charset="0"/>
              <a:cs typeface="Verdana" panose="020B0604030504040204" pitchFamily="34" charset="0"/>
            </a:endParaRPr>
          </a:p>
        </p:txBody>
      </p:sp>
      <p:graphicFrame>
        <p:nvGraphicFramePr>
          <p:cNvPr id="5" name="text 3" descr="Non-interventionist segment (20%) - Rural respondents believe fisheries are more poorly managed than their metro counterparts&#10;"/>
          <p:cNvGraphicFramePr>
            <a:graphicFrameLocks noGrp="1"/>
          </p:cNvGraphicFramePr>
          <p:nvPr>
            <p:ph idx="1"/>
            <p:extLst>
              <p:ext uri="{D42A27DB-BD31-4B8C-83A1-F6EECF244321}">
                <p14:modId xmlns="" xmlns:p14="http://schemas.microsoft.com/office/powerpoint/2010/main" val="3590567421"/>
              </p:ext>
            </p:extLst>
          </p:nvPr>
        </p:nvGraphicFramePr>
        <p:xfrm>
          <a:off x="2339752" y="1006027"/>
          <a:ext cx="6192688" cy="3863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 2"/>
          <p:cNvSpPr txBox="1"/>
          <p:nvPr/>
        </p:nvSpPr>
        <p:spPr>
          <a:xfrm>
            <a:off x="3491383" y="4865688"/>
            <a:ext cx="3744913" cy="267766"/>
          </a:xfrm>
          <a:prstGeom prst="rect">
            <a:avLst/>
          </a:prstGeom>
          <a:noFill/>
        </p:spPr>
        <p:txBody>
          <a:bodyPr>
            <a:spAutoFit/>
          </a:bodyPr>
          <a:lstStyle/>
          <a:p>
            <a:pPr algn="ctr">
              <a:lnSpc>
                <a:spcPct val="95000"/>
              </a:lnSpc>
              <a:buClr>
                <a:srgbClr val="000000"/>
              </a:buClr>
              <a:buSzPct val="100000"/>
              <a:buFont typeface="Times New Roman" pitchFamily="18" charset="0"/>
              <a:buNone/>
            </a:pPr>
            <a:r>
              <a:rPr lang="en-AU" sz="1200" dirty="0" smtClean="0">
                <a:solidFill>
                  <a:schemeClr val="tx1"/>
                </a:solidFill>
                <a:latin typeface="Arial" pitchFamily="34" charset="0"/>
              </a:rPr>
              <a:t>Unsustainable</a:t>
            </a:r>
            <a:endParaRPr lang="en-AU" sz="1200" dirty="0">
              <a:solidFill>
                <a:schemeClr val="tx1"/>
              </a:solidFill>
              <a:latin typeface="Arial" pitchFamily="34" charset="0"/>
            </a:endParaRPr>
          </a:p>
        </p:txBody>
      </p:sp>
      <p:grpSp>
        <p:nvGrpSpPr>
          <p:cNvPr id="19" name="graph"/>
          <p:cNvGrpSpPr/>
          <p:nvPr/>
        </p:nvGrpSpPr>
        <p:grpSpPr>
          <a:xfrm>
            <a:off x="1691680" y="726493"/>
            <a:ext cx="7379071" cy="2514451"/>
            <a:chOff x="1691680" y="726493"/>
            <a:chExt cx="7379071" cy="2514451"/>
          </a:xfrm>
        </p:grpSpPr>
        <p:sp>
          <p:nvSpPr>
            <p:cNvPr id="6" name="TextBox 5"/>
            <p:cNvSpPr txBox="1"/>
            <p:nvPr/>
          </p:nvSpPr>
          <p:spPr>
            <a:xfrm>
              <a:off x="3059832" y="726493"/>
              <a:ext cx="4577506" cy="267766"/>
            </a:xfrm>
            <a:prstGeom prst="rect">
              <a:avLst/>
            </a:prstGeom>
            <a:noFill/>
          </p:spPr>
          <p:txBody>
            <a:bodyPr wrap="square">
              <a:spAutoFit/>
            </a:bodyPr>
            <a:lstStyle/>
            <a:p>
              <a:pPr algn="ctr">
                <a:lnSpc>
                  <a:spcPct val="95000"/>
                </a:lnSpc>
                <a:buClr>
                  <a:srgbClr val="000000"/>
                </a:buClr>
                <a:buSzPct val="100000"/>
                <a:buFont typeface="Times New Roman" pitchFamily="18" charset="0"/>
                <a:buNone/>
              </a:pPr>
              <a:r>
                <a:rPr lang="en-AU" sz="1200" dirty="0" smtClean="0">
                  <a:latin typeface="Arial" pitchFamily="34" charset="0"/>
                </a:rPr>
                <a:t>Sustainability is a priority</a:t>
              </a:r>
              <a:endParaRPr lang="en-AU" sz="1200" dirty="0">
                <a:solidFill>
                  <a:schemeClr val="tx1"/>
                </a:solidFill>
                <a:latin typeface="Arial" pitchFamily="34" charset="0"/>
              </a:endParaRPr>
            </a:p>
          </p:txBody>
        </p:sp>
        <p:sp>
          <p:nvSpPr>
            <p:cNvPr id="7" name="TextBox 6"/>
            <p:cNvSpPr txBox="1"/>
            <p:nvPr/>
          </p:nvSpPr>
          <p:spPr>
            <a:xfrm>
              <a:off x="7668344" y="2697770"/>
              <a:ext cx="1402407" cy="443198"/>
            </a:xfrm>
            <a:prstGeom prst="rect">
              <a:avLst/>
            </a:prstGeom>
            <a:noFill/>
          </p:spPr>
          <p:txBody>
            <a:bodyPr wrap="square">
              <a:spAutoFit/>
            </a:bodyPr>
            <a:lstStyle/>
            <a:p>
              <a:pPr>
                <a:lnSpc>
                  <a:spcPct val="95000"/>
                </a:lnSpc>
                <a:buClr>
                  <a:srgbClr val="000000"/>
                </a:buClr>
                <a:buSzPct val="100000"/>
                <a:buFont typeface="Times New Roman" pitchFamily="18" charset="0"/>
                <a:buNone/>
              </a:pPr>
              <a:r>
                <a:rPr lang="en-AU" sz="1200" dirty="0" smtClean="0">
                  <a:solidFill>
                    <a:schemeClr val="tx1"/>
                  </a:solidFill>
                  <a:latin typeface="Arial" pitchFamily="34" charset="0"/>
                </a:rPr>
                <a:t>Assume fisheries poorly managed</a:t>
              </a:r>
              <a:endParaRPr lang="en-AU" sz="1200" dirty="0">
                <a:solidFill>
                  <a:schemeClr val="tx1"/>
                </a:solidFill>
                <a:latin typeface="Arial" pitchFamily="34" charset="0"/>
              </a:endParaRPr>
            </a:p>
          </p:txBody>
        </p:sp>
        <p:sp>
          <p:nvSpPr>
            <p:cNvPr id="9" name="TextBox 8"/>
            <p:cNvSpPr txBox="1"/>
            <p:nvPr/>
          </p:nvSpPr>
          <p:spPr>
            <a:xfrm>
              <a:off x="1691680" y="2622313"/>
              <a:ext cx="1187624" cy="618631"/>
            </a:xfrm>
            <a:prstGeom prst="rect">
              <a:avLst/>
            </a:prstGeom>
            <a:noFill/>
          </p:spPr>
          <p:txBody>
            <a:bodyPr wrap="square">
              <a:spAutoFit/>
            </a:bodyPr>
            <a:lstStyle/>
            <a:p>
              <a:pPr algn="r">
                <a:lnSpc>
                  <a:spcPct val="95000"/>
                </a:lnSpc>
                <a:buClr>
                  <a:srgbClr val="000000"/>
                </a:buClr>
                <a:buSzPct val="100000"/>
                <a:buFont typeface="Times New Roman" pitchFamily="18" charset="0"/>
                <a:buNone/>
              </a:pPr>
              <a:r>
                <a:rPr lang="en-AU" sz="1200" dirty="0" smtClean="0">
                  <a:solidFill>
                    <a:schemeClr val="tx1"/>
                  </a:solidFill>
                  <a:latin typeface="Arial" pitchFamily="34" charset="0"/>
                </a:rPr>
                <a:t>Assume fisheries wel</a:t>
              </a:r>
              <a:r>
                <a:rPr lang="en-AU" sz="1200" dirty="0" smtClean="0">
                  <a:latin typeface="Arial" pitchFamily="34" charset="0"/>
                </a:rPr>
                <a:t>l managed</a:t>
              </a:r>
              <a:endParaRPr lang="en-AU" sz="1200" dirty="0">
                <a:solidFill>
                  <a:schemeClr val="tx1"/>
                </a:solidFill>
                <a:latin typeface="Arial" pitchFamily="34" charset="0"/>
              </a:endParaRPr>
            </a:p>
          </p:txBody>
        </p:sp>
      </p:grpSp>
      <p:sp>
        <p:nvSpPr>
          <p:cNvPr id="11" name="text 1"/>
          <p:cNvSpPr/>
          <p:nvPr/>
        </p:nvSpPr>
        <p:spPr>
          <a:xfrm>
            <a:off x="539552" y="2697770"/>
            <a:ext cx="6552728" cy="2520280"/>
          </a:xfrm>
          <a:prstGeom prst="wedgeRoundRectCallout">
            <a:avLst>
              <a:gd name="adj1" fmla="val 38602"/>
              <a:gd name="adj2" fmla="val -62020"/>
              <a:gd name="adj3" fmla="val 16667"/>
            </a:avLst>
          </a:prstGeom>
          <a:solidFill>
            <a:srgbClr val="006666">
              <a:alpha val="71000"/>
            </a:srgbClr>
          </a:solidFill>
        </p:spPr>
        <p:style>
          <a:lnRef idx="3">
            <a:schemeClr val="lt1"/>
          </a:lnRef>
          <a:fillRef idx="1">
            <a:schemeClr val="accent3"/>
          </a:fillRef>
          <a:effectRef idx="1">
            <a:schemeClr val="accent3"/>
          </a:effectRef>
          <a:fontRef idx="minor">
            <a:schemeClr val="lt1"/>
          </a:fontRef>
        </p:style>
        <p:txBody>
          <a:bodyPr rtlCol="0" anchor="ctr"/>
          <a:lstStyle/>
          <a:p>
            <a:r>
              <a:rPr lang="en-AU" sz="1200" b="1" dirty="0" smtClean="0">
                <a:solidFill>
                  <a:schemeClr val="bg1"/>
                </a:solidFill>
              </a:rPr>
              <a:t>Rural respondents believe fisheries are more poorly managed than their metro counterparts</a:t>
            </a:r>
          </a:p>
          <a:p>
            <a:pPr algn="ctr"/>
            <a:endParaRPr lang="en-AU" sz="1200" b="1" dirty="0">
              <a:solidFill>
                <a:schemeClr val="bg1"/>
              </a:solidFill>
            </a:endParaRPr>
          </a:p>
          <a:p>
            <a:r>
              <a:rPr lang="en-AU" sz="1200" b="1" dirty="0" smtClean="0">
                <a:solidFill>
                  <a:schemeClr val="bg1"/>
                </a:solidFill>
              </a:rPr>
              <a:t>Disagree that:</a:t>
            </a:r>
          </a:p>
          <a:p>
            <a:pPr marL="285750" indent="-285750">
              <a:buFont typeface="Wingdings" panose="05000000000000000000" pitchFamily="2" charset="2"/>
              <a:buChar char="Ø"/>
            </a:pPr>
            <a:r>
              <a:rPr lang="en-AU" sz="1200" dirty="0" smtClean="0">
                <a:solidFill>
                  <a:schemeClr val="bg1"/>
                </a:solidFill>
              </a:rPr>
              <a:t>Fisheries </a:t>
            </a:r>
            <a:r>
              <a:rPr lang="en-AU" sz="1200" dirty="0">
                <a:solidFill>
                  <a:schemeClr val="bg1"/>
                </a:solidFill>
              </a:rPr>
              <a:t>are being managed well in </a:t>
            </a:r>
            <a:r>
              <a:rPr lang="en-AU" sz="1200" dirty="0" smtClean="0">
                <a:solidFill>
                  <a:schemeClr val="bg1"/>
                </a:solidFill>
              </a:rPr>
              <a:t>Australia </a:t>
            </a:r>
          </a:p>
          <a:p>
            <a:pPr marL="285750" indent="-285750">
              <a:buFont typeface="Wingdings" panose="05000000000000000000" pitchFamily="2" charset="2"/>
              <a:buChar char="Ø"/>
            </a:pPr>
            <a:r>
              <a:rPr lang="en-AU" sz="1200" dirty="0" smtClean="0">
                <a:solidFill>
                  <a:schemeClr val="bg1"/>
                </a:solidFill>
              </a:rPr>
              <a:t>The </a:t>
            </a:r>
            <a:r>
              <a:rPr lang="en-AU" sz="1200" dirty="0">
                <a:solidFill>
                  <a:schemeClr val="bg1"/>
                </a:solidFill>
              </a:rPr>
              <a:t>government has good control over what happens with our fisheries</a:t>
            </a:r>
            <a:endParaRPr lang="en-AU" sz="1200" dirty="0" smtClean="0">
              <a:solidFill>
                <a:schemeClr val="bg1"/>
              </a:solidFill>
            </a:endParaRPr>
          </a:p>
          <a:p>
            <a:pPr marL="285750" indent="-285750">
              <a:buFont typeface="Wingdings" panose="05000000000000000000" pitchFamily="2" charset="2"/>
              <a:buChar char="Ø"/>
            </a:pPr>
            <a:r>
              <a:rPr lang="en-AU" sz="1200" dirty="0" smtClean="0">
                <a:solidFill>
                  <a:schemeClr val="bg1"/>
                </a:solidFill>
              </a:rPr>
              <a:t>Australia </a:t>
            </a:r>
            <a:r>
              <a:rPr lang="en-AU" sz="1200" dirty="0">
                <a:solidFill>
                  <a:schemeClr val="bg1"/>
                </a:solidFill>
              </a:rPr>
              <a:t>uses a risk based approach to minimise </a:t>
            </a:r>
            <a:r>
              <a:rPr lang="en-AU" sz="1200" dirty="0" smtClean="0">
                <a:solidFill>
                  <a:schemeClr val="bg1"/>
                </a:solidFill>
              </a:rPr>
              <a:t>bycatch</a:t>
            </a:r>
          </a:p>
          <a:p>
            <a:pPr marL="285750" indent="-285750">
              <a:buFont typeface="Wingdings" panose="05000000000000000000" pitchFamily="2" charset="2"/>
              <a:buChar char="Ø"/>
            </a:pPr>
            <a:endParaRPr lang="en-AU" sz="1200" dirty="0">
              <a:solidFill>
                <a:schemeClr val="bg1"/>
              </a:solidFill>
            </a:endParaRPr>
          </a:p>
          <a:p>
            <a:r>
              <a:rPr lang="en-AU" sz="1200" i="1" dirty="0" smtClean="0">
                <a:solidFill>
                  <a:schemeClr val="bg1"/>
                </a:solidFill>
              </a:rPr>
              <a:t>  statistically significant when compared to Metro respondents within the segment</a:t>
            </a:r>
          </a:p>
          <a:p>
            <a:pPr algn="ctr"/>
            <a:endParaRPr lang="en-AU" sz="1200" dirty="0" smtClean="0">
              <a:solidFill>
                <a:schemeClr val="bg1"/>
              </a:solidFill>
            </a:endParaRPr>
          </a:p>
        </p:txBody>
      </p:sp>
      <p:sp>
        <p:nvSpPr>
          <p:cNvPr id="4" name="Rural skew within segments"/>
          <p:cNvSpPr>
            <a:spLocks noGrp="1" noChangeArrowheads="1"/>
          </p:cNvSpPr>
          <p:nvPr>
            <p:ph type="title" idx="4294967295"/>
          </p:nvPr>
        </p:nvSpPr>
        <p:spPr bwMode="auto">
          <a:xfrm>
            <a:off x="292100" y="84807"/>
            <a:ext cx="6707188" cy="823913"/>
          </a:xfrm>
          <a:prstGeom prst="rect">
            <a:avLst/>
          </a:prstGeom>
          <a:noFill/>
          <a:ln>
            <a:miter lim="800000"/>
            <a:headEnd/>
            <a:tailEnd/>
          </a:ln>
        </p:spPr>
        <p:txBody>
          <a:bodyPr/>
          <a:lstStyle/>
          <a:p>
            <a:r>
              <a:rPr lang="en-AU" dirty="0">
                <a:solidFill>
                  <a:srgbClr val="99CC00"/>
                </a:solidFill>
              </a:rPr>
              <a:t>Rural skew within segments</a:t>
            </a:r>
            <a:endParaRPr lang="en-AU" sz="3200" dirty="0" smtClean="0">
              <a:solidFill>
                <a:srgbClr val="99CC00"/>
              </a:solidFill>
            </a:endParaRPr>
          </a:p>
        </p:txBody>
      </p:sp>
    </p:spTree>
    <p:extLst>
      <p:ext uri="{BB962C8B-B14F-4D97-AF65-F5344CB8AC3E}">
        <p14:creationId xmlns="" xmlns:p14="http://schemas.microsoft.com/office/powerpoint/2010/main" val="1538445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ge 4"/>
          <p:cNvSpPr>
            <a:spLocks noGrp="1"/>
          </p:cNvSpPr>
          <p:nvPr>
            <p:ph type="sldNum" sz="quarter" idx="10"/>
          </p:nvPr>
        </p:nvSpPr>
        <p:spPr/>
        <p:txBody>
          <a:bodyPr/>
          <a:lstStyle/>
          <a:p>
            <a:fld id="{7115B9DF-309F-4F18-9514-E20C57A732C5}" type="slidenum">
              <a:rPr lang="en-AU" smtClean="0"/>
              <a:pPr/>
              <a:t>4</a:t>
            </a:fld>
            <a:endParaRPr lang="en-AU" dirty="0"/>
          </a:p>
        </p:txBody>
      </p:sp>
      <p:sp>
        <p:nvSpPr>
          <p:cNvPr id="6" name="source" descr="Source: A1. What is your gender?&#10;A5. Which of the following statements best describes you?&#10;Base: All Respondents n=1,722. Data weighted to ABS population statistics.&#10;"/>
          <p:cNvSpPr/>
          <p:nvPr/>
        </p:nvSpPr>
        <p:spPr>
          <a:xfrm>
            <a:off x="244475" y="6188918"/>
            <a:ext cx="7194550" cy="552450"/>
          </a:xfrm>
          <a:prstGeom prst="rect">
            <a:avLst/>
          </a:prstGeom>
          <a:no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900" b="0" i="0" u="none" strike="noStrike" kern="0" cap="none" spc="0" normalizeH="0" baseline="0" noProof="0" dirty="0" smtClean="0">
                <a:ln>
                  <a:noFill/>
                </a:ln>
                <a:solidFill>
                  <a:prstClr val="black"/>
                </a:solidFill>
                <a:effectLst/>
                <a:uLnTx/>
                <a:uFillTx/>
                <a:latin typeface="+mn-lt"/>
                <a:cs typeface="+mn-cs"/>
              </a:rPr>
              <a:t>Source: A1. What is your gender?</a:t>
            </a:r>
          </a:p>
          <a:p>
            <a:pPr marL="0" marR="0" lvl="0" indent="0" defTabSz="914400" eaLnBrk="1" fontAlgn="auto" latinLnBrk="0" hangingPunct="1">
              <a:lnSpc>
                <a:spcPct val="100000"/>
              </a:lnSpc>
              <a:spcBef>
                <a:spcPts val="0"/>
              </a:spcBef>
              <a:spcAft>
                <a:spcPts val="0"/>
              </a:spcAft>
              <a:buClrTx/>
              <a:buSzTx/>
              <a:buFontTx/>
              <a:buNone/>
              <a:tabLst/>
              <a:defRPr/>
            </a:pPr>
            <a:r>
              <a:rPr lang="en-AU" sz="900" kern="0" dirty="0">
                <a:solidFill>
                  <a:prstClr val="black"/>
                </a:solidFill>
                <a:latin typeface="+mn-lt"/>
              </a:rPr>
              <a:t>A5. Which of the following statements best describes you?</a:t>
            </a:r>
            <a:endParaRPr kumimoji="0" lang="en-AU" sz="900" b="0" i="0" u="none" strike="noStrike" kern="0" cap="none" spc="0" normalizeH="0" baseline="0" noProof="0" dirty="0" smtClean="0">
              <a:ln>
                <a:noFill/>
              </a:ln>
              <a:solidFill>
                <a:prstClr val="black"/>
              </a:solidFill>
              <a:effectLst/>
              <a:uLnTx/>
              <a:uFillTx/>
              <a:latin typeface="+mn-lt"/>
              <a:cs typeface="+mn-cs"/>
            </a:endParaRPr>
          </a:p>
          <a:p>
            <a:pPr fontAlgn="auto">
              <a:spcBef>
                <a:spcPts val="0"/>
              </a:spcBef>
              <a:spcAft>
                <a:spcPts val="0"/>
              </a:spcAft>
              <a:defRPr/>
            </a:pPr>
            <a:r>
              <a:rPr lang="en-AU" sz="900" kern="0" dirty="0">
                <a:solidFill>
                  <a:prstClr val="black"/>
                </a:solidFill>
                <a:latin typeface="+mn-lt"/>
              </a:rPr>
              <a:t>Base: All Respondents </a:t>
            </a:r>
            <a:r>
              <a:rPr lang="en-AU" sz="900" kern="0" dirty="0" smtClean="0">
                <a:solidFill>
                  <a:prstClr val="black"/>
                </a:solidFill>
                <a:latin typeface="+mn-lt"/>
              </a:rPr>
              <a:t>n=1,722. </a:t>
            </a:r>
            <a:r>
              <a:rPr lang="en-AU" sz="900" kern="0" dirty="0">
                <a:solidFill>
                  <a:prstClr val="black"/>
                </a:solidFill>
                <a:latin typeface="+mn-lt"/>
                <a:ea typeface="Verdana" panose="020B0604030504040204" pitchFamily="34" charset="0"/>
                <a:cs typeface="Verdana" panose="020B0604030504040204" pitchFamily="34" charset="0"/>
              </a:rPr>
              <a:t>Data weighted to ABS population statistics.</a:t>
            </a:r>
            <a:endParaRPr kumimoji="0" lang="en-AU" sz="900" b="0" i="0" u="none" strike="noStrike" kern="0" cap="none" spc="0" normalizeH="0" baseline="0" noProof="0" dirty="0" smtClean="0">
              <a:ln>
                <a:noFill/>
              </a:ln>
              <a:solidFill>
                <a:prstClr val="black"/>
              </a:solidFill>
              <a:effectLst/>
              <a:uLnTx/>
              <a:uFillTx/>
              <a:latin typeface="+mn-lt"/>
              <a:cs typeface="+mn-cs"/>
            </a:endParaRPr>
          </a:p>
        </p:txBody>
      </p:sp>
      <p:sp>
        <p:nvSpPr>
          <p:cNvPr id="8" name="text"/>
          <p:cNvSpPr/>
          <p:nvPr/>
        </p:nvSpPr>
        <p:spPr>
          <a:xfrm>
            <a:off x="294788" y="5022381"/>
            <a:ext cx="8505242" cy="710875"/>
          </a:xfrm>
          <a:prstGeom prst="roundRect">
            <a:avLst>
              <a:gd name="adj" fmla="val 2941"/>
            </a:avLst>
          </a:prstGeom>
          <a:solidFill>
            <a:srgbClr val="9BBB59">
              <a:lumMod val="60000"/>
              <a:lumOff val="40000"/>
            </a:srgbClr>
          </a:solidFill>
          <a:ln w="9525" cap="flat" cmpd="sng" algn="ctr">
            <a:solidFill>
              <a:srgbClr val="9BBB59">
                <a:lumMod val="60000"/>
                <a:lumOff val="40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AU" sz="1200" kern="0" dirty="0" smtClean="0">
                <a:solidFill>
                  <a:prstClr val="black"/>
                </a:solidFill>
                <a:latin typeface="+mn-lt"/>
              </a:rPr>
              <a:t>Gender was evenly split and nearly two thirds of the sample was from an Anglo-Australian background.  </a:t>
            </a:r>
            <a:endParaRPr lang="en-AU" sz="1200" kern="0" dirty="0">
              <a:solidFill>
                <a:prstClr val="black"/>
              </a:solidFill>
              <a:latin typeface="+mn-lt"/>
            </a:endParaRPr>
          </a:p>
        </p:txBody>
      </p:sp>
      <p:graphicFrame>
        <p:nvGraphicFramePr>
          <p:cNvPr id="9" name="Table 8" descr="Cultural background: Anglo-Australian 65%, Indigenous or Torres Strait Islander 0.5%, Country outside of Australia (english speaking background) 15%, Country outside of Australia (non-english speaking background) 15.6%, Prefer not to say 3.8%"/>
          <p:cNvGraphicFramePr>
            <a:graphicFrameLocks noGrp="1"/>
          </p:cNvGraphicFramePr>
          <p:nvPr>
            <p:extLst>
              <p:ext uri="{D42A27DB-BD31-4B8C-83A1-F6EECF244321}">
                <p14:modId xmlns="" xmlns:p14="http://schemas.microsoft.com/office/powerpoint/2010/main" val="2410769098"/>
              </p:ext>
            </p:extLst>
          </p:nvPr>
        </p:nvGraphicFramePr>
        <p:xfrm>
          <a:off x="3707904" y="1124742"/>
          <a:ext cx="4808276" cy="3348375"/>
        </p:xfrm>
        <a:graphic>
          <a:graphicData uri="http://schemas.openxmlformats.org/drawingml/2006/table">
            <a:tbl>
              <a:tblPr firstRow="1" bandRow="1"/>
              <a:tblGrid>
                <a:gridCol w="3440124"/>
                <a:gridCol w="1368152"/>
              </a:tblGrid>
              <a:tr h="38550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en-AU" sz="1100" dirty="0"/>
                    </a:p>
                  </a:txBody>
                  <a:tcPr marL="91447" marR="91447"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AU" sz="1100" dirty="0" smtClean="0">
                          <a:latin typeface="+mn-lt"/>
                        </a:rPr>
                        <a:t>Total</a:t>
                      </a:r>
                      <a:endParaRPr lang="en-AU" sz="1100" dirty="0">
                        <a:latin typeface="+mn-lt"/>
                      </a:endParaRPr>
                    </a:p>
                  </a:txBody>
                  <a:tcPr marL="91447" marR="91447"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r>
              <a:tr h="659946">
                <a:tc>
                  <a:txBody>
                    <a:bodyPr/>
                    <a:lstStyle/>
                    <a:p>
                      <a:pPr algn="l" fontAlgn="t"/>
                      <a:r>
                        <a:rPr lang="en-AU" sz="1100" b="0" i="0" u="none" strike="noStrike">
                          <a:solidFill>
                            <a:srgbClr val="000000"/>
                          </a:solidFill>
                          <a:effectLst/>
                          <a:latin typeface="+mn-lt"/>
                        </a:rPr>
                        <a:t>Anglo-Australian background</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p>
                      <a:pPr algn="ctr" fontAlgn="t"/>
                      <a:r>
                        <a:rPr lang="en-AU" sz="1100" b="0" i="0" u="none" strike="noStrike" dirty="0">
                          <a:solidFill>
                            <a:srgbClr val="000000"/>
                          </a:solidFill>
                          <a:effectLst/>
                          <a:latin typeface="+mn-lt"/>
                        </a:rPr>
                        <a:t>65.0%</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r>
              <a:tr h="538728">
                <a:tc>
                  <a:txBody>
                    <a:bodyPr/>
                    <a:lstStyle/>
                    <a:p>
                      <a:pPr algn="l" fontAlgn="t"/>
                      <a:r>
                        <a:rPr lang="en-AU" sz="1100" b="0" i="0" u="none" strike="noStrike">
                          <a:solidFill>
                            <a:srgbClr val="000000"/>
                          </a:solidFill>
                          <a:effectLst/>
                          <a:latin typeface="+mn-lt"/>
                        </a:rPr>
                        <a:t>Indigenous or Torres Strait Islander background</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p>
                      <a:pPr algn="ctr" fontAlgn="t"/>
                      <a:r>
                        <a:rPr lang="en-AU" sz="1100" b="0" i="0" u="none" strike="noStrike" dirty="0" smtClean="0">
                          <a:solidFill>
                            <a:srgbClr val="000000"/>
                          </a:solidFill>
                          <a:effectLst/>
                          <a:latin typeface="+mn-lt"/>
                        </a:rPr>
                        <a:t>0.5</a:t>
                      </a:r>
                      <a:r>
                        <a:rPr lang="en-AU" sz="1100" b="0" i="0" u="none" strike="noStrike" dirty="0">
                          <a:solidFill>
                            <a:srgbClr val="000000"/>
                          </a:solidFill>
                          <a:effectLst/>
                          <a:latin typeface="+mn-lt"/>
                        </a:rPr>
                        <a:t>%</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20000"/>
                        <a:lumOff val="80000"/>
                      </a:srgbClr>
                    </a:solidFill>
                  </a:tcPr>
                </a:tc>
              </a:tr>
              <a:tr h="718747">
                <a:tc>
                  <a:txBody>
                    <a:bodyPr/>
                    <a:lstStyle/>
                    <a:p>
                      <a:pPr algn="l" fontAlgn="t"/>
                      <a:r>
                        <a:rPr lang="en-AU" sz="1100" b="0" i="0" u="none" strike="noStrike">
                          <a:solidFill>
                            <a:srgbClr val="000000"/>
                          </a:solidFill>
                          <a:effectLst/>
                          <a:latin typeface="+mn-lt"/>
                        </a:rPr>
                        <a:t>Country outside of Australia (English-speaking background)</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p>
                      <a:pPr algn="ctr" fontAlgn="t"/>
                      <a:r>
                        <a:rPr lang="en-AU" sz="1100" b="0" i="0" u="none" strike="noStrike" dirty="0">
                          <a:solidFill>
                            <a:srgbClr val="000000"/>
                          </a:solidFill>
                          <a:effectLst/>
                          <a:latin typeface="+mn-lt"/>
                        </a:rPr>
                        <a:t>15.0%</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r>
              <a:tr h="522725">
                <a:tc>
                  <a:txBody>
                    <a:bodyPr/>
                    <a:lstStyle/>
                    <a:p>
                      <a:pPr algn="l" fontAlgn="t"/>
                      <a:r>
                        <a:rPr lang="en-AU" sz="1100" b="0" i="0" u="none" strike="noStrike">
                          <a:solidFill>
                            <a:srgbClr val="000000"/>
                          </a:solidFill>
                          <a:effectLst/>
                          <a:latin typeface="+mn-lt"/>
                        </a:rPr>
                        <a:t>Country outside of Australia (non-English speaking background)</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20000"/>
                        <a:lumOff val="80000"/>
                      </a:srgbClr>
                    </a:solidFill>
                  </a:tcPr>
                </a:tc>
                <a:tc>
                  <a:txBody>
                    <a:bodyPr/>
                    <a:lstStyle/>
                    <a:p>
                      <a:pPr algn="ctr" fontAlgn="t"/>
                      <a:r>
                        <a:rPr lang="en-AU" sz="1100" b="0" i="0" u="none" strike="noStrike" dirty="0">
                          <a:solidFill>
                            <a:srgbClr val="000000"/>
                          </a:solidFill>
                          <a:effectLst/>
                          <a:latin typeface="+mn-lt"/>
                        </a:rPr>
                        <a:t>15.6%</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20000"/>
                        <a:lumOff val="80000"/>
                      </a:srgbClr>
                    </a:solidFill>
                  </a:tcPr>
                </a:tc>
              </a:tr>
              <a:tr h="522725">
                <a:tc>
                  <a:txBody>
                    <a:bodyPr/>
                    <a:lstStyle/>
                    <a:p>
                      <a:pPr algn="l" fontAlgn="t"/>
                      <a:r>
                        <a:rPr lang="en-AU" sz="1100" b="0" i="0" u="none" strike="noStrike" dirty="0">
                          <a:solidFill>
                            <a:srgbClr val="000000"/>
                          </a:solidFill>
                          <a:effectLst/>
                          <a:latin typeface="+mn-lt"/>
                        </a:rPr>
                        <a:t>Prefer not to say</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3D69B"/>
                    </a:solidFill>
                  </a:tcPr>
                </a:tc>
                <a:tc>
                  <a:txBody>
                    <a:bodyPr/>
                    <a:lstStyle/>
                    <a:p>
                      <a:pPr algn="ctr" fontAlgn="t"/>
                      <a:r>
                        <a:rPr lang="en-AU" sz="1100" b="0" i="0" u="none" strike="noStrike" dirty="0">
                          <a:solidFill>
                            <a:srgbClr val="000000"/>
                          </a:solidFill>
                          <a:effectLst/>
                          <a:latin typeface="+mn-lt"/>
                        </a:rPr>
                        <a:t>3.8%</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C3D69B"/>
                    </a:solidFill>
                  </a:tcPr>
                </a:tc>
              </a:tr>
            </a:tbl>
          </a:graphicData>
        </a:graphic>
      </p:graphicFrame>
      <p:graphicFrame>
        <p:nvGraphicFramePr>
          <p:cNvPr id="10" name="Chart 9" descr="Gender split: 51% female, 49% male"/>
          <p:cNvGraphicFramePr/>
          <p:nvPr>
            <p:extLst>
              <p:ext uri="{D42A27DB-BD31-4B8C-83A1-F6EECF244321}">
                <p14:modId xmlns="" xmlns:p14="http://schemas.microsoft.com/office/powerpoint/2010/main" val="3611963199"/>
              </p:ext>
            </p:extLst>
          </p:nvPr>
        </p:nvGraphicFramePr>
        <p:xfrm>
          <a:off x="524917" y="1268760"/>
          <a:ext cx="2880320" cy="3168352"/>
        </p:xfrm>
        <a:graphic>
          <a:graphicData uri="http://schemas.openxmlformats.org/drawingml/2006/chart">
            <c:chart xmlns:c="http://schemas.openxmlformats.org/drawingml/2006/chart" xmlns:r="http://schemas.openxmlformats.org/officeDocument/2006/relationships" r:id="rId2"/>
          </a:graphicData>
        </a:graphic>
      </p:graphicFrame>
      <p:sp>
        <p:nvSpPr>
          <p:cNvPr id="2" name="Gender &amp; Cultural Background"/>
          <p:cNvSpPr>
            <a:spLocks noGrp="1"/>
          </p:cNvSpPr>
          <p:nvPr>
            <p:ph type="title"/>
          </p:nvPr>
        </p:nvSpPr>
        <p:spPr/>
        <p:txBody>
          <a:bodyPr/>
          <a:lstStyle/>
          <a:p>
            <a:r>
              <a:rPr lang="en-AU" dirty="0" smtClean="0"/>
              <a:t>Gender &amp; Cultural Background</a:t>
            </a:r>
            <a:endParaRPr lang="en-AU" dirty="0"/>
          </a:p>
        </p:txBody>
      </p:sp>
    </p:spTree>
    <p:extLst>
      <p:ext uri="{BB962C8B-B14F-4D97-AF65-F5344CB8AC3E}">
        <p14:creationId xmlns="" xmlns:p14="http://schemas.microsoft.com/office/powerpoint/2010/main" val="2500125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5"/>
          <p:cNvSpPr>
            <a:spLocks noGrp="1"/>
          </p:cNvSpPr>
          <p:nvPr>
            <p:ph type="sldNum" sz="quarter" idx="10"/>
          </p:nvPr>
        </p:nvSpPr>
        <p:spPr/>
        <p:txBody>
          <a:bodyPr/>
          <a:lstStyle/>
          <a:p>
            <a:fld id="{7115B9DF-309F-4F18-9514-E20C57A732C5}" type="slidenum">
              <a:rPr lang="en-AU" smtClean="0"/>
              <a:pPr/>
              <a:t>5</a:t>
            </a:fld>
            <a:endParaRPr lang="en-AU" dirty="0"/>
          </a:p>
        </p:txBody>
      </p:sp>
      <p:sp>
        <p:nvSpPr>
          <p:cNvPr id="13" name="source" descr="Source: A2. What is your current household situation?                                                                                                                                                                             Base: All Respondents n=1,722. Data weighted to ABS population statistics.&#10;"/>
          <p:cNvSpPr/>
          <p:nvPr/>
        </p:nvSpPr>
        <p:spPr>
          <a:xfrm>
            <a:off x="244474" y="6260926"/>
            <a:ext cx="7567885" cy="552450"/>
          </a:xfrm>
          <a:prstGeom prst="rect">
            <a:avLst/>
          </a:prstGeom>
          <a:noFill/>
          <a:ln w="25400" cap="flat" cmpd="sng" algn="ctr">
            <a:noFill/>
            <a:prstDash val="solid"/>
          </a:ln>
          <a:effectLst/>
        </p:spPr>
        <p:txBody>
          <a:bodyPr rtlCol="0" anchor="t"/>
          <a:lstStyle/>
          <a:p>
            <a:pPr fontAlgn="auto">
              <a:spcBef>
                <a:spcPts val="0"/>
              </a:spcBef>
              <a:spcAft>
                <a:spcPts val="0"/>
              </a:spcAft>
              <a:defRPr/>
            </a:pPr>
            <a:r>
              <a:rPr kumimoji="0" lang="en-AU" sz="900" b="0" i="0" u="none" strike="noStrike" kern="0" cap="none" spc="0" normalizeH="0" baseline="0" noProof="0" dirty="0" smtClean="0">
                <a:ln>
                  <a:noFill/>
                </a:ln>
                <a:solidFill>
                  <a:prstClr val="black"/>
                </a:solidFill>
                <a:effectLst/>
                <a:uLnTx/>
                <a:uFillTx/>
                <a:latin typeface="+mn-lt"/>
                <a:cs typeface="+mn-cs"/>
              </a:rPr>
              <a:t>Source: </a:t>
            </a:r>
            <a:r>
              <a:rPr lang="en-AU" sz="900" kern="0" noProof="0" dirty="0">
                <a:solidFill>
                  <a:prstClr val="black"/>
                </a:solidFill>
                <a:latin typeface="+mn-lt"/>
                <a:cs typeface="+mn-cs"/>
              </a:rPr>
              <a:t>A</a:t>
            </a:r>
            <a:r>
              <a:rPr lang="en-AU" sz="900" kern="0" dirty="0" smtClean="0">
                <a:solidFill>
                  <a:prstClr val="black"/>
                </a:solidFill>
                <a:latin typeface="+mn-lt"/>
                <a:cs typeface="+mn-cs"/>
              </a:rPr>
              <a:t>2. </a:t>
            </a:r>
            <a:r>
              <a:rPr lang="en-AU" sz="900" kern="0" dirty="0">
                <a:solidFill>
                  <a:prstClr val="black"/>
                </a:solidFill>
                <a:latin typeface="+mn-lt"/>
                <a:cs typeface="+mn-cs"/>
              </a:rPr>
              <a:t>What is your current household situation?                                                                                                                                                                             </a:t>
            </a:r>
            <a:r>
              <a:rPr lang="en-AU" sz="900" kern="0" dirty="0" smtClean="0">
                <a:solidFill>
                  <a:prstClr val="black"/>
                </a:solidFill>
                <a:latin typeface="+mn-lt"/>
                <a:cs typeface="+mn-cs"/>
              </a:rPr>
              <a:t>Base</a:t>
            </a:r>
            <a:r>
              <a:rPr kumimoji="0" lang="en-AU" sz="900" b="0" i="0" u="none" strike="noStrike" kern="0" cap="none" spc="0" normalizeH="0" baseline="0" noProof="0" dirty="0" smtClean="0">
                <a:ln>
                  <a:noFill/>
                </a:ln>
                <a:solidFill>
                  <a:prstClr val="black"/>
                </a:solidFill>
                <a:effectLst/>
                <a:uLnTx/>
                <a:uFillTx/>
                <a:latin typeface="+mn-lt"/>
                <a:cs typeface="+mn-cs"/>
              </a:rPr>
              <a:t>: All Respondents</a:t>
            </a:r>
            <a:r>
              <a:rPr lang="en-AU" sz="900" kern="0" dirty="0" smtClean="0">
                <a:solidFill>
                  <a:prstClr val="black"/>
                </a:solidFill>
                <a:latin typeface="+mn-lt"/>
              </a:rPr>
              <a:t> n=1,722</a:t>
            </a:r>
            <a:r>
              <a:rPr kumimoji="0" lang="en-AU" sz="900" b="0" i="0" u="none" strike="noStrike" kern="0" cap="none" spc="0" normalizeH="0" baseline="0" noProof="0" dirty="0" smtClean="0">
                <a:ln>
                  <a:noFill/>
                </a:ln>
                <a:solidFill>
                  <a:prstClr val="black"/>
                </a:solidFill>
                <a:effectLst/>
                <a:uLnTx/>
                <a:uFillTx/>
                <a:latin typeface="+mn-lt"/>
                <a:cs typeface="+mn-cs"/>
              </a:rPr>
              <a:t>.</a:t>
            </a:r>
            <a:r>
              <a:rPr kumimoji="0" lang="en-AU" sz="900" b="0" i="0" u="none" strike="noStrike" kern="0" cap="none" spc="0" normalizeH="0" noProof="0" dirty="0" smtClean="0">
                <a:ln>
                  <a:noFill/>
                </a:ln>
                <a:solidFill>
                  <a:prstClr val="black"/>
                </a:solidFill>
                <a:effectLst/>
                <a:uLnTx/>
                <a:uFillTx/>
                <a:latin typeface="+mn-lt"/>
                <a:cs typeface="+mn-cs"/>
              </a:rPr>
              <a:t> </a:t>
            </a:r>
            <a:r>
              <a:rPr lang="en-AU" sz="900" kern="0" dirty="0">
                <a:solidFill>
                  <a:prstClr val="black"/>
                </a:solidFill>
                <a:latin typeface="+mn-lt"/>
                <a:ea typeface="Verdana" panose="020B0604030504040204" pitchFamily="34" charset="0"/>
                <a:cs typeface="Verdana" panose="020B0604030504040204" pitchFamily="34" charset="0"/>
              </a:rPr>
              <a:t>Data weighted to ABS population statistics.</a:t>
            </a:r>
            <a:endParaRPr kumimoji="0" lang="en-AU" sz="900" b="0" i="0" u="none" strike="noStrike" kern="0" cap="none" spc="0" normalizeH="0" baseline="0" noProof="0" dirty="0" smtClean="0">
              <a:ln>
                <a:noFill/>
              </a:ln>
              <a:solidFill>
                <a:srgbClr val="00B0F0"/>
              </a:solidFill>
              <a:effectLst/>
              <a:uLnTx/>
              <a:uFillTx/>
              <a:latin typeface="+mn-lt"/>
              <a:cs typeface="+mn-cs"/>
            </a:endParaRPr>
          </a:p>
        </p:txBody>
      </p:sp>
      <p:sp>
        <p:nvSpPr>
          <p:cNvPr id="11" name="text 2"/>
          <p:cNvSpPr/>
          <p:nvPr/>
        </p:nvSpPr>
        <p:spPr>
          <a:xfrm>
            <a:off x="244475" y="5373216"/>
            <a:ext cx="8505242" cy="638867"/>
          </a:xfrm>
          <a:prstGeom prst="roundRect">
            <a:avLst>
              <a:gd name="adj" fmla="val 2941"/>
            </a:avLst>
          </a:prstGeom>
          <a:solidFill>
            <a:srgbClr val="9BBB59">
              <a:lumMod val="60000"/>
              <a:lumOff val="40000"/>
            </a:srgbClr>
          </a:solidFill>
          <a:ln w="9525" cap="flat" cmpd="sng" algn="ctr">
            <a:solidFill>
              <a:srgbClr val="9BBB59">
                <a:lumMod val="60000"/>
                <a:lumOff val="40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200" b="0" i="0" u="none" strike="noStrike" kern="0" cap="none" spc="0" normalizeH="0" baseline="0" noProof="0" dirty="0" smtClean="0">
                <a:ln>
                  <a:noFill/>
                </a:ln>
                <a:solidFill>
                  <a:prstClr val="black"/>
                </a:solidFill>
                <a:effectLst/>
                <a:uLnTx/>
                <a:uFillTx/>
                <a:latin typeface="+mn-lt"/>
                <a:ea typeface="+mn-ea"/>
                <a:cs typeface="+mn-cs"/>
              </a:rPr>
              <a:t>Two thirds of respondents reported</a:t>
            </a:r>
            <a:r>
              <a:rPr kumimoji="0" lang="en-AU" sz="1200" b="0" i="0" u="none" strike="noStrike" kern="0" cap="none" spc="0" normalizeH="0" noProof="0" dirty="0" smtClean="0">
                <a:ln>
                  <a:noFill/>
                </a:ln>
                <a:solidFill>
                  <a:prstClr val="black"/>
                </a:solidFill>
                <a:effectLst/>
                <a:uLnTx/>
                <a:uFillTx/>
                <a:latin typeface="+mn-lt"/>
                <a:ea typeface="+mn-ea"/>
                <a:cs typeface="+mn-cs"/>
              </a:rPr>
              <a:t> not having dependent children living at home</a:t>
            </a:r>
            <a:endParaRPr kumimoji="0" lang="en-AU" sz="1200" b="0" i="0" u="none" strike="noStrike" kern="0" cap="none" spc="0" normalizeH="0" baseline="0" noProof="0" dirty="0" smtClean="0">
              <a:ln>
                <a:noFill/>
              </a:ln>
              <a:solidFill>
                <a:prstClr val="black"/>
              </a:solidFill>
              <a:effectLst/>
              <a:uLnTx/>
              <a:uFillTx/>
              <a:latin typeface="+mn-lt"/>
              <a:ea typeface="+mn-ea"/>
              <a:cs typeface="+mn-cs"/>
            </a:endParaRPr>
          </a:p>
        </p:txBody>
      </p:sp>
      <p:graphicFrame>
        <p:nvGraphicFramePr>
          <p:cNvPr id="12" name="Chart" descr="% respondents nominating current household situation. Two thirds of respondents reported not having dependent children."/>
          <p:cNvGraphicFramePr/>
          <p:nvPr>
            <p:extLst>
              <p:ext uri="{D42A27DB-BD31-4B8C-83A1-F6EECF244321}">
                <p14:modId xmlns="" xmlns:p14="http://schemas.microsoft.com/office/powerpoint/2010/main" val="3255331005"/>
              </p:ext>
            </p:extLst>
          </p:nvPr>
        </p:nvGraphicFramePr>
        <p:xfrm>
          <a:off x="318392" y="1772816"/>
          <a:ext cx="8505242" cy="357770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1" descr="% of respondents nominating current household situation&#10;"/>
          <p:cNvSpPr/>
          <p:nvPr/>
        </p:nvSpPr>
        <p:spPr>
          <a:xfrm>
            <a:off x="247213" y="980728"/>
            <a:ext cx="8502504" cy="572641"/>
          </a:xfrm>
          <a:prstGeom prst="rect">
            <a:avLst/>
          </a:prstGeom>
          <a:solidFill>
            <a:sysClr val="window" lastClr="FFFFFF">
              <a:lumMod val="7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AU" kern="0" dirty="0">
                <a:solidFill>
                  <a:prstClr val="white"/>
                </a:solidFill>
              </a:rPr>
              <a:t>% of respondents nominating </a:t>
            </a:r>
            <a:r>
              <a:rPr lang="en-AU" kern="0" dirty="0" smtClean="0">
                <a:solidFill>
                  <a:prstClr val="white"/>
                </a:solidFill>
              </a:rPr>
              <a:t>current household situation</a:t>
            </a:r>
            <a:endParaRPr lang="en-AU" kern="0" dirty="0">
              <a:solidFill>
                <a:prstClr val="white"/>
              </a:solidFill>
            </a:endParaRPr>
          </a:p>
        </p:txBody>
      </p:sp>
      <p:sp>
        <p:nvSpPr>
          <p:cNvPr id="2" name="Household sttuation"/>
          <p:cNvSpPr>
            <a:spLocks noGrp="1"/>
          </p:cNvSpPr>
          <p:nvPr>
            <p:ph type="title"/>
          </p:nvPr>
        </p:nvSpPr>
        <p:spPr>
          <a:xfrm>
            <a:off x="107504" y="115888"/>
            <a:ext cx="7201495" cy="633412"/>
          </a:xfrm>
        </p:spPr>
        <p:txBody>
          <a:bodyPr/>
          <a:lstStyle/>
          <a:p>
            <a:r>
              <a:rPr lang="en-AU" sz="3000" dirty="0" smtClean="0"/>
              <a:t>Household situation</a:t>
            </a:r>
            <a:endParaRPr lang="en-AU" sz="3000" dirty="0"/>
          </a:p>
        </p:txBody>
      </p:sp>
    </p:spTree>
    <p:extLst>
      <p:ext uri="{BB962C8B-B14F-4D97-AF65-F5344CB8AC3E}">
        <p14:creationId xmlns="" xmlns:p14="http://schemas.microsoft.com/office/powerpoint/2010/main" val="2799571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6"/>
          <p:cNvSpPr>
            <a:spLocks noGrp="1"/>
          </p:cNvSpPr>
          <p:nvPr>
            <p:ph type="sldNum" sz="quarter" idx="10"/>
          </p:nvPr>
        </p:nvSpPr>
        <p:spPr/>
        <p:txBody>
          <a:bodyPr/>
          <a:lstStyle/>
          <a:p>
            <a:fld id="{7115B9DF-309F-4F18-9514-E20C57A732C5}" type="slidenum">
              <a:rPr lang="en-AU" smtClean="0"/>
              <a:pPr/>
              <a:t>6</a:t>
            </a:fld>
            <a:endParaRPr lang="en-AU" dirty="0"/>
          </a:p>
        </p:txBody>
      </p:sp>
      <p:sp>
        <p:nvSpPr>
          <p:cNvPr id="13" name="source" descr="Source: A3. Which of the following best describes your combined annual HOUSEHOLD income before tax?&#10;A4. What is the highest level of education you have completed?                                                          &#10;Base: All Respondents n=1,722. Data weighted to ABS population statistics.&#10;"/>
          <p:cNvSpPr/>
          <p:nvPr/>
        </p:nvSpPr>
        <p:spPr>
          <a:xfrm>
            <a:off x="244474" y="6260926"/>
            <a:ext cx="7567885" cy="552450"/>
          </a:xfrm>
          <a:prstGeom prst="rect">
            <a:avLst/>
          </a:prstGeom>
          <a:noFill/>
          <a:ln w="25400" cap="flat" cmpd="sng" algn="ctr">
            <a:noFill/>
            <a:prstDash val="solid"/>
          </a:ln>
          <a:effectLst/>
        </p:spPr>
        <p:txBody>
          <a:bodyPr rtlCol="0" anchor="t"/>
          <a:lstStyle/>
          <a:p>
            <a:pPr fontAlgn="auto">
              <a:spcBef>
                <a:spcPts val="0"/>
              </a:spcBef>
              <a:spcAft>
                <a:spcPts val="0"/>
              </a:spcAft>
              <a:defRPr/>
            </a:pPr>
            <a:r>
              <a:rPr kumimoji="0" lang="en-AU" sz="900" b="0" i="0" u="none" strike="noStrike" kern="0" cap="none" spc="0" normalizeH="0" baseline="0" noProof="0" dirty="0" smtClean="0">
                <a:ln>
                  <a:noFill/>
                </a:ln>
                <a:solidFill>
                  <a:prstClr val="black"/>
                </a:solidFill>
                <a:effectLst/>
                <a:uLnTx/>
                <a:uFillTx/>
                <a:latin typeface="+mn-lt"/>
                <a:cs typeface="+mn-cs"/>
              </a:rPr>
              <a:t>Source: </a:t>
            </a:r>
            <a:r>
              <a:rPr lang="en-AU" sz="900" kern="0" noProof="0" dirty="0" smtClean="0">
                <a:solidFill>
                  <a:prstClr val="black"/>
                </a:solidFill>
                <a:latin typeface="+mn-lt"/>
                <a:cs typeface="+mn-cs"/>
              </a:rPr>
              <a:t>A</a:t>
            </a:r>
            <a:r>
              <a:rPr lang="en-AU" sz="900" kern="0" noProof="0" dirty="0">
                <a:solidFill>
                  <a:prstClr val="black"/>
                </a:solidFill>
                <a:latin typeface="+mn-lt"/>
                <a:cs typeface="+mn-cs"/>
              </a:rPr>
              <a:t>3</a:t>
            </a:r>
            <a:r>
              <a:rPr lang="en-AU" sz="900" kern="0" dirty="0" smtClean="0">
                <a:solidFill>
                  <a:prstClr val="black"/>
                </a:solidFill>
                <a:latin typeface="+mn-lt"/>
                <a:cs typeface="+mn-cs"/>
              </a:rPr>
              <a:t>. </a:t>
            </a:r>
            <a:r>
              <a:rPr lang="en-AU" sz="900" kern="0" dirty="0">
                <a:solidFill>
                  <a:prstClr val="black"/>
                </a:solidFill>
                <a:latin typeface="+mn-lt"/>
                <a:cs typeface="+mn-cs"/>
              </a:rPr>
              <a:t>Which of the following best describes your combined annual HOUSEHOLD income before tax</a:t>
            </a:r>
            <a:r>
              <a:rPr lang="en-AU" sz="900" kern="0" dirty="0" smtClean="0">
                <a:solidFill>
                  <a:prstClr val="black"/>
                </a:solidFill>
                <a:latin typeface="+mn-lt"/>
                <a:cs typeface="+mn-cs"/>
              </a:rPr>
              <a:t>?</a:t>
            </a:r>
          </a:p>
          <a:p>
            <a:pPr fontAlgn="auto">
              <a:spcBef>
                <a:spcPts val="0"/>
              </a:spcBef>
              <a:spcAft>
                <a:spcPts val="0"/>
              </a:spcAft>
              <a:defRPr/>
            </a:pPr>
            <a:r>
              <a:rPr lang="en-AU" sz="900" kern="0" dirty="0" smtClean="0">
                <a:solidFill>
                  <a:prstClr val="black"/>
                </a:solidFill>
                <a:latin typeface="+mn-lt"/>
              </a:rPr>
              <a:t>A4</a:t>
            </a:r>
            <a:r>
              <a:rPr lang="en-AU" sz="900" kern="0" dirty="0">
                <a:solidFill>
                  <a:prstClr val="black"/>
                </a:solidFill>
                <a:latin typeface="+mn-lt"/>
              </a:rPr>
              <a:t>. What is the highest level of education you have completed?</a:t>
            </a:r>
            <a:r>
              <a:rPr lang="en-AU" sz="900" kern="0" dirty="0" smtClean="0">
                <a:solidFill>
                  <a:prstClr val="black"/>
                </a:solidFill>
                <a:latin typeface="+mn-lt"/>
                <a:cs typeface="+mn-cs"/>
              </a:rPr>
              <a:t>                                                          </a:t>
            </a:r>
          </a:p>
          <a:p>
            <a:pPr fontAlgn="auto">
              <a:spcBef>
                <a:spcPts val="0"/>
              </a:spcBef>
              <a:spcAft>
                <a:spcPts val="0"/>
              </a:spcAft>
              <a:defRPr/>
            </a:pPr>
            <a:r>
              <a:rPr lang="en-AU" sz="900" kern="0" dirty="0" smtClean="0">
                <a:solidFill>
                  <a:prstClr val="black"/>
                </a:solidFill>
                <a:latin typeface="+mn-lt"/>
                <a:cs typeface="+mn-cs"/>
              </a:rPr>
              <a:t>Base</a:t>
            </a:r>
            <a:r>
              <a:rPr lang="en-AU" sz="900" kern="0" dirty="0">
                <a:solidFill>
                  <a:prstClr val="black"/>
                </a:solidFill>
                <a:latin typeface="+mn-lt"/>
                <a:cs typeface="+mn-cs"/>
              </a:rPr>
              <a:t>: All Respondents </a:t>
            </a:r>
            <a:r>
              <a:rPr lang="en-AU" sz="900" kern="0" dirty="0" smtClean="0">
                <a:solidFill>
                  <a:prstClr val="black"/>
                </a:solidFill>
                <a:latin typeface="+mn-lt"/>
                <a:cs typeface="+mn-cs"/>
              </a:rPr>
              <a:t>n=1,722. </a:t>
            </a:r>
            <a:r>
              <a:rPr lang="en-AU" sz="900" kern="0" dirty="0">
                <a:solidFill>
                  <a:prstClr val="black"/>
                </a:solidFill>
                <a:latin typeface="+mn-lt"/>
                <a:ea typeface="Verdana" panose="020B0604030504040204" pitchFamily="34" charset="0"/>
                <a:cs typeface="Verdana" panose="020B0604030504040204" pitchFamily="34" charset="0"/>
              </a:rPr>
              <a:t>Data weighted to ABS population statistics.</a:t>
            </a:r>
            <a:endParaRPr kumimoji="0" lang="en-AU" sz="900" b="0" i="0" u="none" strike="noStrike" kern="0" cap="none" spc="0" normalizeH="0" baseline="0" noProof="0" dirty="0" smtClean="0">
              <a:ln>
                <a:noFill/>
              </a:ln>
              <a:solidFill>
                <a:srgbClr val="00B0F0"/>
              </a:solidFill>
              <a:effectLst/>
              <a:uLnTx/>
              <a:uFillTx/>
              <a:latin typeface="+mn-lt"/>
              <a:cs typeface="+mn-cs"/>
            </a:endParaRPr>
          </a:p>
        </p:txBody>
      </p:sp>
      <p:sp>
        <p:nvSpPr>
          <p:cNvPr id="11" name="text"/>
          <p:cNvSpPr/>
          <p:nvPr/>
        </p:nvSpPr>
        <p:spPr>
          <a:xfrm>
            <a:off x="251520" y="5382421"/>
            <a:ext cx="8505242" cy="638867"/>
          </a:xfrm>
          <a:prstGeom prst="roundRect">
            <a:avLst>
              <a:gd name="adj" fmla="val 2941"/>
            </a:avLst>
          </a:prstGeom>
          <a:solidFill>
            <a:srgbClr val="9BBB59">
              <a:lumMod val="60000"/>
              <a:lumOff val="40000"/>
            </a:srgbClr>
          </a:solidFill>
          <a:ln w="9525" cap="flat" cmpd="sng" algn="ctr">
            <a:solidFill>
              <a:srgbClr val="9BBB59">
                <a:lumMod val="60000"/>
                <a:lumOff val="40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200" b="0" i="0" u="none" strike="noStrike" kern="0" cap="none" spc="0" normalizeH="0" baseline="0" noProof="0" dirty="0" smtClean="0">
                <a:ln>
                  <a:noFill/>
                </a:ln>
                <a:solidFill>
                  <a:prstClr val="black"/>
                </a:solidFill>
                <a:effectLst/>
                <a:uLnTx/>
                <a:uFillTx/>
                <a:latin typeface="+mn-lt"/>
                <a:ea typeface="+mn-ea"/>
                <a:cs typeface="+mn-cs"/>
              </a:rPr>
              <a:t>Most respondents reported</a:t>
            </a:r>
            <a:r>
              <a:rPr kumimoji="0" lang="en-AU" sz="1200" b="0" i="0" u="none" strike="noStrike" kern="0" cap="none" spc="0" normalizeH="0" noProof="0" dirty="0" smtClean="0">
                <a:ln>
                  <a:noFill/>
                </a:ln>
                <a:solidFill>
                  <a:prstClr val="black"/>
                </a:solidFill>
                <a:effectLst/>
                <a:uLnTx/>
                <a:uFillTx/>
                <a:latin typeface="+mn-lt"/>
                <a:ea typeface="+mn-ea"/>
                <a:cs typeface="+mn-cs"/>
              </a:rPr>
              <a:t> an annual household income before tax of less than $100,000. </a:t>
            </a:r>
            <a:r>
              <a:rPr lang="en-AU" sz="1200" kern="0" dirty="0" smtClean="0">
                <a:solidFill>
                  <a:prstClr val="black"/>
                </a:solidFill>
                <a:latin typeface="+mn-lt"/>
                <a:cs typeface="+mn-cs"/>
              </a:rPr>
              <a:t>TAFE and university undergraduates accounted for half of the sample.</a:t>
            </a:r>
            <a:endParaRPr kumimoji="0" lang="en-AU" sz="1200" b="0" i="0" u="none" strike="noStrike" kern="0" cap="none" spc="0" normalizeH="0" baseline="0" noProof="0" dirty="0" smtClean="0">
              <a:ln>
                <a:noFill/>
              </a:ln>
              <a:solidFill>
                <a:prstClr val="black"/>
              </a:solidFill>
              <a:effectLst/>
              <a:uLnTx/>
              <a:uFillTx/>
              <a:latin typeface="+mn-lt"/>
              <a:ea typeface="+mn-ea"/>
              <a:cs typeface="+mn-cs"/>
            </a:endParaRPr>
          </a:p>
        </p:txBody>
      </p:sp>
      <p:graphicFrame>
        <p:nvGraphicFramePr>
          <p:cNvPr id="14" name="Chart 2" descr="TAFE and university undergraduates accounted for half of the sample.&#10;"/>
          <p:cNvGraphicFramePr/>
          <p:nvPr>
            <p:extLst>
              <p:ext uri="{D42A27DB-BD31-4B8C-83A1-F6EECF244321}">
                <p14:modId xmlns="" xmlns:p14="http://schemas.microsoft.com/office/powerpoint/2010/main" val="2158724928"/>
              </p:ext>
            </p:extLst>
          </p:nvPr>
        </p:nvGraphicFramePr>
        <p:xfrm>
          <a:off x="4644008" y="908720"/>
          <a:ext cx="3710024" cy="43697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 descr="Most respondents reported an annual household income before tax of less than $100,000. "/>
          <p:cNvGraphicFramePr/>
          <p:nvPr>
            <p:extLst>
              <p:ext uri="{D42A27DB-BD31-4B8C-83A1-F6EECF244321}">
                <p14:modId xmlns="" xmlns:p14="http://schemas.microsoft.com/office/powerpoint/2010/main" val="1918871788"/>
              </p:ext>
            </p:extLst>
          </p:nvPr>
        </p:nvGraphicFramePr>
        <p:xfrm>
          <a:off x="605296" y="908720"/>
          <a:ext cx="3710024" cy="4369792"/>
        </p:xfrm>
        <a:graphic>
          <a:graphicData uri="http://schemas.openxmlformats.org/drawingml/2006/chart">
            <c:chart xmlns:c="http://schemas.openxmlformats.org/drawingml/2006/chart" xmlns:r="http://schemas.openxmlformats.org/officeDocument/2006/relationships" r:id="rId3"/>
          </a:graphicData>
        </a:graphic>
      </p:graphicFrame>
      <p:sp>
        <p:nvSpPr>
          <p:cNvPr id="2" name="Household income &amp; Education level"/>
          <p:cNvSpPr>
            <a:spLocks noGrp="1"/>
          </p:cNvSpPr>
          <p:nvPr>
            <p:ph type="title"/>
          </p:nvPr>
        </p:nvSpPr>
        <p:spPr>
          <a:xfrm>
            <a:off x="107504" y="115888"/>
            <a:ext cx="7201495" cy="633412"/>
          </a:xfrm>
        </p:spPr>
        <p:txBody>
          <a:bodyPr/>
          <a:lstStyle/>
          <a:p>
            <a:r>
              <a:rPr lang="en-AU" sz="3000" dirty="0" smtClean="0"/>
              <a:t>Household </a:t>
            </a:r>
            <a:r>
              <a:rPr lang="en-AU" sz="3000" dirty="0"/>
              <a:t>income &amp; Education level</a:t>
            </a:r>
          </a:p>
        </p:txBody>
      </p:sp>
    </p:spTree>
    <p:extLst>
      <p:ext uri="{BB962C8B-B14F-4D97-AF65-F5344CB8AC3E}">
        <p14:creationId xmlns="" xmlns:p14="http://schemas.microsoft.com/office/powerpoint/2010/main" val="1153594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ge 7"/>
          <p:cNvSpPr>
            <a:spLocks noGrp="1"/>
          </p:cNvSpPr>
          <p:nvPr>
            <p:ph type="sldNum" sz="quarter" idx="10"/>
          </p:nvPr>
        </p:nvSpPr>
        <p:spPr/>
        <p:txBody>
          <a:bodyPr/>
          <a:lstStyle/>
          <a:p>
            <a:fld id="{C8B29FE8-8FA5-48BC-B477-A1069ED0F253}" type="slidenum">
              <a:rPr lang="en-AU" smtClean="0"/>
              <a:pPr/>
              <a:t>7</a:t>
            </a:fld>
            <a:endParaRPr lang="en-AU" dirty="0"/>
          </a:p>
        </p:txBody>
      </p:sp>
      <p:sp>
        <p:nvSpPr>
          <p:cNvPr id="7171" name="Key findings"/>
          <p:cNvSpPr txBox="1">
            <a:spLocks noChangeArrowheads="1"/>
          </p:cNvSpPr>
          <p:nvPr/>
        </p:nvSpPr>
        <p:spPr bwMode="auto">
          <a:xfrm>
            <a:off x="5076825" y="5516563"/>
            <a:ext cx="3887788" cy="584776"/>
          </a:xfrm>
          <a:prstGeom prst="rect">
            <a:avLst/>
          </a:prstGeom>
          <a:noFill/>
          <a:ln w="9525">
            <a:noFill/>
            <a:miter lim="800000"/>
            <a:headEnd/>
            <a:tailEnd/>
          </a:ln>
        </p:spPr>
        <p:txBody>
          <a:bodyPr>
            <a:spAutoFit/>
          </a:bodyPr>
          <a:lstStyle/>
          <a:p>
            <a:pPr algn="ctr">
              <a:lnSpc>
                <a:spcPct val="100000"/>
              </a:lnSpc>
              <a:spcBef>
                <a:spcPct val="50000"/>
              </a:spcBef>
              <a:buClrTx/>
              <a:buSzTx/>
              <a:buFontTx/>
              <a:buNone/>
            </a:pPr>
            <a:r>
              <a:rPr lang="en-AU" sz="3200" b="0" dirty="0" smtClean="0">
                <a:solidFill>
                  <a:schemeClr val="bg2"/>
                </a:solidFill>
                <a:latin typeface="Arial" charset="0"/>
                <a:cs typeface="Arial" charset="0"/>
              </a:rPr>
              <a:t>Key Findings</a:t>
            </a:r>
            <a:endParaRPr lang="en-AU" sz="3200" b="0" dirty="0">
              <a:solidFill>
                <a:schemeClr val="bg2"/>
              </a:solidFill>
              <a:latin typeface="Arial" charset="0"/>
              <a:cs typeface="Arial" charset="0"/>
            </a:endParaRPr>
          </a:p>
        </p:txBody>
      </p:sp>
    </p:spTree>
    <p:extLst>
      <p:ext uri="{BB962C8B-B14F-4D97-AF65-F5344CB8AC3E}">
        <p14:creationId xmlns="" xmlns:p14="http://schemas.microsoft.com/office/powerpoint/2010/main" val="36396221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ge 8"/>
          <p:cNvSpPr>
            <a:spLocks noGrp="1"/>
          </p:cNvSpPr>
          <p:nvPr>
            <p:ph type="sldNum" sz="quarter" idx="10"/>
          </p:nvPr>
        </p:nvSpPr>
        <p:spPr/>
        <p:txBody>
          <a:bodyPr/>
          <a:lstStyle/>
          <a:p>
            <a:fld id="{7115B9DF-309F-4F18-9514-E20C57A732C5}" type="slidenum">
              <a:rPr lang="en-AU" smtClean="0"/>
              <a:pPr/>
              <a:t>8</a:t>
            </a:fld>
            <a:endParaRPr lang="en-AU" dirty="0"/>
          </a:p>
        </p:txBody>
      </p:sp>
      <p:sp>
        <p:nvSpPr>
          <p:cNvPr id="3" name="text"/>
          <p:cNvSpPr>
            <a:spLocks noGrp="1"/>
          </p:cNvSpPr>
          <p:nvPr>
            <p:ph idx="1"/>
          </p:nvPr>
        </p:nvSpPr>
        <p:spPr>
          <a:xfrm>
            <a:off x="322262" y="859532"/>
            <a:ext cx="8426201" cy="5161756"/>
          </a:xfrm>
        </p:spPr>
        <p:txBody>
          <a:bodyPr/>
          <a:lstStyle/>
          <a:p>
            <a:pPr marL="457200" indent="-457200">
              <a:buFont typeface="+mj-lt"/>
              <a:buAutoNum type="arabicPeriod"/>
            </a:pPr>
            <a:r>
              <a:rPr lang="en-AU" sz="1200" dirty="0" smtClean="0"/>
              <a:t>Knowledge about the industry is low, whilst the Government is seen as the custodian of the marine environment, credibility lies with scientists. According to respondents the key issues faced by the industry were dominated by comments relating to sustainability and overfishing.</a:t>
            </a:r>
          </a:p>
          <a:p>
            <a:pPr marL="457200" indent="-457200">
              <a:buFont typeface="+mj-lt"/>
              <a:buAutoNum type="arabicPeriod"/>
            </a:pPr>
            <a:endParaRPr lang="en-AU" sz="1200" dirty="0"/>
          </a:p>
          <a:p>
            <a:pPr marL="457200" indent="-457200">
              <a:buFont typeface="+mj-lt"/>
              <a:buAutoNum type="arabicPeriod"/>
            </a:pPr>
            <a:r>
              <a:rPr lang="en-AU" sz="1200" dirty="0" smtClean="0">
                <a:solidFill>
                  <a:prstClr val="black"/>
                </a:solidFill>
              </a:rPr>
              <a:t>Moderate </a:t>
            </a:r>
            <a:r>
              <a:rPr lang="en-AU" sz="1200" dirty="0">
                <a:solidFill>
                  <a:prstClr val="black"/>
                </a:solidFill>
              </a:rPr>
              <a:t>agreement that the Government is currently managing fisheries well. Those </a:t>
            </a:r>
            <a:r>
              <a:rPr lang="en-AU" sz="1200" dirty="0" smtClean="0">
                <a:solidFill>
                  <a:prstClr val="black"/>
                </a:solidFill>
              </a:rPr>
              <a:t>who fish, </a:t>
            </a:r>
            <a:r>
              <a:rPr lang="en-AU" sz="1200" dirty="0">
                <a:solidFill>
                  <a:prstClr val="black"/>
                </a:solidFill>
              </a:rPr>
              <a:t>along with seafood consumers, generally view the Government’s management more favourably</a:t>
            </a:r>
            <a:r>
              <a:rPr lang="en-AU" sz="1200" dirty="0" smtClean="0">
                <a:solidFill>
                  <a:prstClr val="black"/>
                </a:solidFill>
              </a:rPr>
              <a:t>. There is scope for improvement by ensuring: </a:t>
            </a:r>
          </a:p>
          <a:p>
            <a:pPr marL="857250" lvl="1" indent="-457200">
              <a:buFont typeface="Wingdings" panose="05000000000000000000" pitchFamily="2" charset="2"/>
              <a:buChar char="§"/>
            </a:pPr>
            <a:r>
              <a:rPr lang="en-AU" altLang="en-US" sz="1200" dirty="0" smtClean="0"/>
              <a:t>Australia’s </a:t>
            </a:r>
            <a:r>
              <a:rPr lang="en-AU" altLang="en-US" sz="1200" dirty="0"/>
              <a:t>management approach ensures any risks to the environment are at an acceptable </a:t>
            </a:r>
            <a:r>
              <a:rPr lang="en-AU" altLang="en-US" sz="1200" dirty="0" smtClean="0"/>
              <a:t>level</a:t>
            </a:r>
          </a:p>
          <a:p>
            <a:pPr marL="857250" lvl="1" indent="-457200">
              <a:buFont typeface="Wingdings" panose="05000000000000000000" pitchFamily="2" charset="2"/>
              <a:buChar char="§"/>
            </a:pPr>
            <a:r>
              <a:rPr lang="en-AU" altLang="en-US" sz="1200" dirty="0"/>
              <a:t>Australia’s approach to fisheries management is based on scientific evidence</a:t>
            </a:r>
            <a:endParaRPr lang="en-US" altLang="en-US" sz="1200" dirty="0"/>
          </a:p>
          <a:p>
            <a:pPr marL="857250" lvl="1" indent="-457200">
              <a:buFont typeface="Wingdings" panose="05000000000000000000" pitchFamily="2" charset="2"/>
              <a:buChar char="§"/>
            </a:pPr>
            <a:endParaRPr lang="en-US" altLang="en-US" sz="1200" dirty="0"/>
          </a:p>
          <a:p>
            <a:pPr>
              <a:buFont typeface="+mj-lt"/>
              <a:buAutoNum type="arabicPeriod"/>
            </a:pPr>
            <a:r>
              <a:rPr lang="en-AU" sz="1200" dirty="0" smtClean="0"/>
              <a:t>A segmentation was conducted identifying four </a:t>
            </a:r>
            <a:r>
              <a:rPr lang="en-AU" sz="1200" dirty="0"/>
              <a:t>general </a:t>
            </a:r>
            <a:r>
              <a:rPr lang="en-AU" sz="1200" dirty="0" smtClean="0"/>
              <a:t>cohorts in the population:</a:t>
            </a:r>
            <a:endParaRPr lang="en-AU" sz="1200" dirty="0"/>
          </a:p>
          <a:p>
            <a:pPr lvl="1"/>
            <a:r>
              <a:rPr lang="en-AU" sz="1200" dirty="0"/>
              <a:t>No news is good news (30%)</a:t>
            </a:r>
          </a:p>
          <a:p>
            <a:pPr lvl="1"/>
            <a:r>
              <a:rPr lang="en-AU" sz="1200" dirty="0"/>
              <a:t>Whatever (28%)</a:t>
            </a:r>
          </a:p>
          <a:p>
            <a:pPr lvl="1"/>
            <a:r>
              <a:rPr lang="en-AU" sz="1200" dirty="0"/>
              <a:t>Cynical &amp; Negative (22%)</a:t>
            </a:r>
          </a:p>
          <a:p>
            <a:pPr lvl="1"/>
            <a:r>
              <a:rPr lang="en-AU" sz="1200" dirty="0"/>
              <a:t>Non-Interventionist (20%)</a:t>
            </a:r>
          </a:p>
          <a:p>
            <a:pPr marL="457200" lvl="0" indent="-457200">
              <a:buFont typeface="+mj-lt"/>
              <a:buAutoNum type="arabicPeriod"/>
            </a:pPr>
            <a:endParaRPr lang="en-AU" sz="1200" dirty="0">
              <a:solidFill>
                <a:prstClr val="black"/>
              </a:solidFill>
            </a:endParaRPr>
          </a:p>
          <a:p>
            <a:pPr marL="457200" lvl="0" indent="-457200">
              <a:buFont typeface="+mj-lt"/>
              <a:buAutoNum type="arabicPeriod"/>
            </a:pPr>
            <a:endParaRPr lang="en-AU" sz="1200" dirty="0">
              <a:solidFill>
                <a:prstClr val="black"/>
              </a:solidFill>
            </a:endParaRPr>
          </a:p>
          <a:p>
            <a:pPr marL="457200" indent="-457200">
              <a:buFont typeface="+mj-lt"/>
              <a:buAutoNum type="arabicPeriod"/>
            </a:pPr>
            <a:endParaRPr lang="en-AU" sz="1200" dirty="0" smtClean="0"/>
          </a:p>
          <a:p>
            <a:pPr marL="457200" indent="-457200">
              <a:buFont typeface="+mj-lt"/>
              <a:buAutoNum type="arabicPeriod"/>
            </a:pPr>
            <a:endParaRPr lang="en-AU" sz="1200" dirty="0"/>
          </a:p>
          <a:p>
            <a:pPr>
              <a:buFont typeface="+mj-lt"/>
              <a:buAutoNum type="arabicPeriod"/>
            </a:pPr>
            <a:endParaRPr lang="en-AU" sz="1200" dirty="0"/>
          </a:p>
          <a:p>
            <a:pPr>
              <a:buFont typeface="+mj-lt"/>
              <a:buAutoNum type="arabicPeriod"/>
            </a:pPr>
            <a:endParaRPr lang="en-AU" sz="1200" dirty="0" smtClean="0"/>
          </a:p>
        </p:txBody>
      </p:sp>
      <p:sp>
        <p:nvSpPr>
          <p:cNvPr id="4" name="Key findings"/>
          <p:cNvSpPr>
            <a:spLocks noGrp="1" noChangeArrowheads="1"/>
          </p:cNvSpPr>
          <p:nvPr>
            <p:ph type="title" idx="4294967295"/>
          </p:nvPr>
        </p:nvSpPr>
        <p:spPr bwMode="auto">
          <a:xfrm>
            <a:off x="292100" y="84807"/>
            <a:ext cx="6707188" cy="823913"/>
          </a:xfrm>
          <a:prstGeom prst="rect">
            <a:avLst/>
          </a:prstGeom>
          <a:noFill/>
          <a:ln>
            <a:miter lim="800000"/>
            <a:headEnd/>
            <a:tailEnd/>
          </a:ln>
        </p:spPr>
        <p:txBody>
          <a:bodyPr/>
          <a:lstStyle/>
          <a:p>
            <a:pPr eaLnBrk="1" hangingPunct="1"/>
            <a:r>
              <a:rPr lang="en-AU" sz="3200" dirty="0" smtClean="0">
                <a:solidFill>
                  <a:srgbClr val="99CC00"/>
                </a:solidFill>
              </a:rPr>
              <a:t>Key findings</a:t>
            </a:r>
          </a:p>
        </p:txBody>
      </p:sp>
    </p:spTree>
    <p:extLst>
      <p:ext uri="{BB962C8B-B14F-4D97-AF65-F5344CB8AC3E}">
        <p14:creationId xmlns="" xmlns:p14="http://schemas.microsoft.com/office/powerpoint/2010/main" val="4085014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ge 9"/>
          <p:cNvSpPr>
            <a:spLocks noGrp="1"/>
          </p:cNvSpPr>
          <p:nvPr>
            <p:ph type="sldNum" sz="quarter" idx="10"/>
          </p:nvPr>
        </p:nvSpPr>
        <p:spPr/>
        <p:txBody>
          <a:bodyPr/>
          <a:lstStyle/>
          <a:p>
            <a:fld id="{7115B9DF-309F-4F18-9514-E20C57A732C5}" type="slidenum">
              <a:rPr lang="en-AU" smtClean="0"/>
              <a:pPr/>
              <a:t>9</a:t>
            </a:fld>
            <a:endParaRPr lang="en-AU" dirty="0"/>
          </a:p>
        </p:txBody>
      </p:sp>
      <p:sp>
        <p:nvSpPr>
          <p:cNvPr id="5" name="text"/>
          <p:cNvSpPr/>
          <p:nvPr/>
        </p:nvSpPr>
        <p:spPr>
          <a:xfrm>
            <a:off x="294788" y="5022381"/>
            <a:ext cx="8505242" cy="710875"/>
          </a:xfrm>
          <a:prstGeom prst="roundRect">
            <a:avLst>
              <a:gd name="adj" fmla="val 2941"/>
            </a:avLst>
          </a:prstGeom>
          <a:solidFill>
            <a:srgbClr val="9BBB59">
              <a:lumMod val="60000"/>
              <a:lumOff val="40000"/>
            </a:srgbClr>
          </a:solidFill>
          <a:ln w="9525" cap="flat" cmpd="sng" algn="ctr">
            <a:solidFill>
              <a:srgbClr val="9BBB59">
                <a:lumMod val="60000"/>
                <a:lumOff val="40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AU" sz="1200" kern="0" dirty="0" smtClean="0">
                <a:solidFill>
                  <a:prstClr val="black"/>
                </a:solidFill>
                <a:latin typeface="+mn-lt"/>
              </a:rPr>
              <a:t>39% of respondents participated in fishing at least once in the past 12 months. Of those that did, more than half fished in rivers/creeks/lakes or bays/harbours/sheltered waters. </a:t>
            </a:r>
            <a:endParaRPr lang="en-AU" sz="1200" kern="0" dirty="0">
              <a:solidFill>
                <a:prstClr val="black"/>
              </a:solidFill>
              <a:latin typeface="+mn-lt"/>
            </a:endParaRPr>
          </a:p>
        </p:txBody>
      </p:sp>
      <p:grpSp>
        <p:nvGrpSpPr>
          <p:cNvPr id="23" name="graph 2" descr="Of the 39% of respondents who participated in fishing at least once in the past 12 months, more than half fished in rivers/creeks/lakes or bays/harbours/sheltered waters. "/>
          <p:cNvGrpSpPr/>
          <p:nvPr/>
        </p:nvGrpSpPr>
        <p:grpSpPr>
          <a:xfrm>
            <a:off x="4788023" y="836712"/>
            <a:ext cx="3744417" cy="3799468"/>
            <a:chOff x="4788023" y="836712"/>
            <a:chExt cx="3744417" cy="3799468"/>
          </a:xfrm>
        </p:grpSpPr>
        <p:graphicFrame>
          <p:nvGraphicFramePr>
            <p:cNvPr id="10" name="Chart 9"/>
            <p:cNvGraphicFramePr/>
            <p:nvPr>
              <p:extLst>
                <p:ext uri="{D42A27DB-BD31-4B8C-83A1-F6EECF244321}">
                  <p14:modId xmlns="" xmlns:p14="http://schemas.microsoft.com/office/powerpoint/2010/main" val="801486556"/>
                </p:ext>
              </p:extLst>
            </p:nvPr>
          </p:nvGraphicFramePr>
          <p:xfrm>
            <a:off x="5436096" y="1772816"/>
            <a:ext cx="1584176" cy="8767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extLst>
                <p:ext uri="{D42A27DB-BD31-4B8C-83A1-F6EECF244321}">
                  <p14:modId xmlns="" xmlns:p14="http://schemas.microsoft.com/office/powerpoint/2010/main" val="1080796593"/>
                </p:ext>
              </p:extLst>
            </p:nvPr>
          </p:nvGraphicFramePr>
          <p:xfrm>
            <a:off x="5436096" y="836712"/>
            <a:ext cx="1584176" cy="8767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ext uri="{D42A27DB-BD31-4B8C-83A1-F6EECF244321}">
                  <p14:modId xmlns="" xmlns:p14="http://schemas.microsoft.com/office/powerpoint/2010/main" val="3745176291"/>
                </p:ext>
              </p:extLst>
            </p:nvPr>
          </p:nvGraphicFramePr>
          <p:xfrm>
            <a:off x="5436096" y="2780928"/>
            <a:ext cx="1584176" cy="87679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extLst>
                <p:ext uri="{D42A27DB-BD31-4B8C-83A1-F6EECF244321}">
                  <p14:modId xmlns="" xmlns:p14="http://schemas.microsoft.com/office/powerpoint/2010/main" val="1284412101"/>
                </p:ext>
              </p:extLst>
            </p:nvPr>
          </p:nvGraphicFramePr>
          <p:xfrm>
            <a:off x="5436096" y="3759385"/>
            <a:ext cx="1584176" cy="876795"/>
          </p:xfrm>
          <a:graphic>
            <a:graphicData uri="http://schemas.openxmlformats.org/drawingml/2006/chart">
              <c:chart xmlns:c="http://schemas.openxmlformats.org/drawingml/2006/chart" xmlns:r="http://schemas.openxmlformats.org/officeDocument/2006/relationships" r:id="rId5"/>
            </a:graphicData>
          </a:graphic>
        </p:graphicFrame>
        <p:cxnSp>
          <p:nvCxnSpPr>
            <p:cNvPr id="37" name="Straight Arrow Connector 36"/>
            <p:cNvCxnSpPr>
              <a:endCxn id="10" idx="1"/>
            </p:cNvCxnSpPr>
            <p:nvPr/>
          </p:nvCxnSpPr>
          <p:spPr>
            <a:xfrm>
              <a:off x="4788023" y="2211213"/>
              <a:ext cx="648073" cy="0"/>
            </a:xfrm>
            <a:prstGeom prst="straightConnector1">
              <a:avLst/>
            </a:prstGeom>
            <a:ln w="28575">
              <a:solidFill>
                <a:srgbClr val="006666"/>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11" idx="1"/>
            </p:cNvCxnSpPr>
            <p:nvPr/>
          </p:nvCxnSpPr>
          <p:spPr>
            <a:xfrm flipV="1">
              <a:off x="4788023" y="1275109"/>
              <a:ext cx="648073" cy="936104"/>
            </a:xfrm>
            <a:prstGeom prst="straightConnector1">
              <a:avLst/>
            </a:prstGeom>
            <a:ln w="28575">
              <a:solidFill>
                <a:srgbClr val="006666"/>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12" idx="1"/>
            </p:cNvCxnSpPr>
            <p:nvPr/>
          </p:nvCxnSpPr>
          <p:spPr>
            <a:xfrm>
              <a:off x="4788023" y="2240868"/>
              <a:ext cx="648073" cy="978457"/>
            </a:xfrm>
            <a:prstGeom prst="straightConnector1">
              <a:avLst/>
            </a:prstGeom>
            <a:ln w="28575">
              <a:solidFill>
                <a:srgbClr val="006666"/>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13" idx="1"/>
            </p:cNvCxnSpPr>
            <p:nvPr/>
          </p:nvCxnSpPr>
          <p:spPr>
            <a:xfrm>
              <a:off x="4788023" y="2240867"/>
              <a:ext cx="648073" cy="1956915"/>
            </a:xfrm>
            <a:prstGeom prst="straightConnector1">
              <a:avLst/>
            </a:prstGeom>
            <a:ln w="28575">
              <a:solidFill>
                <a:srgbClr val="006666"/>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775112" y="1023119"/>
              <a:ext cx="1757328" cy="461665"/>
            </a:xfrm>
            <a:prstGeom prst="rect">
              <a:avLst/>
            </a:prstGeom>
            <a:noFill/>
          </p:spPr>
          <p:txBody>
            <a:bodyPr wrap="square" rtlCol="0">
              <a:spAutoFit/>
            </a:bodyPr>
            <a:lstStyle/>
            <a:p>
              <a:pPr algn="ctr"/>
              <a:r>
                <a:rPr lang="en-AU" sz="1200" dirty="0" smtClean="0">
                  <a:latin typeface="+mn-lt"/>
                </a:rPr>
                <a:t>River/creek/lake</a:t>
              </a:r>
            </a:p>
            <a:p>
              <a:pPr algn="ctr"/>
              <a:r>
                <a:rPr lang="en-AU" sz="1200" dirty="0">
                  <a:latin typeface="+mn-lt"/>
                </a:rPr>
                <a:t>56%</a:t>
              </a:r>
            </a:p>
          </p:txBody>
        </p:sp>
        <p:sp>
          <p:nvSpPr>
            <p:cNvPr id="59" name="TextBox 58"/>
            <p:cNvSpPr txBox="1"/>
            <p:nvPr/>
          </p:nvSpPr>
          <p:spPr>
            <a:xfrm>
              <a:off x="6775112" y="1918573"/>
              <a:ext cx="1757328" cy="646331"/>
            </a:xfrm>
            <a:prstGeom prst="rect">
              <a:avLst/>
            </a:prstGeom>
            <a:noFill/>
          </p:spPr>
          <p:txBody>
            <a:bodyPr wrap="square" rtlCol="0">
              <a:spAutoFit/>
            </a:bodyPr>
            <a:lstStyle/>
            <a:p>
              <a:pPr algn="ctr"/>
              <a:r>
                <a:rPr lang="en-AU" sz="1200" dirty="0">
                  <a:latin typeface="+mn-lt"/>
                </a:rPr>
                <a:t>Bay/harbour</a:t>
              </a:r>
              <a:r>
                <a:rPr lang="en-AU" sz="1200" dirty="0" smtClean="0">
                  <a:latin typeface="+mn-lt"/>
                </a:rPr>
                <a:t>/</a:t>
              </a:r>
            </a:p>
            <a:p>
              <a:pPr algn="ctr"/>
              <a:r>
                <a:rPr lang="en-AU" sz="1200" dirty="0" smtClean="0">
                  <a:latin typeface="+mn-lt"/>
                </a:rPr>
                <a:t>sheltered waters</a:t>
              </a:r>
            </a:p>
            <a:p>
              <a:pPr algn="ctr"/>
              <a:r>
                <a:rPr lang="en-AU" sz="1200" dirty="0" smtClean="0">
                  <a:latin typeface="+mn-lt"/>
                </a:rPr>
                <a:t>52%</a:t>
              </a:r>
              <a:endParaRPr lang="en-AU" sz="1200" dirty="0">
                <a:latin typeface="+mn-lt"/>
              </a:endParaRPr>
            </a:p>
          </p:txBody>
        </p:sp>
        <p:sp>
          <p:nvSpPr>
            <p:cNvPr id="60" name="TextBox 59"/>
            <p:cNvSpPr txBox="1"/>
            <p:nvPr/>
          </p:nvSpPr>
          <p:spPr>
            <a:xfrm>
              <a:off x="6775112" y="2924944"/>
              <a:ext cx="1757328" cy="646331"/>
            </a:xfrm>
            <a:prstGeom prst="rect">
              <a:avLst/>
            </a:prstGeom>
            <a:noFill/>
          </p:spPr>
          <p:txBody>
            <a:bodyPr wrap="square" rtlCol="0">
              <a:spAutoFit/>
            </a:bodyPr>
            <a:lstStyle/>
            <a:p>
              <a:pPr algn="ctr"/>
              <a:r>
                <a:rPr lang="en-AU" sz="1200" dirty="0">
                  <a:latin typeface="+mn-lt"/>
                </a:rPr>
                <a:t>Open/offshore </a:t>
              </a:r>
              <a:r>
                <a:rPr lang="en-AU" sz="1200" dirty="0" smtClean="0">
                  <a:latin typeface="+mn-lt"/>
                </a:rPr>
                <a:t>waters</a:t>
              </a:r>
            </a:p>
            <a:p>
              <a:pPr algn="ctr"/>
              <a:r>
                <a:rPr lang="en-AU" sz="1200" dirty="0" smtClean="0">
                  <a:latin typeface="+mn-lt"/>
                </a:rPr>
                <a:t>30%</a:t>
              </a:r>
              <a:endParaRPr lang="en-AU" sz="1200" dirty="0">
                <a:latin typeface="+mn-lt"/>
              </a:endParaRPr>
            </a:p>
          </p:txBody>
        </p:sp>
        <p:sp>
          <p:nvSpPr>
            <p:cNvPr id="61" name="TextBox 60"/>
            <p:cNvSpPr txBox="1"/>
            <p:nvPr/>
          </p:nvSpPr>
          <p:spPr>
            <a:xfrm>
              <a:off x="6775112" y="4005064"/>
              <a:ext cx="1757328" cy="461665"/>
            </a:xfrm>
            <a:prstGeom prst="rect">
              <a:avLst/>
            </a:prstGeom>
            <a:noFill/>
          </p:spPr>
          <p:txBody>
            <a:bodyPr wrap="square" rtlCol="0">
              <a:spAutoFit/>
            </a:bodyPr>
            <a:lstStyle/>
            <a:p>
              <a:pPr algn="ctr"/>
              <a:r>
                <a:rPr lang="en-AU" sz="1200" dirty="0" smtClean="0">
                  <a:latin typeface="+mn-lt"/>
                </a:rPr>
                <a:t>Estuary</a:t>
              </a:r>
            </a:p>
            <a:p>
              <a:pPr algn="ctr"/>
              <a:r>
                <a:rPr lang="en-AU" sz="1200" dirty="0" smtClean="0">
                  <a:latin typeface="+mn-lt"/>
                </a:rPr>
                <a:t>19%</a:t>
              </a:r>
              <a:endParaRPr lang="en-AU" sz="1200" dirty="0">
                <a:latin typeface="+mn-lt"/>
              </a:endParaRPr>
            </a:p>
          </p:txBody>
        </p:sp>
      </p:grpSp>
      <p:grpSp>
        <p:nvGrpSpPr>
          <p:cNvPr id="25" name="chart 1" descr="45% of respondents did not participate in fishing. 39% of respondents participated in fishing at least once in the past 12 months. "/>
          <p:cNvGrpSpPr/>
          <p:nvPr/>
        </p:nvGrpSpPr>
        <p:grpSpPr>
          <a:xfrm>
            <a:off x="467544" y="836711"/>
            <a:ext cx="4349220" cy="4185669"/>
            <a:chOff x="467544" y="836711"/>
            <a:chExt cx="4349220" cy="4185669"/>
          </a:xfrm>
        </p:grpSpPr>
        <p:graphicFrame>
          <p:nvGraphicFramePr>
            <p:cNvPr id="3" name="Chart 2" descr="&#10;"/>
            <p:cNvGraphicFramePr/>
            <p:nvPr>
              <p:extLst>
                <p:ext uri="{D42A27DB-BD31-4B8C-83A1-F6EECF244321}">
                  <p14:modId xmlns="" xmlns:p14="http://schemas.microsoft.com/office/powerpoint/2010/main" val="1876974026"/>
                </p:ext>
              </p:extLst>
            </p:nvPr>
          </p:nvGraphicFramePr>
          <p:xfrm>
            <a:off x="467544" y="836711"/>
            <a:ext cx="4349220" cy="4185669"/>
          </p:xfrm>
          <a:graphic>
            <a:graphicData uri="http://schemas.openxmlformats.org/drawingml/2006/chart">
              <c:chart xmlns:c="http://schemas.openxmlformats.org/drawingml/2006/chart" xmlns:r="http://schemas.openxmlformats.org/officeDocument/2006/relationships" r:id="rId6"/>
            </a:graphicData>
          </a:graphic>
        </p:graphicFrame>
        <p:sp>
          <p:nvSpPr>
            <p:cNvPr id="53" name="Right Brace 52"/>
            <p:cNvSpPr/>
            <p:nvPr/>
          </p:nvSpPr>
          <p:spPr>
            <a:xfrm>
              <a:off x="2944556" y="908720"/>
              <a:ext cx="432048" cy="2736304"/>
            </a:xfrm>
            <a:prstGeom prst="rightBrace">
              <a:avLst/>
            </a:prstGeom>
            <a:ln w="28575">
              <a:solidFill>
                <a:srgbClr val="006666"/>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54" name="TextBox 53"/>
            <p:cNvSpPr txBox="1"/>
            <p:nvPr/>
          </p:nvSpPr>
          <p:spPr>
            <a:xfrm>
              <a:off x="3588479" y="1772816"/>
              <a:ext cx="983521" cy="1015663"/>
            </a:xfrm>
            <a:prstGeom prst="rect">
              <a:avLst/>
            </a:prstGeom>
            <a:noFill/>
          </p:spPr>
          <p:txBody>
            <a:bodyPr wrap="square" rtlCol="0">
              <a:spAutoFit/>
            </a:bodyPr>
            <a:lstStyle/>
            <a:p>
              <a:pPr algn="ctr"/>
              <a:r>
                <a:rPr lang="en-AU" sz="1200" dirty="0" smtClean="0">
                  <a:latin typeface="+mn-lt"/>
                </a:rPr>
                <a:t>Where do you normally go fishing?</a:t>
              </a:r>
              <a:endParaRPr lang="en-AU" sz="1200" dirty="0">
                <a:latin typeface="+mn-lt"/>
              </a:endParaRPr>
            </a:p>
          </p:txBody>
        </p:sp>
      </p:grpSp>
      <p:sp>
        <p:nvSpPr>
          <p:cNvPr id="9" name="Rectangle 8" descr="Source: S5. In the last 12 months, how frequently have you participated in fishing?&#10;S6. When you go fishing, where do you normally go &#10;Base: All Respondents n=1,722. Data weighted to ABS population statistics.&#10;"/>
          <p:cNvSpPr/>
          <p:nvPr/>
        </p:nvSpPr>
        <p:spPr>
          <a:xfrm>
            <a:off x="189939" y="6093296"/>
            <a:ext cx="7567885" cy="552450"/>
          </a:xfrm>
          <a:prstGeom prst="rect">
            <a:avLst/>
          </a:prstGeom>
          <a:noFill/>
          <a:ln w="25400" cap="flat" cmpd="sng" algn="ctr">
            <a:noFill/>
            <a:prstDash val="solid"/>
          </a:ln>
          <a:effectLst/>
        </p:spPr>
        <p:txBody>
          <a:bodyPr rtlCol="0" anchor="t"/>
          <a:lstStyle/>
          <a:p>
            <a:r>
              <a:rPr kumimoji="0" lang="en-AU" sz="900" b="0" i="0" u="none" strike="noStrike" kern="0" cap="none" spc="0" normalizeH="0" baseline="0" noProof="0" dirty="0" smtClean="0">
                <a:ln>
                  <a:noFill/>
                </a:ln>
                <a:solidFill>
                  <a:prstClr val="black"/>
                </a:solidFill>
                <a:effectLst/>
                <a:uLnTx/>
                <a:uFillTx/>
                <a:latin typeface="+mn-lt"/>
                <a:ea typeface="Verdana" panose="020B0604030504040204" pitchFamily="34" charset="0"/>
                <a:cs typeface="Verdana" panose="020B0604030504040204" pitchFamily="34" charset="0"/>
              </a:rPr>
              <a:t>Source: </a:t>
            </a:r>
            <a:r>
              <a:rPr lang="en-US" sz="900" dirty="0">
                <a:latin typeface="+mn-lt"/>
              </a:rPr>
              <a:t>S5. </a:t>
            </a:r>
            <a:r>
              <a:rPr lang="en-US" sz="900" dirty="0" smtClean="0">
                <a:latin typeface="+mn-lt"/>
              </a:rPr>
              <a:t>In </a:t>
            </a:r>
            <a:r>
              <a:rPr lang="en-US" sz="900" dirty="0">
                <a:latin typeface="+mn-lt"/>
              </a:rPr>
              <a:t>the last 12 months, how frequently have you participated in fishing</a:t>
            </a:r>
            <a:r>
              <a:rPr lang="en-US" sz="900" dirty="0" smtClean="0">
                <a:latin typeface="+mn-lt"/>
              </a:rPr>
              <a:t>?</a:t>
            </a:r>
          </a:p>
          <a:p>
            <a:r>
              <a:rPr lang="en-AU" sz="900" dirty="0">
                <a:latin typeface="+mn-lt"/>
              </a:rPr>
              <a:t>S6. </a:t>
            </a:r>
            <a:r>
              <a:rPr lang="en-AU" sz="900" dirty="0" smtClean="0">
                <a:latin typeface="+mn-lt"/>
              </a:rPr>
              <a:t>When </a:t>
            </a:r>
            <a:r>
              <a:rPr lang="en-AU" sz="900" dirty="0">
                <a:latin typeface="+mn-lt"/>
              </a:rPr>
              <a:t>you go fishing, where do you normally go</a:t>
            </a:r>
            <a:r>
              <a:rPr lang="en-US" sz="900" dirty="0" smtClean="0">
                <a:latin typeface="+mn-lt"/>
              </a:rPr>
              <a:t> </a:t>
            </a:r>
            <a:endParaRPr lang="en-AU" sz="900" dirty="0">
              <a:latin typeface="+mn-lt"/>
            </a:endParaRPr>
          </a:p>
          <a:p>
            <a:pPr fontAlgn="auto">
              <a:spcBef>
                <a:spcPts val="0"/>
              </a:spcBef>
              <a:spcAft>
                <a:spcPts val="0"/>
              </a:spcAft>
              <a:defRPr/>
            </a:pPr>
            <a:r>
              <a:rPr lang="en-AU" sz="900" kern="0" dirty="0" smtClean="0">
                <a:solidFill>
                  <a:prstClr val="black"/>
                </a:solidFill>
                <a:latin typeface="+mn-lt"/>
                <a:ea typeface="Verdana" panose="020B0604030504040204" pitchFamily="34" charset="0"/>
                <a:cs typeface="Verdana" panose="020B0604030504040204" pitchFamily="34" charset="0"/>
              </a:rPr>
              <a:t>Base: All Respondents n=1,722. </a:t>
            </a:r>
            <a:r>
              <a:rPr lang="en-AU" sz="900" kern="0" dirty="0">
                <a:solidFill>
                  <a:prstClr val="black"/>
                </a:solidFill>
                <a:latin typeface="+mn-lt"/>
                <a:ea typeface="Verdana" panose="020B0604030504040204" pitchFamily="34" charset="0"/>
                <a:cs typeface="Verdana" panose="020B0604030504040204" pitchFamily="34" charset="0"/>
              </a:rPr>
              <a:t>Data weighted to ABS population statistics.</a:t>
            </a:r>
            <a:endParaRPr lang="en-AU" sz="900" kern="0" dirty="0" smtClean="0">
              <a:solidFill>
                <a:prstClr val="black"/>
              </a:solidFill>
              <a:latin typeface="+mn-lt"/>
              <a:ea typeface="Verdana" panose="020B0604030504040204" pitchFamily="34" charset="0"/>
              <a:cs typeface="Verdan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AU" sz="900" b="0" i="0" u="none" strike="noStrike" kern="0" cap="none" spc="0" normalizeH="0" baseline="0" noProof="0" dirty="0" smtClean="0">
              <a:ln>
                <a:noFill/>
              </a:ln>
              <a:solidFill>
                <a:srgbClr val="00B0F0"/>
              </a:solidFill>
              <a:effectLst/>
              <a:uLnTx/>
              <a:uFillTx/>
              <a:latin typeface="+mn-lt"/>
              <a:ea typeface="Verdana" panose="020B0604030504040204" pitchFamily="34" charset="0"/>
              <a:cs typeface="Verdana" panose="020B0604030504040204" pitchFamily="34" charset="0"/>
            </a:endParaRPr>
          </a:p>
        </p:txBody>
      </p:sp>
      <p:sp>
        <p:nvSpPr>
          <p:cNvPr id="4" name="Fishing participation"/>
          <p:cNvSpPr>
            <a:spLocks noGrp="1" noChangeArrowheads="1"/>
          </p:cNvSpPr>
          <p:nvPr>
            <p:ph type="title" idx="4294967295"/>
          </p:nvPr>
        </p:nvSpPr>
        <p:spPr bwMode="auto">
          <a:xfrm>
            <a:off x="292100" y="84807"/>
            <a:ext cx="6707188" cy="823913"/>
          </a:xfrm>
          <a:prstGeom prst="rect">
            <a:avLst/>
          </a:prstGeom>
          <a:noFill/>
          <a:ln>
            <a:miter lim="800000"/>
            <a:headEnd/>
            <a:tailEnd/>
          </a:ln>
        </p:spPr>
        <p:txBody>
          <a:bodyPr/>
          <a:lstStyle/>
          <a:p>
            <a:r>
              <a:rPr lang="en-AU" dirty="0" smtClean="0">
                <a:solidFill>
                  <a:srgbClr val="99CC00"/>
                </a:solidFill>
              </a:rPr>
              <a:t>Fishing participation</a:t>
            </a:r>
            <a:endParaRPr lang="en-AU" sz="3200" dirty="0" smtClean="0">
              <a:solidFill>
                <a:srgbClr val="99CC00"/>
              </a:solidFill>
            </a:endParaRPr>
          </a:p>
        </p:txBody>
      </p:sp>
    </p:spTree>
    <p:extLst>
      <p:ext uri="{BB962C8B-B14F-4D97-AF65-F5344CB8AC3E}">
        <p14:creationId xmlns="" xmlns:p14="http://schemas.microsoft.com/office/powerpoint/2010/main" val="3827768357"/>
      </p:ext>
    </p:extLst>
  </p:cSld>
  <p:clrMapOvr>
    <a:masterClrMapping/>
  </p:clrMapOvr>
</p:sld>
</file>

<file path=ppt/theme/theme1.xml><?xml version="1.0" encoding="utf-8"?>
<a:theme xmlns:a="http://schemas.openxmlformats.org/drawingml/2006/main" name="Front Cover with Document Page">
  <a:themeElements>
    <a:clrScheme name="Front Cover with Document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ront Cover with Document Pag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ront Cover with Document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ront Cover with Document P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ront Cover with Document P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ront Cover with Document P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ront Cover with Document P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ront Cover with Document P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ront Cover with Document P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ront Cover with Document P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ront Cover with Document P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ront Cover with Document P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ront Cover with Document P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ront Cover with Document P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CDateCreated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8F6B24EF29B14488A4D3E054F39A21B" ma:contentTypeVersion="2" ma:contentTypeDescription="Create a new document." ma:contentTypeScope="" ma:versionID="ea9366ecf14e49713b65f30b7bb9c902">
  <xsd:schema xmlns:xsd="http://www.w3.org/2001/XMLSchema" xmlns:xs="http://www.w3.org/2001/XMLSchema" xmlns:p="http://schemas.microsoft.com/office/2006/metadata/properties" xmlns:ns1="http://schemas.microsoft.com/sharepoint/v3" xmlns:ns2="http://schemas.microsoft.com/sharepoint/v3/fields" targetNamespace="http://schemas.microsoft.com/office/2006/metadata/properties" ma:root="true" ma:fieldsID="33c67d9f52e3aab0097483806a3a0923" ns1:_="" ns2:_="">
    <xsd:import namespace="http://schemas.microsoft.com/sharepoint/v3"/>
    <xsd:import namespace="http://schemas.microsoft.com/sharepoint/v3/fields"/>
    <xsd:element name="properties">
      <xsd:complexType>
        <xsd:sequence>
          <xsd:element name="documentManagement">
            <xsd:complexType>
              <xsd:all>
                <xsd:element ref="ns1:PublishingStartDate" minOccurs="0"/>
                <xsd:element ref="ns1:PublishingExpirationDate" minOccurs="0"/>
                <xsd:element ref="ns2:_DCDateCreat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10" nillable="true" ma:displayName="Date Created" ma:description="The date on which this resource was created" ma:format="DateTime" ma:internalName="_DCDateCreated">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BAED80-52A3-44A8-9BA4-01B091ABF9F6}"/>
</file>

<file path=customXml/itemProps2.xml><?xml version="1.0" encoding="utf-8"?>
<ds:datastoreItem xmlns:ds="http://schemas.openxmlformats.org/officeDocument/2006/customXml" ds:itemID="{6AAFD5BC-D5AB-4B3F-8534-0A0B6A77CE85}"/>
</file>

<file path=customXml/itemProps3.xml><?xml version="1.0" encoding="utf-8"?>
<ds:datastoreItem xmlns:ds="http://schemas.openxmlformats.org/officeDocument/2006/customXml" ds:itemID="{273B590F-7938-4ACA-929B-77B2BE71AEC1}"/>
</file>

<file path=docProps/app.xml><?xml version="1.0" encoding="utf-8"?>
<Properties xmlns="http://schemas.openxmlformats.org/officeDocument/2006/extended-properties" xmlns:vt="http://schemas.openxmlformats.org/officeDocument/2006/docPropsVTypes">
  <Template>Front Cover with Document Page</Template>
  <TotalTime>25158</TotalTime>
  <Words>3970</Words>
  <Application>Microsoft Office PowerPoint</Application>
  <PresentationFormat>On-screen Show (4:3)</PresentationFormat>
  <Paragraphs>399</Paragraphs>
  <Slides>37</Slides>
  <Notes>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37</vt:i4>
      </vt:variant>
    </vt:vector>
  </HeadingPairs>
  <TitlesOfParts>
    <vt:vector size="40" baseType="lpstr">
      <vt:lpstr>Front Cover with Document Page</vt:lpstr>
      <vt:lpstr>Custom Design</vt:lpstr>
      <vt:lpstr>Worksheet</vt:lpstr>
      <vt:lpstr>Slide 1</vt:lpstr>
      <vt:lpstr>Agenda</vt:lpstr>
      <vt:lpstr>Sample frame and weighting</vt:lpstr>
      <vt:lpstr>Gender &amp; Cultural Background</vt:lpstr>
      <vt:lpstr>Household situation</vt:lpstr>
      <vt:lpstr>Household income &amp; Education level</vt:lpstr>
      <vt:lpstr>Slide 7</vt:lpstr>
      <vt:lpstr>Key findings</vt:lpstr>
      <vt:lpstr>Fishing participation</vt:lpstr>
      <vt:lpstr>Seafood consumption</vt:lpstr>
      <vt:lpstr>Knowledge</vt:lpstr>
      <vt:lpstr>Key functions of Government</vt:lpstr>
      <vt:lpstr>Credibility</vt:lpstr>
      <vt:lpstr>Key issues related to the industry</vt:lpstr>
      <vt:lpstr>Current management of fisheries</vt:lpstr>
      <vt:lpstr>Attitudes towards industry management</vt:lpstr>
      <vt:lpstr>Attitudes towards industry compliance</vt:lpstr>
      <vt:lpstr>Attitudes towards sustainability</vt:lpstr>
      <vt:lpstr>Economic/Cultural attitudes</vt:lpstr>
      <vt:lpstr>Key driver analysis</vt:lpstr>
      <vt:lpstr>Key drivers of fisheries management</vt:lpstr>
      <vt:lpstr>Information sources</vt:lpstr>
      <vt:lpstr>Preferred communication strategies</vt:lpstr>
      <vt:lpstr>Interested in finding out more</vt:lpstr>
      <vt:lpstr>Slide 25</vt:lpstr>
      <vt:lpstr>Segmentation</vt:lpstr>
      <vt:lpstr>Segmentation continued…</vt:lpstr>
      <vt:lpstr>Fisheries Segmentation</vt:lpstr>
      <vt:lpstr>No news is good news</vt:lpstr>
      <vt:lpstr>Whatever</vt:lpstr>
      <vt:lpstr>Cynical &amp; Negative</vt:lpstr>
      <vt:lpstr>Non-Interventionists</vt:lpstr>
      <vt:lpstr>Most compelling messages by segment</vt:lpstr>
      <vt:lpstr>Most compelling messages by segment</vt:lpstr>
      <vt:lpstr>Rural skew within segments</vt:lpstr>
      <vt:lpstr>Rural skew within segments</vt:lpstr>
      <vt:lpstr>Rural skew within segments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Victorian Public Healthcare Awards Evaluation Report</dc:title>
  <dc:creator>Alison</dc:creator>
  <cp:lastModifiedBy>Department of Agriculture</cp:lastModifiedBy>
  <cp:revision>1208</cp:revision>
  <cp:lastPrinted>2014-10-07T01:40:51Z</cp:lastPrinted>
  <dcterms:created xsi:type="dcterms:W3CDTF">2011-02-27T22:39:33Z</dcterms:created>
  <dcterms:modified xsi:type="dcterms:W3CDTF">2015-08-07T05:27:51Z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0x01010078F6B24EF29B14488A4D3E054F39A21B</vt:lpwstr>
  </property>
</Properties>
</file>